
<file path=[Content_Types].xml><?xml version="1.0" encoding="utf-8"?>
<Types xmlns="http://schemas.openxmlformats.org/package/2006/content-types">
  <Default Extension="bin" ContentType="application/vnd.openxmlformats-officedocument.oleObject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3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4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42" r:id="rId2"/>
    <p:sldMasterId id="2147483754" r:id="rId3"/>
    <p:sldMasterId id="2147483759" r:id="rId4"/>
    <p:sldMasterId id="2147483765" r:id="rId5"/>
  </p:sldMasterIdLst>
  <p:notesMasterIdLst>
    <p:notesMasterId r:id="rId259"/>
  </p:notesMasterIdLst>
  <p:handoutMasterIdLst>
    <p:handoutMasterId r:id="rId260"/>
  </p:handoutMasterIdLst>
  <p:sldIdLst>
    <p:sldId id="1383" r:id="rId6"/>
    <p:sldId id="3179" r:id="rId7"/>
    <p:sldId id="3753" r:id="rId8"/>
    <p:sldId id="3754" r:id="rId9"/>
    <p:sldId id="3184" r:id="rId10"/>
    <p:sldId id="3188" r:id="rId11"/>
    <p:sldId id="3755" r:id="rId12"/>
    <p:sldId id="3756" r:id="rId13"/>
    <p:sldId id="3861" r:id="rId14"/>
    <p:sldId id="3276" r:id="rId15"/>
    <p:sldId id="3047" r:id="rId16"/>
    <p:sldId id="3722" r:id="rId17"/>
    <p:sldId id="3855" r:id="rId18"/>
    <p:sldId id="3865" r:id="rId19"/>
    <p:sldId id="3856" r:id="rId20"/>
    <p:sldId id="3859" r:id="rId21"/>
    <p:sldId id="3858" r:id="rId22"/>
    <p:sldId id="3864" r:id="rId23"/>
    <p:sldId id="3860" r:id="rId24"/>
    <p:sldId id="3866" r:id="rId25"/>
    <p:sldId id="3869" r:id="rId26"/>
    <p:sldId id="3868" r:id="rId27"/>
    <p:sldId id="3763" r:id="rId28"/>
    <p:sldId id="3052" r:id="rId29"/>
    <p:sldId id="3050" r:id="rId30"/>
    <p:sldId id="3318" r:id="rId31"/>
    <p:sldId id="3051" r:id="rId32"/>
    <p:sldId id="3134" r:id="rId33"/>
    <p:sldId id="2234" r:id="rId34"/>
    <p:sldId id="2954" r:id="rId35"/>
    <p:sldId id="2900" r:id="rId36"/>
    <p:sldId id="3278" r:id="rId37"/>
    <p:sldId id="3277" r:id="rId38"/>
    <p:sldId id="2902" r:id="rId39"/>
    <p:sldId id="2956" r:id="rId40"/>
    <p:sldId id="3060" r:id="rId41"/>
    <p:sldId id="3319" r:id="rId42"/>
    <p:sldId id="2201" r:id="rId43"/>
    <p:sldId id="2244" r:id="rId44"/>
    <p:sldId id="3279" r:id="rId45"/>
    <p:sldId id="3282" r:id="rId46"/>
    <p:sldId id="3283" r:id="rId47"/>
    <p:sldId id="2203" r:id="rId48"/>
    <p:sldId id="2245" r:id="rId49"/>
    <p:sldId id="2246" r:id="rId50"/>
    <p:sldId id="2247" r:id="rId51"/>
    <p:sldId id="3182" r:id="rId52"/>
    <p:sldId id="3183" r:id="rId53"/>
    <p:sldId id="2204" r:id="rId54"/>
    <p:sldId id="2248" r:id="rId55"/>
    <p:sldId id="2635" r:id="rId56"/>
    <p:sldId id="3269" r:id="rId57"/>
    <p:sldId id="3270" r:id="rId58"/>
    <p:sldId id="3271" r:id="rId59"/>
    <p:sldId id="2595" r:id="rId60"/>
    <p:sldId id="2636" r:id="rId61"/>
    <p:sldId id="2638" r:id="rId62"/>
    <p:sldId id="2648" r:id="rId63"/>
    <p:sldId id="2637" r:id="rId64"/>
    <p:sldId id="2207" r:id="rId65"/>
    <p:sldId id="2597" r:id="rId66"/>
    <p:sldId id="2206" r:id="rId67"/>
    <p:sldId id="2598" r:id="rId68"/>
    <p:sldId id="2649" r:id="rId69"/>
    <p:sldId id="2670" r:id="rId70"/>
    <p:sldId id="2600" r:id="rId71"/>
    <p:sldId id="3186" r:id="rId72"/>
    <p:sldId id="3192" r:id="rId73"/>
    <p:sldId id="3194" r:id="rId74"/>
    <p:sldId id="3195" r:id="rId75"/>
    <p:sldId id="3196" r:id="rId76"/>
    <p:sldId id="3189" r:id="rId77"/>
    <p:sldId id="3191" r:id="rId78"/>
    <p:sldId id="2865" r:id="rId79"/>
    <p:sldId id="2188" r:id="rId80"/>
    <p:sldId id="2155" r:id="rId81"/>
    <p:sldId id="2859" r:id="rId82"/>
    <p:sldId id="2860" r:id="rId83"/>
    <p:sldId id="2189" r:id="rId84"/>
    <p:sldId id="2156" r:id="rId85"/>
    <p:sldId id="2194" r:id="rId86"/>
    <p:sldId id="2157" r:id="rId87"/>
    <p:sldId id="2866" r:id="rId88"/>
    <p:sldId id="2697" r:id="rId89"/>
    <p:sldId id="3039" r:id="rId90"/>
    <p:sldId id="3757" r:id="rId91"/>
    <p:sldId id="2938" r:id="rId92"/>
    <p:sldId id="3043" r:id="rId93"/>
    <p:sldId id="3314" r:id="rId94"/>
    <p:sldId id="3288" r:id="rId95"/>
    <p:sldId id="3758" r:id="rId96"/>
    <p:sldId id="3273" r:id="rId97"/>
    <p:sldId id="3284" r:id="rId98"/>
    <p:sldId id="3286" r:id="rId99"/>
    <p:sldId id="3285" r:id="rId100"/>
    <p:sldId id="3759" r:id="rId101"/>
    <p:sldId id="3760" r:id="rId102"/>
    <p:sldId id="2069" r:id="rId103"/>
    <p:sldId id="2692" r:id="rId104"/>
    <p:sldId id="3761" r:id="rId105"/>
    <p:sldId id="2695" r:id="rId106"/>
    <p:sldId id="2252" r:id="rId107"/>
    <p:sldId id="2868" r:id="rId108"/>
    <p:sldId id="2295" r:id="rId109"/>
    <p:sldId id="2266" r:id="rId110"/>
    <p:sldId id="2265" r:id="rId111"/>
    <p:sldId id="2300" r:id="rId112"/>
    <p:sldId id="2296" r:id="rId113"/>
    <p:sldId id="2959" r:id="rId114"/>
    <p:sldId id="2299" r:id="rId115"/>
    <p:sldId id="3266" r:id="rId116"/>
    <p:sldId id="3267" r:id="rId117"/>
    <p:sldId id="2886" r:id="rId118"/>
    <p:sldId id="3258" r:id="rId119"/>
    <p:sldId id="3259" r:id="rId120"/>
    <p:sldId id="3262" r:id="rId121"/>
    <p:sldId id="3263" r:id="rId122"/>
    <p:sldId id="3264" r:id="rId123"/>
    <p:sldId id="3265" r:id="rId124"/>
    <p:sldId id="2256" r:id="rId125"/>
    <p:sldId id="2887" r:id="rId126"/>
    <p:sldId id="2260" r:id="rId127"/>
    <p:sldId id="2890" r:id="rId128"/>
    <p:sldId id="2892" r:id="rId129"/>
    <p:sldId id="2893" r:id="rId130"/>
    <p:sldId id="2894" r:id="rId131"/>
    <p:sldId id="2877" r:id="rId132"/>
    <p:sldId id="2884" r:id="rId133"/>
    <p:sldId id="2895" r:id="rId134"/>
    <p:sldId id="2896" r:id="rId135"/>
    <p:sldId id="2880" r:id="rId136"/>
    <p:sldId id="2881" r:id="rId137"/>
    <p:sldId id="2882" r:id="rId138"/>
    <p:sldId id="2883" r:id="rId139"/>
    <p:sldId id="2632" r:id="rId140"/>
    <p:sldId id="3066" r:id="rId141"/>
    <p:sldId id="2698" r:id="rId142"/>
    <p:sldId id="3065" r:id="rId143"/>
    <p:sldId id="3275" r:id="rId144"/>
    <p:sldId id="2699" r:id="rId145"/>
    <p:sldId id="2906" r:id="rId146"/>
    <p:sldId id="2642" r:id="rId147"/>
    <p:sldId id="2641" r:id="rId148"/>
    <p:sldId id="2650" r:id="rId149"/>
    <p:sldId id="3068" r:id="rId150"/>
    <p:sldId id="3070" r:id="rId151"/>
    <p:sldId id="3071" r:id="rId152"/>
    <p:sldId id="3073" r:id="rId153"/>
    <p:sldId id="3075" r:id="rId154"/>
    <p:sldId id="3076" r:id="rId155"/>
    <p:sldId id="2686" r:id="rId156"/>
    <p:sldId id="2913" r:id="rId157"/>
    <p:sldId id="3520" r:id="rId158"/>
    <p:sldId id="2914" r:id="rId159"/>
    <p:sldId id="2915" r:id="rId160"/>
    <p:sldId id="2916" r:id="rId161"/>
    <p:sldId id="2858" r:id="rId162"/>
    <p:sldId id="2999" r:id="rId163"/>
    <p:sldId id="3000" r:id="rId164"/>
    <p:sldId id="3291" r:id="rId165"/>
    <p:sldId id="3001" r:id="rId166"/>
    <p:sldId id="3002" r:id="rId167"/>
    <p:sldId id="3003" r:id="rId168"/>
    <p:sldId id="3004" r:id="rId169"/>
    <p:sldId id="3005" r:id="rId170"/>
    <p:sldId id="3006" r:id="rId171"/>
    <p:sldId id="3007" r:id="rId172"/>
    <p:sldId id="3008" r:id="rId173"/>
    <p:sldId id="3009" r:id="rId174"/>
    <p:sldId id="3010" r:id="rId175"/>
    <p:sldId id="3011" r:id="rId176"/>
    <p:sldId id="3012" r:id="rId177"/>
    <p:sldId id="3013" r:id="rId178"/>
    <p:sldId id="3014" r:id="rId179"/>
    <p:sldId id="3015" r:id="rId180"/>
    <p:sldId id="3016" r:id="rId181"/>
    <p:sldId id="3017" r:id="rId182"/>
    <p:sldId id="3018" r:id="rId183"/>
    <p:sldId id="3020" r:id="rId184"/>
    <p:sldId id="3136" r:id="rId185"/>
    <p:sldId id="3137" r:id="rId186"/>
    <p:sldId id="2491" r:id="rId187"/>
    <p:sldId id="3098" r:id="rId188"/>
    <p:sldId id="2618" r:id="rId189"/>
    <p:sldId id="2621" r:id="rId190"/>
    <p:sldId id="2620" r:id="rId191"/>
    <p:sldId id="2617" r:id="rId192"/>
    <p:sldId id="2622" r:id="rId193"/>
    <p:sldId id="2623" r:id="rId194"/>
    <p:sldId id="2624" r:id="rId195"/>
    <p:sldId id="2625" r:id="rId196"/>
    <p:sldId id="2626" r:id="rId197"/>
    <p:sldId id="2627" r:id="rId198"/>
    <p:sldId id="2628" r:id="rId199"/>
    <p:sldId id="2629" r:id="rId200"/>
    <p:sldId id="2630" r:id="rId201"/>
    <p:sldId id="2500" r:id="rId202"/>
    <p:sldId id="2385" r:id="rId203"/>
    <p:sldId id="2279" r:id="rId204"/>
    <p:sldId id="2280" r:id="rId205"/>
    <p:sldId id="2281" r:id="rId206"/>
    <p:sldId id="2282" r:id="rId207"/>
    <p:sldId id="2283" r:id="rId208"/>
    <p:sldId id="2274" r:id="rId209"/>
    <p:sldId id="2275" r:id="rId210"/>
    <p:sldId id="2276" r:id="rId211"/>
    <p:sldId id="2577" r:id="rId212"/>
    <p:sldId id="2603" r:id="rId213"/>
    <p:sldId id="2546" r:id="rId214"/>
    <p:sldId id="2602" r:id="rId215"/>
    <p:sldId id="2585" r:id="rId216"/>
    <p:sldId id="2566" r:id="rId217"/>
    <p:sldId id="2587" r:id="rId218"/>
    <p:sldId id="2586" r:id="rId219"/>
    <p:sldId id="2583" r:id="rId220"/>
    <p:sldId id="2574" r:id="rId221"/>
    <p:sldId id="2582" r:id="rId222"/>
    <p:sldId id="2567" r:id="rId223"/>
    <p:sldId id="2570" r:id="rId224"/>
    <p:sldId id="2571" r:id="rId225"/>
    <p:sldId id="2584" r:id="rId226"/>
    <p:sldId id="2592" r:id="rId227"/>
    <p:sldId id="2568" r:id="rId228"/>
    <p:sldId id="2572" r:id="rId229"/>
    <p:sldId id="2588" r:id="rId230"/>
    <p:sldId id="2589" r:id="rId231"/>
    <p:sldId id="2590" r:id="rId232"/>
    <p:sldId id="2578" r:id="rId233"/>
    <p:sldId id="2579" r:id="rId234"/>
    <p:sldId id="2591" r:id="rId235"/>
    <p:sldId id="2581" r:id="rId236"/>
    <p:sldId id="2601" r:id="rId237"/>
    <p:sldId id="3124" r:id="rId238"/>
    <p:sldId id="3120" r:id="rId239"/>
    <p:sldId id="3176" r:id="rId240"/>
    <p:sldId id="3126" r:id="rId241"/>
    <p:sldId id="3128" r:id="rId242"/>
    <p:sldId id="3127" r:id="rId243"/>
    <p:sldId id="3129" r:id="rId244"/>
    <p:sldId id="3161" r:id="rId245"/>
    <p:sldId id="3162" r:id="rId246"/>
    <p:sldId id="3317" r:id="rId247"/>
    <p:sldId id="2268" r:id="rId248"/>
    <p:sldId id="2144" r:id="rId249"/>
    <p:sldId id="2987" r:id="rId250"/>
    <p:sldId id="2988" r:id="rId251"/>
    <p:sldId id="2989" r:id="rId252"/>
    <p:sldId id="2990" r:id="rId253"/>
    <p:sldId id="2991" r:id="rId254"/>
    <p:sldId id="2992" r:id="rId255"/>
    <p:sldId id="2993" r:id="rId256"/>
    <p:sldId id="2994" r:id="rId257"/>
    <p:sldId id="2995" r:id="rId258"/>
  </p:sldIdLst>
  <p:sldSz cx="9144000" cy="6858000" type="screen4x3"/>
  <p:notesSz cx="6934200" cy="9120188"/>
  <p:defaultTextStyle>
    <a:defPPr>
      <a:defRPr lang="en-CA"/>
    </a:defPPr>
    <a:lvl1pPr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3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Jeff Edmonds" initials="JE" lastIdx="2" clrIdx="0">
    <p:extLst>
      <p:ext uri="{19B8F6BF-5375-455C-9EA6-DF929625EA0E}">
        <p15:presenceInfo xmlns:p15="http://schemas.microsoft.com/office/powerpoint/2012/main" userId="a8785b683ef20e23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66"/>
    <a:srgbClr val="66FF66"/>
    <a:srgbClr val="FF00FF"/>
    <a:srgbClr val="996600"/>
    <a:srgbClr val="FFFFFF"/>
    <a:srgbClr val="6F9E56"/>
    <a:srgbClr val="709F55"/>
    <a:srgbClr val="E6E6E6"/>
    <a:srgbClr val="009900"/>
    <a:srgbClr val="FF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1507" autoAdjust="0"/>
    <p:restoredTop sz="94571" autoAdjust="0"/>
  </p:normalViewPr>
  <p:slideViewPr>
    <p:cSldViewPr>
      <p:cViewPr varScale="1">
        <p:scale>
          <a:sx n="73" d="100"/>
          <a:sy n="73" d="100"/>
        </p:scale>
        <p:origin x="330" y="96"/>
      </p:cViewPr>
      <p:guideLst>
        <p:guide orient="horz" pos="3360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  <p:sld r:id="rId9" collapse="1"/>
      <p:sld r:id="rId10" collapse="1"/>
      <p:sld r:id="rId11" collapse="1"/>
    </p:sldLst>
  </p:outlineViewPr>
  <p:notesTextViewPr>
    <p:cViewPr>
      <p:scale>
        <a:sx n="50" d="100"/>
        <a:sy n="5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2.xml"/><Relationship Id="rId21" Type="http://schemas.openxmlformats.org/officeDocument/2006/relationships/slide" Target="slides/slide16.xml"/><Relationship Id="rId42" Type="http://schemas.openxmlformats.org/officeDocument/2006/relationships/slide" Target="slides/slide37.xml"/><Relationship Id="rId63" Type="http://schemas.openxmlformats.org/officeDocument/2006/relationships/slide" Target="slides/slide58.xml"/><Relationship Id="rId84" Type="http://schemas.openxmlformats.org/officeDocument/2006/relationships/slide" Target="slides/slide79.xml"/><Relationship Id="rId138" Type="http://schemas.openxmlformats.org/officeDocument/2006/relationships/slide" Target="slides/slide133.xml"/><Relationship Id="rId159" Type="http://schemas.openxmlformats.org/officeDocument/2006/relationships/slide" Target="slides/slide154.xml"/><Relationship Id="rId170" Type="http://schemas.openxmlformats.org/officeDocument/2006/relationships/slide" Target="slides/slide165.xml"/><Relationship Id="rId191" Type="http://schemas.openxmlformats.org/officeDocument/2006/relationships/slide" Target="slides/slide186.xml"/><Relationship Id="rId205" Type="http://schemas.openxmlformats.org/officeDocument/2006/relationships/slide" Target="slides/slide200.xml"/><Relationship Id="rId226" Type="http://schemas.openxmlformats.org/officeDocument/2006/relationships/slide" Target="slides/slide221.xml"/><Relationship Id="rId247" Type="http://schemas.openxmlformats.org/officeDocument/2006/relationships/slide" Target="slides/slide242.xml"/><Relationship Id="rId107" Type="http://schemas.openxmlformats.org/officeDocument/2006/relationships/slide" Target="slides/slide102.xml"/><Relationship Id="rId11" Type="http://schemas.openxmlformats.org/officeDocument/2006/relationships/slide" Target="slides/slide6.xml"/><Relationship Id="rId32" Type="http://schemas.openxmlformats.org/officeDocument/2006/relationships/slide" Target="slides/slide27.xml"/><Relationship Id="rId53" Type="http://schemas.openxmlformats.org/officeDocument/2006/relationships/slide" Target="slides/slide48.xml"/><Relationship Id="rId74" Type="http://schemas.openxmlformats.org/officeDocument/2006/relationships/slide" Target="slides/slide69.xml"/><Relationship Id="rId128" Type="http://schemas.openxmlformats.org/officeDocument/2006/relationships/slide" Target="slides/slide123.xml"/><Relationship Id="rId149" Type="http://schemas.openxmlformats.org/officeDocument/2006/relationships/slide" Target="slides/slide144.xml"/><Relationship Id="rId5" Type="http://schemas.openxmlformats.org/officeDocument/2006/relationships/slideMaster" Target="slideMasters/slideMaster5.xml"/><Relationship Id="rId95" Type="http://schemas.openxmlformats.org/officeDocument/2006/relationships/slide" Target="slides/slide90.xml"/><Relationship Id="rId160" Type="http://schemas.openxmlformats.org/officeDocument/2006/relationships/slide" Target="slides/slide155.xml"/><Relationship Id="rId181" Type="http://schemas.openxmlformats.org/officeDocument/2006/relationships/slide" Target="slides/slide176.xml"/><Relationship Id="rId216" Type="http://schemas.openxmlformats.org/officeDocument/2006/relationships/slide" Target="slides/slide211.xml"/><Relationship Id="rId237" Type="http://schemas.openxmlformats.org/officeDocument/2006/relationships/slide" Target="slides/slide232.xml"/><Relationship Id="rId258" Type="http://schemas.openxmlformats.org/officeDocument/2006/relationships/slide" Target="slides/slide253.xml"/><Relationship Id="rId22" Type="http://schemas.openxmlformats.org/officeDocument/2006/relationships/slide" Target="slides/slide17.xml"/><Relationship Id="rId43" Type="http://schemas.openxmlformats.org/officeDocument/2006/relationships/slide" Target="slides/slide38.xml"/><Relationship Id="rId64" Type="http://schemas.openxmlformats.org/officeDocument/2006/relationships/slide" Target="slides/slide59.xml"/><Relationship Id="rId118" Type="http://schemas.openxmlformats.org/officeDocument/2006/relationships/slide" Target="slides/slide113.xml"/><Relationship Id="rId139" Type="http://schemas.openxmlformats.org/officeDocument/2006/relationships/slide" Target="slides/slide134.xml"/><Relationship Id="rId85" Type="http://schemas.openxmlformats.org/officeDocument/2006/relationships/slide" Target="slides/slide80.xml"/><Relationship Id="rId150" Type="http://schemas.openxmlformats.org/officeDocument/2006/relationships/slide" Target="slides/slide145.xml"/><Relationship Id="rId171" Type="http://schemas.openxmlformats.org/officeDocument/2006/relationships/slide" Target="slides/slide166.xml"/><Relationship Id="rId192" Type="http://schemas.openxmlformats.org/officeDocument/2006/relationships/slide" Target="slides/slide187.xml"/><Relationship Id="rId206" Type="http://schemas.openxmlformats.org/officeDocument/2006/relationships/slide" Target="slides/slide201.xml"/><Relationship Id="rId227" Type="http://schemas.openxmlformats.org/officeDocument/2006/relationships/slide" Target="slides/slide222.xml"/><Relationship Id="rId248" Type="http://schemas.openxmlformats.org/officeDocument/2006/relationships/slide" Target="slides/slide243.xml"/><Relationship Id="rId12" Type="http://schemas.openxmlformats.org/officeDocument/2006/relationships/slide" Target="slides/slide7.xml"/><Relationship Id="rId33" Type="http://schemas.openxmlformats.org/officeDocument/2006/relationships/slide" Target="slides/slide28.xml"/><Relationship Id="rId108" Type="http://schemas.openxmlformats.org/officeDocument/2006/relationships/slide" Target="slides/slide103.xml"/><Relationship Id="rId129" Type="http://schemas.openxmlformats.org/officeDocument/2006/relationships/slide" Target="slides/slide124.xml"/><Relationship Id="rId54" Type="http://schemas.openxmlformats.org/officeDocument/2006/relationships/slide" Target="slides/slide49.xml"/><Relationship Id="rId75" Type="http://schemas.openxmlformats.org/officeDocument/2006/relationships/slide" Target="slides/slide70.xml"/><Relationship Id="rId96" Type="http://schemas.openxmlformats.org/officeDocument/2006/relationships/slide" Target="slides/slide91.xml"/><Relationship Id="rId140" Type="http://schemas.openxmlformats.org/officeDocument/2006/relationships/slide" Target="slides/slide135.xml"/><Relationship Id="rId161" Type="http://schemas.openxmlformats.org/officeDocument/2006/relationships/slide" Target="slides/slide156.xml"/><Relationship Id="rId182" Type="http://schemas.openxmlformats.org/officeDocument/2006/relationships/slide" Target="slides/slide177.xml"/><Relationship Id="rId217" Type="http://schemas.openxmlformats.org/officeDocument/2006/relationships/slide" Target="slides/slide212.xml"/><Relationship Id="rId6" Type="http://schemas.openxmlformats.org/officeDocument/2006/relationships/slide" Target="slides/slide1.xml"/><Relationship Id="rId238" Type="http://schemas.openxmlformats.org/officeDocument/2006/relationships/slide" Target="slides/slide233.xml"/><Relationship Id="rId259" Type="http://schemas.openxmlformats.org/officeDocument/2006/relationships/notesMaster" Target="notesMasters/notesMaster1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49" Type="http://schemas.openxmlformats.org/officeDocument/2006/relationships/slide" Target="slides/slide44.xml"/><Relationship Id="rId114" Type="http://schemas.openxmlformats.org/officeDocument/2006/relationships/slide" Target="slides/slide109.xml"/><Relationship Id="rId119" Type="http://schemas.openxmlformats.org/officeDocument/2006/relationships/slide" Target="slides/slide114.xml"/><Relationship Id="rId44" Type="http://schemas.openxmlformats.org/officeDocument/2006/relationships/slide" Target="slides/slide39.xml"/><Relationship Id="rId60" Type="http://schemas.openxmlformats.org/officeDocument/2006/relationships/slide" Target="slides/slide55.xml"/><Relationship Id="rId65" Type="http://schemas.openxmlformats.org/officeDocument/2006/relationships/slide" Target="slides/slide60.xml"/><Relationship Id="rId81" Type="http://schemas.openxmlformats.org/officeDocument/2006/relationships/slide" Target="slides/slide76.xml"/><Relationship Id="rId86" Type="http://schemas.openxmlformats.org/officeDocument/2006/relationships/slide" Target="slides/slide81.xml"/><Relationship Id="rId130" Type="http://schemas.openxmlformats.org/officeDocument/2006/relationships/slide" Target="slides/slide125.xml"/><Relationship Id="rId135" Type="http://schemas.openxmlformats.org/officeDocument/2006/relationships/slide" Target="slides/slide130.xml"/><Relationship Id="rId151" Type="http://schemas.openxmlformats.org/officeDocument/2006/relationships/slide" Target="slides/slide146.xml"/><Relationship Id="rId156" Type="http://schemas.openxmlformats.org/officeDocument/2006/relationships/slide" Target="slides/slide151.xml"/><Relationship Id="rId177" Type="http://schemas.openxmlformats.org/officeDocument/2006/relationships/slide" Target="slides/slide172.xml"/><Relationship Id="rId198" Type="http://schemas.openxmlformats.org/officeDocument/2006/relationships/slide" Target="slides/slide193.xml"/><Relationship Id="rId172" Type="http://schemas.openxmlformats.org/officeDocument/2006/relationships/slide" Target="slides/slide167.xml"/><Relationship Id="rId193" Type="http://schemas.openxmlformats.org/officeDocument/2006/relationships/slide" Target="slides/slide188.xml"/><Relationship Id="rId202" Type="http://schemas.openxmlformats.org/officeDocument/2006/relationships/slide" Target="slides/slide197.xml"/><Relationship Id="rId207" Type="http://schemas.openxmlformats.org/officeDocument/2006/relationships/slide" Target="slides/slide202.xml"/><Relationship Id="rId223" Type="http://schemas.openxmlformats.org/officeDocument/2006/relationships/slide" Target="slides/slide218.xml"/><Relationship Id="rId228" Type="http://schemas.openxmlformats.org/officeDocument/2006/relationships/slide" Target="slides/slide223.xml"/><Relationship Id="rId244" Type="http://schemas.openxmlformats.org/officeDocument/2006/relationships/slide" Target="slides/slide239.xml"/><Relationship Id="rId249" Type="http://schemas.openxmlformats.org/officeDocument/2006/relationships/slide" Target="slides/slide24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109" Type="http://schemas.openxmlformats.org/officeDocument/2006/relationships/slide" Target="slides/slide104.xml"/><Relationship Id="rId260" Type="http://schemas.openxmlformats.org/officeDocument/2006/relationships/handoutMaster" Target="handoutMasters/handoutMaster1.xml"/><Relationship Id="rId265" Type="http://schemas.openxmlformats.org/officeDocument/2006/relationships/tableStyles" Target="tableStyles.xml"/><Relationship Id="rId34" Type="http://schemas.openxmlformats.org/officeDocument/2006/relationships/slide" Target="slides/slide29.xml"/><Relationship Id="rId50" Type="http://schemas.openxmlformats.org/officeDocument/2006/relationships/slide" Target="slides/slide45.xml"/><Relationship Id="rId55" Type="http://schemas.openxmlformats.org/officeDocument/2006/relationships/slide" Target="slides/slide50.xml"/><Relationship Id="rId76" Type="http://schemas.openxmlformats.org/officeDocument/2006/relationships/slide" Target="slides/slide71.xml"/><Relationship Id="rId97" Type="http://schemas.openxmlformats.org/officeDocument/2006/relationships/slide" Target="slides/slide92.xml"/><Relationship Id="rId104" Type="http://schemas.openxmlformats.org/officeDocument/2006/relationships/slide" Target="slides/slide99.xml"/><Relationship Id="rId120" Type="http://schemas.openxmlformats.org/officeDocument/2006/relationships/slide" Target="slides/slide115.xml"/><Relationship Id="rId125" Type="http://schemas.openxmlformats.org/officeDocument/2006/relationships/slide" Target="slides/slide120.xml"/><Relationship Id="rId141" Type="http://schemas.openxmlformats.org/officeDocument/2006/relationships/slide" Target="slides/slide136.xml"/><Relationship Id="rId146" Type="http://schemas.openxmlformats.org/officeDocument/2006/relationships/slide" Target="slides/slide141.xml"/><Relationship Id="rId167" Type="http://schemas.openxmlformats.org/officeDocument/2006/relationships/slide" Target="slides/slide162.xml"/><Relationship Id="rId188" Type="http://schemas.openxmlformats.org/officeDocument/2006/relationships/slide" Target="slides/slide183.xml"/><Relationship Id="rId7" Type="http://schemas.openxmlformats.org/officeDocument/2006/relationships/slide" Target="slides/slide2.xml"/><Relationship Id="rId71" Type="http://schemas.openxmlformats.org/officeDocument/2006/relationships/slide" Target="slides/slide66.xml"/><Relationship Id="rId92" Type="http://schemas.openxmlformats.org/officeDocument/2006/relationships/slide" Target="slides/slide87.xml"/><Relationship Id="rId162" Type="http://schemas.openxmlformats.org/officeDocument/2006/relationships/slide" Target="slides/slide157.xml"/><Relationship Id="rId183" Type="http://schemas.openxmlformats.org/officeDocument/2006/relationships/slide" Target="slides/slide178.xml"/><Relationship Id="rId213" Type="http://schemas.openxmlformats.org/officeDocument/2006/relationships/slide" Target="slides/slide208.xml"/><Relationship Id="rId218" Type="http://schemas.openxmlformats.org/officeDocument/2006/relationships/slide" Target="slides/slide213.xml"/><Relationship Id="rId234" Type="http://schemas.openxmlformats.org/officeDocument/2006/relationships/slide" Target="slides/slide229.xml"/><Relationship Id="rId239" Type="http://schemas.openxmlformats.org/officeDocument/2006/relationships/slide" Target="slides/slide234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4.xml"/><Relationship Id="rId250" Type="http://schemas.openxmlformats.org/officeDocument/2006/relationships/slide" Target="slides/slide245.xml"/><Relationship Id="rId255" Type="http://schemas.openxmlformats.org/officeDocument/2006/relationships/slide" Target="slides/slide250.xml"/><Relationship Id="rId24" Type="http://schemas.openxmlformats.org/officeDocument/2006/relationships/slide" Target="slides/slide19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66" Type="http://schemas.openxmlformats.org/officeDocument/2006/relationships/slide" Target="slides/slide61.xml"/><Relationship Id="rId87" Type="http://schemas.openxmlformats.org/officeDocument/2006/relationships/slide" Target="slides/slide82.xml"/><Relationship Id="rId110" Type="http://schemas.openxmlformats.org/officeDocument/2006/relationships/slide" Target="slides/slide105.xml"/><Relationship Id="rId115" Type="http://schemas.openxmlformats.org/officeDocument/2006/relationships/slide" Target="slides/slide110.xml"/><Relationship Id="rId131" Type="http://schemas.openxmlformats.org/officeDocument/2006/relationships/slide" Target="slides/slide126.xml"/><Relationship Id="rId136" Type="http://schemas.openxmlformats.org/officeDocument/2006/relationships/slide" Target="slides/slide131.xml"/><Relationship Id="rId157" Type="http://schemas.openxmlformats.org/officeDocument/2006/relationships/slide" Target="slides/slide152.xml"/><Relationship Id="rId178" Type="http://schemas.openxmlformats.org/officeDocument/2006/relationships/slide" Target="slides/slide173.xml"/><Relationship Id="rId61" Type="http://schemas.openxmlformats.org/officeDocument/2006/relationships/slide" Target="slides/slide56.xml"/><Relationship Id="rId82" Type="http://schemas.openxmlformats.org/officeDocument/2006/relationships/slide" Target="slides/slide77.xml"/><Relationship Id="rId152" Type="http://schemas.openxmlformats.org/officeDocument/2006/relationships/slide" Target="slides/slide147.xml"/><Relationship Id="rId173" Type="http://schemas.openxmlformats.org/officeDocument/2006/relationships/slide" Target="slides/slide168.xml"/><Relationship Id="rId194" Type="http://schemas.openxmlformats.org/officeDocument/2006/relationships/slide" Target="slides/slide189.xml"/><Relationship Id="rId199" Type="http://schemas.openxmlformats.org/officeDocument/2006/relationships/slide" Target="slides/slide194.xml"/><Relationship Id="rId203" Type="http://schemas.openxmlformats.org/officeDocument/2006/relationships/slide" Target="slides/slide198.xml"/><Relationship Id="rId208" Type="http://schemas.openxmlformats.org/officeDocument/2006/relationships/slide" Target="slides/slide203.xml"/><Relationship Id="rId229" Type="http://schemas.openxmlformats.org/officeDocument/2006/relationships/slide" Target="slides/slide224.xml"/><Relationship Id="rId19" Type="http://schemas.openxmlformats.org/officeDocument/2006/relationships/slide" Target="slides/slide14.xml"/><Relationship Id="rId224" Type="http://schemas.openxmlformats.org/officeDocument/2006/relationships/slide" Target="slides/slide219.xml"/><Relationship Id="rId240" Type="http://schemas.openxmlformats.org/officeDocument/2006/relationships/slide" Target="slides/slide235.xml"/><Relationship Id="rId245" Type="http://schemas.openxmlformats.org/officeDocument/2006/relationships/slide" Target="slides/slide240.xml"/><Relationship Id="rId261" Type="http://schemas.openxmlformats.org/officeDocument/2006/relationships/commentAuthors" Target="commentAuthors.xml"/><Relationship Id="rId14" Type="http://schemas.openxmlformats.org/officeDocument/2006/relationships/slide" Target="slides/slide9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56" Type="http://schemas.openxmlformats.org/officeDocument/2006/relationships/slide" Target="slides/slide51.xml"/><Relationship Id="rId77" Type="http://schemas.openxmlformats.org/officeDocument/2006/relationships/slide" Target="slides/slide72.xml"/><Relationship Id="rId100" Type="http://schemas.openxmlformats.org/officeDocument/2006/relationships/slide" Target="slides/slide95.xml"/><Relationship Id="rId105" Type="http://schemas.openxmlformats.org/officeDocument/2006/relationships/slide" Target="slides/slide100.xml"/><Relationship Id="rId126" Type="http://schemas.openxmlformats.org/officeDocument/2006/relationships/slide" Target="slides/slide121.xml"/><Relationship Id="rId147" Type="http://schemas.openxmlformats.org/officeDocument/2006/relationships/slide" Target="slides/slide142.xml"/><Relationship Id="rId168" Type="http://schemas.openxmlformats.org/officeDocument/2006/relationships/slide" Target="slides/slide163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72" Type="http://schemas.openxmlformats.org/officeDocument/2006/relationships/slide" Target="slides/slide67.xml"/><Relationship Id="rId93" Type="http://schemas.openxmlformats.org/officeDocument/2006/relationships/slide" Target="slides/slide88.xml"/><Relationship Id="rId98" Type="http://schemas.openxmlformats.org/officeDocument/2006/relationships/slide" Target="slides/slide93.xml"/><Relationship Id="rId121" Type="http://schemas.openxmlformats.org/officeDocument/2006/relationships/slide" Target="slides/slide116.xml"/><Relationship Id="rId142" Type="http://schemas.openxmlformats.org/officeDocument/2006/relationships/slide" Target="slides/slide137.xml"/><Relationship Id="rId163" Type="http://schemas.openxmlformats.org/officeDocument/2006/relationships/slide" Target="slides/slide158.xml"/><Relationship Id="rId184" Type="http://schemas.openxmlformats.org/officeDocument/2006/relationships/slide" Target="slides/slide179.xml"/><Relationship Id="rId189" Type="http://schemas.openxmlformats.org/officeDocument/2006/relationships/slide" Target="slides/slide184.xml"/><Relationship Id="rId219" Type="http://schemas.openxmlformats.org/officeDocument/2006/relationships/slide" Target="slides/slide214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209.xml"/><Relationship Id="rId230" Type="http://schemas.openxmlformats.org/officeDocument/2006/relationships/slide" Target="slides/slide225.xml"/><Relationship Id="rId235" Type="http://schemas.openxmlformats.org/officeDocument/2006/relationships/slide" Target="slides/slide230.xml"/><Relationship Id="rId251" Type="http://schemas.openxmlformats.org/officeDocument/2006/relationships/slide" Target="slides/slide246.xml"/><Relationship Id="rId256" Type="http://schemas.openxmlformats.org/officeDocument/2006/relationships/slide" Target="slides/slide251.xml"/><Relationship Id="rId25" Type="http://schemas.openxmlformats.org/officeDocument/2006/relationships/slide" Target="slides/slide20.xml"/><Relationship Id="rId46" Type="http://schemas.openxmlformats.org/officeDocument/2006/relationships/slide" Target="slides/slide41.xml"/><Relationship Id="rId67" Type="http://schemas.openxmlformats.org/officeDocument/2006/relationships/slide" Target="slides/slide62.xml"/><Relationship Id="rId116" Type="http://schemas.openxmlformats.org/officeDocument/2006/relationships/slide" Target="slides/slide111.xml"/><Relationship Id="rId137" Type="http://schemas.openxmlformats.org/officeDocument/2006/relationships/slide" Target="slides/slide132.xml"/><Relationship Id="rId158" Type="http://schemas.openxmlformats.org/officeDocument/2006/relationships/slide" Target="slides/slide153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62" Type="http://schemas.openxmlformats.org/officeDocument/2006/relationships/slide" Target="slides/slide57.xml"/><Relationship Id="rId83" Type="http://schemas.openxmlformats.org/officeDocument/2006/relationships/slide" Target="slides/slide78.xml"/><Relationship Id="rId88" Type="http://schemas.openxmlformats.org/officeDocument/2006/relationships/slide" Target="slides/slide83.xml"/><Relationship Id="rId111" Type="http://schemas.openxmlformats.org/officeDocument/2006/relationships/slide" Target="slides/slide106.xml"/><Relationship Id="rId132" Type="http://schemas.openxmlformats.org/officeDocument/2006/relationships/slide" Target="slides/slide127.xml"/><Relationship Id="rId153" Type="http://schemas.openxmlformats.org/officeDocument/2006/relationships/slide" Target="slides/slide148.xml"/><Relationship Id="rId174" Type="http://schemas.openxmlformats.org/officeDocument/2006/relationships/slide" Target="slides/slide169.xml"/><Relationship Id="rId179" Type="http://schemas.openxmlformats.org/officeDocument/2006/relationships/slide" Target="slides/slide174.xml"/><Relationship Id="rId195" Type="http://schemas.openxmlformats.org/officeDocument/2006/relationships/slide" Target="slides/slide190.xml"/><Relationship Id="rId209" Type="http://schemas.openxmlformats.org/officeDocument/2006/relationships/slide" Target="slides/slide204.xml"/><Relationship Id="rId190" Type="http://schemas.openxmlformats.org/officeDocument/2006/relationships/slide" Target="slides/slide185.xml"/><Relationship Id="rId204" Type="http://schemas.openxmlformats.org/officeDocument/2006/relationships/slide" Target="slides/slide199.xml"/><Relationship Id="rId220" Type="http://schemas.openxmlformats.org/officeDocument/2006/relationships/slide" Target="slides/slide215.xml"/><Relationship Id="rId225" Type="http://schemas.openxmlformats.org/officeDocument/2006/relationships/slide" Target="slides/slide220.xml"/><Relationship Id="rId241" Type="http://schemas.openxmlformats.org/officeDocument/2006/relationships/slide" Target="slides/slide236.xml"/><Relationship Id="rId246" Type="http://schemas.openxmlformats.org/officeDocument/2006/relationships/slide" Target="slides/slide241.xml"/><Relationship Id="rId15" Type="http://schemas.openxmlformats.org/officeDocument/2006/relationships/slide" Target="slides/slide10.xml"/><Relationship Id="rId36" Type="http://schemas.openxmlformats.org/officeDocument/2006/relationships/slide" Target="slides/slide31.xml"/><Relationship Id="rId57" Type="http://schemas.openxmlformats.org/officeDocument/2006/relationships/slide" Target="slides/slide52.xml"/><Relationship Id="rId106" Type="http://schemas.openxmlformats.org/officeDocument/2006/relationships/slide" Target="slides/slide101.xml"/><Relationship Id="rId127" Type="http://schemas.openxmlformats.org/officeDocument/2006/relationships/slide" Target="slides/slide122.xml"/><Relationship Id="rId262" Type="http://schemas.openxmlformats.org/officeDocument/2006/relationships/presProps" Target="presProps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52" Type="http://schemas.openxmlformats.org/officeDocument/2006/relationships/slide" Target="slides/slide47.xml"/><Relationship Id="rId73" Type="http://schemas.openxmlformats.org/officeDocument/2006/relationships/slide" Target="slides/slide68.xml"/><Relationship Id="rId78" Type="http://schemas.openxmlformats.org/officeDocument/2006/relationships/slide" Target="slides/slide73.xml"/><Relationship Id="rId94" Type="http://schemas.openxmlformats.org/officeDocument/2006/relationships/slide" Target="slides/slide89.xml"/><Relationship Id="rId99" Type="http://schemas.openxmlformats.org/officeDocument/2006/relationships/slide" Target="slides/slide94.xml"/><Relationship Id="rId101" Type="http://schemas.openxmlformats.org/officeDocument/2006/relationships/slide" Target="slides/slide96.xml"/><Relationship Id="rId122" Type="http://schemas.openxmlformats.org/officeDocument/2006/relationships/slide" Target="slides/slide117.xml"/><Relationship Id="rId143" Type="http://schemas.openxmlformats.org/officeDocument/2006/relationships/slide" Target="slides/slide138.xml"/><Relationship Id="rId148" Type="http://schemas.openxmlformats.org/officeDocument/2006/relationships/slide" Target="slides/slide143.xml"/><Relationship Id="rId164" Type="http://schemas.openxmlformats.org/officeDocument/2006/relationships/slide" Target="slides/slide159.xml"/><Relationship Id="rId169" Type="http://schemas.openxmlformats.org/officeDocument/2006/relationships/slide" Target="slides/slide164.xml"/><Relationship Id="rId185" Type="http://schemas.openxmlformats.org/officeDocument/2006/relationships/slide" Target="slides/slide180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80" Type="http://schemas.openxmlformats.org/officeDocument/2006/relationships/slide" Target="slides/slide175.xml"/><Relationship Id="rId210" Type="http://schemas.openxmlformats.org/officeDocument/2006/relationships/slide" Target="slides/slide205.xml"/><Relationship Id="rId215" Type="http://schemas.openxmlformats.org/officeDocument/2006/relationships/slide" Target="slides/slide210.xml"/><Relationship Id="rId236" Type="http://schemas.openxmlformats.org/officeDocument/2006/relationships/slide" Target="slides/slide231.xml"/><Relationship Id="rId257" Type="http://schemas.openxmlformats.org/officeDocument/2006/relationships/slide" Target="slides/slide252.xml"/><Relationship Id="rId26" Type="http://schemas.openxmlformats.org/officeDocument/2006/relationships/slide" Target="slides/slide21.xml"/><Relationship Id="rId231" Type="http://schemas.openxmlformats.org/officeDocument/2006/relationships/slide" Target="slides/slide226.xml"/><Relationship Id="rId252" Type="http://schemas.openxmlformats.org/officeDocument/2006/relationships/slide" Target="slides/slide247.xml"/><Relationship Id="rId47" Type="http://schemas.openxmlformats.org/officeDocument/2006/relationships/slide" Target="slides/slide42.xml"/><Relationship Id="rId68" Type="http://schemas.openxmlformats.org/officeDocument/2006/relationships/slide" Target="slides/slide63.xml"/><Relationship Id="rId89" Type="http://schemas.openxmlformats.org/officeDocument/2006/relationships/slide" Target="slides/slide84.xml"/><Relationship Id="rId112" Type="http://schemas.openxmlformats.org/officeDocument/2006/relationships/slide" Target="slides/slide107.xml"/><Relationship Id="rId133" Type="http://schemas.openxmlformats.org/officeDocument/2006/relationships/slide" Target="slides/slide128.xml"/><Relationship Id="rId154" Type="http://schemas.openxmlformats.org/officeDocument/2006/relationships/slide" Target="slides/slide149.xml"/><Relationship Id="rId175" Type="http://schemas.openxmlformats.org/officeDocument/2006/relationships/slide" Target="slides/slide170.xml"/><Relationship Id="rId196" Type="http://schemas.openxmlformats.org/officeDocument/2006/relationships/slide" Target="slides/slide191.xml"/><Relationship Id="rId200" Type="http://schemas.openxmlformats.org/officeDocument/2006/relationships/slide" Target="slides/slide195.xml"/><Relationship Id="rId16" Type="http://schemas.openxmlformats.org/officeDocument/2006/relationships/slide" Target="slides/slide11.xml"/><Relationship Id="rId221" Type="http://schemas.openxmlformats.org/officeDocument/2006/relationships/slide" Target="slides/slide216.xml"/><Relationship Id="rId242" Type="http://schemas.openxmlformats.org/officeDocument/2006/relationships/slide" Target="slides/slide237.xml"/><Relationship Id="rId263" Type="http://schemas.openxmlformats.org/officeDocument/2006/relationships/viewProps" Target="viewProps.xml"/><Relationship Id="rId37" Type="http://schemas.openxmlformats.org/officeDocument/2006/relationships/slide" Target="slides/slide32.xml"/><Relationship Id="rId58" Type="http://schemas.openxmlformats.org/officeDocument/2006/relationships/slide" Target="slides/slide53.xml"/><Relationship Id="rId79" Type="http://schemas.openxmlformats.org/officeDocument/2006/relationships/slide" Target="slides/slide74.xml"/><Relationship Id="rId102" Type="http://schemas.openxmlformats.org/officeDocument/2006/relationships/slide" Target="slides/slide97.xml"/><Relationship Id="rId123" Type="http://schemas.openxmlformats.org/officeDocument/2006/relationships/slide" Target="slides/slide118.xml"/><Relationship Id="rId144" Type="http://schemas.openxmlformats.org/officeDocument/2006/relationships/slide" Target="slides/slide139.xml"/><Relationship Id="rId90" Type="http://schemas.openxmlformats.org/officeDocument/2006/relationships/slide" Target="slides/slide85.xml"/><Relationship Id="rId165" Type="http://schemas.openxmlformats.org/officeDocument/2006/relationships/slide" Target="slides/slide160.xml"/><Relationship Id="rId186" Type="http://schemas.openxmlformats.org/officeDocument/2006/relationships/slide" Target="slides/slide181.xml"/><Relationship Id="rId211" Type="http://schemas.openxmlformats.org/officeDocument/2006/relationships/slide" Target="slides/slide206.xml"/><Relationship Id="rId232" Type="http://schemas.openxmlformats.org/officeDocument/2006/relationships/slide" Target="slides/slide227.xml"/><Relationship Id="rId253" Type="http://schemas.openxmlformats.org/officeDocument/2006/relationships/slide" Target="slides/slide248.xml"/><Relationship Id="rId27" Type="http://schemas.openxmlformats.org/officeDocument/2006/relationships/slide" Target="slides/slide22.xml"/><Relationship Id="rId48" Type="http://schemas.openxmlformats.org/officeDocument/2006/relationships/slide" Target="slides/slide43.xml"/><Relationship Id="rId69" Type="http://schemas.openxmlformats.org/officeDocument/2006/relationships/slide" Target="slides/slide64.xml"/><Relationship Id="rId113" Type="http://schemas.openxmlformats.org/officeDocument/2006/relationships/slide" Target="slides/slide108.xml"/><Relationship Id="rId134" Type="http://schemas.openxmlformats.org/officeDocument/2006/relationships/slide" Target="slides/slide129.xml"/><Relationship Id="rId80" Type="http://schemas.openxmlformats.org/officeDocument/2006/relationships/slide" Target="slides/slide75.xml"/><Relationship Id="rId155" Type="http://schemas.openxmlformats.org/officeDocument/2006/relationships/slide" Target="slides/slide150.xml"/><Relationship Id="rId176" Type="http://schemas.openxmlformats.org/officeDocument/2006/relationships/slide" Target="slides/slide171.xml"/><Relationship Id="rId197" Type="http://schemas.openxmlformats.org/officeDocument/2006/relationships/slide" Target="slides/slide192.xml"/><Relationship Id="rId201" Type="http://schemas.openxmlformats.org/officeDocument/2006/relationships/slide" Target="slides/slide196.xml"/><Relationship Id="rId222" Type="http://schemas.openxmlformats.org/officeDocument/2006/relationships/slide" Target="slides/slide217.xml"/><Relationship Id="rId243" Type="http://schemas.openxmlformats.org/officeDocument/2006/relationships/slide" Target="slides/slide238.xml"/><Relationship Id="rId264" Type="http://schemas.openxmlformats.org/officeDocument/2006/relationships/theme" Target="theme/theme1.xml"/><Relationship Id="rId17" Type="http://schemas.openxmlformats.org/officeDocument/2006/relationships/slide" Target="slides/slide12.xml"/><Relationship Id="rId38" Type="http://schemas.openxmlformats.org/officeDocument/2006/relationships/slide" Target="slides/slide33.xml"/><Relationship Id="rId59" Type="http://schemas.openxmlformats.org/officeDocument/2006/relationships/slide" Target="slides/slide54.xml"/><Relationship Id="rId103" Type="http://schemas.openxmlformats.org/officeDocument/2006/relationships/slide" Target="slides/slide98.xml"/><Relationship Id="rId124" Type="http://schemas.openxmlformats.org/officeDocument/2006/relationships/slide" Target="slides/slide119.xml"/><Relationship Id="rId70" Type="http://schemas.openxmlformats.org/officeDocument/2006/relationships/slide" Target="slides/slide65.xml"/><Relationship Id="rId91" Type="http://schemas.openxmlformats.org/officeDocument/2006/relationships/slide" Target="slides/slide86.xml"/><Relationship Id="rId145" Type="http://schemas.openxmlformats.org/officeDocument/2006/relationships/slide" Target="slides/slide140.xml"/><Relationship Id="rId166" Type="http://schemas.openxmlformats.org/officeDocument/2006/relationships/slide" Target="slides/slide161.xml"/><Relationship Id="rId187" Type="http://schemas.openxmlformats.org/officeDocument/2006/relationships/slide" Target="slides/slide182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07.xml"/><Relationship Id="rId233" Type="http://schemas.openxmlformats.org/officeDocument/2006/relationships/slide" Target="slides/slide228.xml"/><Relationship Id="rId254" Type="http://schemas.openxmlformats.org/officeDocument/2006/relationships/slide" Target="slides/slide249.xml"/></Relationships>
</file>

<file path=ppt/_rels/viewProps.xml.rels><?xml version="1.0" encoding="UTF-8" standalone="yes"?>
<Relationships xmlns="http://schemas.openxmlformats.org/package/2006/relationships"><Relationship Id="rId8" Type="http://schemas.openxmlformats.org/officeDocument/2006/relationships/slide" Target="slides/slide239.xml"/><Relationship Id="rId3" Type="http://schemas.openxmlformats.org/officeDocument/2006/relationships/slide" Target="slides/slide234.xml"/><Relationship Id="rId7" Type="http://schemas.openxmlformats.org/officeDocument/2006/relationships/slide" Target="slides/slide238.xml"/><Relationship Id="rId2" Type="http://schemas.openxmlformats.org/officeDocument/2006/relationships/slide" Target="slides/slide233.xml"/><Relationship Id="rId1" Type="http://schemas.openxmlformats.org/officeDocument/2006/relationships/slide" Target="slides/slide1.xml"/><Relationship Id="rId6" Type="http://schemas.openxmlformats.org/officeDocument/2006/relationships/slide" Target="slides/slide237.xml"/><Relationship Id="rId11" Type="http://schemas.openxmlformats.org/officeDocument/2006/relationships/slide" Target="slides/slide242.xml"/><Relationship Id="rId5" Type="http://schemas.openxmlformats.org/officeDocument/2006/relationships/slide" Target="slides/slide236.xml"/><Relationship Id="rId10" Type="http://schemas.openxmlformats.org/officeDocument/2006/relationships/slide" Target="slides/slide241.xml"/><Relationship Id="rId4" Type="http://schemas.openxmlformats.org/officeDocument/2006/relationships/slide" Target="slides/slide235.xml"/><Relationship Id="rId9" Type="http://schemas.openxmlformats.org/officeDocument/2006/relationships/slide" Target="slides/slide240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29063" y="0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64575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29063" y="8664575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fld id="{124D8B43-BAEB-4C0F-BC20-7823DDE8759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7081760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6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0896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27475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5360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87450" y="684213"/>
            <a:ext cx="4559300" cy="3419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0896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93738" y="4332288"/>
            <a:ext cx="5546725" cy="4103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noProof="0"/>
              <a:t>Click to edit Master text styles</a:t>
            </a:r>
          </a:p>
          <a:p>
            <a:pPr lvl="1"/>
            <a:r>
              <a:rPr lang="en-CA" noProof="0"/>
              <a:t>Second level</a:t>
            </a:r>
          </a:p>
          <a:p>
            <a:pPr lvl="2"/>
            <a:r>
              <a:rPr lang="en-CA" noProof="0"/>
              <a:t>Third level</a:t>
            </a:r>
          </a:p>
          <a:p>
            <a:pPr lvl="3"/>
            <a:r>
              <a:rPr lang="en-CA" noProof="0"/>
              <a:t>Fourth level</a:t>
            </a:r>
          </a:p>
          <a:p>
            <a:pPr lvl="4"/>
            <a:r>
              <a:rPr lang="en-CA" noProof="0"/>
              <a:t>Fifth level</a:t>
            </a:r>
          </a:p>
        </p:txBody>
      </p:sp>
      <p:sp>
        <p:nvSpPr>
          <p:cNvPr id="80896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62988"/>
            <a:ext cx="3005138" cy="4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0896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fld id="{A1D717B2-2470-4192-B072-B1976093DE8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2632145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53B2B25-4FAA-4FE1-8B2F-ED8A60EDB91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</a:t>
            </a:fld>
            <a:endParaRPr lang="en-CA" altLang="en-US"/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467581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76598797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7993258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44882236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42473844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90730135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48633079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3586718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184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49292337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185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57729656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186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8831637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187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9055949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88103007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02130714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312613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6766911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44544663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15391929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83171269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81655520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32122768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F5E7DE1-0239-418E-A994-A9CC3801901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272554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207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5434106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19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2536585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208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7108126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6351FE-F04F-4EFD-A0B4-A08055C1BFC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8628768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210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8387252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211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7840713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212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57755358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213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28237243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214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84988069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215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82127717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216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52864922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217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8267765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CBD2D-2D2E-D624-3779-BE46736020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>
            <a:extLst>
              <a:ext uri="{FF2B5EF4-FFF2-40B4-BE49-F238E27FC236}">
                <a16:creationId xmlns:a16="http://schemas.microsoft.com/office/drawing/2014/main" id="{244CEE93-8310-9F34-C70F-1CE80B72361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23</a:t>
            </a:fld>
            <a:endParaRPr lang="en-CA" altLang="en-US"/>
          </a:p>
        </p:txBody>
      </p:sp>
      <p:sp>
        <p:nvSpPr>
          <p:cNvPr id="173059" name="Rectangle 2">
            <a:extLst>
              <a:ext uri="{FF2B5EF4-FFF2-40B4-BE49-F238E27FC236}">
                <a16:creationId xmlns:a16="http://schemas.microsoft.com/office/drawing/2014/main" id="{35CC3305-0CA5-E180-4874-7A49BD0A306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>
            <a:extLst>
              <a:ext uri="{FF2B5EF4-FFF2-40B4-BE49-F238E27FC236}">
                <a16:creationId xmlns:a16="http://schemas.microsoft.com/office/drawing/2014/main" id="{9A969374-F346-4283-1681-E7C3AA0217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766032149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218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5367116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219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723831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220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1306938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221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43118887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222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52062478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223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5980499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224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67921537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225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03149448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226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24501593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227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8788715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24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01607692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228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671565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229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5304661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230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3155522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231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64467959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232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10199855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53B2B25-4FAA-4FE1-8B2F-ED8A60EDB91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233</a:t>
            </a:fld>
            <a:endParaRPr lang="en-CA" altLang="en-US"/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2894693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53B2B25-4FAA-4FE1-8B2F-ED8A60EDB91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234</a:t>
            </a:fld>
            <a:endParaRPr lang="en-CA" altLang="en-US"/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4649295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53B2B25-4FAA-4FE1-8B2F-ED8A60EDB91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235</a:t>
            </a:fld>
            <a:endParaRPr lang="en-CA" altLang="en-US"/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34989901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53B2B25-4FAA-4FE1-8B2F-ED8A60EDB91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236</a:t>
            </a:fld>
            <a:endParaRPr lang="en-CA" altLang="en-US"/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0600418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53B2B25-4FAA-4FE1-8B2F-ED8A60EDB91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237</a:t>
            </a:fld>
            <a:endParaRPr lang="en-CA" altLang="en-US"/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63021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25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85841287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53B2B25-4FAA-4FE1-8B2F-ED8A60EDB91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238</a:t>
            </a:fld>
            <a:endParaRPr lang="en-CA" altLang="en-US"/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64708478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53B2B25-4FAA-4FE1-8B2F-ED8A60EDB91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239</a:t>
            </a:fld>
            <a:endParaRPr lang="en-CA" altLang="en-US"/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81568920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3B2B25-4FAA-4FE1-8B2F-ED8A60EDB91F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55464182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3B2B25-4FAA-4FE1-8B2F-ED8A60EDB91F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75998789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53B2B25-4FAA-4FE1-8B2F-ED8A60EDB91F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87269218"/>
      </p:ext>
    </p:extLst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244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30676760"/>
      </p:ext>
    </p:extLst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5800719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9605814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1969911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123050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26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47380176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67812006"/>
      </p:ext>
    </p:extLst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2537186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7801934"/>
      </p:ext>
    </p:extLst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0908088"/>
      </p:ext>
    </p:extLst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97579130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27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5813631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28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253658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93BD4-AE6B-4CB1-886D-B1AE8AE6400B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747217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52425565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93BD4-AE6B-4CB1-886D-B1AE8AE6400B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5612336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93BD4-AE6B-4CB1-886D-B1AE8AE6400B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8633785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93BD4-AE6B-4CB1-886D-B1AE8AE6400B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709799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93BD4-AE6B-4CB1-886D-B1AE8AE6400B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1539374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93BD4-AE6B-4CB1-886D-B1AE8AE6400B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4862425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93BD4-AE6B-4CB1-886D-B1AE8AE6400B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8431278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93BD4-AE6B-4CB1-886D-B1AE8AE6400B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5717388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93BD4-AE6B-4CB1-886D-B1AE8AE6400B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0505244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3114530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3895359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95698174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519675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1262936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9522400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9102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6610454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9475609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8786330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1959807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199537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318931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4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73203486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645000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5565185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54096598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89794049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04259996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0088091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7707451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003765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76722896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635981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5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994774497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011650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00028365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0184676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775945556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3015626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60843601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584714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67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52425565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68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956981740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69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73203486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6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725328770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70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994774497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71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725328770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72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75821931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73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75095329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F5E7DE1-0239-418E-A994-A9CC38019017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77</a:t>
            </a:fld>
            <a:endParaRPr lang="en-CA" altLang="en-US" dirty="0"/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015894144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0116500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13668576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5995935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50506797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D717B2-2470-4192-B072-B1976093DE8A}" type="slidenum">
              <a:rPr lang="en-CA" smtClean="0"/>
              <a:pPr>
                <a:defRPr/>
              </a:pPr>
              <a:t>96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429025848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7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75821931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40065991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551847304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D717B2-2470-4192-B072-B1976093DE8A}" type="slidenum">
              <a:rPr lang="en-CA" smtClean="0"/>
              <a:pPr>
                <a:defRPr/>
              </a:pPr>
              <a:t>100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809013583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D717B2-2470-4192-B072-B1976093DE8A}" type="slidenum">
              <a:rPr lang="en-CA" smtClean="0"/>
              <a:pPr>
                <a:defRPr/>
              </a:pPr>
              <a:t>128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102489409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D717B2-2470-4192-B072-B1976093DE8A}" type="slidenum">
              <a:rPr lang="en-CA" smtClean="0"/>
              <a:pPr>
                <a:defRPr/>
              </a:pPr>
              <a:t>129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043536640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D717B2-2470-4192-B072-B1976093DE8A}" type="slidenum">
              <a:rPr lang="en-CA" smtClean="0"/>
              <a:pPr>
                <a:defRPr/>
              </a:pPr>
              <a:t>130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629014592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1D717B2-2470-4192-B072-B1976093DE8A}" type="slidenum">
              <a:rPr kumimoji="0" lang="en-CA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131</a:t>
            </a:fld>
            <a:endParaRPr kumimoji="0" lang="en-CA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0560925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1D717B2-2470-4192-B072-B1976093DE8A}" type="slidenum">
              <a:rPr kumimoji="0" lang="en-CA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132</a:t>
            </a:fld>
            <a:endParaRPr kumimoji="0" lang="en-CA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8118021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1D717B2-2470-4192-B072-B1976093DE8A}" type="slidenum">
              <a:rPr kumimoji="0" lang="en-CA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133</a:t>
            </a:fld>
            <a:endParaRPr kumimoji="0" lang="en-CA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31420425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1D717B2-2470-4192-B072-B1976093DE8A}" type="slidenum">
              <a:rPr kumimoji="0" lang="en-CA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134</a:t>
            </a:fld>
            <a:endParaRPr kumimoji="0" lang="en-CA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648387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8</a:t>
            </a:fld>
            <a:endParaRPr lang="en-CA" altLang="en-US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75095329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FD92580-C89E-49B3-9C81-7EE9131EC93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153</a:t>
            </a:fld>
            <a:endParaRPr lang="en-CA" altLang="en-US"/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74939034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62173557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853924918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255619596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61798207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51724603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8003627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7105354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03170186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7059366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69FBF4-B591-424E-AA4F-A777A99084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>
            <a:extLst>
              <a:ext uri="{FF2B5EF4-FFF2-40B4-BE49-F238E27FC236}">
                <a16:creationId xmlns:a16="http://schemas.microsoft.com/office/drawing/2014/main" id="{30D163B0-2E96-92BC-F87D-5D320944A25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9</a:t>
            </a:fld>
            <a:endParaRPr lang="en-CA" altLang="en-US"/>
          </a:p>
        </p:txBody>
      </p:sp>
      <p:sp>
        <p:nvSpPr>
          <p:cNvPr id="173059" name="Rectangle 2">
            <a:extLst>
              <a:ext uri="{FF2B5EF4-FFF2-40B4-BE49-F238E27FC236}">
                <a16:creationId xmlns:a16="http://schemas.microsoft.com/office/drawing/2014/main" id="{6B9FECFC-44C6-1D62-0C32-698FC055AEC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>
            <a:extLst>
              <a:ext uri="{FF2B5EF4-FFF2-40B4-BE49-F238E27FC236}">
                <a16:creationId xmlns:a16="http://schemas.microsoft.com/office/drawing/2014/main" id="{D40B101C-5C3D-2C27-C9AD-20C3B5CC0AA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763737936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90091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94909360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32765829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45713090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45214060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3224871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0177931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57584683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03474822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5ECFF29-0EBF-4431-AE12-662D07DD87F6}" type="slidenum">
              <a:rPr kumimoji="0" lang="en-CA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3893516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587127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6E522-B136-4088-BB68-63090D29D46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5813626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F904B0-EA2E-476B-A299-BCDED532A97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90511295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C1DBC2-1DC6-4E82-AD05-F0E5E6C9BBE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8671339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82F206-3812-4239-B93F-2FE6AD6EA7C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29501919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6DABAB-730C-460B-BA48-1AC79F2DFC3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32003607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2F6CBD-3B2A-4FFC-8329-683964BF137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66772780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D756B4-80A0-41B4-A10F-767AE01D689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50376743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CE6891-93B0-4C0A-A0C0-6D5D922EF8A8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15439869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-228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-228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D52746-1261-495F-B329-908E165BE3D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20470171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664468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7934276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8453541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234139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213EA8D-62D4-4A8D-987F-C02317B7AFB0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868357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5270620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8728149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9460122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213EA8D-62D4-4A8D-987F-C02317B7AFB0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838525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01C04DD-C4B8-4A60-A14A-68F1C001AC6C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0215950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1CF40F-C7A1-4C64-B2EC-62D8689F756C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998329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213EA8D-62D4-4A8D-987F-C02317B7AFB0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7610058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3807724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A6C7FF5-D363-4AF6-9845-ED930C674CE9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8797585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C2D9A53-7E2E-438D-ADA4-E08B83F29ECF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070239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0DAEE11-316E-4391-9BF9-6D1D5FA16174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489988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01C04DD-C4B8-4A60-A14A-68F1C001AC6C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093619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1B620-B587-4034-A0C1-986328672BD0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376524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C5C5BC6-4161-4620-B809-8AA026056194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5423825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7D68104-DD30-4AAA-BB23-6C787FD4F0D3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3899984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477FDD1-D3ED-4B19-90B8-956AE4C45012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311577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1262B1E-F8EA-4D7A-B56C-2FE9A9B4C680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153956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7CB87ED-8FCD-455E-BA00-48A3B7E17ABB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190605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9916841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pPr lvl="0"/>
            <a:endParaRPr lang="en-US" noProof="0" dirty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8011555-9DD2-4E0A-ADC2-9690305BB37D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630629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3E9E52A-E609-4DBB-A8B1-F9B62A1B57C4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8731011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11F8C6-B39E-4859-AE79-3E098799954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94756485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RedBar-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Title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1188720"/>
          </a:xfrm>
          <a:prstGeom prst="rect">
            <a:avLst/>
          </a:prstGeom>
        </p:spPr>
        <p:txBody>
          <a:bodyPr anchor="ctr"/>
          <a:lstStyle>
            <a:lvl1pPr>
              <a:defRPr sz="4400" b="0">
                <a:solidFill>
                  <a:srgbClr val="04617B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1"/>
          <p:cNvSpPr>
            <a:spLocks noGrp="1"/>
          </p:cNvSpPr>
          <p:nvPr>
            <p:ph idx="1"/>
          </p:nvPr>
        </p:nvSpPr>
        <p:spPr>
          <a:xfrm>
            <a:off x="457200" y="1295400"/>
            <a:ext cx="8229600" cy="5257800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None/>
              <a:defRPr sz="3200">
                <a:latin typeface="+mn-lt"/>
                <a:cs typeface="Arial" panose="020B0604020202020204" pitchFamily="34" charset="0"/>
              </a:defRPr>
            </a:lvl1pPr>
            <a:lvl2pPr marL="457200" indent="-342900">
              <a:spcBef>
                <a:spcPts val="1200"/>
              </a:spcBef>
              <a:spcAft>
                <a:spcPts val="600"/>
              </a:spcAft>
              <a:buClr>
                <a:srgbClr val="04617B"/>
              </a:buClr>
              <a:buFont typeface="Arial" panose="020B0604020202020204" pitchFamily="34" charset="0"/>
              <a:buChar char="•"/>
              <a:defRPr sz="2800">
                <a:latin typeface="+mn-lt"/>
                <a:cs typeface="Arial" panose="020B0604020202020204" pitchFamily="34" charset="0"/>
              </a:defRPr>
            </a:lvl2pPr>
            <a:lvl3pPr marL="822960" indent="-274320">
              <a:spcBef>
                <a:spcPts val="1200"/>
              </a:spcBef>
              <a:spcAft>
                <a:spcPts val="600"/>
              </a:spcAft>
              <a:buClr>
                <a:srgbClr val="B60000"/>
              </a:buClr>
              <a:buFont typeface="Arial" panose="020B0604020202020204" pitchFamily="34" charset="0"/>
              <a:buChar char="•"/>
              <a:defRPr sz="2400">
                <a:latin typeface="+mn-lt"/>
                <a:cs typeface="Arial" panose="020B0604020202020204" pitchFamily="34" charset="0"/>
              </a:defRPr>
            </a:lvl3pPr>
            <a:lvl4pPr marL="1188720" indent="-274320">
              <a:spcBef>
                <a:spcPts val="1200"/>
              </a:spcBef>
              <a:spcAft>
                <a:spcPts val="600"/>
              </a:spcAft>
              <a:buClr>
                <a:srgbClr val="663F78"/>
              </a:buClr>
              <a:buFont typeface="Arial" panose="020B0604020202020204" pitchFamily="34" charset="0"/>
              <a:buChar char="•"/>
              <a:defRPr sz="2000">
                <a:latin typeface="+mn-lt"/>
                <a:cs typeface="Arial" panose="020B0604020202020204" pitchFamily="34" charset="0"/>
              </a:defRPr>
            </a:lvl4pPr>
            <a:lvl5pPr marL="1554480" indent="-228600">
              <a:spcBef>
                <a:spcPts val="12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>
                <a:latin typeface="+mn-lt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Jump Link"/>
          <p:cNvSpPr>
            <a:spLocks noGrp="1"/>
          </p:cNvSpPr>
          <p:nvPr>
            <p:ph type="body" sz="quarter" idx="12" hasCustomPrompt="1"/>
          </p:nvPr>
        </p:nvSpPr>
        <p:spPr>
          <a:xfrm>
            <a:off x="3467512" y="6553200"/>
            <a:ext cx="2208976" cy="99950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800"/>
            </a:lvl1pPr>
          </a:lstStyle>
          <a:p>
            <a:pPr lvl="0"/>
            <a:r>
              <a:rPr lang="en-US" dirty="0"/>
              <a:t>Add “Access the text alternative for slide images.”</a:t>
            </a:r>
          </a:p>
        </p:txBody>
      </p:sp>
      <p:sp>
        <p:nvSpPr>
          <p:cNvPr id="9" name="Photo Credit"/>
          <p:cNvSpPr>
            <a:spLocks noGrp="1"/>
          </p:cNvSpPr>
          <p:nvPr>
            <p:ph type="body" sz="quarter" idx="11" hasCustomPrompt="1"/>
          </p:nvPr>
        </p:nvSpPr>
        <p:spPr>
          <a:xfrm>
            <a:off x="6477000" y="6705600"/>
            <a:ext cx="2667000" cy="152400"/>
          </a:xfrm>
          <a:prstGeom prst="rect">
            <a:avLst/>
          </a:prstGeom>
        </p:spPr>
        <p:txBody>
          <a:bodyPr wrap="none" lIns="0" tIns="0" rIns="45720" bIns="0"/>
          <a:lstStyle>
            <a:lvl1pPr marL="0" marR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8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Insert Photo Credit Here</a:t>
            </a:r>
          </a:p>
        </p:txBody>
      </p:sp>
    </p:spTree>
    <p:extLst>
      <p:ext uri="{BB962C8B-B14F-4D97-AF65-F5344CB8AC3E}">
        <p14:creationId xmlns:p14="http://schemas.microsoft.com/office/powerpoint/2010/main" val="261373384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80ADEF-BC87-42A4-9E14-81E24C3005C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32809385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E383D9-5D64-47E3-9790-3146CC20461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501381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.xml"/><Relationship Id="rId3" Type="http://schemas.openxmlformats.org/officeDocument/2006/relationships/slideLayout" Target="../slideLayouts/slideLayout10.xml"/><Relationship Id="rId7" Type="http://schemas.openxmlformats.org/officeDocument/2006/relationships/slideLayout" Target="../slideLayouts/slideLayout14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9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11" Type="http://schemas.openxmlformats.org/officeDocument/2006/relationships/slideLayout" Target="../slideLayouts/slideLayout18.xml"/><Relationship Id="rId5" Type="http://schemas.openxmlformats.org/officeDocument/2006/relationships/slideLayout" Target="../slideLayouts/slideLayout12.xml"/><Relationship Id="rId10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1.xml"/><Relationship Id="rId9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2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9.xml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22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theme" Target="../theme/theme4.xml"/><Relationship Id="rId5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6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3" Type="http://schemas.openxmlformats.org/officeDocument/2006/relationships/slideLayout" Target="../slideLayouts/slideLayout30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2" Type="http://schemas.openxmlformats.org/officeDocument/2006/relationships/slideLayout" Target="../slideLayouts/slideLayout29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2.xml"/><Relationship Id="rId10" Type="http://schemas.openxmlformats.org/officeDocument/2006/relationships/slideLayout" Target="../slideLayouts/slideLayout37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theme" Target="../theme/theme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text styles</a:t>
            </a:r>
          </a:p>
          <a:p>
            <a:pPr lvl="1"/>
            <a:r>
              <a:rPr lang="en-CA" altLang="en-US" dirty="0"/>
              <a:t>Second level</a:t>
            </a:r>
          </a:p>
          <a:p>
            <a:pPr lvl="2"/>
            <a:r>
              <a:rPr lang="en-CA" altLang="en-US" dirty="0"/>
              <a:t>Third level</a:t>
            </a:r>
          </a:p>
          <a:p>
            <a:pPr lvl="3"/>
            <a:r>
              <a:rPr lang="en-CA" altLang="en-US" dirty="0"/>
              <a:t>Fourth level</a:t>
            </a:r>
          </a:p>
          <a:p>
            <a:pPr lvl="4"/>
            <a:r>
              <a:rPr lang="en-CA" altLang="en-US" dirty="0"/>
              <a:t>Fifth level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6D0BEDCD-A305-4E47-B6D0-E608F18D276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2" r:id="rId2"/>
    <p:sldLayoutId id="2147483655" r:id="rId3"/>
    <p:sldLayoutId id="2147483720" r:id="rId4"/>
    <p:sldLayoutId id="2147483738" r:id="rId5"/>
    <p:sldLayoutId id="2147483739" r:id="rId6"/>
    <p:sldLayoutId id="2147483779" r:id="rId7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88DD2F47-E2D9-45AB-9821-4C45BE3CB56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3000">
              <a:solidFill>
                <a:schemeClr val="tx1"/>
              </a:solidFill>
            </a:endParaRPr>
          </a:p>
          <a:p>
            <a:pPr algn="ctr" eaLnBrk="1" hangingPunct="1">
              <a:defRPr/>
            </a:pPr>
            <a:endParaRPr lang="en-US" altLang="en-US" sz="3000">
              <a:solidFill>
                <a:schemeClr val="tx1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88372C2D-0BE7-4E99-938B-F9CC6F299C13}" type="slidenum">
              <a:rPr lang="en-CA" altLang="en-US" sz="1400" smtClean="0">
                <a:solidFill>
                  <a:schemeClr val="tx1"/>
                </a:solidFill>
              </a:rPr>
              <a:pPr algn="r" eaLnBrk="1" hangingPunct="1">
                <a:defRPr/>
              </a:pPr>
              <a:t>‹#›</a:t>
            </a:fld>
            <a:endParaRPr lang="en-CA" altLang="en-US" sz="14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5828946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text styles</a:t>
            </a:r>
          </a:p>
          <a:p>
            <a:pPr lvl="1"/>
            <a:r>
              <a:rPr lang="en-CA" altLang="en-US" dirty="0"/>
              <a:t>Second level</a:t>
            </a:r>
          </a:p>
          <a:p>
            <a:pPr lvl="2"/>
            <a:r>
              <a:rPr lang="en-CA" altLang="en-US" dirty="0"/>
              <a:t>Third level</a:t>
            </a:r>
          </a:p>
          <a:p>
            <a:pPr lvl="3"/>
            <a:r>
              <a:rPr lang="en-CA" altLang="en-US" dirty="0"/>
              <a:t>Fourth level</a:t>
            </a:r>
          </a:p>
          <a:p>
            <a:pPr lvl="4"/>
            <a:r>
              <a:rPr lang="en-CA" altLang="en-US" dirty="0"/>
              <a:t>Fifth level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6D0BEDCD-A305-4E47-B6D0-E608F18D276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80337370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dirty="0"/>
              <a:t>Click to edit Master text styles</a:t>
            </a:r>
          </a:p>
          <a:p>
            <a:pPr lvl="1"/>
            <a:r>
              <a:rPr lang="en-CA" altLang="en-US" dirty="0"/>
              <a:t>Second level</a:t>
            </a:r>
          </a:p>
          <a:p>
            <a:pPr lvl="2"/>
            <a:r>
              <a:rPr lang="en-CA" altLang="en-US" dirty="0"/>
              <a:t>Third level</a:t>
            </a:r>
          </a:p>
          <a:p>
            <a:pPr lvl="3"/>
            <a:r>
              <a:rPr lang="en-CA" altLang="en-US" dirty="0"/>
              <a:t>Fourth level</a:t>
            </a:r>
          </a:p>
          <a:p>
            <a:pPr lvl="4"/>
            <a:r>
              <a:rPr lang="en-CA" altLang="en-US" dirty="0"/>
              <a:t>Fifth level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6D0BEDCD-A305-4E47-B6D0-E608F18D276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351763925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60" r:id="rId1"/>
    <p:sldLayoutId id="2147483761" r:id="rId2"/>
    <p:sldLayoutId id="2147483762" r:id="rId3"/>
    <p:sldLayoutId id="2147483763" r:id="rId4"/>
    <p:sldLayoutId id="2147483764" r:id="rId5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932DF23-BE18-4413-B279-3232460A20ED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EC94CA0-D983-46A0-AAF3-B8D13791BC82}" type="slidenum">
              <a:rPr kumimoji="0" lang="en-CA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889130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66" r:id="rId1"/>
    <p:sldLayoutId id="2147483767" r:id="rId2"/>
    <p:sldLayoutId id="2147483768" r:id="rId3"/>
    <p:sldLayoutId id="2147483769" r:id="rId4"/>
    <p:sldLayoutId id="2147483770" r:id="rId5"/>
    <p:sldLayoutId id="2147483771" r:id="rId6"/>
    <p:sldLayoutId id="2147483772" r:id="rId7"/>
    <p:sldLayoutId id="2147483773" r:id="rId8"/>
    <p:sldLayoutId id="2147483774" r:id="rId9"/>
    <p:sldLayoutId id="2147483775" r:id="rId10"/>
    <p:sldLayoutId id="2147483776" r:id="rId11"/>
    <p:sldLayoutId id="2147483777" r:id="rId12"/>
    <p:sldLayoutId id="2147483778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143.xml"/><Relationship Id="rId13" Type="http://schemas.openxmlformats.org/officeDocument/2006/relationships/slide" Target="slide108.xml"/><Relationship Id="rId18" Type="http://schemas.openxmlformats.org/officeDocument/2006/relationships/slide" Target="slide183.xml"/><Relationship Id="rId3" Type="http://schemas.openxmlformats.org/officeDocument/2006/relationships/oleObject" Target="../embeddings/oleObject1.bin"/><Relationship Id="rId21" Type="http://schemas.openxmlformats.org/officeDocument/2006/relationships/slide" Target="slide215.xml"/><Relationship Id="rId7" Type="http://schemas.openxmlformats.org/officeDocument/2006/relationships/slide" Target="slide9.xml"/><Relationship Id="rId12" Type="http://schemas.openxmlformats.org/officeDocument/2006/relationships/slide" Target="slide102.xml"/><Relationship Id="rId17" Type="http://schemas.openxmlformats.org/officeDocument/2006/relationships/slide" Target="slide184.xml"/><Relationship Id="rId2" Type="http://schemas.openxmlformats.org/officeDocument/2006/relationships/notesSlide" Target="../notesSlides/notesSlide1.xml"/><Relationship Id="rId16" Type="http://schemas.openxmlformats.org/officeDocument/2006/relationships/slide" Target="slide158.xml"/><Relationship Id="rId20" Type="http://schemas.openxmlformats.org/officeDocument/2006/relationships/slide" Target="slide207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.xml"/><Relationship Id="rId11" Type="http://schemas.openxmlformats.org/officeDocument/2006/relationships/slide" Target="slide74.xml"/><Relationship Id="rId5" Type="http://schemas.openxmlformats.org/officeDocument/2006/relationships/image" Target="../media/image2.png"/><Relationship Id="rId15" Type="http://schemas.openxmlformats.org/officeDocument/2006/relationships/slide" Target="slide135.xml"/><Relationship Id="rId10" Type="http://schemas.openxmlformats.org/officeDocument/2006/relationships/slide" Target="slide67.xml"/><Relationship Id="rId19" Type="http://schemas.openxmlformats.org/officeDocument/2006/relationships/slide" Target="slide197.xml"/><Relationship Id="rId4" Type="http://schemas.openxmlformats.org/officeDocument/2006/relationships/image" Target="../media/image1.wmf"/><Relationship Id="rId9" Type="http://schemas.openxmlformats.org/officeDocument/2006/relationships/slide" Target="slide38.xml"/><Relationship Id="rId14" Type="http://schemas.openxmlformats.org/officeDocument/2006/relationships/slide" Target="slide111.xml"/><Relationship Id="rId22" Type="http://schemas.openxmlformats.org/officeDocument/2006/relationships/slide" Target="slide23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2.jpe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4.jpeg"/><Relationship Id="rId7" Type="http://schemas.openxmlformats.org/officeDocument/2006/relationships/image" Target="../media/image49.jpe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8.jpeg"/><Relationship Id="rId5" Type="http://schemas.openxmlformats.org/officeDocument/2006/relationships/image" Target="../media/image47.png"/><Relationship Id="rId10" Type="http://schemas.openxmlformats.org/officeDocument/2006/relationships/image" Target="../media/image46.png"/><Relationship Id="rId4" Type="http://schemas.openxmlformats.org/officeDocument/2006/relationships/image" Target="../media/image45.png"/><Relationship Id="rId9" Type="http://schemas.openxmlformats.org/officeDocument/2006/relationships/image" Target="../media/image51.jpe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3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6.png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3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wmf"/><Relationship Id="rId1" Type="http://schemas.openxmlformats.org/officeDocument/2006/relationships/slideLayout" Target="../slideLayouts/slideLayout3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3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.bin"/><Relationship Id="rId3" Type="http://schemas.openxmlformats.org/officeDocument/2006/relationships/image" Target="../media/image14.wmf"/><Relationship Id="rId7" Type="http://schemas.openxmlformats.org/officeDocument/2006/relationships/image" Target="../media/image16.wmf"/><Relationship Id="rId2" Type="http://schemas.openxmlformats.org/officeDocument/2006/relationships/oleObject" Target="../embeddings/oleObject2.bin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4.bin"/><Relationship Id="rId5" Type="http://schemas.openxmlformats.org/officeDocument/2006/relationships/image" Target="../media/image15.wmf"/><Relationship Id="rId10" Type="http://schemas.openxmlformats.org/officeDocument/2006/relationships/image" Target="../media/image18.png"/><Relationship Id="rId4" Type="http://schemas.openxmlformats.org/officeDocument/2006/relationships/oleObject" Target="../embeddings/oleObject3.bin"/><Relationship Id="rId9" Type="http://schemas.openxmlformats.org/officeDocument/2006/relationships/image" Target="../media/image17.wmf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3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3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e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27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27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27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2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33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33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4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3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3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3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jpeg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33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31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33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33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33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3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3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3.jpeg"/><Relationship Id="rId5" Type="http://schemas.openxmlformats.org/officeDocument/2006/relationships/image" Target="../media/image62.jpeg"/><Relationship Id="rId4" Type="http://schemas.openxmlformats.org/officeDocument/2006/relationships/image" Target="../media/image61.jpeg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64.png"/><Relationship Id="rId4" Type="http://schemas.openxmlformats.org/officeDocument/2006/relationships/image" Target="../media/image210.png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3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3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3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3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5.jpeg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3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3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3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66.jpeg"/><Relationship Id="rId4" Type="http://schemas.openxmlformats.org/officeDocument/2006/relationships/image" Target="../media/image6.png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7.png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3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3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3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3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3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3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3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3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.png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.wmf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10.png"/><Relationship Id="rId4" Type="http://schemas.openxmlformats.org/officeDocument/2006/relationships/image" Target="../media/image66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70.png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70.png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70.png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70.png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70.png"/><Relationship Id="rId5" Type="http://schemas.openxmlformats.org/officeDocument/2006/relationships/image" Target="../media/image120.png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70.png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70.png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3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png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0.png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4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2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0.png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0.png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0.png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0.jpeg"/><Relationship Id="rId4" Type="http://schemas.openxmlformats.org/officeDocument/2006/relationships/image" Target="../media/image340.png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0.jpeg"/><Relationship Id="rId4" Type="http://schemas.openxmlformats.org/officeDocument/2006/relationships/image" Target="../media/image340.png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0.jpeg"/><Relationship Id="rId4" Type="http://schemas.openxmlformats.org/officeDocument/2006/relationships/image" Target="../media/image360.png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0.jpeg"/><Relationship Id="rId4" Type="http://schemas.openxmlformats.org/officeDocument/2006/relationships/image" Target="../media/image360.png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0.png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0.jpeg"/><Relationship Id="rId4" Type="http://schemas.openxmlformats.org/officeDocument/2006/relationships/image" Target="../media/image36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7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0.jpeg"/><Relationship Id="rId4" Type="http://schemas.openxmlformats.org/officeDocument/2006/relationships/image" Target="../media/image360.png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0.jpeg"/><Relationship Id="rId4" Type="http://schemas.openxmlformats.org/officeDocument/2006/relationships/image" Target="../media/image360.png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0.jpeg"/><Relationship Id="rId4" Type="http://schemas.openxmlformats.org/officeDocument/2006/relationships/image" Target="../media/image360.png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80.png"/><Relationship Id="rId4" Type="http://schemas.openxmlformats.org/officeDocument/2006/relationships/image" Target="../media/image360.png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0.png"/><Relationship Id="rId5" Type="http://schemas.openxmlformats.org/officeDocument/2006/relationships/image" Target="../media/image290.png"/><Relationship Id="rId4" Type="http://schemas.openxmlformats.org/officeDocument/2006/relationships/image" Target="../media/image360.png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jpeg"/><Relationship Id="rId5" Type="http://schemas.openxmlformats.org/officeDocument/2006/relationships/image" Target="../media/image290.png"/><Relationship Id="rId4" Type="http://schemas.openxmlformats.org/officeDocument/2006/relationships/image" Target="../media/image360.png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7" Type="http://schemas.openxmlformats.org/officeDocument/2006/relationships/image" Target="../media/image380.png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jpeg"/><Relationship Id="rId5" Type="http://schemas.openxmlformats.org/officeDocument/2006/relationships/image" Target="../media/image290.png"/><Relationship Id="rId4" Type="http://schemas.openxmlformats.org/officeDocument/2006/relationships/image" Target="../media/image360.png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7" Type="http://schemas.openxmlformats.org/officeDocument/2006/relationships/image" Target="../media/image380.png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jpeg"/><Relationship Id="rId5" Type="http://schemas.openxmlformats.org/officeDocument/2006/relationships/image" Target="../media/image290.png"/><Relationship Id="rId4" Type="http://schemas.openxmlformats.org/officeDocument/2006/relationships/image" Target="../media/image360.png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0.jpeg"/><Relationship Id="rId4" Type="http://schemas.openxmlformats.org/officeDocument/2006/relationships/image" Target="../media/image360.png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0.jpeg"/><Relationship Id="rId4" Type="http://schemas.openxmlformats.org/officeDocument/2006/relationships/image" Target="../media/image360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wmf"/><Relationship Id="rId3" Type="http://schemas.openxmlformats.org/officeDocument/2006/relationships/image" Target="../media/image20.png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png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0.jpeg"/><Relationship Id="rId4" Type="http://schemas.openxmlformats.org/officeDocument/2006/relationships/image" Target="../media/image360.png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0.jpeg"/><Relationship Id="rId4" Type="http://schemas.openxmlformats.org/officeDocument/2006/relationships/image" Target="../media/image360.png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0.jpeg"/><Relationship Id="rId4" Type="http://schemas.openxmlformats.org/officeDocument/2006/relationships/image" Target="../media/image360.png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1.xm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1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1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1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1.xml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1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5.png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1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1.xml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1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2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3.xml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3.xml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3.xml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3.xml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5" Type="http://schemas.openxmlformats.org/officeDocument/2006/relationships/slide" Target="slide207.xml"/><Relationship Id="rId4" Type="http://schemas.openxmlformats.org/officeDocument/2006/relationships/slide" Target="slide197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3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3.xml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3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5" Type="http://schemas.openxmlformats.org/officeDocument/2006/relationships/slide" Target="slide212.xml"/><Relationship Id="rId4" Type="http://schemas.openxmlformats.org/officeDocument/2006/relationships/slide" Target="slide20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jpeg"/><Relationship Id="rId4" Type="http://schemas.openxmlformats.org/officeDocument/2006/relationships/image" Target="../media/image4.wmf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wmf"/><Relationship Id="rId4" Type="http://schemas.openxmlformats.org/officeDocument/2006/relationships/image" Target="../media/image3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7" Type="http://schemas.openxmlformats.org/officeDocument/2006/relationships/image" Target="../media/image29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8.wmf"/><Relationship Id="rId5" Type="http://schemas.openxmlformats.org/officeDocument/2006/relationships/image" Target="../media/image27.wmf"/><Relationship Id="rId4" Type="http://schemas.openxmlformats.org/officeDocument/2006/relationships/image" Target="../media/image26.wmf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7" Type="http://schemas.openxmlformats.org/officeDocument/2006/relationships/image" Target="../media/image29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8.wmf"/><Relationship Id="rId5" Type="http://schemas.openxmlformats.org/officeDocument/2006/relationships/image" Target="../media/image27.wmf"/><Relationship Id="rId4" Type="http://schemas.openxmlformats.org/officeDocument/2006/relationships/image" Target="../media/image26.w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wmf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wmf"/><Relationship Id="rId3" Type="http://schemas.openxmlformats.org/officeDocument/2006/relationships/image" Target="../media/image4.wmf"/><Relationship Id="rId7" Type="http://schemas.openxmlformats.org/officeDocument/2006/relationships/image" Target="../media/image30.wmf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8.wmf"/><Relationship Id="rId11" Type="http://schemas.openxmlformats.org/officeDocument/2006/relationships/image" Target="../media/image29.jpeg"/><Relationship Id="rId5" Type="http://schemas.openxmlformats.org/officeDocument/2006/relationships/image" Target="../media/image27.wmf"/><Relationship Id="rId10" Type="http://schemas.openxmlformats.org/officeDocument/2006/relationships/image" Target="../media/image33.wmf"/><Relationship Id="rId4" Type="http://schemas.openxmlformats.org/officeDocument/2006/relationships/image" Target="../media/image26.wmf"/><Relationship Id="rId9" Type="http://schemas.openxmlformats.org/officeDocument/2006/relationships/image" Target="../media/image32.wmf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4.jpe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wmf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4.jpe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4.jpe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wmf"/><Relationship Id="rId3" Type="http://schemas.openxmlformats.org/officeDocument/2006/relationships/image" Target="../media/image4.wmf"/><Relationship Id="rId7" Type="http://schemas.openxmlformats.org/officeDocument/2006/relationships/image" Target="../media/image30.wmf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8.wmf"/><Relationship Id="rId11" Type="http://schemas.openxmlformats.org/officeDocument/2006/relationships/image" Target="../media/image35.jpeg"/><Relationship Id="rId5" Type="http://schemas.openxmlformats.org/officeDocument/2006/relationships/image" Target="../media/image27.wmf"/><Relationship Id="rId10" Type="http://schemas.openxmlformats.org/officeDocument/2006/relationships/image" Target="../media/image33.wmf"/><Relationship Id="rId4" Type="http://schemas.openxmlformats.org/officeDocument/2006/relationships/image" Target="../media/image26.wmf"/><Relationship Id="rId9" Type="http://schemas.openxmlformats.org/officeDocument/2006/relationships/image" Target="../media/image32.wmf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jpeg"/><Relationship Id="rId4" Type="http://schemas.openxmlformats.org/officeDocument/2006/relationships/image" Target="../media/image4.wmf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wmf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wmf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wmf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wmf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wmf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png"/><Relationship Id="rId4" Type="http://schemas.openxmlformats.org/officeDocument/2006/relationships/image" Target="../media/image4.wmf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.wmf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wmf"/><Relationship Id="rId3" Type="http://schemas.openxmlformats.org/officeDocument/2006/relationships/image" Target="../media/image38.png"/><Relationship Id="rId7" Type="http://schemas.openxmlformats.org/officeDocument/2006/relationships/image" Target="../media/image30.wmf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8.wmf"/><Relationship Id="rId11" Type="http://schemas.openxmlformats.org/officeDocument/2006/relationships/image" Target="../media/image35.jpeg"/><Relationship Id="rId5" Type="http://schemas.openxmlformats.org/officeDocument/2006/relationships/image" Target="../media/image27.wmf"/><Relationship Id="rId10" Type="http://schemas.openxmlformats.org/officeDocument/2006/relationships/image" Target="../media/image33.wmf"/><Relationship Id="rId4" Type="http://schemas.openxmlformats.org/officeDocument/2006/relationships/image" Target="../media/image26.wmf"/><Relationship Id="rId9" Type="http://schemas.openxmlformats.org/officeDocument/2006/relationships/image" Target="../media/image32.wmf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5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wmf"/><Relationship Id="rId3" Type="http://schemas.openxmlformats.org/officeDocument/2006/relationships/image" Target="../media/image26.wmf"/><Relationship Id="rId7" Type="http://schemas.openxmlformats.org/officeDocument/2006/relationships/image" Target="../media/image31.wmf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0.wmf"/><Relationship Id="rId11" Type="http://schemas.openxmlformats.org/officeDocument/2006/relationships/image" Target="../media/image40.jpeg"/><Relationship Id="rId5" Type="http://schemas.openxmlformats.org/officeDocument/2006/relationships/image" Target="../media/image28.wmf"/><Relationship Id="rId10" Type="http://schemas.openxmlformats.org/officeDocument/2006/relationships/image" Target="../media/image35.jpeg"/><Relationship Id="rId4" Type="http://schemas.openxmlformats.org/officeDocument/2006/relationships/image" Target="../media/image27.wmf"/><Relationship Id="rId9" Type="http://schemas.openxmlformats.org/officeDocument/2006/relationships/image" Target="../media/image33.w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png"/><Relationship Id="rId4" Type="http://schemas.openxmlformats.org/officeDocument/2006/relationships/image" Target="../media/image4.wmf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wmf"/><Relationship Id="rId2" Type="http://schemas.openxmlformats.org/officeDocument/2006/relationships/image" Target="../media/image26.wmf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4.wmf"/><Relationship Id="rId5" Type="http://schemas.openxmlformats.org/officeDocument/2006/relationships/image" Target="../media/image29.jpeg"/><Relationship Id="rId4" Type="http://schemas.openxmlformats.org/officeDocument/2006/relationships/image" Target="../media/image28.wmf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21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wmf"/><Relationship Id="rId2" Type="http://schemas.openxmlformats.org/officeDocument/2006/relationships/image" Target="../media/image26.wmf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41.jpeg"/><Relationship Id="rId5" Type="http://schemas.openxmlformats.org/officeDocument/2006/relationships/image" Target="../media/image29.jpeg"/><Relationship Id="rId4" Type="http://schemas.openxmlformats.org/officeDocument/2006/relationships/image" Target="../media/image28.wmf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wmf"/><Relationship Id="rId2" Type="http://schemas.openxmlformats.org/officeDocument/2006/relationships/image" Target="../media/image26.wmf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29.jpeg"/><Relationship Id="rId4" Type="http://schemas.openxmlformats.org/officeDocument/2006/relationships/image" Target="../media/image28.wmf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2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wmf"/><Relationship Id="rId2" Type="http://schemas.openxmlformats.org/officeDocument/2006/relationships/image" Target="../media/image26.wmf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4.wmf"/><Relationship Id="rId5" Type="http://schemas.openxmlformats.org/officeDocument/2006/relationships/image" Target="../media/image29.jpeg"/><Relationship Id="rId4" Type="http://schemas.openxmlformats.org/officeDocument/2006/relationships/image" Target="../media/image28.wmf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21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21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42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42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42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slideLayout" Target="../slideLayouts/slideLayout2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/>
          <p:cNvSpPr>
            <a:spLocks noGrp="1" noChangeArrowheads="1"/>
          </p:cNvSpPr>
          <p:nvPr>
            <p:ph type="subTitle" idx="4294967295"/>
          </p:nvPr>
        </p:nvSpPr>
        <p:spPr>
          <a:xfrm>
            <a:off x="3299152" y="5867400"/>
            <a:ext cx="2492048" cy="990600"/>
          </a:xfrm>
        </p:spPr>
        <p:txBody>
          <a:bodyPr/>
          <a:lstStyle/>
          <a:p>
            <a:pPr marL="0" indent="0" eaLnBrk="1" hangingPunct="1">
              <a:buNone/>
            </a:pPr>
            <a:r>
              <a:rPr lang="en-US" altLang="en-US" sz="2400" b="1" dirty="0">
                <a:solidFill>
                  <a:schemeClr val="tx2"/>
                </a:solidFill>
              </a:rPr>
              <a:t>Jeff Edmonds</a:t>
            </a:r>
          </a:p>
          <a:p>
            <a:pPr marL="0" indent="0" eaLnBrk="1" hangingPunct="1">
              <a:buNone/>
            </a:pPr>
            <a:r>
              <a:rPr lang="en-US" altLang="en-US" sz="2400" b="1" dirty="0">
                <a:solidFill>
                  <a:schemeClr val="tx2"/>
                </a:solidFill>
              </a:rPr>
              <a:t>York University</a:t>
            </a:r>
            <a:endParaRPr lang="en-US" altLang="en-US" sz="2400" dirty="0">
              <a:solidFill>
                <a:schemeClr val="accent2"/>
              </a:solidFill>
            </a:endParaRPr>
          </a:p>
          <a:p>
            <a:pPr marL="0" indent="0" eaLnBrk="1" hangingPunct="1">
              <a:buNone/>
            </a:pPr>
            <a:endParaRPr lang="en-US" altLang="en-US" dirty="0">
              <a:solidFill>
                <a:schemeClr val="accent2"/>
              </a:solidFill>
            </a:endParaRPr>
          </a:p>
          <a:p>
            <a:pPr marL="0" indent="0" eaLnBrk="1" hangingPunct="1">
              <a:buNone/>
            </a:pPr>
            <a:endParaRPr lang="en-US" altLang="en-US" dirty="0"/>
          </a:p>
        </p:txBody>
      </p:sp>
      <p:graphicFrame>
        <p:nvGraphicFramePr>
          <p:cNvPr id="2052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205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774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defRPr/>
            </a:pPr>
            <a:r>
              <a:rPr 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Lecture</a:t>
            </a:r>
            <a:r>
              <a:rPr lang="en-US" sz="24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 </a:t>
            </a:r>
            <a:r>
              <a:rPr 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3</a:t>
            </a:r>
            <a:endParaRPr lang="en-US" sz="24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mic Sans MS" pitchFamily="66" charset="0"/>
            </a:endParaRPr>
          </a:p>
        </p:txBody>
      </p:sp>
      <p:pic>
        <p:nvPicPr>
          <p:cNvPr id="2055" name="Picture 8" descr="pooh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79500" y="4648200"/>
            <a:ext cx="1295400" cy="212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9"/>
          <p:cNvSpPr txBox="1">
            <a:spLocks noChangeArrowheads="1"/>
          </p:cNvSpPr>
          <p:nvPr/>
        </p:nvSpPr>
        <p:spPr bwMode="auto">
          <a:xfrm>
            <a:off x="83500" y="1416308"/>
            <a:ext cx="3663439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hlinkClick r:id="rId6" action="ppaction://hlinksldjump"/>
              </a:rPr>
              <a:t>True iff Provable</a:t>
            </a:r>
            <a:endParaRPr lang="en-US" altLang="en-US" sz="20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hlinkClick r:id="rId7" action="ppaction://hlinksldjump"/>
              </a:rPr>
              <a:t>Our Formal Proof System</a:t>
            </a:r>
            <a:endParaRPr lang="en-US" altLang="en-US" sz="2000" dirty="0">
              <a:hlinkClick r:id="rId8" action="ppaction://hlinksldjump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hlinkClick r:id="rId9" action="ppaction://hlinksldjump"/>
              </a:rPr>
              <a:t>Informally Adding and Removing</a:t>
            </a:r>
            <a:endParaRPr lang="en-US" altLang="en-US" sz="20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hlinkClick r:id="rId10" action="ppaction://hlinksldjump"/>
              </a:rPr>
              <a:t>True iff Provable</a:t>
            </a:r>
            <a:endParaRPr lang="en-US" altLang="en-US" sz="20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hlinkClick r:id="rId11" action="ppaction://hlinksldjump"/>
              </a:rPr>
              <a:t>Examples of Proofs</a:t>
            </a:r>
            <a:endParaRPr lang="en-US" altLang="en-US" sz="20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000" dirty="0">
                <a:hlinkClick r:id="rId11" action="ppaction://hlinksldjump"/>
              </a:rPr>
              <a:t>Repeat from Informal Slides</a:t>
            </a:r>
            <a:endParaRPr lang="en-US" altLang="en-US" sz="20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000" dirty="0">
                <a:hlinkClick r:id="rId12" action="ppaction://hlinksldjump"/>
              </a:rPr>
              <a:t>Distributive Laws for</a:t>
            </a:r>
            <a:r>
              <a:rPr lang="en-US" altLang="en-US" sz="2000" dirty="0">
                <a:latin typeface="Symbol" panose="05050102010706020507" pitchFamily="18" charset="2"/>
                <a:hlinkClick r:id="rId12" action="ppaction://hlinksldjump"/>
              </a:rPr>
              <a:t> " </a:t>
            </a:r>
            <a:r>
              <a:rPr lang="en-US" altLang="en-US" sz="2000" dirty="0">
                <a:hlinkClick r:id="rId12" action="ppaction://hlinksldjump"/>
              </a:rPr>
              <a:t>and </a:t>
            </a:r>
            <a:r>
              <a:rPr lang="en-US" altLang="en-US" sz="2000" dirty="0">
                <a:latin typeface="Symbol" panose="05050102010706020507" pitchFamily="18" charset="2"/>
                <a:hlinkClick r:id="rId12" action="ppaction://hlinksldjump"/>
              </a:rPr>
              <a:t></a:t>
            </a:r>
            <a:endParaRPr lang="en-US" altLang="en-US" sz="2000" dirty="0">
              <a:latin typeface="Symbol" panose="05050102010706020507" pitchFamily="18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000" dirty="0">
                <a:hlinkClick r:id="rId13" action="ppaction://hlinksldjump"/>
              </a:rPr>
              <a:t>Proof by Cases</a:t>
            </a:r>
            <a:endParaRPr lang="en-US" altLang="en-US" sz="2000" dirty="0">
              <a:latin typeface="Symbol" panose="05050102010706020507" pitchFamily="18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000" dirty="0">
                <a:hlinkClick r:id="rId14" action="ppaction://hlinksldjump"/>
              </a:rPr>
              <a:t>Proof by Duality</a:t>
            </a:r>
            <a:endParaRPr lang="en-US" altLang="en-US" sz="20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000" dirty="0">
                <a:hlinkClick r:id="rId15" action="ppaction://hlinksldjump"/>
              </a:rPr>
              <a:t>Free Variable Fail</a:t>
            </a:r>
            <a:endParaRPr lang="en-US" altLang="en-US" sz="20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hlinkClick r:id="rId16" action="ppaction://hlinksldjump"/>
              </a:rPr>
              <a:t>Proving x+1&gt;x</a:t>
            </a:r>
            <a:endParaRPr lang="en-US" altLang="en-US" sz="2000" dirty="0"/>
          </a:p>
        </p:txBody>
      </p:sp>
      <p:sp>
        <p:nvSpPr>
          <p:cNvPr id="8" name="Text Box 9"/>
          <p:cNvSpPr txBox="1">
            <a:spLocks noChangeArrowheads="1"/>
          </p:cNvSpPr>
          <p:nvPr/>
        </p:nvSpPr>
        <p:spPr bwMode="auto">
          <a:xfrm>
            <a:off x="4800600" y="1378089"/>
            <a:ext cx="3818674" cy="1631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0000"/>
                </a:solidFill>
                <a:hlinkClick r:id="rId17" action="ppaction://hlinksldjump"/>
              </a:rPr>
              <a:t>More Details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000" dirty="0">
                <a:solidFill>
                  <a:srgbClr val="FF0000"/>
                </a:solidFill>
                <a:hlinkClick r:id="rId17" action="ppaction://hlinksldjump"/>
              </a:rPr>
              <a:t>Definitions Again</a:t>
            </a:r>
            <a:endParaRPr lang="en-US" altLang="en-US" sz="2000" dirty="0">
              <a:solidFill>
                <a:srgbClr val="FF0000"/>
              </a:solidFill>
              <a:hlinkClick r:id="rId18" action="ppaction://hlinksldjump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000" dirty="0">
                <a:hlinkClick r:id="rId19" action="ppaction://hlinksldjump"/>
              </a:rPr>
              <a:t>Lemmas via Substitutions</a:t>
            </a:r>
            <a:endParaRPr lang="en-US" altLang="en-US" sz="2000" dirty="0">
              <a:solidFill>
                <a:srgbClr val="FF0000"/>
              </a:solidFill>
              <a:hlinkClick r:id="rId20" action="ppaction://hlinksldjump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000" dirty="0">
                <a:solidFill>
                  <a:srgbClr val="FF0000"/>
                </a:solidFill>
                <a:hlinkClick r:id="rId20" action="ppaction://hlinksldjump"/>
              </a:rPr>
              <a:t>Soundness of Our Proof System</a:t>
            </a:r>
            <a:endParaRPr lang="en-US" altLang="en-US" sz="2000" dirty="0">
              <a:hlinkClick r:id="rId21" action="ppaction://hlinksldjump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000" dirty="0">
                <a:hlinkClick r:id="rId22" action="ppaction://hlinksldjump"/>
              </a:rPr>
              <a:t>Soundness of Sequent Calculus</a:t>
            </a:r>
            <a:endParaRPr lang="en-US" altLang="en-US" sz="2000" dirty="0"/>
          </a:p>
        </p:txBody>
      </p:sp>
      <p:sp>
        <p:nvSpPr>
          <p:cNvPr id="14" name="Rectangle 2">
            <a:extLst>
              <a:ext uri="{FF2B5EF4-FFF2-40B4-BE49-F238E27FC236}">
                <a16:creationId xmlns:a16="http://schemas.microsoft.com/office/drawing/2014/main" id="{104BB136-D966-4F92-B88F-F2F63C2880A2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152400"/>
            <a:ext cx="7772400" cy="745887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4000" kern="0"/>
              <a:t>Logic for Computer Science</a:t>
            </a:r>
            <a:endParaRPr lang="en-US" altLang="en-US" sz="4000" kern="0" dirty="0"/>
          </a:p>
        </p:txBody>
      </p:sp>
      <p:sp>
        <p:nvSpPr>
          <p:cNvPr id="15" name="Rectangle 2">
            <a:extLst>
              <a:ext uri="{FF2B5EF4-FFF2-40B4-BE49-F238E27FC236}">
                <a16:creationId xmlns:a16="http://schemas.microsoft.com/office/drawing/2014/main" id="{2AC9DED5-0355-41D0-8768-766F50F0FF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976" y="764728"/>
            <a:ext cx="7772400" cy="74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3600" kern="0" dirty="0"/>
              <a:t>Formal Proofs</a:t>
            </a:r>
          </a:p>
        </p:txBody>
      </p:sp>
    </p:spTree>
    <p:extLst>
      <p:ext uri="{BB962C8B-B14F-4D97-AF65-F5344CB8AC3E}">
        <p14:creationId xmlns:p14="http://schemas.microsoft.com/office/powerpoint/2010/main" val="1975717858"/>
      </p:ext>
    </p:extLst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D25CC96C-F164-41CF-A195-19EB61A5915E}"/>
              </a:ext>
            </a:extLst>
          </p:cNvPr>
          <p:cNvGrpSpPr/>
          <p:nvPr/>
        </p:nvGrpSpPr>
        <p:grpSpPr>
          <a:xfrm>
            <a:off x="677697" y="700457"/>
            <a:ext cx="2631519" cy="1585543"/>
            <a:chOff x="372897" y="1175987"/>
            <a:chExt cx="2876550" cy="1857375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9FC5A124-A4C4-4E71-AABF-BC77A5EDE9C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72897" y="1175987"/>
              <a:ext cx="2876550" cy="1857375"/>
            </a:xfrm>
            <a:prstGeom prst="rect">
              <a:avLst/>
            </a:prstGeom>
          </p:spPr>
        </p:pic>
        <p:pic>
          <p:nvPicPr>
            <p:cNvPr id="12" name="Picture 2" descr="Image result for George Tourlakis &lt;gt@cse.yorku.ca&gt;">
              <a:extLst>
                <a:ext uri="{FF2B5EF4-FFF2-40B4-BE49-F238E27FC236}">
                  <a16:creationId xmlns:a16="http://schemas.microsoft.com/office/drawing/2014/main" id="{76DA9856-C825-4A3F-8F83-A166DC16719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161" t="5382" r="35645" b="37154"/>
            <a:stretch/>
          </p:blipFill>
          <p:spPr bwMode="auto">
            <a:xfrm>
              <a:off x="1870180" y="1783665"/>
              <a:ext cx="568220" cy="8000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6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2362201"/>
            <a:ext cx="2895600" cy="1295400"/>
          </a:xfrm>
          <a:prstGeom prst="wedgeRoundRectCallout">
            <a:avLst>
              <a:gd name="adj1" fmla="val -16365"/>
              <a:gd name="adj2" fmla="val -62573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None/>
            </a:pPr>
            <a:r>
              <a:rPr lang="en-US" sz="2400" dirty="0"/>
              <a:t>You need to follow mechanical symbol manipulation rules. </a:t>
            </a:r>
          </a:p>
        </p:txBody>
      </p:sp>
      <p:sp>
        <p:nvSpPr>
          <p:cNvPr id="15" name="Rectangle 2">
            <a:extLst>
              <a:ext uri="{FF2B5EF4-FFF2-40B4-BE49-F238E27FC236}">
                <a16:creationId xmlns:a16="http://schemas.microsoft.com/office/drawing/2014/main" id="{7EA95CB2-8C93-4846-B25F-B89701EDD4AC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Formal Proof Systems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10" name="AutoShape 35">
            <a:extLst>
              <a:ext uri="{FF2B5EF4-FFF2-40B4-BE49-F238E27FC236}">
                <a16:creationId xmlns:a16="http://schemas.microsoft.com/office/drawing/2014/main" id="{A6F818FC-0BDD-408C-9B22-43C8653BC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926" y="3744685"/>
            <a:ext cx="2793274" cy="903515"/>
          </a:xfrm>
          <a:prstGeom prst="wedgeRoundRectCallout">
            <a:avLst>
              <a:gd name="adj1" fmla="val -16365"/>
              <a:gd name="adj2" fmla="val -62573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Adding meaning or intuition is bad.</a:t>
            </a:r>
            <a:br>
              <a:rPr lang="en-US" sz="2400" dirty="0"/>
            </a:br>
            <a:endParaRPr lang="en-US" sz="2400" dirty="0"/>
          </a:p>
        </p:txBody>
      </p:sp>
      <p:sp>
        <p:nvSpPr>
          <p:cNvPr id="16" name="AutoShape 35">
            <a:extLst>
              <a:ext uri="{FF2B5EF4-FFF2-40B4-BE49-F238E27FC236}">
                <a16:creationId xmlns:a16="http://schemas.microsoft.com/office/drawing/2014/main" id="{858E1DE7-C008-45C1-AB45-83D87118F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153" y="723901"/>
            <a:ext cx="5688874" cy="3276600"/>
          </a:xfrm>
          <a:prstGeom prst="wedgeRoundRectCallout">
            <a:avLst>
              <a:gd name="adj1" fmla="val -56658"/>
              <a:gd name="adj2" fmla="val -3131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CA" altLang="en-US" sz="2400" dirty="0">
                <a:solidFill>
                  <a:srgbClr val="FFFFFF"/>
                </a:solidFill>
                <a:cs typeface="Arial" charset="0"/>
              </a:rPr>
              <a:t>The point of formal proofs is</a:t>
            </a:r>
            <a:endParaRPr lang="en-US" altLang="en-US" sz="2400" dirty="0">
              <a:solidFill>
                <a:srgbClr val="FFFFFF"/>
              </a:solidFill>
              <a:cs typeface="Arial" charset="0"/>
            </a:endParaRPr>
          </a:p>
          <a:p>
            <a:pPr marL="457200" lvl="0" indent="-457200" eaLnBrk="1" hangingPunct="1">
              <a:spcBef>
                <a:spcPct val="0"/>
              </a:spcBef>
              <a:defRPr/>
            </a:pP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to prove theorems</a:t>
            </a:r>
          </a:p>
          <a:p>
            <a:pPr marL="457200" lvl="0" indent="-457200" eaLnBrk="1" hangingPunct="1">
              <a:spcBef>
                <a:spcPct val="0"/>
              </a:spcBef>
              <a:defRPr/>
            </a:pP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with as few assumptions as possible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      about the nature of the objects </a:t>
            </a:r>
            <a:br>
              <a:rPr lang="en-US" altLang="en-US" sz="2400" dirty="0">
                <a:solidFill>
                  <a:srgbClr val="FFFFFF"/>
                </a:solidFill>
                <a:cs typeface="Arial" charset="0"/>
              </a:rPr>
            </a:b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      we are talking about</a:t>
            </a:r>
          </a:p>
          <a:p>
            <a:pPr marL="457200" lvl="0" indent="-457200" eaLnBrk="1" hangingPunct="1">
              <a:spcBef>
                <a:spcPct val="0"/>
              </a:spcBef>
              <a:defRPr/>
            </a:pP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so that we can find a wide range </a:t>
            </a:r>
            <a:br>
              <a:rPr lang="en-US" altLang="en-US" sz="2400" dirty="0">
                <a:solidFill>
                  <a:srgbClr val="FFFFFF"/>
                </a:solidFill>
                <a:cs typeface="Arial" charset="0"/>
              </a:rPr>
            </a:b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of strange new objects</a:t>
            </a:r>
          </a:p>
          <a:p>
            <a:pPr marL="457200" lvl="0" indent="-457200" eaLnBrk="1" hangingPunct="1">
              <a:spcBef>
                <a:spcPct val="0"/>
              </a:spcBef>
              <a:defRPr/>
            </a:pPr>
            <a:r>
              <a:rPr lang="en-US" altLang="en-US" sz="2400" dirty="0">
                <a:solidFill>
                  <a:srgbClr val="FFFFFF"/>
                </a:solidFill>
                <a:cs typeface="Arial" charset="0"/>
              </a:rPr>
              <a:t>for which the same theorems are true.</a:t>
            </a:r>
            <a:endParaRPr lang="en-CA" altLang="en-US" sz="2400" dirty="0">
              <a:solidFill>
                <a:srgbClr val="FFFFFF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9952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10" grpId="0" animBg="1"/>
      <p:bldP spid="16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AutoShape 8">
            <a:extLst>
              <a:ext uri="{FF2B5EF4-FFF2-40B4-BE49-F238E27FC236}">
                <a16:creationId xmlns:a16="http://schemas.microsoft.com/office/drawing/2014/main" id="{175CF7DC-42B9-4A65-A9F8-F916DF5E9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1447800"/>
            <a:ext cx="7924800" cy="4617753"/>
          </a:xfrm>
          <a:prstGeom prst="wedgeRectCallout">
            <a:avLst>
              <a:gd name="adj1" fmla="val -54753"/>
              <a:gd name="adj2" fmla="val -4251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Ded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 Goal: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 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Deduction Goal: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  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 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 (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2D3F9DC-AA4F-44F9-B6CF-ABEFD5921CE9}"/>
              </a:ext>
            </a:extLst>
          </p:cNvPr>
          <p:cNvSpPr/>
          <p:nvPr/>
        </p:nvSpPr>
        <p:spPr>
          <a:xfrm>
            <a:off x="6172200" y="2238157"/>
            <a:ext cx="2971505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Assumption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Assumption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3&amp;6 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modus ponens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Deduction Conclusion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Deduction Conclusion</a:t>
            </a:r>
          </a:p>
        </p:txBody>
      </p:sp>
      <p:sp>
        <p:nvSpPr>
          <p:cNvPr id="29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1295400" y="-44304"/>
            <a:ext cx="7772400" cy="6539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Distributive Law for </a:t>
            </a: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</a:t>
            </a: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4F39E89C-E284-4615-9A92-B96BBA1F0BC7}"/>
              </a:ext>
            </a:extLst>
          </p:cNvPr>
          <p:cNvSpPr/>
          <p:nvPr/>
        </p:nvSpPr>
        <p:spPr>
          <a:xfrm>
            <a:off x="1600200" y="609600"/>
            <a:ext cx="6629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1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l-G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l-G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 (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31" name="Picture 5" descr="j0116172">
            <a:extLst>
              <a:ext uri="{FF2B5EF4-FFF2-40B4-BE49-F238E27FC236}">
                <a16:creationId xmlns:a16="http://schemas.microsoft.com/office/drawing/2014/main" id="{1309115B-70EC-446B-A42C-3B7DE5C800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152400" y="2993044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DDE10D6B-53A3-D41B-CA17-86A33DA6CADE}"/>
              </a:ext>
            </a:extLst>
          </p:cNvPr>
          <p:cNvGrpSpPr/>
          <p:nvPr/>
        </p:nvGrpSpPr>
        <p:grpSpPr>
          <a:xfrm>
            <a:off x="1447800" y="4221326"/>
            <a:ext cx="7772400" cy="731674"/>
            <a:chOff x="533400" y="4692227"/>
            <a:chExt cx="7772400" cy="731674"/>
          </a:xfrm>
        </p:grpSpPr>
        <p:sp>
          <p:nvSpPr>
            <p:cNvPr id="3" name="Text Box 21">
              <a:extLst>
                <a:ext uri="{FF2B5EF4-FFF2-40B4-BE49-F238E27FC236}">
                  <a16:creationId xmlns:a16="http://schemas.microsoft.com/office/drawing/2014/main" id="{7C213445-EEAD-EF60-AFE1-E4E312ABB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9523" y="4962236"/>
              <a:ext cx="7649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need</a:t>
              </a:r>
            </a:p>
          </p:txBody>
        </p: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6669F503-F898-4109-47CC-01B6C50E663E}"/>
                </a:ext>
              </a:extLst>
            </p:cNvPr>
            <p:cNvCxnSpPr/>
            <p:nvPr/>
          </p:nvCxnSpPr>
          <p:spPr bwMode="auto">
            <a:xfrm>
              <a:off x="533400" y="5105400"/>
              <a:ext cx="7772400" cy="0"/>
            </a:xfrm>
            <a:prstGeom prst="line">
              <a:avLst/>
            </a:prstGeom>
            <a:noFill/>
            <a:ln w="381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" name="Text Box 21">
              <a:extLst>
                <a:ext uri="{FF2B5EF4-FFF2-40B4-BE49-F238E27FC236}">
                  <a16:creationId xmlns:a16="http://schemas.microsoft.com/office/drawing/2014/main" id="{3E946854-0E95-BE89-326F-12C0AD42BE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1000" y="4692227"/>
              <a:ext cx="7649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have</a:t>
              </a:r>
            </a:p>
          </p:txBody>
        </p:sp>
      </p:grpSp>
      <p:sp>
        <p:nvSpPr>
          <p:cNvPr id="8" name="Oval 7">
            <a:extLst>
              <a:ext uri="{FF2B5EF4-FFF2-40B4-BE49-F238E27FC236}">
                <a16:creationId xmlns:a16="http://schemas.microsoft.com/office/drawing/2014/main" id="{322DFBC9-82C3-B9EF-C345-03290F756ED1}"/>
              </a:ext>
            </a:extLst>
          </p:cNvPr>
          <p:cNvSpPr/>
          <p:nvPr/>
        </p:nvSpPr>
        <p:spPr>
          <a:xfrm>
            <a:off x="3367790" y="5562600"/>
            <a:ext cx="457200" cy="38100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GB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4C8F4DE4-7D21-0F43-D18D-EBEAE4A21220}"/>
              </a:ext>
            </a:extLst>
          </p:cNvPr>
          <p:cNvSpPr/>
          <p:nvPr/>
        </p:nvSpPr>
        <p:spPr>
          <a:xfrm>
            <a:off x="2118610" y="2224790"/>
            <a:ext cx="457200" cy="38100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GB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F525C194-50E8-B58D-3297-A47EC0721C2D}"/>
              </a:ext>
            </a:extLst>
          </p:cNvPr>
          <p:cNvSpPr/>
          <p:nvPr/>
        </p:nvSpPr>
        <p:spPr>
          <a:xfrm>
            <a:off x="3124200" y="5181600"/>
            <a:ext cx="457200" cy="38100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GB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02E81539-4255-19E0-28C7-FF1571DFE506}"/>
              </a:ext>
            </a:extLst>
          </p:cNvPr>
          <p:cNvSpPr/>
          <p:nvPr/>
        </p:nvSpPr>
        <p:spPr>
          <a:xfrm>
            <a:off x="2362200" y="3352800"/>
            <a:ext cx="457200" cy="38100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GB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79A36D18-5F57-F7BB-2981-4D825CAB36E4}"/>
              </a:ext>
            </a:extLst>
          </p:cNvPr>
          <p:cNvSpPr/>
          <p:nvPr/>
        </p:nvSpPr>
        <p:spPr>
          <a:xfrm>
            <a:off x="2438400" y="3733800"/>
            <a:ext cx="685800" cy="38100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GB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F698C548-89E8-2094-D8A2-4145265EBE82}"/>
              </a:ext>
            </a:extLst>
          </p:cNvPr>
          <p:cNvSpPr/>
          <p:nvPr/>
        </p:nvSpPr>
        <p:spPr>
          <a:xfrm>
            <a:off x="2057400" y="2590800"/>
            <a:ext cx="1600200" cy="38100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GB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E83B8BA4-F4B5-4BCB-0C4A-D08185076D6A}"/>
              </a:ext>
            </a:extLst>
          </p:cNvPr>
          <p:cNvSpPr/>
          <p:nvPr/>
        </p:nvSpPr>
        <p:spPr>
          <a:xfrm>
            <a:off x="2438400" y="4800600"/>
            <a:ext cx="457200" cy="38100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GB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746746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6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7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AutoShape 8">
            <a:extLst>
              <a:ext uri="{FF2B5EF4-FFF2-40B4-BE49-F238E27FC236}">
                <a16:creationId xmlns:a16="http://schemas.microsoft.com/office/drawing/2014/main" id="{175CF7DC-42B9-4A65-A9F8-F916DF5E9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9849" y="992975"/>
            <a:ext cx="7329959" cy="4659788"/>
          </a:xfrm>
          <a:prstGeom prst="wedgeRectCallout">
            <a:avLst>
              <a:gd name="adj1" fmla="val -56858"/>
              <a:gd name="adj2" fmla="val 26050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Failed </a:t>
            </a:r>
            <a:r>
              <a:rPr lang="en-US" altLang="en-US" sz="2400" dirty="0">
                <a:solidFill>
                  <a:srgbClr val="FFFF00"/>
                </a:solidFill>
              </a:rPr>
              <a:t>Formal Proof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Deduc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Goal: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Deduction Goal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 ) 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   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   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(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2D3F9DC-AA4F-44F9-B6CF-ABEFD5921CE9}"/>
              </a:ext>
            </a:extLst>
          </p:cNvPr>
          <p:cNvSpPr/>
          <p:nvPr/>
        </p:nvSpPr>
        <p:spPr>
          <a:xfrm>
            <a:off x="6062300" y="1736983"/>
            <a:ext cx="2720617" cy="37856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Assumption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Assumption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2&amp;5 </a:t>
            </a: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modus ponens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Deduction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Deduction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</a:t>
            </a:r>
          </a:p>
        </p:txBody>
      </p:sp>
      <p:grpSp>
        <p:nvGrpSpPr>
          <p:cNvPr id="9" name="Group 29">
            <a:extLst>
              <a:ext uri="{FF2B5EF4-FFF2-40B4-BE49-F238E27FC236}">
                <a16:creationId xmlns:a16="http://schemas.microsoft.com/office/drawing/2014/main" id="{3B6D6F2F-F644-4EF4-AE4C-0FB341E682D6}"/>
              </a:ext>
            </a:extLst>
          </p:cNvPr>
          <p:cNvGrpSpPr>
            <a:grpSpLocks/>
          </p:cNvGrpSpPr>
          <p:nvPr/>
        </p:nvGrpSpPr>
        <p:grpSpPr bwMode="auto">
          <a:xfrm>
            <a:off x="7770260" y="5824474"/>
            <a:ext cx="1189548" cy="1252690"/>
            <a:chOff x="2065" y="1551"/>
            <a:chExt cx="1628" cy="1988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56B41DD9-79EA-4AAF-82EB-05D326D43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09B76ED7-B75A-46B4-870B-A09204C07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308B4AAB-5416-4CA9-BD41-6788FE82E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9C79753E-EAAD-45E7-8D37-34EA12738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6F8A6C12-3CD8-4413-B7A4-29EA9DE48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EC0E1D35-F967-4122-B333-F2973D4F2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C92201DF-30FB-4217-AE2A-23F52702A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D34BDAF2-3511-43BE-A322-1838F8F79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15F7B985-C21F-4B0F-907F-20F548CE9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9">
              <a:extLst>
                <a:ext uri="{FF2B5EF4-FFF2-40B4-BE49-F238E27FC236}">
                  <a16:creationId xmlns:a16="http://schemas.microsoft.com/office/drawing/2014/main" id="{25E1588F-0890-4AEC-A0AA-7EE79BD46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0">
              <a:extLst>
                <a:ext uri="{FF2B5EF4-FFF2-40B4-BE49-F238E27FC236}">
                  <a16:creationId xmlns:a16="http://schemas.microsoft.com/office/drawing/2014/main" id="{7A706040-B1E0-4D82-8199-4824E5BEB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8F7F1315-77C5-49EA-BBB1-6198F525D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CC2ECF1D-C6B6-487D-8D64-E7D10225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3">
              <a:extLst>
                <a:ext uri="{FF2B5EF4-FFF2-40B4-BE49-F238E27FC236}">
                  <a16:creationId xmlns:a16="http://schemas.microsoft.com/office/drawing/2014/main" id="{D73D1DB8-6563-4DFE-8287-60B2549BA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4">
              <a:extLst>
                <a:ext uri="{FF2B5EF4-FFF2-40B4-BE49-F238E27FC236}">
                  <a16:creationId xmlns:a16="http://schemas.microsoft.com/office/drawing/2014/main" id="{34947E7F-1F2E-41B2-85F5-701083C2A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5">
              <a:extLst>
                <a:ext uri="{FF2B5EF4-FFF2-40B4-BE49-F238E27FC236}">
                  <a16:creationId xmlns:a16="http://schemas.microsoft.com/office/drawing/2014/main" id="{0DB74786-FDFD-405C-93EA-1DD6F645B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6">
              <a:extLst>
                <a:ext uri="{FF2B5EF4-FFF2-40B4-BE49-F238E27FC236}">
                  <a16:creationId xmlns:a16="http://schemas.microsoft.com/office/drawing/2014/main" id="{6A519E73-AC00-4077-87A2-7C04ECC17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32" name="AutoShape 35">
            <a:extLst>
              <a:ext uri="{FF2B5EF4-FFF2-40B4-BE49-F238E27FC236}">
                <a16:creationId xmlns:a16="http://schemas.microsoft.com/office/drawing/2014/main" id="{64280B10-1206-44F7-AFE3-C033F5D292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5715000"/>
            <a:ext cx="5867400" cy="432576"/>
          </a:xfrm>
          <a:prstGeom prst="wedgeRoundRectCallout">
            <a:avLst>
              <a:gd name="adj1" fmla="val 51151"/>
              <a:gd name="adj2" fmla="val -429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prove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), you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must assume </a:t>
            </a:r>
            <a:r>
              <a:rPr kumimoji="0" lang="el-G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baseline="-25000">
                <a:solidFill>
                  <a:srgbClr val="FF0000"/>
                </a:solidFill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245370" y="2423410"/>
            <a:ext cx="453970" cy="4206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lang="en-US" altLang="en-US" baseline="-25000">
                <a:solidFill>
                  <a:srgbClr val="FF0000"/>
                </a:solidFill>
                <a:sym typeface="Symbol" panose="05050102010706020507" pitchFamily="18" charset="2"/>
              </a:rPr>
              <a:t></a:t>
            </a:r>
            <a:endParaRPr kumimoji="0" lang="en-CA" sz="3200" b="0" i="0" u="none" strike="noStrike" kern="1200" cap="none" spc="0" normalizeH="0" baseline="-2500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69B75FCD-9E06-4AFB-8926-4F0EA5E63368}"/>
              </a:ext>
            </a:extLst>
          </p:cNvPr>
          <p:cNvCxnSpPr>
            <a:cxnSpLocks/>
          </p:cNvCxnSpPr>
          <p:nvPr/>
        </p:nvCxnSpPr>
        <p:spPr bwMode="auto">
          <a:xfrm>
            <a:off x="2861750" y="3069014"/>
            <a:ext cx="1066800" cy="0"/>
          </a:xfrm>
          <a:prstGeom prst="line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AutoShape 35">
            <a:extLst>
              <a:ext uri="{FF2B5EF4-FFF2-40B4-BE49-F238E27FC236}">
                <a16:creationId xmlns:a16="http://schemas.microsoft.com/office/drawing/2014/main" id="{345A6C82-77C9-447C-90BD-00FEC32DD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5791200"/>
            <a:ext cx="5331857" cy="863967"/>
          </a:xfrm>
          <a:prstGeom prst="wedgeRoundRectCallout">
            <a:avLst>
              <a:gd name="adj1" fmla="val 53473"/>
              <a:gd name="adj2" fmla="val -1667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Actually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statement is false 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 it would be unsound to prove it.</a:t>
            </a:r>
          </a:p>
        </p:txBody>
      </p:sp>
      <p:sp>
        <p:nvSpPr>
          <p:cNvPr id="30" name="AutoShape 35">
            <a:extLst>
              <a:ext uri="{FF2B5EF4-FFF2-40B4-BE49-F238E27FC236}">
                <a16:creationId xmlns:a16="http://schemas.microsoft.com/office/drawing/2014/main" id="{AEDE886A-67EF-4190-A2EB-367BB6BA2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6248400"/>
            <a:ext cx="5334000" cy="432576"/>
          </a:xfrm>
          <a:prstGeom prst="wedgeRoundRectCallout">
            <a:avLst>
              <a:gd name="adj1" fmla="val 51151"/>
              <a:gd name="adj2" fmla="val -429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get add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you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cant have a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fixed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x</a:t>
            </a:r>
            <a:r>
              <a:rPr lang="en-US" altLang="en-US" sz="2400" baseline="-25000">
                <a:solidFill>
                  <a:srgbClr val="FF0000"/>
                </a:solidFill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1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1295400" y="-44304"/>
            <a:ext cx="7772400" cy="6539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Distributive Law for </a:t>
            </a: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</a:t>
            </a: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4F39E89C-E284-4615-9A92-B96BBA1F0BC7}"/>
              </a:ext>
            </a:extLst>
          </p:cNvPr>
          <p:cNvSpPr/>
          <p:nvPr/>
        </p:nvSpPr>
        <p:spPr>
          <a:xfrm>
            <a:off x="1600200" y="609600"/>
            <a:ext cx="6629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1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l-G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l-G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 (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253D2A6-8295-4301-B78D-9FB52565B556}"/>
              </a:ext>
            </a:extLst>
          </p:cNvPr>
          <p:cNvSpPr/>
          <p:nvPr/>
        </p:nvSpPr>
        <p:spPr>
          <a:xfrm>
            <a:off x="4276887" y="504502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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36" name="Picture 5" descr="j0116172">
            <a:extLst>
              <a:ext uri="{FF2B5EF4-FFF2-40B4-BE49-F238E27FC236}">
                <a16:creationId xmlns:a16="http://schemas.microsoft.com/office/drawing/2014/main" id="{38BAC41E-04A9-48B8-BC0E-549C86D7B1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152400" y="2993044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577389A7-FE9A-2181-9E2A-612F842B0154}"/>
              </a:ext>
            </a:extLst>
          </p:cNvPr>
          <p:cNvGrpSpPr/>
          <p:nvPr/>
        </p:nvGrpSpPr>
        <p:grpSpPr>
          <a:xfrm>
            <a:off x="1447800" y="3383126"/>
            <a:ext cx="7772400" cy="731674"/>
            <a:chOff x="533400" y="4692227"/>
            <a:chExt cx="7772400" cy="731674"/>
          </a:xfrm>
        </p:grpSpPr>
        <p:sp>
          <p:nvSpPr>
            <p:cNvPr id="6" name="Text Box 21">
              <a:extLst>
                <a:ext uri="{FF2B5EF4-FFF2-40B4-BE49-F238E27FC236}">
                  <a16:creationId xmlns:a16="http://schemas.microsoft.com/office/drawing/2014/main" id="{85F3D64F-0A88-8C1F-2C60-586030CD59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9523" y="4962236"/>
              <a:ext cx="7649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need</a:t>
              </a: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DBB82A8B-F4F9-94F4-B547-394EC0FFCE71}"/>
                </a:ext>
              </a:extLst>
            </p:cNvPr>
            <p:cNvCxnSpPr/>
            <p:nvPr/>
          </p:nvCxnSpPr>
          <p:spPr bwMode="auto">
            <a:xfrm>
              <a:off x="533400" y="5105400"/>
              <a:ext cx="7772400" cy="0"/>
            </a:xfrm>
            <a:prstGeom prst="line">
              <a:avLst/>
            </a:prstGeom>
            <a:noFill/>
            <a:ln w="381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" name="Text Box 21">
              <a:extLst>
                <a:ext uri="{FF2B5EF4-FFF2-40B4-BE49-F238E27FC236}">
                  <a16:creationId xmlns:a16="http://schemas.microsoft.com/office/drawing/2014/main" id="{C05860B1-B80B-8DBF-9313-59EC3DA9D1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1000" y="4692227"/>
              <a:ext cx="7649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have</a:t>
              </a:r>
            </a:p>
          </p:txBody>
        </p:sp>
      </p:grpSp>
      <p:sp>
        <p:nvSpPr>
          <p:cNvPr id="26" name="Oval 25">
            <a:extLst>
              <a:ext uri="{FF2B5EF4-FFF2-40B4-BE49-F238E27FC236}">
                <a16:creationId xmlns:a16="http://schemas.microsoft.com/office/drawing/2014/main" id="{8525A88F-9AA2-EB2B-ACD0-81A45C92E6F1}"/>
              </a:ext>
            </a:extLst>
          </p:cNvPr>
          <p:cNvSpPr/>
          <p:nvPr/>
        </p:nvSpPr>
        <p:spPr>
          <a:xfrm>
            <a:off x="4191000" y="5105400"/>
            <a:ext cx="457200" cy="38100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GB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0F91B496-DBDD-C7C0-256D-A58738F91342}"/>
              </a:ext>
            </a:extLst>
          </p:cNvPr>
          <p:cNvSpPr/>
          <p:nvPr/>
        </p:nvSpPr>
        <p:spPr>
          <a:xfrm>
            <a:off x="2514600" y="4724400"/>
            <a:ext cx="457200" cy="38100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GB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8CE39E15-348F-1983-9C54-FDF52B20EDD0}"/>
              </a:ext>
            </a:extLst>
          </p:cNvPr>
          <p:cNvSpPr/>
          <p:nvPr/>
        </p:nvSpPr>
        <p:spPr>
          <a:xfrm>
            <a:off x="2971800" y="4343400"/>
            <a:ext cx="457200" cy="38100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GB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7DC9E1FD-CB53-5C9D-5BD6-94D6CFF057AC}"/>
              </a:ext>
            </a:extLst>
          </p:cNvPr>
          <p:cNvSpPr/>
          <p:nvPr/>
        </p:nvSpPr>
        <p:spPr>
          <a:xfrm>
            <a:off x="2514600" y="2514600"/>
            <a:ext cx="457200" cy="38100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GB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27E019B4-AD8E-6B1A-DFF4-5B3F0BFB479B}"/>
              </a:ext>
            </a:extLst>
          </p:cNvPr>
          <p:cNvSpPr/>
          <p:nvPr/>
        </p:nvSpPr>
        <p:spPr>
          <a:xfrm>
            <a:off x="2438400" y="1752600"/>
            <a:ext cx="2590800" cy="38100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GB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EB01B609-91A2-169A-719E-B8DBE6425A6F}"/>
              </a:ext>
            </a:extLst>
          </p:cNvPr>
          <p:cNvSpPr/>
          <p:nvPr/>
        </p:nvSpPr>
        <p:spPr>
          <a:xfrm>
            <a:off x="2819400" y="2895600"/>
            <a:ext cx="1143000" cy="38100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GB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6DD89AD4-F304-EDAA-0056-6DDECBC56B31}"/>
              </a:ext>
            </a:extLst>
          </p:cNvPr>
          <p:cNvSpPr/>
          <p:nvPr/>
        </p:nvSpPr>
        <p:spPr>
          <a:xfrm>
            <a:off x="2819400" y="3200400"/>
            <a:ext cx="533400" cy="381000"/>
          </a:xfrm>
          <a:prstGeom prst="ellipse">
            <a:avLst/>
          </a:prstGeom>
          <a:ln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GB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71AFD255-245B-4345-910F-FD0DF64B19F4}"/>
              </a:ext>
            </a:extLst>
          </p:cNvPr>
          <p:cNvCxnSpPr/>
          <p:nvPr/>
        </p:nvCxnSpPr>
        <p:spPr bwMode="auto">
          <a:xfrm flipV="1">
            <a:off x="1295400" y="533400"/>
            <a:ext cx="7391400" cy="5105400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2933368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2" grpId="1" animBg="1"/>
      <p:bldP spid="3" grpId="0"/>
      <p:bldP spid="34" grpId="0" animBg="1"/>
      <p:bldP spid="34" grpId="1" animBg="1"/>
      <p:bldP spid="30" grpId="0" animBg="1"/>
      <p:bldP spid="30" grpId="1" animBg="1"/>
      <p:bldP spid="2" grpId="0"/>
      <p:bldP spid="26" grpId="0" animBg="1"/>
      <p:bldP spid="26" grpId="1" animBg="1"/>
      <p:bldP spid="29" grpId="0" animBg="1"/>
      <p:bldP spid="29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Oval 41"/>
          <p:cNvSpPr/>
          <p:nvPr/>
        </p:nvSpPr>
        <p:spPr>
          <a:xfrm>
            <a:off x="2849881" y="4191000"/>
            <a:ext cx="45719" cy="45719"/>
          </a:xfrm>
          <a:prstGeom prst="ellipse">
            <a:avLst/>
          </a:prstGeom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grpSp>
        <p:nvGrpSpPr>
          <p:cNvPr id="45" name="Group 44"/>
          <p:cNvGrpSpPr/>
          <p:nvPr/>
        </p:nvGrpSpPr>
        <p:grpSpPr>
          <a:xfrm>
            <a:off x="1447800" y="3291348"/>
            <a:ext cx="2209800" cy="3257186"/>
            <a:chOff x="457200" y="4524375"/>
            <a:chExt cx="2209800" cy="3257186"/>
          </a:xfrm>
        </p:grpSpPr>
        <p:sp>
          <p:nvSpPr>
            <p:cNvPr id="46" name="Rectangle 45"/>
            <p:cNvSpPr/>
            <p:nvPr/>
          </p:nvSpPr>
          <p:spPr>
            <a:xfrm>
              <a:off x="457200" y="4524375"/>
              <a:ext cx="990600" cy="32465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(0) </a:t>
              </a: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(1)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(2)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(3)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(4)  </a:t>
              </a:r>
              <a:endParaRPr lang="en-US" altLang="en-US" sz="2800" dirty="0">
                <a:solidFill>
                  <a:schemeClr val="accent5"/>
                </a:solidFill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1676400" y="4535031"/>
              <a:ext cx="990600" cy="32465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(0) </a:t>
              </a: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(1)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(2)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(3)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(4) </a:t>
              </a:r>
              <a:endParaRPr lang="en-US" altLang="en-US" sz="2800" dirty="0">
                <a:solidFill>
                  <a:schemeClr val="accent5"/>
                </a:solidFill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5181600" y="3249310"/>
            <a:ext cx="2209800" cy="3257186"/>
            <a:chOff x="457200" y="4524375"/>
            <a:chExt cx="2209800" cy="3257186"/>
          </a:xfrm>
        </p:grpSpPr>
        <p:sp>
          <p:nvSpPr>
            <p:cNvPr id="51" name="Rectangle 50"/>
            <p:cNvSpPr/>
            <p:nvPr/>
          </p:nvSpPr>
          <p:spPr>
            <a:xfrm>
              <a:off x="457200" y="4524375"/>
              <a:ext cx="990600" cy="32465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(0) </a:t>
              </a: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(1)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(2)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(3)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(4)  </a:t>
              </a:r>
              <a:endParaRPr lang="en-US" altLang="en-US" sz="2800" dirty="0">
                <a:solidFill>
                  <a:schemeClr val="accent5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1676400" y="4535031"/>
              <a:ext cx="990600" cy="32465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(0) </a:t>
              </a: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(1)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(2)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(3)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(4) </a:t>
              </a:r>
              <a:endParaRPr lang="en-US" altLang="en-US" sz="2800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53" name="Text Box 22">
            <a:extLst>
              <a:ext uri="{FF2B5EF4-FFF2-40B4-BE49-F238E27FC236}">
                <a16:creationId xmlns:a16="http://schemas.microsoft.com/office/drawing/2014/main" id="{3A41FAB7-AA40-4929-A76D-9C5C22F2E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6690" y="2600634"/>
            <a:ext cx="255711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 (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800" dirty="0">
                <a:solidFill>
                  <a:srgbClr val="FFC000"/>
                </a:solidFill>
              </a:rPr>
              <a:t>(x) </a:t>
            </a: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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sp>
        <p:nvSpPr>
          <p:cNvPr id="54" name="Text Box 22">
            <a:extLst>
              <a:ext uri="{FF2B5EF4-FFF2-40B4-BE49-F238E27FC236}">
                <a16:creationId xmlns:a16="http://schemas.microsoft.com/office/drawing/2014/main" id="{3A41FAB7-AA40-4929-A76D-9C5C22F2E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2912" y="2615728"/>
            <a:ext cx="341311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(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800" dirty="0">
                <a:solidFill>
                  <a:srgbClr val="FFC000"/>
                </a:solidFill>
              </a:rPr>
              <a:t>(x)) </a:t>
            </a: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 (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</a:t>
            </a: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356852" y="3460956"/>
            <a:ext cx="2159410" cy="507650"/>
          </a:xfrm>
          <a:prstGeom prst="rect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CA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1345790" y="4088932"/>
            <a:ext cx="2159410" cy="507650"/>
          </a:xfrm>
          <a:prstGeom prst="rect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CA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1334728" y="4731656"/>
            <a:ext cx="2159410" cy="507650"/>
          </a:xfrm>
          <a:prstGeom prst="rect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CA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1323666" y="5367006"/>
            <a:ext cx="2159410" cy="507650"/>
          </a:xfrm>
          <a:prstGeom prst="rect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CA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312604" y="6017104"/>
            <a:ext cx="2159410" cy="507650"/>
          </a:xfrm>
          <a:prstGeom prst="rect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CA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1" name="Rectangle 60"/>
          <p:cNvSpPr/>
          <p:nvPr/>
        </p:nvSpPr>
        <p:spPr>
          <a:xfrm>
            <a:off x="1176690" y="3276600"/>
            <a:ext cx="2491972" cy="3429000"/>
          </a:xfrm>
          <a:prstGeom prst="rect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CA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2" name="Rectangle 61"/>
          <p:cNvSpPr/>
          <p:nvPr/>
        </p:nvSpPr>
        <p:spPr>
          <a:xfrm>
            <a:off x="5125568" y="3392130"/>
            <a:ext cx="854902" cy="3145748"/>
          </a:xfrm>
          <a:prstGeom prst="rect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CA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6337394" y="3421626"/>
            <a:ext cx="854902" cy="3145748"/>
          </a:xfrm>
          <a:prstGeom prst="rect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CA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4899428" y="3269226"/>
            <a:ext cx="2491972" cy="3429000"/>
          </a:xfrm>
          <a:prstGeom prst="rect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CA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7" name="Text Box 22">
            <a:extLst>
              <a:ext uri="{FF2B5EF4-FFF2-40B4-BE49-F238E27FC236}">
                <a16:creationId xmlns:a16="http://schemas.microsoft.com/office/drawing/2014/main" id="{3A41FAB7-AA40-4929-A76D-9C5C22F2E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984" y="3154683"/>
            <a:ext cx="787395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6600" dirty="0">
                <a:solidFill>
                  <a:srgbClr val="66FF66"/>
                </a:solidFill>
                <a:latin typeface="Symbol" pitchFamily="18" charset="2"/>
              </a:rPr>
              <a:t>"</a:t>
            </a:r>
            <a:endParaRPr kumimoji="0" lang="en-US" altLang="en-US" sz="66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</a:endParaRPr>
          </a:p>
        </p:txBody>
      </p:sp>
      <p:sp>
        <p:nvSpPr>
          <p:cNvPr id="68" name="Text Box 22">
            <a:extLst>
              <a:ext uri="{FF2B5EF4-FFF2-40B4-BE49-F238E27FC236}">
                <a16:creationId xmlns:a16="http://schemas.microsoft.com/office/drawing/2014/main" id="{3A41FAB7-AA40-4929-A76D-9C5C22F2E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6537" y="2375262"/>
            <a:ext cx="75546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4800" dirty="0" err="1">
                <a:solidFill>
                  <a:srgbClr val="FFC000"/>
                </a:solidFill>
                <a:latin typeface="+mj-lt"/>
              </a:rPr>
              <a:t>iff</a:t>
            </a:r>
            <a:endParaRPr kumimoji="0" lang="en-US" altLang="en-US" sz="4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+mj-lt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1295400" y="-44304"/>
            <a:ext cx="7772400" cy="1180678"/>
            <a:chOff x="1295400" y="-44304"/>
            <a:chExt cx="7772400" cy="1180678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6129472" y="533400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and</a:t>
              </a:r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7550768" y="13570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chemeClr val="tx2"/>
                  </a:solidFill>
                </a:rPr>
                <a:t>and</a:t>
              </a:r>
            </a:p>
          </p:txBody>
        </p:sp>
        <p:sp>
          <p:nvSpPr>
            <p:cNvPr id="26" name="Rectangle 2">
              <a:extLst>
                <a:ext uri="{FF2B5EF4-FFF2-40B4-BE49-F238E27FC236}">
                  <a16:creationId xmlns:a16="http://schemas.microsoft.com/office/drawing/2014/main" id="{71089A1E-11E3-486D-B540-E694DA24929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1295400" y="-44304"/>
              <a:ext cx="7772400" cy="1143000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lvl="1" algn="l"/>
              <a:r>
                <a:rPr lang="en-US" dirty="0"/>
                <a:t>Distributive Law for </a:t>
              </a:r>
              <a:r>
                <a:rPr lang="en-US" altLang="en-US" dirty="0">
                  <a:latin typeface="Symbol" pitchFamily="18" charset="2"/>
                </a:rPr>
                <a:t>" </a:t>
              </a:r>
              <a:r>
                <a:rPr lang="en-US" altLang="en-US" dirty="0"/>
                <a:t>and </a:t>
              </a:r>
              <a:r>
                <a:rPr lang="en-US" altLang="en-US" dirty="0">
                  <a:sym typeface="Symbol" panose="05050102010706020507" pitchFamily="18" charset="2"/>
                </a:rPr>
                <a:t></a:t>
              </a:r>
              <a:endParaRPr lang="en-US" altLang="en-US" dirty="0">
                <a:latin typeface="Symbol" pitchFamily="18" charset="2"/>
                <a:sym typeface="Symbol" panose="05050102010706020507" pitchFamily="18" charset="2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4DE4D6B5-B9CE-4FD1-A521-A85288C8800B}"/>
                </a:ext>
              </a:extLst>
            </p:cNvPr>
            <p:cNvSpPr/>
            <p:nvPr/>
          </p:nvSpPr>
          <p:spPr>
            <a:xfrm>
              <a:off x="1828800" y="613154"/>
              <a:ext cx="631722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lvl="1" algn="l"/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 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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r>
                <a:rPr lang="en-US" altLang="en-US" sz="2800" dirty="0" err="1">
                  <a:solidFill>
                    <a:srgbClr val="FFC000"/>
                  </a:solidFill>
                  <a:sym typeface="Symbol" panose="05050102010706020507" pitchFamily="18" charset="2"/>
                </a:rPr>
                <a:t>iff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(x)) 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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800" dirty="0">
                  <a:solidFill>
                    <a:srgbClr val="FFC000"/>
                  </a:solidFill>
                </a:rPr>
                <a:t>x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3116893" y="545926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and</a:t>
              </a:r>
            </a:p>
          </p:txBody>
        </p:sp>
      </p:grpSp>
      <p:pic>
        <p:nvPicPr>
          <p:cNvPr id="30" name="Picture 5" descr="j0116172">
            <a:extLst>
              <a:ext uri="{FF2B5EF4-FFF2-40B4-BE49-F238E27FC236}">
                <a16:creationId xmlns:a16="http://schemas.microsoft.com/office/drawing/2014/main" id="{8814011F-B6BE-47F5-8A14-467F761105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2447" y="939286"/>
            <a:ext cx="839982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94136C53-21A9-4937-9495-14FBD85C820C}"/>
              </a:ext>
            </a:extLst>
          </p:cNvPr>
          <p:cNvGrpSpPr/>
          <p:nvPr/>
        </p:nvGrpSpPr>
        <p:grpSpPr>
          <a:xfrm>
            <a:off x="976163" y="499362"/>
            <a:ext cx="6006941" cy="1200796"/>
            <a:chOff x="976163" y="499362"/>
            <a:chExt cx="6006941" cy="1200796"/>
          </a:xfrm>
        </p:grpSpPr>
        <p:sp>
          <p:nvSpPr>
            <p:cNvPr id="28" name="AutoShape 8">
              <a:extLst>
                <a:ext uri="{FF2B5EF4-FFF2-40B4-BE49-F238E27FC236}">
                  <a16:creationId xmlns:a16="http://schemas.microsoft.com/office/drawing/2014/main" id="{231A1ED0-F0D4-4286-BB3E-79BB94D3F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163" y="1176938"/>
              <a:ext cx="3134562" cy="523220"/>
            </a:xfrm>
            <a:prstGeom prst="wedgeRectCallout">
              <a:avLst>
                <a:gd name="adj1" fmla="val -54127"/>
                <a:gd name="adj2" fmla="val -42787"/>
              </a:avLst>
            </a:prstGeom>
            <a:noFill/>
            <a:ln w="12700" cap="flat" cmpd="sng" algn="ctr">
              <a:solidFill>
                <a:srgbClr val="FF00FF">
                  <a:lumMod val="10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buNone/>
              </a:pPr>
              <a:r>
                <a:rPr lang="en-US" sz="2400" dirty="0"/>
                <a:t>Both effectively “and”</a:t>
              </a:r>
              <a:endParaRPr lang="en-CA" altLang="en-US" sz="2400" dirty="0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8CE98DE6-6629-4713-9900-EB06D12D88E5}"/>
                </a:ext>
              </a:extLst>
            </p:cNvPr>
            <p:cNvSpPr/>
            <p:nvPr/>
          </p:nvSpPr>
          <p:spPr>
            <a:xfrm>
              <a:off x="1856096" y="660730"/>
              <a:ext cx="366320" cy="389954"/>
            </a:xfrm>
            <a:prstGeom prst="ellipse">
              <a:avLst/>
            </a:prstGeom>
            <a:ln w="22225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800" dirty="0">
                <a:latin typeface="+mj-lt"/>
              </a:endParaRP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2D8AC528-757F-40A3-B0C1-D28A0B731E5D}"/>
                </a:ext>
              </a:extLst>
            </p:cNvPr>
            <p:cNvSpPr/>
            <p:nvPr/>
          </p:nvSpPr>
          <p:spPr>
            <a:xfrm>
              <a:off x="3138880" y="545926"/>
              <a:ext cx="377382" cy="597074"/>
            </a:xfrm>
            <a:prstGeom prst="ellipse">
              <a:avLst/>
            </a:prstGeom>
            <a:ln w="22225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800" dirty="0">
                <a:latin typeface="+mj-lt"/>
              </a:endParaRP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B79B1DD9-51D4-4FA0-B136-D62A583B7B88}"/>
                </a:ext>
              </a:extLst>
            </p:cNvPr>
            <p:cNvSpPr/>
            <p:nvPr/>
          </p:nvSpPr>
          <p:spPr>
            <a:xfrm>
              <a:off x="6158755" y="499362"/>
              <a:ext cx="377382" cy="597074"/>
            </a:xfrm>
            <a:prstGeom prst="ellipse">
              <a:avLst/>
            </a:prstGeom>
            <a:ln w="22225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800" dirty="0">
                <a:latin typeface="+mj-lt"/>
              </a:endParaRPr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978F988E-50E4-405B-AAF7-85D6B8C59292}"/>
                </a:ext>
              </a:extLst>
            </p:cNvPr>
            <p:cNvSpPr/>
            <p:nvPr/>
          </p:nvSpPr>
          <p:spPr>
            <a:xfrm>
              <a:off x="4827896" y="664192"/>
              <a:ext cx="366320" cy="389954"/>
            </a:xfrm>
            <a:prstGeom prst="ellipse">
              <a:avLst/>
            </a:prstGeom>
            <a:ln w="22225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800" dirty="0">
                <a:latin typeface="+mj-lt"/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935F8A05-89EC-4EC8-AD5A-A9AAA5A777A7}"/>
                </a:ext>
              </a:extLst>
            </p:cNvPr>
            <p:cNvSpPr/>
            <p:nvPr/>
          </p:nvSpPr>
          <p:spPr>
            <a:xfrm>
              <a:off x="6616784" y="681302"/>
              <a:ext cx="366320" cy="389954"/>
            </a:xfrm>
            <a:prstGeom prst="ellipse">
              <a:avLst/>
            </a:prstGeom>
            <a:ln w="22225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800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0606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  <p:bldP spid="54" grpId="0"/>
      <p:bldP spid="3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7" grpId="0"/>
      <p:bldP spid="68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22069" y="990600"/>
            <a:ext cx="8763000" cy="1384995"/>
            <a:chOff x="222069" y="990600"/>
            <a:chExt cx="8763000" cy="1384995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4DE4D6B5-B9CE-4FD1-A521-A85288C8800B}"/>
                </a:ext>
              </a:extLst>
            </p:cNvPr>
            <p:cNvSpPr/>
            <p:nvPr/>
          </p:nvSpPr>
          <p:spPr>
            <a:xfrm>
              <a:off x="222069" y="990600"/>
              <a:ext cx="8763000" cy="13849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lvl="1" algn="ctr"/>
              <a:r>
                <a:rPr lang="en-US" sz="2800" dirty="0">
                  <a:solidFill>
                    <a:schemeClr val="tx2"/>
                  </a:solidFill>
                  <a:latin typeface="+mj-lt"/>
                </a:rPr>
                <a:t>Similarly:</a:t>
              </a:r>
            </a:p>
            <a:p>
              <a:pPr marL="0" lvl="1" algn="ctr"/>
              <a:r>
                <a:rPr lang="en-US" sz="2800" dirty="0">
                  <a:solidFill>
                    <a:schemeClr val="tx2"/>
                  </a:solidFill>
                  <a:latin typeface="+mj-lt"/>
                </a:rPr>
                <a:t>Distributive Law for </a:t>
              </a:r>
              <a:r>
                <a:rPr lang="en-US" altLang="en-US" sz="2800" dirty="0">
                  <a:solidFill>
                    <a:schemeClr val="tx2"/>
                  </a:solidFill>
                  <a:latin typeface="Symbol" pitchFamily="18" charset="2"/>
                </a:rPr>
                <a:t>$ </a:t>
              </a:r>
              <a:r>
                <a:rPr lang="en-US" altLang="en-US" sz="2800" dirty="0">
                  <a:solidFill>
                    <a:schemeClr val="tx2"/>
                  </a:solidFill>
                </a:rPr>
                <a:t>and </a:t>
              </a:r>
              <a:r>
                <a:rPr lang="el-GR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endParaRPr lang="en-CA" altLang="en-US" sz="2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lvl="1" algn="ctr"/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     $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r>
                <a:rPr lang="en-US" altLang="en-US" sz="2800" dirty="0" err="1">
                  <a:solidFill>
                    <a:srgbClr val="FFC000"/>
                  </a:solidFill>
                  <a:sym typeface="Symbol" panose="05050102010706020507" pitchFamily="18" charset="2"/>
                </a:rPr>
                <a:t>iff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(x))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2800" dirty="0">
                  <a:solidFill>
                    <a:srgbClr val="FFC000"/>
                  </a:solidFill>
                </a:rPr>
                <a:t>x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3041716" y="1792019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or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6375409" y="1381054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chemeClr val="tx2"/>
                  </a:solidFill>
                </a:rPr>
                <a:t>or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6039678" y="1802296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or</a:t>
              </a: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295400" y="-44304"/>
            <a:ext cx="7772400" cy="1180678"/>
            <a:chOff x="1295400" y="-44304"/>
            <a:chExt cx="7772400" cy="1180678"/>
          </a:xfrm>
        </p:grpSpPr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6129472" y="533400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and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7550768" y="13570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chemeClr val="tx2"/>
                  </a:solidFill>
                </a:rPr>
                <a:t>and</a:t>
              </a:r>
            </a:p>
          </p:txBody>
        </p:sp>
        <p:sp>
          <p:nvSpPr>
            <p:cNvPr id="40" name="Rectangle 2">
              <a:extLst>
                <a:ext uri="{FF2B5EF4-FFF2-40B4-BE49-F238E27FC236}">
                  <a16:creationId xmlns:a16="http://schemas.microsoft.com/office/drawing/2014/main" id="{71089A1E-11E3-486D-B540-E694DA24929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1295400" y="-44304"/>
              <a:ext cx="7772400" cy="1143000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lvl="1" algn="l"/>
              <a:r>
                <a:rPr lang="en-US" dirty="0"/>
                <a:t>Distributive Law for </a:t>
              </a:r>
              <a:r>
                <a:rPr lang="en-US" altLang="en-US" dirty="0">
                  <a:latin typeface="Symbol" pitchFamily="18" charset="2"/>
                </a:rPr>
                <a:t>" </a:t>
              </a:r>
              <a:r>
                <a:rPr lang="en-US" altLang="en-US" dirty="0"/>
                <a:t>and </a:t>
              </a:r>
              <a:r>
                <a:rPr lang="en-US" altLang="en-US" dirty="0">
                  <a:sym typeface="Symbol" panose="05050102010706020507" pitchFamily="18" charset="2"/>
                </a:rPr>
                <a:t></a:t>
              </a:r>
              <a:endParaRPr lang="en-US" altLang="en-US" dirty="0">
                <a:latin typeface="Symbol" pitchFamily="18" charset="2"/>
                <a:sym typeface="Symbol" panose="05050102010706020507" pitchFamily="18" charset="2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4DE4D6B5-B9CE-4FD1-A521-A85288C8800B}"/>
                </a:ext>
              </a:extLst>
            </p:cNvPr>
            <p:cNvSpPr/>
            <p:nvPr/>
          </p:nvSpPr>
          <p:spPr>
            <a:xfrm>
              <a:off x="1828800" y="613154"/>
              <a:ext cx="631722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lvl="1" algn="l"/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 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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r>
                <a:rPr lang="en-US" altLang="en-US" sz="2800" dirty="0" err="1">
                  <a:solidFill>
                    <a:srgbClr val="FFC000"/>
                  </a:solidFill>
                  <a:sym typeface="Symbol" panose="05050102010706020507" pitchFamily="18" charset="2"/>
                </a:rPr>
                <a:t>iff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(x)) 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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800" dirty="0">
                  <a:solidFill>
                    <a:srgbClr val="FFC000"/>
                  </a:solidFill>
                </a:rPr>
                <a:t>x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3116893" y="545926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and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A172F4F0-F2F7-4C5B-AC77-EF1DE52378C5}"/>
              </a:ext>
            </a:extLst>
          </p:cNvPr>
          <p:cNvGrpSpPr/>
          <p:nvPr/>
        </p:nvGrpSpPr>
        <p:grpSpPr>
          <a:xfrm>
            <a:off x="867154" y="1764188"/>
            <a:ext cx="6006941" cy="1200796"/>
            <a:chOff x="976163" y="499362"/>
            <a:chExt cx="6006941" cy="1200796"/>
          </a:xfrm>
        </p:grpSpPr>
        <p:sp>
          <p:nvSpPr>
            <p:cNvPr id="39" name="AutoShape 8">
              <a:extLst>
                <a:ext uri="{FF2B5EF4-FFF2-40B4-BE49-F238E27FC236}">
                  <a16:creationId xmlns:a16="http://schemas.microsoft.com/office/drawing/2014/main" id="{262C14BB-6847-4D74-A7DB-79591F542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163" y="1176938"/>
              <a:ext cx="3134562" cy="523220"/>
            </a:xfrm>
            <a:prstGeom prst="wedgeRectCallout">
              <a:avLst>
                <a:gd name="adj1" fmla="val -54127"/>
                <a:gd name="adj2" fmla="val -42787"/>
              </a:avLst>
            </a:prstGeom>
            <a:noFill/>
            <a:ln w="12700" cap="flat" cmpd="sng" algn="ctr">
              <a:solidFill>
                <a:srgbClr val="FF00FF">
                  <a:lumMod val="100000"/>
                </a:srgbClr>
              </a:solidFill>
              <a:prstDash val="solid"/>
              <a:miter lim="800000"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buNone/>
              </a:pPr>
              <a:r>
                <a:rPr lang="en-US" sz="2400" dirty="0"/>
                <a:t>Both effectively “or”</a:t>
              </a:r>
              <a:endParaRPr lang="en-CA" altLang="en-US" sz="2400" dirty="0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DBC71136-0C24-4B0A-ADD8-6F451B0FB3EB}"/>
                </a:ext>
              </a:extLst>
            </p:cNvPr>
            <p:cNvSpPr/>
            <p:nvPr/>
          </p:nvSpPr>
          <p:spPr>
            <a:xfrm>
              <a:off x="1856096" y="660730"/>
              <a:ext cx="366320" cy="389954"/>
            </a:xfrm>
            <a:prstGeom prst="ellipse">
              <a:avLst/>
            </a:prstGeom>
            <a:ln w="22225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800" dirty="0">
                <a:latin typeface="+mj-lt"/>
              </a:endParaRPr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99998957-84EA-4002-85C2-3B9930DACFD6}"/>
                </a:ext>
              </a:extLst>
            </p:cNvPr>
            <p:cNvSpPr/>
            <p:nvPr/>
          </p:nvSpPr>
          <p:spPr>
            <a:xfrm>
              <a:off x="3138880" y="545926"/>
              <a:ext cx="377382" cy="597074"/>
            </a:xfrm>
            <a:prstGeom prst="ellipse">
              <a:avLst/>
            </a:prstGeom>
            <a:ln w="22225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800" dirty="0">
                <a:latin typeface="+mj-lt"/>
              </a:endParaRPr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7E0C9423-AFD7-4A5A-A2FD-8B736CE28B08}"/>
                </a:ext>
              </a:extLst>
            </p:cNvPr>
            <p:cNvSpPr/>
            <p:nvPr/>
          </p:nvSpPr>
          <p:spPr>
            <a:xfrm>
              <a:off x="6158755" y="499362"/>
              <a:ext cx="377382" cy="597074"/>
            </a:xfrm>
            <a:prstGeom prst="ellipse">
              <a:avLst/>
            </a:prstGeom>
            <a:ln w="22225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800" dirty="0">
                <a:latin typeface="+mj-lt"/>
              </a:endParaRPr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10F43DFC-BDD1-40D8-8803-8CC3152EC95D}"/>
                </a:ext>
              </a:extLst>
            </p:cNvPr>
            <p:cNvSpPr/>
            <p:nvPr/>
          </p:nvSpPr>
          <p:spPr>
            <a:xfrm>
              <a:off x="4827896" y="664192"/>
              <a:ext cx="366320" cy="389954"/>
            </a:xfrm>
            <a:prstGeom prst="ellipse">
              <a:avLst/>
            </a:prstGeom>
            <a:ln w="22225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800" dirty="0">
                <a:latin typeface="+mj-lt"/>
              </a:endParaRPr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25C34FAF-2BA0-486E-A2F5-65C1E68657C8}"/>
                </a:ext>
              </a:extLst>
            </p:cNvPr>
            <p:cNvSpPr/>
            <p:nvPr/>
          </p:nvSpPr>
          <p:spPr>
            <a:xfrm>
              <a:off x="6616784" y="681302"/>
              <a:ext cx="366320" cy="389954"/>
            </a:xfrm>
            <a:prstGeom prst="ellipse">
              <a:avLst/>
            </a:prstGeom>
            <a:ln w="22225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800" dirty="0">
                <a:latin typeface="+mj-lt"/>
              </a:endParaRPr>
            </a:p>
          </p:txBody>
        </p:sp>
      </p:grpSp>
      <p:pic>
        <p:nvPicPr>
          <p:cNvPr id="65" name="Picture 5" descr="j0116172">
            <a:extLst>
              <a:ext uri="{FF2B5EF4-FFF2-40B4-BE49-F238E27FC236}">
                <a16:creationId xmlns:a16="http://schemas.microsoft.com/office/drawing/2014/main" id="{EDDC6D1C-88D0-46BD-B141-FE9E426636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2447" y="939286"/>
            <a:ext cx="839982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43120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Oval 41"/>
          <p:cNvSpPr/>
          <p:nvPr/>
        </p:nvSpPr>
        <p:spPr>
          <a:xfrm>
            <a:off x="2849881" y="4191000"/>
            <a:ext cx="45719" cy="45719"/>
          </a:xfrm>
          <a:prstGeom prst="ellipse">
            <a:avLst/>
          </a:prstGeom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grpSp>
        <p:nvGrpSpPr>
          <p:cNvPr id="45" name="Group 44"/>
          <p:cNvGrpSpPr/>
          <p:nvPr/>
        </p:nvGrpSpPr>
        <p:grpSpPr>
          <a:xfrm>
            <a:off x="1447800" y="3291348"/>
            <a:ext cx="2209800" cy="3257186"/>
            <a:chOff x="457200" y="4524375"/>
            <a:chExt cx="2209800" cy="3257186"/>
          </a:xfrm>
        </p:grpSpPr>
        <p:sp>
          <p:nvSpPr>
            <p:cNvPr id="46" name="Rectangle 45"/>
            <p:cNvSpPr/>
            <p:nvPr/>
          </p:nvSpPr>
          <p:spPr>
            <a:xfrm>
              <a:off x="457200" y="4524375"/>
              <a:ext cx="990600" cy="32465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(0) </a:t>
              </a: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(1)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(2)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(3)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(4)  </a:t>
              </a:r>
              <a:endParaRPr lang="en-US" altLang="en-US" sz="2800" dirty="0">
                <a:solidFill>
                  <a:schemeClr val="accent5"/>
                </a:solidFill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1676400" y="4535031"/>
              <a:ext cx="990600" cy="32465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(0) </a:t>
              </a: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(1)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(2)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(3)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(4) </a:t>
              </a:r>
              <a:endParaRPr lang="en-US" altLang="en-US" sz="2800" dirty="0">
                <a:solidFill>
                  <a:schemeClr val="accent5"/>
                </a:solidFill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5181600" y="3249310"/>
            <a:ext cx="2209800" cy="3257186"/>
            <a:chOff x="457200" y="4524375"/>
            <a:chExt cx="2209800" cy="3257186"/>
          </a:xfrm>
        </p:grpSpPr>
        <p:sp>
          <p:nvSpPr>
            <p:cNvPr id="51" name="Rectangle 50"/>
            <p:cNvSpPr/>
            <p:nvPr/>
          </p:nvSpPr>
          <p:spPr>
            <a:xfrm>
              <a:off x="457200" y="4524375"/>
              <a:ext cx="990600" cy="32465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(0) </a:t>
              </a: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(1)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(2)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(3)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(4)  </a:t>
              </a:r>
              <a:endParaRPr lang="en-US" altLang="en-US" sz="2800" dirty="0">
                <a:solidFill>
                  <a:schemeClr val="accent5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1676400" y="4535031"/>
              <a:ext cx="990600" cy="32465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(0) </a:t>
              </a: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(1)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(2)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(3)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lnSpc>
                  <a:spcPct val="150000"/>
                </a:lnSpc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(4) </a:t>
              </a:r>
              <a:endParaRPr lang="en-US" altLang="en-US" sz="2800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53" name="Text Box 22">
            <a:extLst>
              <a:ext uri="{FF2B5EF4-FFF2-40B4-BE49-F238E27FC236}">
                <a16:creationId xmlns:a16="http://schemas.microsoft.com/office/drawing/2014/main" id="{3A41FAB7-AA40-4929-A76D-9C5C22F2E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6690" y="2600634"/>
            <a:ext cx="258756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x (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800" dirty="0">
                <a:solidFill>
                  <a:srgbClr val="FFC000"/>
                </a:solidFill>
              </a:rPr>
              <a:t>(x)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 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sp>
        <p:nvSpPr>
          <p:cNvPr id="54" name="Text Box 22">
            <a:extLst>
              <a:ext uri="{FF2B5EF4-FFF2-40B4-BE49-F238E27FC236}">
                <a16:creationId xmlns:a16="http://schemas.microsoft.com/office/drawing/2014/main" id="{3A41FAB7-AA40-4929-A76D-9C5C22F2E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2912" y="2615728"/>
            <a:ext cx="341311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(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x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800" dirty="0">
                <a:solidFill>
                  <a:srgbClr val="FFC000"/>
                </a:solidFill>
              </a:rPr>
              <a:t>(x))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  (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x</a:t>
            </a: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356852" y="3460956"/>
            <a:ext cx="2159410" cy="507650"/>
          </a:xfrm>
          <a:prstGeom prst="rect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CA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1345790" y="4088932"/>
            <a:ext cx="2159410" cy="507650"/>
          </a:xfrm>
          <a:prstGeom prst="rect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CA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1334728" y="4731656"/>
            <a:ext cx="2159410" cy="507650"/>
          </a:xfrm>
          <a:prstGeom prst="rect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CA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1323666" y="5367006"/>
            <a:ext cx="2159410" cy="507650"/>
          </a:xfrm>
          <a:prstGeom prst="rect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CA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312604" y="6017104"/>
            <a:ext cx="2159410" cy="507650"/>
          </a:xfrm>
          <a:prstGeom prst="rect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CA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1" name="Rectangle 60"/>
          <p:cNvSpPr/>
          <p:nvPr/>
        </p:nvSpPr>
        <p:spPr>
          <a:xfrm>
            <a:off x="1176690" y="3276600"/>
            <a:ext cx="2491972" cy="3429000"/>
          </a:xfrm>
          <a:prstGeom prst="rect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CA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2" name="Rectangle 61"/>
          <p:cNvSpPr/>
          <p:nvPr/>
        </p:nvSpPr>
        <p:spPr>
          <a:xfrm>
            <a:off x="5125568" y="3392130"/>
            <a:ext cx="854902" cy="3145748"/>
          </a:xfrm>
          <a:prstGeom prst="rect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CA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6337394" y="3421626"/>
            <a:ext cx="854902" cy="3145748"/>
          </a:xfrm>
          <a:prstGeom prst="rect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CA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4899428" y="3269226"/>
            <a:ext cx="2491972" cy="3429000"/>
          </a:xfrm>
          <a:prstGeom prst="rect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CA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7" name="Text Box 22">
            <a:extLst>
              <a:ext uri="{FF2B5EF4-FFF2-40B4-BE49-F238E27FC236}">
                <a16:creationId xmlns:a16="http://schemas.microsoft.com/office/drawing/2014/main" id="{3A41FAB7-AA40-4929-A76D-9C5C22F2E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984" y="3154683"/>
            <a:ext cx="107273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sz="6600" dirty="0">
                <a:solidFill>
                  <a:srgbClr val="66FF66"/>
                </a:solidFill>
              </a:rPr>
              <a:t> </a:t>
            </a:r>
            <a:r>
              <a:rPr lang="en-US" altLang="en-US" sz="6600" dirty="0">
                <a:solidFill>
                  <a:srgbClr val="66FF66"/>
                </a:solidFill>
                <a:latin typeface="Symbol" pitchFamily="18" charset="2"/>
              </a:rPr>
              <a:t>$ </a:t>
            </a:r>
            <a:endParaRPr kumimoji="0" lang="en-US" altLang="en-US" sz="66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</a:endParaRPr>
          </a:p>
        </p:txBody>
      </p:sp>
      <p:sp>
        <p:nvSpPr>
          <p:cNvPr id="68" name="Text Box 22">
            <a:extLst>
              <a:ext uri="{FF2B5EF4-FFF2-40B4-BE49-F238E27FC236}">
                <a16:creationId xmlns:a16="http://schemas.microsoft.com/office/drawing/2014/main" id="{3A41FAB7-AA40-4929-A76D-9C5C22F2E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6537" y="2375262"/>
            <a:ext cx="75546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4800" dirty="0" err="1">
                <a:solidFill>
                  <a:srgbClr val="FFC000"/>
                </a:solidFill>
                <a:latin typeface="+mj-lt"/>
              </a:rPr>
              <a:t>iff</a:t>
            </a:r>
            <a:endParaRPr kumimoji="0" lang="en-US" altLang="en-US" sz="4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+mj-lt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22069" y="990600"/>
            <a:ext cx="8763000" cy="1384995"/>
            <a:chOff x="222069" y="990600"/>
            <a:chExt cx="8763000" cy="1384995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4DE4D6B5-B9CE-4FD1-A521-A85288C8800B}"/>
                </a:ext>
              </a:extLst>
            </p:cNvPr>
            <p:cNvSpPr/>
            <p:nvPr/>
          </p:nvSpPr>
          <p:spPr>
            <a:xfrm>
              <a:off x="222069" y="990600"/>
              <a:ext cx="8763000" cy="13849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lvl="1" algn="ctr"/>
              <a:r>
                <a:rPr lang="en-US" sz="2800" dirty="0">
                  <a:solidFill>
                    <a:schemeClr val="tx2"/>
                  </a:solidFill>
                  <a:latin typeface="+mj-lt"/>
                </a:rPr>
                <a:t>Similarly:</a:t>
              </a:r>
            </a:p>
            <a:p>
              <a:pPr marL="0" lvl="1" algn="ctr"/>
              <a:r>
                <a:rPr lang="en-US" sz="2800" dirty="0">
                  <a:solidFill>
                    <a:schemeClr val="tx2"/>
                  </a:solidFill>
                  <a:latin typeface="+mj-lt"/>
                </a:rPr>
                <a:t>Distributive Law for </a:t>
              </a:r>
              <a:r>
                <a:rPr lang="en-US" altLang="en-US" sz="2800" dirty="0">
                  <a:solidFill>
                    <a:schemeClr val="tx2"/>
                  </a:solidFill>
                  <a:latin typeface="Symbol" pitchFamily="18" charset="2"/>
                </a:rPr>
                <a:t>$ </a:t>
              </a:r>
              <a:r>
                <a:rPr lang="en-US" altLang="en-US" sz="2800" dirty="0">
                  <a:solidFill>
                    <a:schemeClr val="tx2"/>
                  </a:solidFill>
                </a:rPr>
                <a:t>and </a:t>
              </a:r>
              <a:r>
                <a:rPr lang="el-GR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endParaRPr lang="en-CA" altLang="en-US" sz="2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lvl="1" algn="ctr"/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     $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r>
                <a:rPr lang="en-US" altLang="en-US" sz="2800" dirty="0" err="1">
                  <a:solidFill>
                    <a:srgbClr val="FFC000"/>
                  </a:solidFill>
                  <a:sym typeface="Symbol" panose="05050102010706020507" pitchFamily="18" charset="2"/>
                </a:rPr>
                <a:t>iff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(x))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2800" dirty="0">
                  <a:solidFill>
                    <a:srgbClr val="FFC000"/>
                  </a:solidFill>
                </a:rPr>
                <a:t>x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3041716" y="1792019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or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6375409" y="1381054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chemeClr val="tx2"/>
                  </a:solidFill>
                </a:rPr>
                <a:t>or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6039678" y="1802296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or</a:t>
              </a: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295400" y="-44304"/>
            <a:ext cx="7772400" cy="1180678"/>
            <a:chOff x="1295400" y="-44304"/>
            <a:chExt cx="7772400" cy="1180678"/>
          </a:xfrm>
        </p:grpSpPr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6129472" y="533400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and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7550768" y="13570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chemeClr val="tx2"/>
                  </a:solidFill>
                </a:rPr>
                <a:t>and</a:t>
              </a:r>
            </a:p>
          </p:txBody>
        </p:sp>
        <p:sp>
          <p:nvSpPr>
            <p:cNvPr id="40" name="Rectangle 2">
              <a:extLst>
                <a:ext uri="{FF2B5EF4-FFF2-40B4-BE49-F238E27FC236}">
                  <a16:creationId xmlns:a16="http://schemas.microsoft.com/office/drawing/2014/main" id="{71089A1E-11E3-486D-B540-E694DA24929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1295400" y="-44304"/>
              <a:ext cx="7772400" cy="1143000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lvl="1" algn="l"/>
              <a:r>
                <a:rPr lang="en-US" dirty="0"/>
                <a:t>Distributive Law for </a:t>
              </a:r>
              <a:r>
                <a:rPr lang="en-US" altLang="en-US" dirty="0">
                  <a:latin typeface="Symbol" pitchFamily="18" charset="2"/>
                </a:rPr>
                <a:t>" </a:t>
              </a:r>
              <a:r>
                <a:rPr lang="en-US" altLang="en-US" dirty="0"/>
                <a:t>and </a:t>
              </a:r>
              <a:r>
                <a:rPr lang="en-US" altLang="en-US" dirty="0">
                  <a:sym typeface="Symbol" panose="05050102010706020507" pitchFamily="18" charset="2"/>
                </a:rPr>
                <a:t></a:t>
              </a:r>
              <a:endParaRPr lang="en-US" altLang="en-US" dirty="0">
                <a:latin typeface="Symbol" pitchFamily="18" charset="2"/>
                <a:sym typeface="Symbol" panose="05050102010706020507" pitchFamily="18" charset="2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4DE4D6B5-B9CE-4FD1-A521-A85288C8800B}"/>
                </a:ext>
              </a:extLst>
            </p:cNvPr>
            <p:cNvSpPr/>
            <p:nvPr/>
          </p:nvSpPr>
          <p:spPr>
            <a:xfrm>
              <a:off x="1828800" y="613154"/>
              <a:ext cx="631722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lvl="1" algn="l"/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 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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r>
                <a:rPr lang="en-US" altLang="en-US" sz="2800" dirty="0" err="1">
                  <a:solidFill>
                    <a:srgbClr val="FFC000"/>
                  </a:solidFill>
                  <a:sym typeface="Symbol" panose="05050102010706020507" pitchFamily="18" charset="2"/>
                </a:rPr>
                <a:t>iff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(x)) 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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800" dirty="0">
                  <a:solidFill>
                    <a:srgbClr val="FFC000"/>
                  </a:solidFill>
                </a:rPr>
                <a:t>x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3116893" y="545926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and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266785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  <p:bldP spid="54" grpId="0"/>
      <p:bldP spid="3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7" grpId="0"/>
      <p:bldP spid="68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9B04AC6C-2E09-4ED0-A6B6-7A3296B89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76200" y="2949217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AutoShape 8">
            <a:extLst>
              <a:ext uri="{FF2B5EF4-FFF2-40B4-BE49-F238E27FC236}">
                <a16:creationId xmlns:a16="http://schemas.microsoft.com/office/drawing/2014/main" id="{175CF7DC-42B9-4A65-A9F8-F916DF5E9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6253" y="1612562"/>
            <a:ext cx="7535347" cy="3797638"/>
          </a:xfrm>
          <a:prstGeom prst="wedgeRectCallout">
            <a:avLst>
              <a:gd name="adj1" fmla="val -54753"/>
              <a:gd name="adj2" fmla="val -4251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Proof: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 err="1">
                <a:latin typeface="+mj-lt"/>
              </a:rPr>
              <a:t>Deduc</a:t>
            </a:r>
            <a:r>
              <a:rPr lang="en-US" altLang="en-US" sz="2400" dirty="0">
                <a:latin typeface="+mj-lt"/>
              </a:rPr>
              <a:t> Goal: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(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</a:t>
            </a:r>
            <a:r>
              <a:rPr lang="en-US" altLang="en-US" sz="2400" dirty="0">
                <a:sym typeface="Symbol" panose="05050102010706020507" pitchFamily="18" charset="2"/>
              </a:rPr>
              <a:t>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r>
              <a:rPr lang="en-US" altLang="en-US" sz="2400" dirty="0">
                <a:sym typeface="Symbol" panose="05050102010706020507" pitchFamily="18" charset="2"/>
              </a:rPr>
              <a:t> (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(x)) </a:t>
            </a:r>
            <a:r>
              <a:rPr lang="en-US" altLang="en-US" sz="2400" dirty="0">
                <a:sym typeface="Symbol" panose="05050102010706020507" pitchFamily="18" charset="2"/>
              </a:rPr>
              <a:t> (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endParaRPr lang="en-US" altLang="en-US" sz="2400" dirty="0">
              <a:latin typeface="+mj-lt"/>
            </a:endParaRP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 "</a:t>
            </a:r>
            <a:r>
              <a:rPr lang="en-US" altLang="en-US" sz="2400" dirty="0"/>
              <a:t>x (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</a:t>
            </a:r>
            <a:r>
              <a:rPr lang="en-US" altLang="en-US" sz="2400" dirty="0">
                <a:sym typeface="Symbol" panose="05050102010706020507" pitchFamily="18" charset="2"/>
              </a:rPr>
              <a:t>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endParaRPr lang="en-CA" altLang="en-US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</a:t>
            </a:r>
            <a:r>
              <a:rPr lang="en-US" altLang="en-US" sz="2400" dirty="0">
                <a:sym typeface="Symbol" panose="05050102010706020507" pitchFamily="18" charset="2"/>
              </a:rPr>
              <a:t>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 "</a:t>
            </a:r>
            <a:r>
              <a:rPr lang="en-US" altLang="en-US" sz="2400" dirty="0"/>
              <a:t>x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sym typeface="Symbol" panose="05050102010706020507" pitchFamily="18" charset="2"/>
              </a:rPr>
              <a:t>    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/>
              <a:t>(x)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 </a:t>
            </a:r>
            <a:r>
              <a:rPr lang="en-US" altLang="en-US" sz="2400" dirty="0">
                <a:sym typeface="Symbol" panose="05050102010706020507" pitchFamily="18" charset="2"/>
              </a:rPr>
              <a:t>(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(x)) </a:t>
            </a:r>
            <a:r>
              <a:rPr lang="en-US" altLang="en-US" sz="2400" dirty="0">
                <a:sym typeface="Symbol" panose="05050102010706020507" pitchFamily="18" charset="2"/>
              </a:rPr>
              <a:t> (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000" dirty="0">
                <a:latin typeface="Symbol" pitchFamily="18" charset="2"/>
              </a:rPr>
              <a:t>"</a:t>
            </a:r>
            <a:r>
              <a:rPr lang="en-US" altLang="en-US" sz="2000" dirty="0"/>
              <a:t>x (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dirty="0"/>
              <a:t>(x) </a:t>
            </a:r>
            <a:r>
              <a:rPr lang="en-US" altLang="en-US" sz="2000" dirty="0">
                <a:sym typeface="Symbol" panose="05050102010706020507" pitchFamily="18" charset="2"/>
              </a:rPr>
              <a:t>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r>
              <a:rPr lang="en-US" altLang="en-US" sz="2000" dirty="0">
                <a:sym typeface="Symbol" panose="05050102010706020507" pitchFamily="18" charset="2"/>
              </a:rPr>
              <a:t> (</a:t>
            </a:r>
            <a:r>
              <a:rPr lang="en-US" altLang="en-US" sz="2000" dirty="0">
                <a:latin typeface="Symbol" pitchFamily="18" charset="2"/>
              </a:rPr>
              <a:t>"</a:t>
            </a:r>
            <a:r>
              <a:rPr lang="en-US" altLang="en-US" sz="2000" dirty="0"/>
              <a:t>x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dirty="0"/>
              <a:t>(x)) </a:t>
            </a:r>
            <a:r>
              <a:rPr lang="en-US" altLang="en-US" sz="2000" dirty="0">
                <a:sym typeface="Symbol" panose="05050102010706020507" pitchFamily="18" charset="2"/>
              </a:rPr>
              <a:t> (</a:t>
            </a:r>
            <a:r>
              <a:rPr lang="en-US" altLang="en-US" sz="2000" dirty="0">
                <a:latin typeface="Symbol" pitchFamily="18" charset="2"/>
              </a:rPr>
              <a:t>"</a:t>
            </a:r>
            <a:r>
              <a:rPr lang="en-US" altLang="en-US" sz="2000" dirty="0"/>
              <a:t>x</a:t>
            </a:r>
            <a:r>
              <a:rPr lang="en-US" altLang="en-US" sz="2000" dirty="0">
                <a:sym typeface="Symbol" panose="05050102010706020507" pitchFamily="18" charset="2"/>
              </a:rPr>
              <a:t>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endParaRPr lang="en-US" altLang="en-US" sz="20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2D3F9DC-AA4F-44F9-B6CF-ABEFD5921CE9}"/>
              </a:ext>
            </a:extLst>
          </p:cNvPr>
          <p:cNvSpPr/>
          <p:nvPr/>
        </p:nvSpPr>
        <p:spPr>
          <a:xfrm>
            <a:off x="6422102" y="2363211"/>
            <a:ext cx="2778371" cy="31085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Assumption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l"/>
            <a:r>
              <a:rPr lang="en-US" sz="2400" dirty="0"/>
              <a:t>Remove </a:t>
            </a:r>
            <a:r>
              <a:rPr lang="en-US" altLang="en-US" sz="2400" dirty="0">
                <a:latin typeface="Symbol" pitchFamily="18" charset="2"/>
              </a:rPr>
              <a:t>"</a:t>
            </a:r>
            <a:endParaRPr lang="en-US" altLang="en-US" sz="2400" dirty="0"/>
          </a:p>
          <a:p>
            <a:pPr algn="l"/>
            <a:r>
              <a:rPr lang="en-US" altLang="en-US" sz="2400"/>
              <a:t>Seperating And </a:t>
            </a:r>
          </a:p>
          <a:p>
            <a:pPr algn="l"/>
            <a:r>
              <a:rPr lang="en-US" altLang="en-US" sz="2400"/>
              <a:t>Add </a:t>
            </a:r>
            <a:r>
              <a:rPr lang="en-US" altLang="en-US" sz="2400">
                <a:latin typeface="Symbol" pitchFamily="18" charset="2"/>
              </a:rPr>
              <a:t>"</a:t>
            </a:r>
            <a:r>
              <a:rPr lang="en-US" sz="2400"/>
              <a:t> </a:t>
            </a:r>
          </a:p>
          <a:p>
            <a:pPr algn="l"/>
            <a:r>
              <a:rPr lang="en-US" altLang="en-US" sz="2400"/>
              <a:t>Seperating And</a:t>
            </a:r>
            <a:r>
              <a:rPr lang="en-US" sz="2400"/>
              <a:t>  </a:t>
            </a:r>
            <a:r>
              <a:rPr lang="en-US" sz="2400" dirty="0"/>
              <a:t>(3)</a:t>
            </a:r>
            <a:endParaRPr lang="en-US" altLang="en-US" sz="2400" dirty="0"/>
          </a:p>
          <a:p>
            <a:pPr algn="l"/>
            <a:r>
              <a:rPr lang="en-US" alt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sz="2400" dirty="0"/>
              <a:t> </a:t>
            </a:r>
          </a:p>
          <a:p>
            <a:pPr algn="l"/>
            <a:r>
              <a:rPr lang="en-US" sz="2400"/>
              <a:t>Build And </a:t>
            </a:r>
            <a:r>
              <a:rPr lang="en-US" altLang="en-US" sz="2400"/>
              <a:t>(</a:t>
            </a:r>
            <a:r>
              <a:rPr lang="en-US" altLang="en-US" sz="2400" dirty="0"/>
              <a:t>5&amp;7)</a:t>
            </a:r>
          </a:p>
          <a:p>
            <a:pPr algn="l"/>
            <a:r>
              <a:rPr lang="en-US" altLang="en-US" sz="2400" dirty="0"/>
              <a:t>Deduction Conclude</a:t>
            </a:r>
            <a:endParaRPr lang="en-US" sz="2400" dirty="0"/>
          </a:p>
        </p:txBody>
      </p:sp>
      <p:grpSp>
        <p:nvGrpSpPr>
          <p:cNvPr id="31" name="Group 29">
            <a:extLst>
              <a:ext uri="{FF2B5EF4-FFF2-40B4-BE49-F238E27FC236}">
                <a16:creationId xmlns:a16="http://schemas.microsoft.com/office/drawing/2014/main" id="{3B6D6F2F-F644-4EF4-AE4C-0FB341E682D6}"/>
              </a:ext>
            </a:extLst>
          </p:cNvPr>
          <p:cNvGrpSpPr>
            <a:grpSpLocks/>
          </p:cNvGrpSpPr>
          <p:nvPr/>
        </p:nvGrpSpPr>
        <p:grpSpPr bwMode="auto">
          <a:xfrm>
            <a:off x="7924803" y="5486400"/>
            <a:ext cx="1189548" cy="1252690"/>
            <a:chOff x="2065" y="1551"/>
            <a:chExt cx="1628" cy="1988"/>
          </a:xfrm>
        </p:grpSpPr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56B41DD9-79EA-4AAF-82EB-05D326D43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09B76ED7-B75A-46B4-870B-A09204C07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308B4AAB-5416-4CA9-BD41-6788FE82E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9C79753E-EAAD-45E7-8D37-34EA12738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6F8A6C12-3CD8-4413-B7A4-29EA9DE48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EC0E1D35-F967-4122-B333-F2973D4F2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C92201DF-30FB-4217-AE2A-23F52702A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D34BDAF2-3511-43BE-A322-1838F8F79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15F7B985-C21F-4B0F-907F-20F548CE9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25E1588F-0890-4AEC-A0AA-7EE79BD46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7A706040-B1E0-4D82-8199-4824E5BEB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8F7F1315-77C5-49EA-BBB1-6198F525D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CC2ECF1D-C6B6-487D-8D64-E7D10225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D73D1DB8-6563-4DFE-8287-60B2549BA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34947E7F-1F2E-41B2-85F5-701083C2A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0DB74786-FDFD-405C-93EA-1DD6F645B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6A519E73-AC00-4077-87A2-7C04ECC17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</p:grpSp>
      <p:sp>
        <p:nvSpPr>
          <p:cNvPr id="49" name="AutoShape 35">
            <a:extLst>
              <a:ext uri="{FF2B5EF4-FFF2-40B4-BE49-F238E27FC236}">
                <a16:creationId xmlns:a16="http://schemas.microsoft.com/office/drawing/2014/main" id="{345A6C82-77C9-447C-90BD-00FEC32DD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5562600"/>
            <a:ext cx="4572000" cy="972358"/>
          </a:xfrm>
          <a:prstGeom prst="wedgeRoundRectCallout">
            <a:avLst>
              <a:gd name="adj1" fmla="val 53473"/>
              <a:gd name="adj2" fmla="val -1667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i="0" dirty="0"/>
              <a:t>Proved in proposition slides from valid about </a:t>
            </a:r>
            <a:r>
              <a:rPr lang="en-US" altLang="en-US" sz="2400" dirty="0">
                <a:sym typeface="Symbol" panose="05050102010706020507" pitchFamily="18" charset="2"/>
              </a:rPr>
              <a:t>.</a:t>
            </a:r>
            <a:endParaRPr lang="en-CA" altLang="en-US" sz="2400" i="0" dirty="0"/>
          </a:p>
        </p:txBody>
      </p:sp>
      <p:sp>
        <p:nvSpPr>
          <p:cNvPr id="70" name="AutoShape 35">
            <a:extLst>
              <a:ext uri="{FF2B5EF4-FFF2-40B4-BE49-F238E27FC236}">
                <a16:creationId xmlns:a16="http://schemas.microsoft.com/office/drawing/2014/main" id="{345A6C82-77C9-447C-90BD-00FEC32DD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4517" y="5562600"/>
            <a:ext cx="4572000" cy="972358"/>
          </a:xfrm>
          <a:prstGeom prst="wedgeRoundRectCallout">
            <a:avLst>
              <a:gd name="adj1" fmla="val 53473"/>
              <a:gd name="adj2" fmla="val -1667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Also p</a:t>
            </a:r>
            <a:r>
              <a:rPr lang="en-CA" altLang="en-US" sz="2400" i="0" dirty="0"/>
              <a:t>roved in proposition slides from valid about </a:t>
            </a:r>
            <a:r>
              <a:rPr lang="en-US" altLang="en-US" sz="2400" dirty="0">
                <a:sym typeface="Symbol" panose="05050102010706020507" pitchFamily="18" charset="2"/>
              </a:rPr>
              <a:t>.</a:t>
            </a:r>
            <a:endParaRPr lang="en-CA" altLang="en-US" sz="2400" i="0" dirty="0"/>
          </a:p>
        </p:txBody>
      </p:sp>
      <p:grpSp>
        <p:nvGrpSpPr>
          <p:cNvPr id="50" name="Group 49"/>
          <p:cNvGrpSpPr/>
          <p:nvPr/>
        </p:nvGrpSpPr>
        <p:grpSpPr>
          <a:xfrm>
            <a:off x="1295400" y="-44304"/>
            <a:ext cx="7772400" cy="1180678"/>
            <a:chOff x="1295400" y="-44304"/>
            <a:chExt cx="7772400" cy="1180678"/>
          </a:xfrm>
        </p:grpSpPr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6129472" y="533400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and</a:t>
              </a: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7550768" y="13570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chemeClr val="tx2"/>
                  </a:solidFill>
                </a:rPr>
                <a:t>and</a:t>
              </a:r>
            </a:p>
          </p:txBody>
        </p:sp>
        <p:sp>
          <p:nvSpPr>
            <p:cNvPr id="53" name="Rectangle 2">
              <a:extLst>
                <a:ext uri="{FF2B5EF4-FFF2-40B4-BE49-F238E27FC236}">
                  <a16:creationId xmlns:a16="http://schemas.microsoft.com/office/drawing/2014/main" id="{71089A1E-11E3-486D-B540-E694DA24929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1295400" y="-44304"/>
              <a:ext cx="7772400" cy="1143000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lvl="1" algn="l"/>
              <a:r>
                <a:rPr lang="en-US" dirty="0"/>
                <a:t>Distributive Law for </a:t>
              </a:r>
              <a:r>
                <a:rPr lang="en-US" altLang="en-US" dirty="0">
                  <a:latin typeface="Symbol" pitchFamily="18" charset="2"/>
                </a:rPr>
                <a:t>" </a:t>
              </a:r>
              <a:r>
                <a:rPr lang="en-US" altLang="en-US" dirty="0"/>
                <a:t>and </a:t>
              </a:r>
              <a:r>
                <a:rPr lang="en-US" altLang="en-US" dirty="0">
                  <a:sym typeface="Symbol" panose="05050102010706020507" pitchFamily="18" charset="2"/>
                </a:rPr>
                <a:t></a:t>
              </a:r>
              <a:endParaRPr lang="en-US" altLang="en-US" dirty="0">
                <a:latin typeface="Symbol" pitchFamily="18" charset="2"/>
                <a:sym typeface="Symbol" panose="05050102010706020507" pitchFamily="18" charset="2"/>
              </a:endParaRP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4DE4D6B5-B9CE-4FD1-A521-A85288C8800B}"/>
                </a:ext>
              </a:extLst>
            </p:cNvPr>
            <p:cNvSpPr/>
            <p:nvPr/>
          </p:nvSpPr>
          <p:spPr>
            <a:xfrm>
              <a:off x="1828800" y="613154"/>
              <a:ext cx="631722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lvl="1" algn="l"/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 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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r>
                <a:rPr lang="en-US" altLang="en-US" sz="2800" dirty="0" err="1">
                  <a:solidFill>
                    <a:srgbClr val="FFC000"/>
                  </a:solidFill>
                  <a:sym typeface="Symbol" panose="05050102010706020507" pitchFamily="18" charset="2"/>
                </a:rPr>
                <a:t>iff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(x)) 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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800" dirty="0">
                  <a:solidFill>
                    <a:srgbClr val="FFC000"/>
                  </a:solidFill>
                </a:rPr>
                <a:t>x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3116893" y="545926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and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228168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49" grpId="0" animBg="1"/>
      <p:bldP spid="49" grpId="1" animBg="1"/>
      <p:bldP spid="70" grpId="0" animBg="1"/>
      <p:bldP spid="70" grpId="1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9B04AC6C-2E09-4ED0-A6B6-7A3296B89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76200" y="2949217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AutoShape 8">
            <a:extLst>
              <a:ext uri="{FF2B5EF4-FFF2-40B4-BE49-F238E27FC236}">
                <a16:creationId xmlns:a16="http://schemas.microsoft.com/office/drawing/2014/main" id="{175CF7DC-42B9-4A65-A9F8-F916DF5E9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6253" y="1612562"/>
            <a:ext cx="7535347" cy="3797638"/>
          </a:xfrm>
          <a:prstGeom prst="wedgeRectCallout">
            <a:avLst>
              <a:gd name="adj1" fmla="val -54753"/>
              <a:gd name="adj2" fmla="val -4251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Proof: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 err="1">
                <a:latin typeface="+mj-lt"/>
              </a:rPr>
              <a:t>Deduc</a:t>
            </a:r>
            <a:r>
              <a:rPr lang="en-US" altLang="en-US" sz="2400" dirty="0">
                <a:latin typeface="+mj-lt"/>
              </a:rPr>
              <a:t> Goal: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(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</a:t>
            </a:r>
            <a:r>
              <a:rPr lang="en-US" altLang="en-US" sz="2400" dirty="0">
                <a:sym typeface="Symbol" panose="05050102010706020507" pitchFamily="18" charset="2"/>
              </a:rPr>
              <a:t>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r>
              <a:rPr lang="en-US" altLang="en-US" sz="2400" dirty="0">
                <a:sym typeface="Symbol" panose="05050102010706020507" pitchFamily="18" charset="2"/>
              </a:rPr>
              <a:t> (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(x)) </a:t>
            </a:r>
            <a:r>
              <a:rPr lang="en-US" altLang="en-US" sz="2400" dirty="0">
                <a:sym typeface="Symbol" panose="05050102010706020507" pitchFamily="18" charset="2"/>
              </a:rPr>
              <a:t> (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endParaRPr lang="en-US" altLang="en-US" sz="2400" dirty="0">
              <a:latin typeface="+mj-lt"/>
            </a:endParaRP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 "</a:t>
            </a:r>
            <a:r>
              <a:rPr lang="en-US" altLang="en-US" sz="2400" dirty="0"/>
              <a:t>x (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</a:t>
            </a:r>
            <a:r>
              <a:rPr lang="en-US" altLang="en-US" sz="2400" dirty="0">
                <a:sym typeface="Symbol" panose="05050102010706020507" pitchFamily="18" charset="2"/>
              </a:rPr>
              <a:t>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endParaRPr lang="en-CA" altLang="en-US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</a:t>
            </a:r>
            <a:r>
              <a:rPr lang="en-US" altLang="en-US" sz="2400" dirty="0">
                <a:sym typeface="Symbol" panose="05050102010706020507" pitchFamily="18" charset="2"/>
              </a:rPr>
              <a:t>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 "</a:t>
            </a:r>
            <a:r>
              <a:rPr lang="en-US" altLang="en-US" sz="2400" dirty="0"/>
              <a:t>x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sym typeface="Symbol" panose="05050102010706020507" pitchFamily="18" charset="2"/>
              </a:rPr>
              <a:t>    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/>
              <a:t>(x)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 </a:t>
            </a:r>
            <a:r>
              <a:rPr lang="en-US" altLang="en-US" sz="2400" dirty="0">
                <a:sym typeface="Symbol" panose="05050102010706020507" pitchFamily="18" charset="2"/>
              </a:rPr>
              <a:t>(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(x)) </a:t>
            </a:r>
            <a:r>
              <a:rPr lang="en-US" altLang="en-US" sz="2400" dirty="0">
                <a:sym typeface="Symbol" panose="05050102010706020507" pitchFamily="18" charset="2"/>
              </a:rPr>
              <a:t> (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000" dirty="0">
                <a:latin typeface="Symbol" pitchFamily="18" charset="2"/>
              </a:rPr>
              <a:t>"</a:t>
            </a:r>
            <a:r>
              <a:rPr lang="en-US" altLang="en-US" sz="2000" dirty="0"/>
              <a:t>x (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dirty="0"/>
              <a:t>(x) </a:t>
            </a:r>
            <a:r>
              <a:rPr lang="en-US" altLang="en-US" sz="2000" dirty="0">
                <a:sym typeface="Symbol" panose="05050102010706020507" pitchFamily="18" charset="2"/>
              </a:rPr>
              <a:t>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r>
              <a:rPr lang="en-US" altLang="en-US" sz="2000" dirty="0">
                <a:sym typeface="Symbol" panose="05050102010706020507" pitchFamily="18" charset="2"/>
              </a:rPr>
              <a:t> (</a:t>
            </a:r>
            <a:r>
              <a:rPr lang="en-US" altLang="en-US" sz="2000" dirty="0">
                <a:latin typeface="Symbol" pitchFamily="18" charset="2"/>
              </a:rPr>
              <a:t>"</a:t>
            </a:r>
            <a:r>
              <a:rPr lang="en-US" altLang="en-US" sz="2000" dirty="0"/>
              <a:t>x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dirty="0"/>
              <a:t>(x)) </a:t>
            </a:r>
            <a:r>
              <a:rPr lang="en-US" altLang="en-US" sz="2000" dirty="0">
                <a:sym typeface="Symbol" panose="05050102010706020507" pitchFamily="18" charset="2"/>
              </a:rPr>
              <a:t> (</a:t>
            </a:r>
            <a:r>
              <a:rPr lang="en-US" altLang="en-US" sz="2000" dirty="0">
                <a:latin typeface="Symbol" pitchFamily="18" charset="2"/>
              </a:rPr>
              <a:t>"</a:t>
            </a:r>
            <a:r>
              <a:rPr lang="en-US" altLang="en-US" sz="2000" dirty="0"/>
              <a:t>x</a:t>
            </a:r>
            <a:r>
              <a:rPr lang="en-US" altLang="en-US" sz="2000" dirty="0">
                <a:sym typeface="Symbol" panose="05050102010706020507" pitchFamily="18" charset="2"/>
              </a:rPr>
              <a:t>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endParaRPr lang="en-US" altLang="en-US" sz="20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2D3F9DC-AA4F-44F9-B6CF-ABEFD5921CE9}"/>
              </a:ext>
            </a:extLst>
          </p:cNvPr>
          <p:cNvSpPr/>
          <p:nvPr/>
        </p:nvSpPr>
        <p:spPr>
          <a:xfrm>
            <a:off x="6400800" y="1614948"/>
            <a:ext cx="2882750" cy="41549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                    Conclude</a:t>
            </a:r>
          </a:p>
          <a:p>
            <a:pPr algn="l"/>
            <a:endParaRPr lang="en-US" sz="2400" dirty="0"/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"</a:t>
            </a:r>
            <a:endParaRPr lang="en-US" altLang="en-US" sz="2400" dirty="0"/>
          </a:p>
          <a:p>
            <a:pPr algn="l"/>
            <a:r>
              <a:rPr lang="en-US" altLang="en-US" sz="2400"/>
              <a:t>Seperating And  </a:t>
            </a:r>
            <a:r>
              <a:rPr lang="en-US" altLang="en-US" sz="2400" dirty="0"/>
              <a:t>(4&amp;6)</a:t>
            </a:r>
          </a:p>
          <a:p>
            <a:pPr algn="l"/>
            <a:r>
              <a:rPr lang="en-US" altLang="en-US" sz="2400" dirty="0"/>
              <a:t>Remove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sz="2400" dirty="0"/>
              <a:t> </a:t>
            </a:r>
          </a:p>
          <a:p>
            <a:pPr algn="l"/>
            <a:r>
              <a:rPr lang="en-US" altLang="en-US" sz="2400"/>
              <a:t>Seperating And</a:t>
            </a:r>
            <a:r>
              <a:rPr lang="en-US" sz="2400"/>
              <a:t>  </a:t>
            </a:r>
            <a:r>
              <a:rPr lang="en-US" sz="2400" dirty="0"/>
              <a:t>(8)</a:t>
            </a:r>
            <a:endParaRPr lang="en-US" altLang="en-US" sz="2400" dirty="0"/>
          </a:p>
          <a:p>
            <a:pPr algn="l"/>
            <a:r>
              <a:rPr lang="en-US" altLang="en-US" sz="2400" dirty="0"/>
              <a:t>Remove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sz="2400" dirty="0"/>
              <a:t> </a:t>
            </a:r>
          </a:p>
          <a:p>
            <a:pPr algn="l"/>
            <a:r>
              <a:rPr lang="en-US" altLang="en-US" sz="2400"/>
              <a:t>Seperating And</a:t>
            </a:r>
            <a:r>
              <a:rPr lang="en-US" sz="2400"/>
              <a:t>  </a:t>
            </a:r>
            <a:r>
              <a:rPr lang="en-US" sz="2400" dirty="0"/>
              <a:t>(8)</a:t>
            </a:r>
            <a:endParaRPr lang="en-US" altLang="en-US" sz="2400" dirty="0"/>
          </a:p>
          <a:p>
            <a:pPr algn="l"/>
            <a:r>
              <a:rPr lang="en-US" altLang="en-US" sz="2400" dirty="0"/>
              <a:t>Assume for </a:t>
            </a:r>
            <a:r>
              <a:rPr lang="en-US" altLang="en-US" sz="2400" dirty="0">
                <a:sym typeface="Wingdings" panose="05000000000000000000" pitchFamily="2" charset="2"/>
              </a:rPr>
              <a:t>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l"/>
            <a:r>
              <a:rPr lang="en-US" altLang="en-US" sz="2400" dirty="0">
                <a:sym typeface="Symbol" panose="05050102010706020507" pitchFamily="18" charset="2"/>
              </a:rPr>
              <a:t>Goal</a:t>
            </a:r>
          </a:p>
        </p:txBody>
      </p:sp>
      <p:grpSp>
        <p:nvGrpSpPr>
          <p:cNvPr id="31" name="Group 29">
            <a:extLst>
              <a:ext uri="{FF2B5EF4-FFF2-40B4-BE49-F238E27FC236}">
                <a16:creationId xmlns:a16="http://schemas.microsoft.com/office/drawing/2014/main" id="{3B6D6F2F-F644-4EF4-AE4C-0FB341E682D6}"/>
              </a:ext>
            </a:extLst>
          </p:cNvPr>
          <p:cNvGrpSpPr>
            <a:grpSpLocks/>
          </p:cNvGrpSpPr>
          <p:nvPr/>
        </p:nvGrpSpPr>
        <p:grpSpPr bwMode="auto">
          <a:xfrm>
            <a:off x="7924803" y="5486400"/>
            <a:ext cx="1189548" cy="1252690"/>
            <a:chOff x="2065" y="1551"/>
            <a:chExt cx="1628" cy="1988"/>
          </a:xfrm>
        </p:grpSpPr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56B41DD9-79EA-4AAF-82EB-05D326D43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09B76ED7-B75A-46B4-870B-A09204C07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308B4AAB-5416-4CA9-BD41-6788FE82E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9C79753E-EAAD-45E7-8D37-34EA12738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6F8A6C12-3CD8-4413-B7A4-29EA9DE48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EC0E1D35-F967-4122-B333-F2973D4F2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C92201DF-30FB-4217-AE2A-23F52702A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D34BDAF2-3511-43BE-A322-1838F8F79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15F7B985-C21F-4B0F-907F-20F548CE9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25E1588F-0890-4AEC-A0AA-7EE79BD46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7A706040-B1E0-4D82-8199-4824E5BEB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8F7F1315-77C5-49EA-BBB1-6198F525D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CC2ECF1D-C6B6-487D-8D64-E7D10225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D73D1DB8-6563-4DFE-8287-60B2549BA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34947E7F-1F2E-41B2-85F5-701083C2A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0DB74786-FDFD-405C-93EA-1DD6F645B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6A519E73-AC00-4077-87A2-7C04ECC17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</p:grpSp>
      <p:sp>
        <p:nvSpPr>
          <p:cNvPr id="49" name="AutoShape 35">
            <a:extLst>
              <a:ext uri="{FF2B5EF4-FFF2-40B4-BE49-F238E27FC236}">
                <a16:creationId xmlns:a16="http://schemas.microsoft.com/office/drawing/2014/main" id="{345A6C82-77C9-447C-90BD-00FEC32DD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5562600"/>
            <a:ext cx="5486400" cy="990600"/>
          </a:xfrm>
          <a:prstGeom prst="wedgeRoundRectCallout">
            <a:avLst>
              <a:gd name="adj1" fmla="val 53473"/>
              <a:gd name="adj2" fmla="val -1667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i="0" dirty="0"/>
              <a:t>Now to prove </a:t>
            </a:r>
            <a:r>
              <a:rPr lang="en-CA" altLang="en-US" sz="2400" i="0" dirty="0">
                <a:sym typeface="Wingdings" panose="05000000000000000000" pitchFamily="2" charset="2"/>
              </a:rPr>
              <a:t></a:t>
            </a:r>
            <a:endParaRPr lang="en-CA" altLang="en-US" sz="2400" i="0" dirty="0"/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Check if turning the proof around works.</a:t>
            </a:r>
            <a:endParaRPr lang="en-CA" altLang="en-US" sz="2400" i="0" dirty="0"/>
          </a:p>
        </p:txBody>
      </p:sp>
      <p:sp>
        <p:nvSpPr>
          <p:cNvPr id="3" name="Rectangle 2"/>
          <p:cNvSpPr/>
          <p:nvPr/>
        </p:nvSpPr>
        <p:spPr>
          <a:xfrm rot="10800000" flipH="1">
            <a:off x="3651070" y="4908155"/>
            <a:ext cx="685799" cy="584775"/>
          </a:xfrm>
          <a:prstGeom prst="rect">
            <a:avLst/>
          </a:prstGeom>
          <a:solidFill>
            <a:srgbClr val="000066"/>
          </a:solidFill>
        </p:spPr>
        <p:txBody>
          <a:bodyPr wrap="square">
            <a:spAutoFit/>
          </a:bodyPr>
          <a:lstStyle/>
          <a:p>
            <a:r>
              <a:rPr lang="el-GR" altLang="en-US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dirty="0"/>
          </a:p>
        </p:txBody>
      </p:sp>
      <p:sp>
        <p:nvSpPr>
          <p:cNvPr id="50" name="Rectangle 49"/>
          <p:cNvSpPr/>
          <p:nvPr/>
        </p:nvSpPr>
        <p:spPr>
          <a:xfrm rot="10800000" flipH="1">
            <a:off x="4661262" y="1974669"/>
            <a:ext cx="609600" cy="584775"/>
          </a:xfrm>
          <a:prstGeom prst="rect">
            <a:avLst/>
          </a:prstGeom>
          <a:solidFill>
            <a:srgbClr val="000066"/>
          </a:solidFill>
        </p:spPr>
        <p:txBody>
          <a:bodyPr wrap="square">
            <a:spAutoFit/>
          </a:bodyPr>
          <a:lstStyle/>
          <a:p>
            <a:r>
              <a:rPr lang="el-GR" altLang="en-US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dirty="0"/>
          </a:p>
        </p:txBody>
      </p:sp>
      <p:grpSp>
        <p:nvGrpSpPr>
          <p:cNvPr id="51" name="Group 50"/>
          <p:cNvGrpSpPr/>
          <p:nvPr/>
        </p:nvGrpSpPr>
        <p:grpSpPr>
          <a:xfrm>
            <a:off x="1295400" y="-44304"/>
            <a:ext cx="7772400" cy="1180678"/>
            <a:chOff x="1295400" y="-44304"/>
            <a:chExt cx="7772400" cy="1180678"/>
          </a:xfrm>
        </p:grpSpPr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6129472" y="533400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and</a:t>
              </a: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7550768" y="13570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chemeClr val="tx2"/>
                  </a:solidFill>
                </a:rPr>
                <a:t>and</a:t>
              </a:r>
            </a:p>
          </p:txBody>
        </p:sp>
        <p:sp>
          <p:nvSpPr>
            <p:cNvPr id="54" name="Rectangle 2">
              <a:extLst>
                <a:ext uri="{FF2B5EF4-FFF2-40B4-BE49-F238E27FC236}">
                  <a16:creationId xmlns:a16="http://schemas.microsoft.com/office/drawing/2014/main" id="{71089A1E-11E3-486D-B540-E694DA24929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1295400" y="-44304"/>
              <a:ext cx="7772400" cy="1143000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lvl="1" algn="l"/>
              <a:r>
                <a:rPr lang="en-US" dirty="0"/>
                <a:t>Distributive Law for </a:t>
              </a:r>
              <a:r>
                <a:rPr lang="en-US" altLang="en-US" dirty="0">
                  <a:latin typeface="Symbol" pitchFamily="18" charset="2"/>
                </a:rPr>
                <a:t>" </a:t>
              </a:r>
              <a:r>
                <a:rPr lang="en-US" altLang="en-US" dirty="0"/>
                <a:t>and </a:t>
              </a:r>
              <a:r>
                <a:rPr lang="en-US" altLang="en-US" dirty="0">
                  <a:sym typeface="Symbol" panose="05050102010706020507" pitchFamily="18" charset="2"/>
                </a:rPr>
                <a:t></a:t>
              </a:r>
              <a:endParaRPr lang="en-US" altLang="en-US" dirty="0">
                <a:latin typeface="Symbol" pitchFamily="18" charset="2"/>
                <a:sym typeface="Symbol" panose="05050102010706020507" pitchFamily="18" charset="2"/>
              </a:endParaRP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4DE4D6B5-B9CE-4FD1-A521-A85288C8800B}"/>
                </a:ext>
              </a:extLst>
            </p:cNvPr>
            <p:cNvSpPr/>
            <p:nvPr/>
          </p:nvSpPr>
          <p:spPr>
            <a:xfrm>
              <a:off x="1828800" y="613154"/>
              <a:ext cx="631722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lvl="1" algn="l"/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 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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r>
                <a:rPr lang="en-US" altLang="en-US" sz="2800" dirty="0" err="1">
                  <a:solidFill>
                    <a:srgbClr val="FFC000"/>
                  </a:solidFill>
                  <a:sym typeface="Symbol" panose="05050102010706020507" pitchFamily="18" charset="2"/>
                </a:rPr>
                <a:t>iff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(x)) 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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800" dirty="0">
                  <a:solidFill>
                    <a:srgbClr val="FFC000"/>
                  </a:solidFill>
                </a:rPr>
                <a:t>x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3116893" y="545926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and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302678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3" grpId="0" animBg="1"/>
      <p:bldP spid="50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Group 35"/>
          <p:cNvGrpSpPr/>
          <p:nvPr/>
        </p:nvGrpSpPr>
        <p:grpSpPr>
          <a:xfrm>
            <a:off x="1295400" y="-44304"/>
            <a:ext cx="7772400" cy="1180678"/>
            <a:chOff x="1295400" y="-44304"/>
            <a:chExt cx="7772400" cy="1180678"/>
          </a:xfrm>
        </p:grpSpPr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6129472" y="533400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and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7550768" y="13570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chemeClr val="tx2"/>
                  </a:solidFill>
                </a:rPr>
                <a:t>and</a:t>
              </a:r>
            </a:p>
          </p:txBody>
        </p:sp>
        <p:sp>
          <p:nvSpPr>
            <p:cNvPr id="40" name="Rectangle 2">
              <a:extLst>
                <a:ext uri="{FF2B5EF4-FFF2-40B4-BE49-F238E27FC236}">
                  <a16:creationId xmlns:a16="http://schemas.microsoft.com/office/drawing/2014/main" id="{71089A1E-11E3-486D-B540-E694DA24929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1295400" y="-44304"/>
              <a:ext cx="7772400" cy="1143000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lvl="1" algn="l"/>
              <a:r>
                <a:rPr lang="en-US" dirty="0"/>
                <a:t>Distributive Law for </a:t>
              </a:r>
              <a:r>
                <a:rPr lang="en-US" altLang="en-US" dirty="0">
                  <a:latin typeface="Symbol" pitchFamily="18" charset="2"/>
                </a:rPr>
                <a:t>" </a:t>
              </a:r>
              <a:r>
                <a:rPr lang="en-US" altLang="en-US" dirty="0"/>
                <a:t>and </a:t>
              </a:r>
              <a:r>
                <a:rPr lang="en-US" altLang="en-US" dirty="0">
                  <a:sym typeface="Symbol" panose="05050102010706020507" pitchFamily="18" charset="2"/>
                </a:rPr>
                <a:t></a:t>
              </a:r>
              <a:endParaRPr lang="en-US" altLang="en-US" dirty="0">
                <a:latin typeface="Symbol" pitchFamily="18" charset="2"/>
                <a:sym typeface="Symbol" panose="05050102010706020507" pitchFamily="18" charset="2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4DE4D6B5-B9CE-4FD1-A521-A85288C8800B}"/>
                </a:ext>
              </a:extLst>
            </p:cNvPr>
            <p:cNvSpPr/>
            <p:nvPr/>
          </p:nvSpPr>
          <p:spPr>
            <a:xfrm>
              <a:off x="1828800" y="613154"/>
              <a:ext cx="631722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lvl="1" algn="l"/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 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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r>
                <a:rPr lang="en-US" altLang="en-US" sz="2800" dirty="0" err="1">
                  <a:solidFill>
                    <a:srgbClr val="FFC000"/>
                  </a:solidFill>
                  <a:sym typeface="Symbol" panose="05050102010706020507" pitchFamily="18" charset="2"/>
                </a:rPr>
                <a:t>iff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(x)) 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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800" dirty="0">
                  <a:solidFill>
                    <a:srgbClr val="FFC000"/>
                  </a:solidFill>
                </a:rPr>
                <a:t>x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3116893" y="545926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and</a:t>
              </a:r>
            </a:p>
          </p:txBody>
        </p:sp>
      </p:grpSp>
      <p:grpSp>
        <p:nvGrpSpPr>
          <p:cNvPr id="33" name="Group 29">
            <a:extLst>
              <a:ext uri="{FF2B5EF4-FFF2-40B4-BE49-F238E27FC236}">
                <a16:creationId xmlns:a16="http://schemas.microsoft.com/office/drawing/2014/main" id="{3B6D6F2F-F644-4EF4-AE4C-0FB341E682D6}"/>
              </a:ext>
            </a:extLst>
          </p:cNvPr>
          <p:cNvGrpSpPr>
            <a:grpSpLocks/>
          </p:cNvGrpSpPr>
          <p:nvPr/>
        </p:nvGrpSpPr>
        <p:grpSpPr bwMode="auto">
          <a:xfrm>
            <a:off x="7924803" y="5486400"/>
            <a:ext cx="1189548" cy="1252690"/>
            <a:chOff x="2065" y="1551"/>
            <a:chExt cx="1628" cy="1988"/>
          </a:xfrm>
        </p:grpSpPr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56B41DD9-79EA-4AAF-82EB-05D326D43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39" name="Freeform 31">
              <a:extLst>
                <a:ext uri="{FF2B5EF4-FFF2-40B4-BE49-F238E27FC236}">
                  <a16:creationId xmlns:a16="http://schemas.microsoft.com/office/drawing/2014/main" id="{09B76ED7-B75A-46B4-870B-A09204C07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4" name="Freeform 32">
              <a:extLst>
                <a:ext uri="{FF2B5EF4-FFF2-40B4-BE49-F238E27FC236}">
                  <a16:creationId xmlns:a16="http://schemas.microsoft.com/office/drawing/2014/main" id="{308B4AAB-5416-4CA9-BD41-6788FE82E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8" name="Freeform 33">
              <a:extLst>
                <a:ext uri="{FF2B5EF4-FFF2-40B4-BE49-F238E27FC236}">
                  <a16:creationId xmlns:a16="http://schemas.microsoft.com/office/drawing/2014/main" id="{9C79753E-EAAD-45E7-8D37-34EA12738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9" name="Freeform 34">
              <a:extLst>
                <a:ext uri="{FF2B5EF4-FFF2-40B4-BE49-F238E27FC236}">
                  <a16:creationId xmlns:a16="http://schemas.microsoft.com/office/drawing/2014/main" id="{6F8A6C12-3CD8-4413-B7A4-29EA9DE48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5" name="Freeform 35">
              <a:extLst>
                <a:ext uri="{FF2B5EF4-FFF2-40B4-BE49-F238E27FC236}">
                  <a16:creationId xmlns:a16="http://schemas.microsoft.com/office/drawing/2014/main" id="{EC0E1D35-F967-4122-B333-F2973D4F2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C92201DF-30FB-4217-AE2A-23F52702A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5" name="Freeform 37">
              <a:extLst>
                <a:ext uri="{FF2B5EF4-FFF2-40B4-BE49-F238E27FC236}">
                  <a16:creationId xmlns:a16="http://schemas.microsoft.com/office/drawing/2014/main" id="{D34BDAF2-3511-43BE-A322-1838F8F79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6" name="Freeform 38">
              <a:extLst>
                <a:ext uri="{FF2B5EF4-FFF2-40B4-BE49-F238E27FC236}">
                  <a16:creationId xmlns:a16="http://schemas.microsoft.com/office/drawing/2014/main" id="{15F7B985-C21F-4B0F-907F-20F548CE9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9" name="Freeform 39">
              <a:extLst>
                <a:ext uri="{FF2B5EF4-FFF2-40B4-BE49-F238E27FC236}">
                  <a16:creationId xmlns:a16="http://schemas.microsoft.com/office/drawing/2014/main" id="{25E1588F-0890-4AEC-A0AA-7EE79BD46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70" name="Freeform 40">
              <a:extLst>
                <a:ext uri="{FF2B5EF4-FFF2-40B4-BE49-F238E27FC236}">
                  <a16:creationId xmlns:a16="http://schemas.microsoft.com/office/drawing/2014/main" id="{7A706040-B1E0-4D82-8199-4824E5BEB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71" name="Freeform 41">
              <a:extLst>
                <a:ext uri="{FF2B5EF4-FFF2-40B4-BE49-F238E27FC236}">
                  <a16:creationId xmlns:a16="http://schemas.microsoft.com/office/drawing/2014/main" id="{8F7F1315-77C5-49EA-BBB1-6198F525D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72" name="Freeform 42">
              <a:extLst>
                <a:ext uri="{FF2B5EF4-FFF2-40B4-BE49-F238E27FC236}">
                  <a16:creationId xmlns:a16="http://schemas.microsoft.com/office/drawing/2014/main" id="{CC2ECF1D-C6B6-487D-8D64-E7D10225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73" name="Freeform 43">
              <a:extLst>
                <a:ext uri="{FF2B5EF4-FFF2-40B4-BE49-F238E27FC236}">
                  <a16:creationId xmlns:a16="http://schemas.microsoft.com/office/drawing/2014/main" id="{D73D1DB8-6563-4DFE-8287-60B2549BA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74" name="Freeform 44">
              <a:extLst>
                <a:ext uri="{FF2B5EF4-FFF2-40B4-BE49-F238E27FC236}">
                  <a16:creationId xmlns:a16="http://schemas.microsoft.com/office/drawing/2014/main" id="{34947E7F-1F2E-41B2-85F5-701083C2A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75" name="Freeform 45">
              <a:extLst>
                <a:ext uri="{FF2B5EF4-FFF2-40B4-BE49-F238E27FC236}">
                  <a16:creationId xmlns:a16="http://schemas.microsoft.com/office/drawing/2014/main" id="{0DB74786-FDFD-405C-93EA-1DD6F645B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76" name="Freeform 46">
              <a:extLst>
                <a:ext uri="{FF2B5EF4-FFF2-40B4-BE49-F238E27FC236}">
                  <a16:creationId xmlns:a16="http://schemas.microsoft.com/office/drawing/2014/main" id="{6A519E73-AC00-4077-87A2-7C04ECC17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</p:grpSp>
      <p:sp>
        <p:nvSpPr>
          <p:cNvPr id="77" name="AutoShape 35">
            <a:extLst>
              <a:ext uri="{FF2B5EF4-FFF2-40B4-BE49-F238E27FC236}">
                <a16:creationId xmlns:a16="http://schemas.microsoft.com/office/drawing/2014/main" id="{345A6C82-77C9-447C-90BD-00FEC32DD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3733800"/>
            <a:ext cx="4876800" cy="1447800"/>
          </a:xfrm>
          <a:prstGeom prst="wedgeRoundRectCallout">
            <a:avLst>
              <a:gd name="adj1" fmla="val 53473"/>
              <a:gd name="adj2" fmla="val -1667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i="0" dirty="0"/>
              <a:t>For this we will have two proofs: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/>
              <a:t>Proof by Cases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i="0" dirty="0"/>
              <a:t>Proof by Duality</a:t>
            </a:r>
          </a:p>
        </p:txBody>
      </p:sp>
      <p:grpSp>
        <p:nvGrpSpPr>
          <p:cNvPr id="78" name="Group 77"/>
          <p:cNvGrpSpPr/>
          <p:nvPr/>
        </p:nvGrpSpPr>
        <p:grpSpPr>
          <a:xfrm>
            <a:off x="222069" y="1066800"/>
            <a:ext cx="8769531" cy="1371600"/>
            <a:chOff x="222069" y="1021915"/>
            <a:chExt cx="8769531" cy="1371600"/>
          </a:xfrm>
        </p:grpSpPr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4DE4D6B5-B9CE-4FD1-A521-A85288C8800B}"/>
                </a:ext>
              </a:extLst>
            </p:cNvPr>
            <p:cNvSpPr/>
            <p:nvPr/>
          </p:nvSpPr>
          <p:spPr>
            <a:xfrm>
              <a:off x="222069" y="1439408"/>
              <a:ext cx="8763000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lvl="1" algn="ctr"/>
              <a:r>
                <a:rPr lang="en-US" sz="2800" dirty="0">
                  <a:solidFill>
                    <a:schemeClr val="tx2"/>
                  </a:solidFill>
                  <a:latin typeface="+mj-lt"/>
                </a:rPr>
                <a:t>Distributive Law for </a:t>
              </a:r>
              <a:r>
                <a:rPr lang="en-US" altLang="en-US" sz="2800" dirty="0">
                  <a:solidFill>
                    <a:schemeClr val="tx2"/>
                  </a:solidFill>
                  <a:latin typeface="Symbol" pitchFamily="18" charset="2"/>
                </a:rPr>
                <a:t>$ </a:t>
              </a:r>
              <a:r>
                <a:rPr lang="en-US" altLang="en-US" sz="2800" dirty="0">
                  <a:solidFill>
                    <a:schemeClr val="tx2"/>
                  </a:solidFill>
                </a:rPr>
                <a:t>and </a:t>
              </a:r>
              <a:r>
                <a:rPr lang="el-GR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endParaRPr lang="en-CA" altLang="en-US" sz="2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lvl="1" algn="ctr"/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     $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r>
                <a:rPr lang="en-US" altLang="en-US" sz="2800" dirty="0" err="1">
                  <a:solidFill>
                    <a:srgbClr val="FFC000"/>
                  </a:solidFill>
                  <a:sym typeface="Symbol" panose="05050102010706020507" pitchFamily="18" charset="2"/>
                </a:rPr>
                <a:t>iff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(x))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2800" dirty="0">
                  <a:solidFill>
                    <a:srgbClr val="FFC000"/>
                  </a:solidFill>
                </a:rPr>
                <a:t>x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3041716" y="1792019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or</a:t>
              </a:r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6375409" y="1381054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chemeClr val="tx2"/>
                  </a:solidFill>
                </a:rPr>
                <a:t>or</a:t>
              </a:r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6039678" y="1802296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or</a:t>
              </a:r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4DE4D6B5-B9CE-4FD1-A521-A85288C8800B}"/>
                </a:ext>
              </a:extLst>
            </p:cNvPr>
            <p:cNvSpPr/>
            <p:nvPr/>
          </p:nvSpPr>
          <p:spPr>
            <a:xfrm>
              <a:off x="228600" y="1021915"/>
              <a:ext cx="876300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lvl="1" algn="ctr"/>
              <a:r>
                <a:rPr lang="en-CA" sz="2800" dirty="0">
                  <a:solidFill>
                    <a:schemeClr val="tx2"/>
                  </a:solidFill>
                  <a:latin typeface="+mj-lt"/>
                </a:rPr>
                <a:t>Similarly</a:t>
              </a:r>
              <a:endParaRPr lang="en-US" altLang="en-US" sz="2800" dirty="0">
                <a:solidFill>
                  <a:srgbClr val="FF00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483509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1600200" y="-44304"/>
            <a:ext cx="5791200" cy="61090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Cases</a:t>
            </a:r>
          </a:p>
        </p:txBody>
      </p:sp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9B04AC6C-2E09-4ED0-A6B6-7A3296B89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76200" y="2949217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" name="Group 29">
            <a:extLst>
              <a:ext uri="{FF2B5EF4-FFF2-40B4-BE49-F238E27FC236}">
                <a16:creationId xmlns:a16="http://schemas.microsoft.com/office/drawing/2014/main" id="{3B6D6F2F-F644-4EF4-AE4C-0FB341E682D6}"/>
              </a:ext>
            </a:extLst>
          </p:cNvPr>
          <p:cNvGrpSpPr>
            <a:grpSpLocks/>
          </p:cNvGrpSpPr>
          <p:nvPr/>
        </p:nvGrpSpPr>
        <p:grpSpPr bwMode="auto">
          <a:xfrm>
            <a:off x="7924803" y="5562600"/>
            <a:ext cx="1189548" cy="1252690"/>
            <a:chOff x="2065" y="1551"/>
            <a:chExt cx="1628" cy="1988"/>
          </a:xfrm>
        </p:grpSpPr>
        <p:sp>
          <p:nvSpPr>
            <p:cNvPr id="11" name="Freeform 30">
              <a:extLst>
                <a:ext uri="{FF2B5EF4-FFF2-40B4-BE49-F238E27FC236}">
                  <a16:creationId xmlns:a16="http://schemas.microsoft.com/office/drawing/2014/main" id="{56B41DD9-79EA-4AAF-82EB-05D326D43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12" name="Freeform 31">
              <a:extLst>
                <a:ext uri="{FF2B5EF4-FFF2-40B4-BE49-F238E27FC236}">
                  <a16:creationId xmlns:a16="http://schemas.microsoft.com/office/drawing/2014/main" id="{09B76ED7-B75A-46B4-870B-A09204C07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13" name="Freeform 32">
              <a:extLst>
                <a:ext uri="{FF2B5EF4-FFF2-40B4-BE49-F238E27FC236}">
                  <a16:creationId xmlns:a16="http://schemas.microsoft.com/office/drawing/2014/main" id="{308B4AAB-5416-4CA9-BD41-6788FE82E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14" name="Freeform 33">
              <a:extLst>
                <a:ext uri="{FF2B5EF4-FFF2-40B4-BE49-F238E27FC236}">
                  <a16:creationId xmlns:a16="http://schemas.microsoft.com/office/drawing/2014/main" id="{9C79753E-EAAD-45E7-8D37-34EA12738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15" name="Freeform 34">
              <a:extLst>
                <a:ext uri="{FF2B5EF4-FFF2-40B4-BE49-F238E27FC236}">
                  <a16:creationId xmlns:a16="http://schemas.microsoft.com/office/drawing/2014/main" id="{6F8A6C12-3CD8-4413-B7A4-29EA9DE48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16" name="Freeform 35">
              <a:extLst>
                <a:ext uri="{FF2B5EF4-FFF2-40B4-BE49-F238E27FC236}">
                  <a16:creationId xmlns:a16="http://schemas.microsoft.com/office/drawing/2014/main" id="{EC0E1D35-F967-4122-B333-F2973D4F2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17" name="Freeform 36">
              <a:extLst>
                <a:ext uri="{FF2B5EF4-FFF2-40B4-BE49-F238E27FC236}">
                  <a16:creationId xmlns:a16="http://schemas.microsoft.com/office/drawing/2014/main" id="{C92201DF-30FB-4217-AE2A-23F52702A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18" name="Freeform 37">
              <a:extLst>
                <a:ext uri="{FF2B5EF4-FFF2-40B4-BE49-F238E27FC236}">
                  <a16:creationId xmlns:a16="http://schemas.microsoft.com/office/drawing/2014/main" id="{D34BDAF2-3511-43BE-A322-1838F8F79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19" name="Freeform 38">
              <a:extLst>
                <a:ext uri="{FF2B5EF4-FFF2-40B4-BE49-F238E27FC236}">
                  <a16:creationId xmlns:a16="http://schemas.microsoft.com/office/drawing/2014/main" id="{15F7B985-C21F-4B0F-907F-20F548CE9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20" name="Freeform 39">
              <a:extLst>
                <a:ext uri="{FF2B5EF4-FFF2-40B4-BE49-F238E27FC236}">
                  <a16:creationId xmlns:a16="http://schemas.microsoft.com/office/drawing/2014/main" id="{25E1588F-0890-4AEC-A0AA-7EE79BD46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21" name="Freeform 40">
              <a:extLst>
                <a:ext uri="{FF2B5EF4-FFF2-40B4-BE49-F238E27FC236}">
                  <a16:creationId xmlns:a16="http://schemas.microsoft.com/office/drawing/2014/main" id="{7A706040-B1E0-4D82-8199-4824E5BEB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22" name="Freeform 41">
              <a:extLst>
                <a:ext uri="{FF2B5EF4-FFF2-40B4-BE49-F238E27FC236}">
                  <a16:creationId xmlns:a16="http://schemas.microsoft.com/office/drawing/2014/main" id="{8F7F1315-77C5-49EA-BBB1-6198F525D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23" name="Freeform 42">
              <a:extLst>
                <a:ext uri="{FF2B5EF4-FFF2-40B4-BE49-F238E27FC236}">
                  <a16:creationId xmlns:a16="http://schemas.microsoft.com/office/drawing/2014/main" id="{CC2ECF1D-C6B6-487D-8D64-E7D10225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24" name="Freeform 43">
              <a:extLst>
                <a:ext uri="{FF2B5EF4-FFF2-40B4-BE49-F238E27FC236}">
                  <a16:creationId xmlns:a16="http://schemas.microsoft.com/office/drawing/2014/main" id="{D73D1DB8-6563-4DFE-8287-60B2549BA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25" name="Freeform 44">
              <a:extLst>
                <a:ext uri="{FF2B5EF4-FFF2-40B4-BE49-F238E27FC236}">
                  <a16:creationId xmlns:a16="http://schemas.microsoft.com/office/drawing/2014/main" id="{34947E7F-1F2E-41B2-85F5-701083C2A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28" name="Freeform 45">
              <a:extLst>
                <a:ext uri="{FF2B5EF4-FFF2-40B4-BE49-F238E27FC236}">
                  <a16:creationId xmlns:a16="http://schemas.microsoft.com/office/drawing/2014/main" id="{0DB74786-FDFD-405C-93EA-1DD6F645B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29" name="Freeform 46">
              <a:extLst>
                <a:ext uri="{FF2B5EF4-FFF2-40B4-BE49-F238E27FC236}">
                  <a16:creationId xmlns:a16="http://schemas.microsoft.com/office/drawing/2014/main" id="{6A519E73-AC00-4077-87A2-7C04ECC17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</p:grpSp>
      <p:sp>
        <p:nvSpPr>
          <p:cNvPr id="32" name="AutoShape 35">
            <a:extLst>
              <a:ext uri="{FF2B5EF4-FFF2-40B4-BE49-F238E27FC236}">
                <a16:creationId xmlns:a16="http://schemas.microsoft.com/office/drawing/2014/main" id="{345A6C82-77C9-447C-90BD-00FEC32DD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423789"/>
            <a:ext cx="4191000" cy="964276"/>
          </a:xfrm>
          <a:prstGeom prst="wedgeRoundRectCallout">
            <a:avLst>
              <a:gd name="adj1" fmla="val 53473"/>
              <a:gd name="adj2" fmla="val -1667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We proved the needed lemma </a:t>
            </a:r>
            <a:br>
              <a:rPr lang="en-CA" altLang="en-US" sz="2400" dirty="0"/>
            </a:br>
            <a:r>
              <a:rPr lang="en-CA" altLang="en-US" sz="2400" dirty="0"/>
              <a:t>in the proposition slides.</a:t>
            </a:r>
          </a:p>
        </p:txBody>
      </p:sp>
      <p:sp>
        <p:nvSpPr>
          <p:cNvPr id="35" name="Text Box 21"/>
          <p:cNvSpPr txBox="1">
            <a:spLocks noChangeArrowheads="1"/>
          </p:cNvSpPr>
          <p:nvPr/>
        </p:nvSpPr>
        <p:spPr bwMode="auto">
          <a:xfrm>
            <a:off x="1641822" y="1928214"/>
            <a:ext cx="6740178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Lemma (proof by cases):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From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α´β´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and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β´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, prove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US" altLang="en-US" sz="2400" dirty="0">
              <a:solidFill>
                <a:schemeClr val="tx2"/>
              </a:solidFill>
              <a:cs typeface="Times New Roman" panose="02020603050405020304" pitchFamily="18" charset="0"/>
            </a:endParaRP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cs typeface="Times New Roman" panose="02020603050405020304" pitchFamily="18" charset="0"/>
              </a:rPr>
              <a:t>Given: There are only two cases α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ym typeface="Symbol" panose="05050102010706020507" pitchFamily="18" charset="2"/>
              </a:rPr>
              <a:t> &amp;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β´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  </a:t>
            </a:r>
            <a:endParaRPr lang="en-US" altLang="en-US" sz="2400" baseline="-25000" dirty="0">
              <a:cs typeface="Times New Roman" panose="02020603050405020304" pitchFamily="18" charset="0"/>
            </a:endParaRP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Case 1: Assume </a:t>
            </a:r>
            <a:r>
              <a:rPr lang="en-US" altLang="en-US" sz="2400" dirty="0">
                <a:cs typeface="Times New Roman" panose="02020603050405020304" pitchFamily="18" charset="0"/>
              </a:rPr>
              <a:t>α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cs typeface="Times New Roman" panose="02020603050405020304" pitchFamily="18" charset="0"/>
              </a:rPr>
              <a:t> and prove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Case 2: Assume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β´</a:t>
            </a:r>
            <a:r>
              <a:rPr lang="en-US" altLang="en-US" sz="2400" dirty="0">
                <a:cs typeface="Times New Roman" panose="02020603050405020304" pitchFamily="18" charset="0"/>
              </a:rPr>
              <a:t> and prove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Conclude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36" name="AutoShape 8">
            <a:extLst>
              <a:ext uri="{FF2B5EF4-FFF2-40B4-BE49-F238E27FC236}">
                <a16:creationId xmlns:a16="http://schemas.microsoft.com/office/drawing/2014/main" id="{175CF7DC-42B9-4A65-A9F8-F916DF5E9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622" y="1947007"/>
            <a:ext cx="5859703" cy="2307366"/>
          </a:xfrm>
          <a:prstGeom prst="wedgeRectCallout">
            <a:avLst>
              <a:gd name="adj1" fmla="val -54723"/>
              <a:gd name="adj2" fmla="val 1144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endParaRPr lang="en-US" altLang="en-US" sz="2800" dirty="0"/>
          </a:p>
        </p:txBody>
      </p:sp>
      <p:grpSp>
        <p:nvGrpSpPr>
          <p:cNvPr id="6" name="Group 5"/>
          <p:cNvGrpSpPr/>
          <p:nvPr/>
        </p:nvGrpSpPr>
        <p:grpSpPr>
          <a:xfrm>
            <a:off x="2898042" y="1320225"/>
            <a:ext cx="4645758" cy="536867"/>
            <a:chOff x="1981200" y="1447800"/>
            <a:chExt cx="4645758" cy="536867"/>
          </a:xfrm>
        </p:grpSpPr>
        <p:grpSp>
          <p:nvGrpSpPr>
            <p:cNvPr id="43" name="Group 42"/>
            <p:cNvGrpSpPr/>
            <p:nvPr/>
          </p:nvGrpSpPr>
          <p:grpSpPr>
            <a:xfrm>
              <a:off x="1981200" y="1447800"/>
              <a:ext cx="4645758" cy="491360"/>
              <a:chOff x="2009186" y="1337440"/>
              <a:chExt cx="4645758" cy="491360"/>
            </a:xfrm>
          </p:grpSpPr>
          <p:sp>
            <p:nvSpPr>
              <p:cNvPr id="44" name="Rectangle 43"/>
              <p:cNvSpPr/>
              <p:nvPr/>
            </p:nvSpPr>
            <p:spPr>
              <a:xfrm>
                <a:off x="4529041" y="1367135"/>
                <a:ext cx="2125903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l"/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α´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  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β´</a:t>
                </a:r>
                <a:endParaRPr lang="en-CA" sz="2400" dirty="0">
                  <a:solidFill>
                    <a:srgbClr val="FFC000"/>
                  </a:solidFill>
                </a:endParaRPr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2009186" y="1337440"/>
                <a:ext cx="320922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l"/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γ</a:t>
                </a:r>
                <a:endParaRPr lang="en-CA" sz="2400" dirty="0">
                  <a:solidFill>
                    <a:srgbClr val="FFC000"/>
                  </a:solidFill>
                </a:endParaRPr>
              </a:p>
            </p:txBody>
          </p:sp>
        </p:grpSp>
        <p:sp>
          <p:nvSpPr>
            <p:cNvPr id="46" name="Rectangle 45"/>
            <p:cNvSpPr/>
            <p:nvPr/>
          </p:nvSpPr>
          <p:spPr>
            <a:xfrm rot="10800000" flipH="1">
              <a:off x="3291366" y="1523002"/>
              <a:ext cx="68579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l-GR" altLang="en-US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lang="en-CA" altLang="en-US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endParaRPr lang="en-CA" sz="2400" dirty="0"/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222069" y="418578"/>
            <a:ext cx="8763000" cy="1012461"/>
            <a:chOff x="222069" y="1381054"/>
            <a:chExt cx="8763000" cy="1012461"/>
          </a:xfrm>
        </p:grpSpPr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4DE4D6B5-B9CE-4FD1-A521-A85288C8800B}"/>
                </a:ext>
              </a:extLst>
            </p:cNvPr>
            <p:cNvSpPr/>
            <p:nvPr/>
          </p:nvSpPr>
          <p:spPr>
            <a:xfrm>
              <a:off x="222069" y="1439408"/>
              <a:ext cx="8763000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lvl="1" algn="ctr"/>
              <a:r>
                <a:rPr lang="en-US" sz="2800" dirty="0">
                  <a:solidFill>
                    <a:schemeClr val="tx2"/>
                  </a:solidFill>
                  <a:latin typeface="+mj-lt"/>
                </a:rPr>
                <a:t>Distributive Law for </a:t>
              </a:r>
              <a:r>
                <a:rPr lang="en-US" altLang="en-US" sz="2800" dirty="0">
                  <a:solidFill>
                    <a:schemeClr val="tx2"/>
                  </a:solidFill>
                  <a:latin typeface="Symbol" pitchFamily="18" charset="2"/>
                </a:rPr>
                <a:t>$ </a:t>
              </a:r>
              <a:r>
                <a:rPr lang="en-US" altLang="en-US" sz="2800" dirty="0">
                  <a:solidFill>
                    <a:schemeClr val="tx2"/>
                  </a:solidFill>
                </a:rPr>
                <a:t>and </a:t>
              </a:r>
              <a:r>
                <a:rPr lang="el-GR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endParaRPr lang="en-CA" altLang="en-US" sz="2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lvl="1" algn="ctr"/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     $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iff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(x))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2800" dirty="0">
                  <a:solidFill>
                    <a:srgbClr val="FFC000"/>
                  </a:solidFill>
                </a:rPr>
                <a:t>x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3041716" y="1792019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or</a:t>
              </a: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6375409" y="1381054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chemeClr val="tx2"/>
                  </a:solidFill>
                </a:rPr>
                <a:t>or</a:t>
              </a: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6039678" y="1802296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or</a:t>
              </a:r>
            </a:p>
          </p:txBody>
        </p:sp>
      </p:grpSp>
      <p:sp>
        <p:nvSpPr>
          <p:cNvPr id="34" name="Rectangle 33"/>
          <p:cNvSpPr/>
          <p:nvPr/>
        </p:nvSpPr>
        <p:spPr>
          <a:xfrm rot="10800000" flipH="1">
            <a:off x="4326185" y="990168"/>
            <a:ext cx="365872" cy="461665"/>
          </a:xfrm>
          <a:prstGeom prst="rect">
            <a:avLst/>
          </a:prstGeom>
          <a:solidFill>
            <a:srgbClr val="000066"/>
          </a:solidFill>
        </p:spPr>
        <p:txBody>
          <a:bodyPr wrap="square">
            <a:spAutoFit/>
          </a:bodyPr>
          <a:lstStyle/>
          <a:p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sz="2400" dirty="0"/>
          </a:p>
        </p:txBody>
      </p:sp>
    </p:spTree>
    <p:extLst>
      <p:ext uri="{BB962C8B-B14F-4D97-AF65-F5344CB8AC3E}">
        <p14:creationId xmlns:p14="http://schemas.microsoft.com/office/powerpoint/2010/main" val="690934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2" grpId="0" animBg="1"/>
      <p:bldP spid="36" grpId="0" animBg="1"/>
      <p:bldP spid="34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1600200" y="-44304"/>
            <a:ext cx="5791200" cy="61090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Cases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2898042" y="1320225"/>
            <a:ext cx="4645758" cy="536867"/>
            <a:chOff x="1981200" y="1447800"/>
            <a:chExt cx="4645758" cy="536867"/>
          </a:xfrm>
        </p:grpSpPr>
        <p:grpSp>
          <p:nvGrpSpPr>
            <p:cNvPr id="43" name="Group 42"/>
            <p:cNvGrpSpPr/>
            <p:nvPr/>
          </p:nvGrpSpPr>
          <p:grpSpPr>
            <a:xfrm>
              <a:off x="1981200" y="1447800"/>
              <a:ext cx="4645758" cy="491360"/>
              <a:chOff x="2009186" y="1337440"/>
              <a:chExt cx="4645758" cy="491360"/>
            </a:xfrm>
          </p:grpSpPr>
          <p:sp>
            <p:nvSpPr>
              <p:cNvPr id="44" name="Rectangle 43"/>
              <p:cNvSpPr/>
              <p:nvPr/>
            </p:nvSpPr>
            <p:spPr>
              <a:xfrm>
                <a:off x="4529041" y="1367135"/>
                <a:ext cx="2125903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l"/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α´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  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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β´</a:t>
                </a:r>
                <a:endParaRPr lang="en-CA" sz="2400" dirty="0">
                  <a:solidFill>
                    <a:srgbClr val="FFC000"/>
                  </a:solidFill>
                </a:endParaRPr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2009186" y="1337440"/>
                <a:ext cx="320922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l"/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γ</a:t>
                </a:r>
                <a:endParaRPr lang="en-CA" sz="2400" dirty="0">
                  <a:solidFill>
                    <a:srgbClr val="FFC000"/>
                  </a:solidFill>
                </a:endParaRPr>
              </a:p>
            </p:txBody>
          </p:sp>
        </p:grpSp>
        <p:sp>
          <p:nvSpPr>
            <p:cNvPr id="46" name="Rectangle 45"/>
            <p:cNvSpPr/>
            <p:nvPr/>
          </p:nvSpPr>
          <p:spPr>
            <a:xfrm rot="10800000" flipH="1">
              <a:off x="3291366" y="1523002"/>
              <a:ext cx="68579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l-GR" altLang="en-US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lang="en-CA" altLang="en-US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endParaRPr lang="en-CA" sz="2400" dirty="0"/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222069" y="418578"/>
            <a:ext cx="8763000" cy="1012461"/>
            <a:chOff x="222069" y="1381054"/>
            <a:chExt cx="8763000" cy="1012461"/>
          </a:xfrm>
        </p:grpSpPr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4DE4D6B5-B9CE-4FD1-A521-A85288C8800B}"/>
                </a:ext>
              </a:extLst>
            </p:cNvPr>
            <p:cNvSpPr/>
            <p:nvPr/>
          </p:nvSpPr>
          <p:spPr>
            <a:xfrm>
              <a:off x="222069" y="1439408"/>
              <a:ext cx="8763000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lvl="1" algn="ctr"/>
              <a:r>
                <a:rPr lang="en-US" sz="2800" dirty="0">
                  <a:solidFill>
                    <a:schemeClr val="tx2"/>
                  </a:solidFill>
                  <a:latin typeface="+mj-lt"/>
                </a:rPr>
                <a:t>Distributive Law for </a:t>
              </a:r>
              <a:r>
                <a:rPr lang="en-US" altLang="en-US" sz="2800" dirty="0">
                  <a:solidFill>
                    <a:schemeClr val="tx2"/>
                  </a:solidFill>
                  <a:latin typeface="Symbol" pitchFamily="18" charset="2"/>
                </a:rPr>
                <a:t>$ </a:t>
              </a:r>
              <a:r>
                <a:rPr lang="en-US" altLang="en-US" sz="2800" dirty="0">
                  <a:solidFill>
                    <a:schemeClr val="tx2"/>
                  </a:solidFill>
                </a:rPr>
                <a:t>and </a:t>
              </a:r>
              <a:r>
                <a:rPr lang="el-GR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endParaRPr lang="en-CA" altLang="en-US" sz="2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lvl="1" algn="ctr"/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     $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iff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(x))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2800" dirty="0">
                  <a:solidFill>
                    <a:srgbClr val="FFC000"/>
                  </a:solidFill>
                </a:rPr>
                <a:t>x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3041716" y="1792019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or</a:t>
              </a: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6375409" y="1381054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chemeClr val="tx2"/>
                  </a:solidFill>
                </a:rPr>
                <a:t>or</a:t>
              </a: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6039678" y="1802296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or</a:t>
              </a:r>
            </a:p>
          </p:txBody>
        </p:sp>
      </p:grpSp>
      <p:sp>
        <p:nvSpPr>
          <p:cNvPr id="34" name="Rectangle 33"/>
          <p:cNvSpPr/>
          <p:nvPr/>
        </p:nvSpPr>
        <p:spPr>
          <a:xfrm rot="10800000" flipH="1">
            <a:off x="4326185" y="990168"/>
            <a:ext cx="365872" cy="461665"/>
          </a:xfrm>
          <a:prstGeom prst="rect">
            <a:avLst/>
          </a:prstGeom>
          <a:solidFill>
            <a:srgbClr val="000066"/>
          </a:solidFill>
        </p:spPr>
        <p:txBody>
          <a:bodyPr wrap="square">
            <a:spAutoFit/>
          </a:bodyPr>
          <a:lstStyle/>
          <a:p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sz="2400" dirty="0"/>
          </a:p>
        </p:txBody>
      </p: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9B566317-ACD2-4A2D-B9CF-52CA23B146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76200" y="2949217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" name="Text Box 21">
            <a:extLst>
              <a:ext uri="{FF2B5EF4-FFF2-40B4-BE49-F238E27FC236}">
                <a16:creationId xmlns:a16="http://schemas.microsoft.com/office/drawing/2014/main" id="{E77BEFA3-7F4D-4691-96DC-5AFA12A0F8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1822" y="1928214"/>
            <a:ext cx="524534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Lemma (proof by cases):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From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α´β´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and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β´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, prove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US" altLang="en-US" sz="2400" dirty="0">
              <a:solidFill>
                <a:schemeClr val="tx2"/>
              </a:solidFill>
              <a:cs typeface="Times New Roman" panose="02020603050405020304" pitchFamily="18" charset="0"/>
            </a:endParaRPr>
          </a:p>
        </p:txBody>
      </p:sp>
      <p:sp>
        <p:nvSpPr>
          <p:cNvPr id="39" name="AutoShape 8">
            <a:extLst>
              <a:ext uri="{FF2B5EF4-FFF2-40B4-BE49-F238E27FC236}">
                <a16:creationId xmlns:a16="http://schemas.microsoft.com/office/drawing/2014/main" id="{2B1D388F-5A55-43ED-8222-4A946EAFE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623" y="1947007"/>
            <a:ext cx="5825778" cy="911618"/>
          </a:xfrm>
          <a:prstGeom prst="wedgeRectCallout">
            <a:avLst>
              <a:gd name="adj1" fmla="val -54631"/>
              <a:gd name="adj2" fmla="val 4920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endParaRPr lang="en-US" altLang="en-US" sz="2800" dirty="0"/>
          </a:p>
        </p:txBody>
      </p:sp>
      <p:sp>
        <p:nvSpPr>
          <p:cNvPr id="40" name="AutoShape 8">
            <a:extLst>
              <a:ext uri="{FF2B5EF4-FFF2-40B4-BE49-F238E27FC236}">
                <a16:creationId xmlns:a16="http://schemas.microsoft.com/office/drawing/2014/main" id="{5063C0B7-B93F-46E7-907B-E4022A700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623" y="2949217"/>
            <a:ext cx="7419446" cy="375638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indent="-45720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Deduction Goal: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α´β´ </a:t>
            </a:r>
            <a:r>
              <a:rPr lang="en-US" altLang="en-US" sz="2400" dirty="0">
                <a:sym typeface="Symbol" panose="05050102010706020507" pitchFamily="18" charset="2"/>
              </a:rPr>
              <a:t>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endParaRPr lang="en-US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indent="-45720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α´β´</a:t>
            </a:r>
            <a:endParaRPr lang="en-US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indent="-45720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Cases Goal: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: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x (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endParaRPr lang="en-US" altLang="en-US" sz="2400" dirty="0"/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+mj-lt"/>
              </a:rPr>
              <a:t>           Case </a:t>
            </a:r>
            <a:r>
              <a:rPr lang="en-US" altLang="en-US" sz="2400" dirty="0">
                <a:cs typeface="Times New Roman" panose="02020603050405020304" pitchFamily="18" charset="0"/>
              </a:rPr>
              <a:t>α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ym typeface="Symbol" panose="05050102010706020507" pitchFamily="18" charset="2"/>
              </a:rPr>
              <a:t>: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x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       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</a:t>
            </a:r>
            <a:r>
              <a:rPr lang="en-US" altLang="en-US" sz="2400" baseline="-25000" dirty="0">
                <a:latin typeface="Symbol" pitchFamily="18" charset="2"/>
              </a:rPr>
              <a:t>$</a:t>
            </a:r>
            <a:r>
              <a:rPr lang="en-US" altLang="en-US" sz="2400" dirty="0"/>
              <a:t>)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       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</a:t>
            </a:r>
            <a:r>
              <a:rPr lang="en-US" altLang="en-US" sz="2400" baseline="-25000" dirty="0">
                <a:latin typeface="Symbol" pitchFamily="18" charset="2"/>
              </a:rPr>
              <a:t>$</a:t>
            </a:r>
            <a:r>
              <a:rPr lang="en-US" altLang="en-US" sz="2400" dirty="0"/>
              <a:t>)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</a:t>
            </a:r>
            <a:r>
              <a:rPr lang="en-US" altLang="en-US" sz="2400" baseline="-25000" dirty="0"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       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x (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                  Case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β´</a:t>
            </a:r>
            <a:r>
              <a:rPr lang="en-US" altLang="en-US" sz="2400" dirty="0">
                <a:sym typeface="Symbol" panose="05050102010706020507" pitchFamily="18" charset="2"/>
              </a:rPr>
              <a:t>: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x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/>
              <a:t>(x)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US" altLang="en-US" sz="2400" dirty="0"/>
              <a:t> 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α´β´ </a:t>
            </a:r>
            <a:r>
              <a:rPr lang="en-US" altLang="en-US" sz="2400" dirty="0">
                <a:sym typeface="Symbol" panose="05050102010706020507" pitchFamily="18" charset="2"/>
              </a:rPr>
              <a:t>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endParaRPr lang="en-US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endParaRPr lang="en-US" altLang="en-US" sz="2400" dirty="0">
              <a:sym typeface="Symbol" panose="05050102010706020507" pitchFamily="18" charset="2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FE9EFD79-7D9E-4532-90C2-EE2C79BAE99A}"/>
              </a:ext>
            </a:extLst>
          </p:cNvPr>
          <p:cNvSpPr/>
          <p:nvPr/>
        </p:nvSpPr>
        <p:spPr>
          <a:xfrm>
            <a:off x="6108850" y="3338052"/>
            <a:ext cx="318755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Assumption</a:t>
            </a:r>
          </a:p>
          <a:p>
            <a:pPr algn="l"/>
            <a:r>
              <a:rPr lang="en-US" altLang="en-US" sz="2400" dirty="0"/>
              <a:t>       Cases: 2</a:t>
            </a:r>
          </a:p>
          <a:p>
            <a:pPr algn="l"/>
            <a:r>
              <a:rPr lang="en-US" altLang="en-US" sz="2400" dirty="0"/>
              <a:t>Assumption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l"/>
            <a:r>
              <a:rPr lang="en-US" sz="2400" dirty="0"/>
              <a:t>Remove </a:t>
            </a:r>
            <a:r>
              <a:rPr lang="en-US" altLang="en-US" sz="2400" dirty="0">
                <a:latin typeface="Symbol" pitchFamily="18" charset="2"/>
              </a:rPr>
              <a:t>$</a:t>
            </a:r>
            <a:endParaRPr lang="en-US" altLang="en-US" sz="2400" dirty="0"/>
          </a:p>
          <a:p>
            <a:pPr algn="l"/>
            <a:r>
              <a:rPr lang="en-US" sz="2400"/>
              <a:t>Build Or</a:t>
            </a:r>
            <a:endParaRPr lang="en-US" altLang="en-US" sz="2400" dirty="0"/>
          </a:p>
          <a:p>
            <a:pPr algn="l"/>
            <a:r>
              <a:rPr lang="en-US" alt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$</a:t>
            </a:r>
          </a:p>
          <a:p>
            <a:pPr algn="l"/>
            <a:r>
              <a:rPr lang="en-US" altLang="en-US" sz="2400" dirty="0">
                <a:latin typeface="+mj-lt"/>
              </a:rPr>
              <a:t>Similar</a:t>
            </a:r>
          </a:p>
          <a:p>
            <a:pPr algn="l"/>
            <a:r>
              <a:rPr lang="en-US" altLang="en-US" sz="2400" dirty="0">
                <a:latin typeface="+mj-lt"/>
              </a:rPr>
              <a:t>Case Conclusion</a:t>
            </a:r>
          </a:p>
          <a:p>
            <a:pPr algn="l"/>
            <a:r>
              <a:rPr lang="en-US" altLang="en-US" sz="2400" dirty="0">
                <a:latin typeface="+mj-lt"/>
              </a:rPr>
              <a:t>Deduction Conclusion</a:t>
            </a:r>
          </a:p>
        </p:txBody>
      </p:sp>
    </p:spTree>
    <p:extLst>
      <p:ext uri="{BB962C8B-B14F-4D97-AF65-F5344CB8AC3E}">
        <p14:creationId xmlns:p14="http://schemas.microsoft.com/office/powerpoint/2010/main" val="23784106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4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4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4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4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4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D25CC96C-F164-41CF-A195-19EB61A5915E}"/>
              </a:ext>
            </a:extLst>
          </p:cNvPr>
          <p:cNvGrpSpPr/>
          <p:nvPr/>
        </p:nvGrpSpPr>
        <p:grpSpPr>
          <a:xfrm>
            <a:off x="677697" y="700457"/>
            <a:ext cx="2631519" cy="1585543"/>
            <a:chOff x="372897" y="1175987"/>
            <a:chExt cx="2876550" cy="1857375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9FC5A124-A4C4-4E71-AABF-BC77A5EDE9C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72897" y="1175987"/>
              <a:ext cx="2876550" cy="1857375"/>
            </a:xfrm>
            <a:prstGeom prst="rect">
              <a:avLst/>
            </a:prstGeom>
          </p:spPr>
        </p:pic>
        <p:pic>
          <p:nvPicPr>
            <p:cNvPr id="12" name="Picture 2" descr="Image result for George Tourlakis &lt;gt@cse.yorku.ca&gt;">
              <a:extLst>
                <a:ext uri="{FF2B5EF4-FFF2-40B4-BE49-F238E27FC236}">
                  <a16:creationId xmlns:a16="http://schemas.microsoft.com/office/drawing/2014/main" id="{76DA9856-C825-4A3F-8F83-A166DC16719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161" t="5382" r="35645" b="37154"/>
            <a:stretch/>
          </p:blipFill>
          <p:spPr bwMode="auto">
            <a:xfrm>
              <a:off x="1870180" y="1783665"/>
              <a:ext cx="568220" cy="8000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5" name="Rectangle 2">
            <a:extLst>
              <a:ext uri="{FF2B5EF4-FFF2-40B4-BE49-F238E27FC236}">
                <a16:creationId xmlns:a16="http://schemas.microsoft.com/office/drawing/2014/main" id="{7EA95CB2-8C93-4846-B25F-B89701EDD4AC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Formal Proof Systems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9320D97-335E-4E4D-AAF5-EDB65E5395C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588145" y="685800"/>
            <a:ext cx="4946255" cy="4553354"/>
          </a:xfrm>
          <a:prstGeom prst="rect">
            <a:avLst/>
          </a:prstGeom>
        </p:spPr>
      </p:pic>
      <p:sp>
        <p:nvSpPr>
          <p:cNvPr id="3" name="AutoShape 58">
            <a:extLst>
              <a:ext uri="{FF2B5EF4-FFF2-40B4-BE49-F238E27FC236}">
                <a16:creationId xmlns:a16="http://schemas.microsoft.com/office/drawing/2014/main" id="{73578F91-6962-EC5C-7EA5-832E0BA7C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2454188"/>
            <a:ext cx="3429000" cy="1813011"/>
          </a:xfrm>
          <a:prstGeom prst="wedgeRoundRectCallout">
            <a:avLst>
              <a:gd name="adj1" fmla="val 16741"/>
              <a:gd name="adj2" fmla="val -54850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Its is fun to have a really trimmed down proof system from which you can prove everything!</a:t>
            </a:r>
            <a:endParaRPr lang="en-US" altLang="en-US" sz="2400" dirty="0"/>
          </a:p>
        </p:txBody>
      </p:sp>
      <p:sp>
        <p:nvSpPr>
          <p:cNvPr id="4" name="AutoShape 55">
            <a:extLst>
              <a:ext uri="{FF2B5EF4-FFF2-40B4-BE49-F238E27FC236}">
                <a16:creationId xmlns:a16="http://schemas.microsoft.com/office/drawing/2014/main" id="{2CB86C6D-3B87-44F2-92E6-D52A1E66C2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5883187"/>
            <a:ext cx="7390347" cy="838258"/>
          </a:xfrm>
          <a:prstGeom prst="wedgeRoundRectCallout">
            <a:avLst>
              <a:gd name="adj1" fmla="val -50859"/>
              <a:gd name="adj2" fmla="val -4839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Its is fun to have a really intuitive and robust proof system from which proving things is easy!</a:t>
            </a:r>
          </a:p>
        </p:txBody>
      </p:sp>
      <p:grpSp>
        <p:nvGrpSpPr>
          <p:cNvPr id="19" name="Group 29">
            <a:extLst>
              <a:ext uri="{FF2B5EF4-FFF2-40B4-BE49-F238E27FC236}">
                <a16:creationId xmlns:a16="http://schemas.microsoft.com/office/drawing/2014/main" id="{802AD2FF-4623-4983-94BC-923B1A85F9A7}"/>
              </a:ext>
            </a:extLst>
          </p:cNvPr>
          <p:cNvGrpSpPr>
            <a:grpSpLocks/>
          </p:cNvGrpSpPr>
          <p:nvPr/>
        </p:nvGrpSpPr>
        <p:grpSpPr bwMode="auto">
          <a:xfrm>
            <a:off x="135447" y="5450601"/>
            <a:ext cx="1223454" cy="1239990"/>
            <a:chOff x="2065" y="1551"/>
            <a:chExt cx="1628" cy="1988"/>
          </a:xfrm>
        </p:grpSpPr>
        <p:sp>
          <p:nvSpPr>
            <p:cNvPr id="20" name="Freeform 30">
              <a:extLst>
                <a:ext uri="{FF2B5EF4-FFF2-40B4-BE49-F238E27FC236}">
                  <a16:creationId xmlns:a16="http://schemas.microsoft.com/office/drawing/2014/main" id="{377B238C-C9EF-4F1B-ACEE-140B3C279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31">
              <a:extLst>
                <a:ext uri="{FF2B5EF4-FFF2-40B4-BE49-F238E27FC236}">
                  <a16:creationId xmlns:a16="http://schemas.microsoft.com/office/drawing/2014/main" id="{56B085ED-38AB-419E-A10B-B224ED0BF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32">
              <a:extLst>
                <a:ext uri="{FF2B5EF4-FFF2-40B4-BE49-F238E27FC236}">
                  <a16:creationId xmlns:a16="http://schemas.microsoft.com/office/drawing/2014/main" id="{39117DEA-FFBD-4FEB-AFFD-EF0225BE7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33">
              <a:extLst>
                <a:ext uri="{FF2B5EF4-FFF2-40B4-BE49-F238E27FC236}">
                  <a16:creationId xmlns:a16="http://schemas.microsoft.com/office/drawing/2014/main" id="{906243EF-51A2-4E21-94CC-467AECE9E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2FDB9D26-3D7C-4F3C-8B9F-723018123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BDB9A236-EB3F-4BD1-BA07-91FC2C914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36">
              <a:extLst>
                <a:ext uri="{FF2B5EF4-FFF2-40B4-BE49-F238E27FC236}">
                  <a16:creationId xmlns:a16="http://schemas.microsoft.com/office/drawing/2014/main" id="{6538685D-B35A-47E7-9893-D0801FCE9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37">
              <a:extLst>
                <a:ext uri="{FF2B5EF4-FFF2-40B4-BE49-F238E27FC236}">
                  <a16:creationId xmlns:a16="http://schemas.microsoft.com/office/drawing/2014/main" id="{7FCA410A-CDCF-46EF-81B6-B665CC51F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38">
              <a:extLst>
                <a:ext uri="{FF2B5EF4-FFF2-40B4-BE49-F238E27FC236}">
                  <a16:creationId xmlns:a16="http://schemas.microsoft.com/office/drawing/2014/main" id="{A829F60D-1B01-4BE0-830C-CE75859BD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39">
              <a:extLst>
                <a:ext uri="{FF2B5EF4-FFF2-40B4-BE49-F238E27FC236}">
                  <a16:creationId xmlns:a16="http://schemas.microsoft.com/office/drawing/2014/main" id="{CF3C740D-193F-479F-AF16-9AA1F6C62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40">
              <a:extLst>
                <a:ext uri="{FF2B5EF4-FFF2-40B4-BE49-F238E27FC236}">
                  <a16:creationId xmlns:a16="http://schemas.microsoft.com/office/drawing/2014/main" id="{6437D15C-92C0-47E9-BBAD-22E1E1B96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41">
              <a:extLst>
                <a:ext uri="{FF2B5EF4-FFF2-40B4-BE49-F238E27FC236}">
                  <a16:creationId xmlns:a16="http://schemas.microsoft.com/office/drawing/2014/main" id="{CCD91E07-91A9-4BD3-B381-294316B17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42">
              <a:extLst>
                <a:ext uri="{FF2B5EF4-FFF2-40B4-BE49-F238E27FC236}">
                  <a16:creationId xmlns:a16="http://schemas.microsoft.com/office/drawing/2014/main" id="{C4F69D10-D58A-4821-9592-C8680AE3D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43">
              <a:extLst>
                <a:ext uri="{FF2B5EF4-FFF2-40B4-BE49-F238E27FC236}">
                  <a16:creationId xmlns:a16="http://schemas.microsoft.com/office/drawing/2014/main" id="{7CA6E211-8672-4A51-9FDD-D32820BC0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44">
              <a:extLst>
                <a:ext uri="{FF2B5EF4-FFF2-40B4-BE49-F238E27FC236}">
                  <a16:creationId xmlns:a16="http://schemas.microsoft.com/office/drawing/2014/main" id="{B8CC0338-B505-41BD-8B68-D08F0856A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45">
              <a:extLst>
                <a:ext uri="{FF2B5EF4-FFF2-40B4-BE49-F238E27FC236}">
                  <a16:creationId xmlns:a16="http://schemas.microsoft.com/office/drawing/2014/main" id="{AA82189A-D29B-4033-BA93-40C03A1AF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46">
              <a:extLst>
                <a:ext uri="{FF2B5EF4-FFF2-40B4-BE49-F238E27FC236}">
                  <a16:creationId xmlns:a16="http://schemas.microsoft.com/office/drawing/2014/main" id="{124CADE4-096D-4E11-B4E1-074902D65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" name="AutoShape 35">
            <a:extLst>
              <a:ext uri="{FF2B5EF4-FFF2-40B4-BE49-F238E27FC236}">
                <a16:creationId xmlns:a16="http://schemas.microsoft.com/office/drawing/2014/main" id="{D206F655-4386-4F66-BCDD-3B828E676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7994" y="5343967"/>
            <a:ext cx="6586290" cy="484796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Personally, I found these overly complicated</a:t>
            </a:r>
          </a:p>
        </p:txBody>
      </p:sp>
    </p:spTree>
    <p:extLst>
      <p:ext uri="{BB962C8B-B14F-4D97-AF65-F5344CB8AC3E}">
        <p14:creationId xmlns:p14="http://schemas.microsoft.com/office/powerpoint/2010/main" val="2278016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41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9B04AC6C-2E09-4ED0-A6B6-7A3296B89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76200" y="2949217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8" name="Straight Connector 47"/>
          <p:cNvCxnSpPr/>
          <p:nvPr/>
        </p:nvCxnSpPr>
        <p:spPr bwMode="auto">
          <a:xfrm flipV="1">
            <a:off x="1680268" y="997718"/>
            <a:ext cx="630784" cy="431293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49" name="AutoShape 8">
            <a:extLst>
              <a:ext uri="{FF2B5EF4-FFF2-40B4-BE49-F238E27FC236}">
                <a16:creationId xmlns:a16="http://schemas.microsoft.com/office/drawing/2014/main" id="{175CF7DC-42B9-4A65-A9F8-F916DF5E9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623" y="2949217"/>
            <a:ext cx="7419446" cy="3756383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indent="-45720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Deduction Goal: </a:t>
            </a:r>
            <a:r>
              <a:rPr lang="en-US" altLang="en-US" sz="2400" dirty="0">
                <a:sym typeface="Symbol" panose="05050102010706020507" pitchFamily="18" charset="2"/>
              </a:rPr>
              <a:t></a:t>
            </a:r>
            <a:endParaRPr lang="en-US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indent="-457200" eaLnBrk="1" hangingPunct="1">
              <a:spcBef>
                <a:spcPct val="0"/>
              </a:spcBef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  $</a:t>
            </a:r>
            <a:r>
              <a:rPr lang="en-US" altLang="en-US" sz="2400" dirty="0"/>
              <a:t>x (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</a:p>
          <a:p>
            <a:pPr marL="457200" indent="-457200" eaLnBrk="1" hangingPunct="1">
              <a:spcBef>
                <a:spcPct val="0"/>
              </a:spcBef>
              <a:buAutoNum type="arabicPeriod"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</a:t>
            </a:r>
            <a:r>
              <a:rPr lang="en-US" altLang="en-US" sz="2400" baseline="-25000" dirty="0">
                <a:latin typeface="Symbol" pitchFamily="18" charset="2"/>
              </a:rPr>
              <a:t>$</a:t>
            </a:r>
            <a:r>
              <a:rPr lang="en-US" altLang="en-US" sz="2400" dirty="0"/>
              <a:t>)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</a:t>
            </a:r>
            <a:r>
              <a:rPr lang="en-US" altLang="en-US" sz="2400" baseline="-25000" dirty="0"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  <a:p>
            <a:pPr marL="457200" indent="-457200" eaLnBrk="1" hangingPunct="1">
              <a:spcBef>
                <a:spcPct val="0"/>
              </a:spcBef>
              <a:buFontTx/>
              <a:buAutoNum type="arabicPeriod"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Cases Goal: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ym typeface="Symbol" panose="05050102010706020507" pitchFamily="18" charset="2"/>
              </a:rPr>
              <a:t>(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x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(x))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ym typeface="Symbol" panose="05050102010706020507" pitchFamily="18" charset="2"/>
              </a:rPr>
              <a:t> (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x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indent="-457200" eaLnBrk="1" hangingPunct="1">
              <a:spcBef>
                <a:spcPct val="0"/>
              </a:spcBef>
              <a:buFontTx/>
              <a:buAutoNum type="arabicPeriod"/>
            </a:pPr>
            <a:r>
              <a:rPr lang="en-US" altLang="en-US" sz="2400" dirty="0"/>
              <a:t>           Case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</a:t>
            </a:r>
            <a:r>
              <a:rPr lang="en-US" altLang="en-US" sz="2400" baseline="-25000" dirty="0">
                <a:latin typeface="Symbol" pitchFamily="18" charset="2"/>
              </a:rPr>
              <a:t>$</a:t>
            </a:r>
            <a:r>
              <a:rPr lang="en-US" altLang="en-US" sz="2400" dirty="0"/>
              <a:t>):</a:t>
            </a:r>
          </a:p>
          <a:p>
            <a:pPr marL="457200" indent="-457200" eaLnBrk="1" hangingPunct="1">
              <a:spcBef>
                <a:spcPct val="0"/>
              </a:spcBef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               $</a:t>
            </a:r>
            <a:r>
              <a:rPr lang="en-US" altLang="en-US" sz="2400" dirty="0"/>
              <a:t>x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</a:t>
            </a:r>
          </a:p>
          <a:p>
            <a:pPr marL="457200" indent="-457200" eaLnBrk="1" hangingPunct="1">
              <a:spcBef>
                <a:spcPct val="0"/>
              </a:spcBef>
              <a:buAutoNum type="arabicPeriod"/>
            </a:pPr>
            <a:r>
              <a:rPr lang="en-US" altLang="en-US" sz="2400" dirty="0">
                <a:sym typeface="Symbol" panose="05050102010706020507" pitchFamily="18" charset="2"/>
              </a:rPr>
              <a:t>                   (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x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(x))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ym typeface="Symbol" panose="05050102010706020507" pitchFamily="18" charset="2"/>
              </a:rPr>
              <a:t> (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x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</a:p>
          <a:p>
            <a:pPr marL="457200" indent="-457200" eaLnBrk="1" hangingPunct="1">
              <a:spcBef>
                <a:spcPct val="0"/>
              </a:spcBef>
              <a:buAutoNum type="arabicPeriod"/>
            </a:pPr>
            <a:r>
              <a:rPr lang="en-US" altLang="en-US" sz="2400" dirty="0"/>
              <a:t>                   Case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β´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: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/>
              <a:t>(x</a:t>
            </a:r>
            <a:r>
              <a:rPr lang="en-US" altLang="en-US" sz="2400" baseline="-25000" dirty="0">
                <a:latin typeface="Symbol" pitchFamily="18" charset="2"/>
              </a:rPr>
              <a:t>$</a:t>
            </a:r>
            <a:r>
              <a:rPr lang="en-US" altLang="en-US" sz="2400" dirty="0"/>
              <a:t>)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indent="-457200" eaLnBrk="1" hangingPunct="1">
              <a:spcBef>
                <a:spcPct val="0"/>
              </a:spcBef>
              <a:buFontTx/>
              <a:buAutoNum type="arabicPeriod"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indent="-457200" eaLnBrk="1" hangingPunct="1">
              <a:spcBef>
                <a:spcPct val="0"/>
              </a:spcBef>
              <a:buFontTx/>
              <a:buAutoNum type="arabicPeriod"/>
            </a:pPr>
            <a:r>
              <a:rPr lang="en-US" altLang="en-US" sz="2400" dirty="0">
                <a:sym typeface="Symbol" panose="05050102010706020507" pitchFamily="18" charset="2"/>
              </a:rPr>
              <a:t>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42D3F9DC-AA4F-44F9-B6CF-ABEFD5921CE9}"/>
              </a:ext>
            </a:extLst>
          </p:cNvPr>
          <p:cNvSpPr/>
          <p:nvPr/>
        </p:nvSpPr>
        <p:spPr>
          <a:xfrm>
            <a:off x="6337450" y="3334240"/>
            <a:ext cx="356855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Assumption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l"/>
            <a:r>
              <a:rPr lang="en-US" sz="2400" dirty="0"/>
              <a:t>Remove </a:t>
            </a:r>
            <a:r>
              <a:rPr lang="en-US" altLang="en-US" sz="2400" dirty="0">
                <a:latin typeface="Symbol" pitchFamily="18" charset="2"/>
              </a:rPr>
              <a:t>$</a:t>
            </a:r>
          </a:p>
          <a:p>
            <a:pPr algn="l"/>
            <a:r>
              <a:rPr lang="en-US" altLang="en-US" sz="2400" dirty="0"/>
              <a:t>      Cases: 3</a:t>
            </a:r>
          </a:p>
          <a:p>
            <a:pPr algn="l"/>
            <a:r>
              <a:rPr lang="en-US" altLang="en-US" sz="2400" dirty="0"/>
              <a:t>Assumption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$</a:t>
            </a:r>
            <a:endParaRPr lang="en-US" altLang="en-US" sz="2400" dirty="0"/>
          </a:p>
          <a:p>
            <a:pPr algn="l"/>
            <a:r>
              <a:rPr lang="en-US" sz="2400"/>
              <a:t>Build Or</a:t>
            </a:r>
            <a:endParaRPr lang="en-US" altLang="en-US" sz="2400" dirty="0"/>
          </a:p>
          <a:p>
            <a:pPr algn="l"/>
            <a:r>
              <a:rPr lang="en-US" altLang="en-US" sz="2400" dirty="0"/>
              <a:t>Similar</a:t>
            </a:r>
          </a:p>
          <a:p>
            <a:pPr algn="l"/>
            <a:r>
              <a:rPr lang="en-US" altLang="en-US" sz="2400" dirty="0"/>
              <a:t>Cases Conclusion</a:t>
            </a:r>
          </a:p>
          <a:p>
            <a:pPr algn="l"/>
            <a:r>
              <a:rPr lang="en-US" altLang="en-US" sz="2400" dirty="0"/>
              <a:t>Deduction </a:t>
            </a:r>
            <a:r>
              <a:rPr lang="en-US" altLang="en-US" sz="2400" dirty="0" err="1"/>
              <a:t>Concl</a:t>
            </a:r>
            <a:endParaRPr lang="en-US" altLang="en-US" sz="2400" dirty="0"/>
          </a:p>
        </p:txBody>
      </p:sp>
      <p:sp>
        <p:nvSpPr>
          <p:cNvPr id="17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1600200" y="-44304"/>
            <a:ext cx="5791200" cy="610905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Cases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222069" y="418578"/>
            <a:ext cx="8763000" cy="1012461"/>
            <a:chOff x="222069" y="1381054"/>
            <a:chExt cx="8763000" cy="1012461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4DE4D6B5-B9CE-4FD1-A521-A85288C8800B}"/>
                </a:ext>
              </a:extLst>
            </p:cNvPr>
            <p:cNvSpPr/>
            <p:nvPr/>
          </p:nvSpPr>
          <p:spPr>
            <a:xfrm>
              <a:off x="222069" y="1439408"/>
              <a:ext cx="8763000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lvl="1" algn="ctr"/>
              <a:r>
                <a:rPr lang="en-US" sz="2800" dirty="0">
                  <a:solidFill>
                    <a:schemeClr val="tx2"/>
                  </a:solidFill>
                  <a:latin typeface="+mj-lt"/>
                </a:rPr>
                <a:t>Distributive Law for </a:t>
              </a:r>
              <a:r>
                <a:rPr lang="en-US" altLang="en-US" sz="2800" dirty="0">
                  <a:solidFill>
                    <a:schemeClr val="tx2"/>
                  </a:solidFill>
                  <a:latin typeface="Symbol" pitchFamily="18" charset="2"/>
                </a:rPr>
                <a:t>$ </a:t>
              </a:r>
              <a:r>
                <a:rPr lang="en-US" altLang="en-US" sz="2800" dirty="0">
                  <a:solidFill>
                    <a:schemeClr val="tx2"/>
                  </a:solidFill>
                </a:rPr>
                <a:t>and </a:t>
              </a:r>
              <a:r>
                <a:rPr lang="el-GR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endParaRPr lang="en-CA" altLang="en-US" sz="2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lvl="1" algn="ctr"/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     $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r>
                <a:rPr lang="en-US" altLang="en-US" sz="2800" dirty="0" err="1">
                  <a:solidFill>
                    <a:srgbClr val="FFC000"/>
                  </a:solidFill>
                  <a:sym typeface="Symbol" panose="05050102010706020507" pitchFamily="18" charset="2"/>
                </a:rPr>
                <a:t>iff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2800" dirty="0">
                  <a:solidFill>
                    <a:srgbClr val="FFC000"/>
                  </a:solidFill>
                </a:rPr>
                <a:t>x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800" dirty="0">
                  <a:solidFill>
                    <a:srgbClr val="FFC000"/>
                  </a:solidFill>
                </a:rPr>
                <a:t>(x))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 (</a:t>
              </a:r>
              <a:r>
                <a:rPr lang="en-US" altLang="en-US" sz="2800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2800" dirty="0">
                  <a:solidFill>
                    <a:srgbClr val="FFC000"/>
                  </a:solidFill>
                </a:rPr>
                <a:t>x</a:t>
              </a:r>
              <a:r>
                <a:rPr lang="en-US" altLang="en-US" sz="2800" dirty="0">
                  <a:solidFill>
                    <a:srgbClr val="FFC000"/>
                  </a:solidFill>
                  <a:sym typeface="Symbol" panose="05050102010706020507" pitchFamily="18" charset="2"/>
                </a:rPr>
                <a:t>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(x)) </a:t>
              </a:r>
              <a:endParaRPr lang="en-US" altLang="en-US" sz="2800" dirty="0">
                <a:solidFill>
                  <a:srgbClr val="FFC000"/>
                </a:solidFill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3041716" y="1792019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or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6375409" y="1381054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chemeClr val="tx2"/>
                  </a:solidFill>
                </a:rPr>
                <a:t>or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E4302D77-4280-45AC-9F7B-24823FABB558}"/>
                </a:ext>
              </a:extLst>
            </p:cNvPr>
            <p:cNvSpPr/>
            <p:nvPr/>
          </p:nvSpPr>
          <p:spPr>
            <a:xfrm>
              <a:off x="6039678" y="1802296"/>
              <a:ext cx="755032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sz="1600" dirty="0">
                  <a:solidFill>
                    <a:srgbClr val="FFC000"/>
                  </a:solidFill>
                </a:rPr>
                <a:t>or</a:t>
              </a:r>
            </a:p>
          </p:txBody>
        </p:sp>
      </p:grpSp>
      <p:sp>
        <p:nvSpPr>
          <p:cNvPr id="30" name="Rectangle 29"/>
          <p:cNvSpPr/>
          <p:nvPr/>
        </p:nvSpPr>
        <p:spPr>
          <a:xfrm flipH="1">
            <a:off x="4322830" y="907282"/>
            <a:ext cx="372000" cy="461665"/>
          </a:xfrm>
          <a:prstGeom prst="rect">
            <a:avLst/>
          </a:prstGeom>
          <a:solidFill>
            <a:srgbClr val="000066"/>
          </a:solidFill>
        </p:spPr>
        <p:txBody>
          <a:bodyPr wrap="square">
            <a:spAutoFit/>
          </a:bodyPr>
          <a:lstStyle/>
          <a:p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sz="2400" dirty="0"/>
          </a:p>
        </p:txBody>
      </p:sp>
      <p:grpSp>
        <p:nvGrpSpPr>
          <p:cNvPr id="31" name="Group 30"/>
          <p:cNvGrpSpPr/>
          <p:nvPr/>
        </p:nvGrpSpPr>
        <p:grpSpPr>
          <a:xfrm>
            <a:off x="2525274" y="1212134"/>
            <a:ext cx="3843434" cy="535723"/>
            <a:chOff x="1728091" y="1258027"/>
            <a:chExt cx="3843434" cy="535723"/>
          </a:xfrm>
        </p:grpSpPr>
        <p:sp>
          <p:nvSpPr>
            <p:cNvPr id="32" name="Rectangle 31"/>
            <p:cNvSpPr/>
            <p:nvPr/>
          </p:nvSpPr>
          <p:spPr>
            <a:xfrm>
              <a:off x="1728091" y="1317744"/>
              <a:ext cx="1510350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α´</a:t>
              </a: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</a:t>
              </a:r>
              <a:r>
                <a: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β´</a:t>
              </a:r>
              <a:endParaRPr lang="en-CA" sz="2400" dirty="0">
                <a:solidFill>
                  <a:srgbClr val="FFC000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5250603" y="1332085"/>
              <a:ext cx="32092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γ</a:t>
              </a:r>
              <a:endParaRPr lang="en-CA" sz="2400" dirty="0">
                <a:solidFill>
                  <a:srgbClr val="FFC000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 flipH="1">
              <a:off x="3317618" y="1258027"/>
              <a:ext cx="68579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l-GR" altLang="en-US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lang="en-CA" altLang="en-US" sz="2400" dirty="0">
                  <a:solidFill>
                    <a:srgbClr val="FFFF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endParaRPr lang="en-CA" sz="2400" dirty="0"/>
            </a:p>
          </p:txBody>
        </p:sp>
      </p:grpSp>
      <p:sp>
        <p:nvSpPr>
          <p:cNvPr id="18" name="Text Box 21">
            <a:extLst>
              <a:ext uri="{FF2B5EF4-FFF2-40B4-BE49-F238E27FC236}">
                <a16:creationId xmlns:a16="http://schemas.microsoft.com/office/drawing/2014/main" id="{F71EB1A0-AABA-46EA-8C18-EB6848348E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1822" y="1928214"/>
            <a:ext cx="524534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Lemma (proof by cases):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From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α´β´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and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β´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, prove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US" altLang="en-US" sz="2400" dirty="0">
              <a:solidFill>
                <a:schemeClr val="tx2"/>
              </a:solidFill>
              <a:cs typeface="Times New Roman" panose="02020603050405020304" pitchFamily="18" charset="0"/>
            </a:endParaRPr>
          </a:p>
        </p:txBody>
      </p:sp>
      <p:sp>
        <p:nvSpPr>
          <p:cNvPr id="20" name="AutoShape 8">
            <a:extLst>
              <a:ext uri="{FF2B5EF4-FFF2-40B4-BE49-F238E27FC236}">
                <a16:creationId xmlns:a16="http://schemas.microsoft.com/office/drawing/2014/main" id="{5CF8B8EF-39BA-4E7D-BDB8-616D42921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5623" y="1947007"/>
            <a:ext cx="5825778" cy="911618"/>
          </a:xfrm>
          <a:prstGeom prst="wedgeRectCallout">
            <a:avLst>
              <a:gd name="adj1" fmla="val -54631"/>
              <a:gd name="adj2" fmla="val 4920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endParaRPr lang="en-US" altLang="en-US" sz="2800" dirty="0"/>
          </a:p>
        </p:txBody>
      </p:sp>
    </p:spTree>
    <p:extLst>
      <p:ext uri="{BB962C8B-B14F-4D97-AF65-F5344CB8AC3E}">
        <p14:creationId xmlns:p14="http://schemas.microsoft.com/office/powerpoint/2010/main" val="2907427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4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4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4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5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4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4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4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4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5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5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pic>
        <p:nvPicPr>
          <p:cNvPr id="7170" name="Picture 2" descr="Good vs. Evil | Heroes and villians Wiki | Fandom">
            <a:extLst>
              <a:ext uri="{FF2B5EF4-FFF2-40B4-BE49-F238E27FC236}">
                <a16:creationId xmlns:a16="http://schemas.microsoft.com/office/drawing/2014/main" id="{9BB901FB-4EFD-4882-83B8-911B6F0AC7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1456" y="700562"/>
            <a:ext cx="3300135" cy="19800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AutoShape 35">
            <a:extLst>
              <a:ext uri="{FF2B5EF4-FFF2-40B4-BE49-F238E27FC236}">
                <a16:creationId xmlns:a16="http://schemas.microsoft.com/office/drawing/2014/main" id="{8430287F-8A1B-4CA3-A5D7-C9F17C55B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9683" y="2842129"/>
            <a:ext cx="1981200" cy="609600"/>
          </a:xfrm>
          <a:prstGeom prst="wedgeRoundRectCallout">
            <a:avLst>
              <a:gd name="adj1" fmla="val 54719"/>
              <a:gd name="adj2" fmla="val 6906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Mind – Body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471853BB-2252-4542-9BC4-8D40F1BE40C7}"/>
              </a:ext>
            </a:extLst>
          </p:cNvPr>
          <p:cNvGrpSpPr>
            <a:grpSpLocks/>
          </p:cNvGrpSpPr>
          <p:nvPr/>
        </p:nvGrpSpPr>
        <p:grpSpPr bwMode="auto">
          <a:xfrm>
            <a:off x="8055521" y="3187084"/>
            <a:ext cx="1189548" cy="1252690"/>
            <a:chOff x="2065" y="1551"/>
            <a:chExt cx="1628" cy="1988"/>
          </a:xfrm>
        </p:grpSpPr>
        <p:sp>
          <p:nvSpPr>
            <p:cNvPr id="46" name="Freeform 30">
              <a:extLst>
                <a:ext uri="{FF2B5EF4-FFF2-40B4-BE49-F238E27FC236}">
                  <a16:creationId xmlns:a16="http://schemas.microsoft.com/office/drawing/2014/main" id="{F8756069-CCB7-4CA6-B94A-6A7628FE6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7" name="Freeform 31">
              <a:extLst>
                <a:ext uri="{FF2B5EF4-FFF2-40B4-BE49-F238E27FC236}">
                  <a16:creationId xmlns:a16="http://schemas.microsoft.com/office/drawing/2014/main" id="{0FC2E0D9-BAC0-4894-A4E2-9B3E4776D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0" name="Freeform 32">
              <a:extLst>
                <a:ext uri="{FF2B5EF4-FFF2-40B4-BE49-F238E27FC236}">
                  <a16:creationId xmlns:a16="http://schemas.microsoft.com/office/drawing/2014/main" id="{0AB35A44-4ACC-401E-860B-4991339F7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1" name="Freeform 33">
              <a:extLst>
                <a:ext uri="{FF2B5EF4-FFF2-40B4-BE49-F238E27FC236}">
                  <a16:creationId xmlns:a16="http://schemas.microsoft.com/office/drawing/2014/main" id="{F709FB7D-C34B-4976-91ED-BE511837C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2" name="Freeform 34">
              <a:extLst>
                <a:ext uri="{FF2B5EF4-FFF2-40B4-BE49-F238E27FC236}">
                  <a16:creationId xmlns:a16="http://schemas.microsoft.com/office/drawing/2014/main" id="{6C3605ED-6567-47A1-84A8-1F94DD6E8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3" name="Freeform 35">
              <a:extLst>
                <a:ext uri="{FF2B5EF4-FFF2-40B4-BE49-F238E27FC236}">
                  <a16:creationId xmlns:a16="http://schemas.microsoft.com/office/drawing/2014/main" id="{C8172833-BF32-45CB-BB17-B214EF682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4" name="Freeform 36">
              <a:extLst>
                <a:ext uri="{FF2B5EF4-FFF2-40B4-BE49-F238E27FC236}">
                  <a16:creationId xmlns:a16="http://schemas.microsoft.com/office/drawing/2014/main" id="{4A3C4E59-BE26-4733-A0F0-0FF079D32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7" name="Freeform 37">
              <a:extLst>
                <a:ext uri="{FF2B5EF4-FFF2-40B4-BE49-F238E27FC236}">
                  <a16:creationId xmlns:a16="http://schemas.microsoft.com/office/drawing/2014/main" id="{5A8C1A77-1322-430F-93EF-7E0927222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8" name="Freeform 38">
              <a:extLst>
                <a:ext uri="{FF2B5EF4-FFF2-40B4-BE49-F238E27FC236}">
                  <a16:creationId xmlns:a16="http://schemas.microsoft.com/office/drawing/2014/main" id="{D7D03DFE-2D89-4285-B4DF-A1077AC49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9" name="Freeform 39">
              <a:extLst>
                <a:ext uri="{FF2B5EF4-FFF2-40B4-BE49-F238E27FC236}">
                  <a16:creationId xmlns:a16="http://schemas.microsoft.com/office/drawing/2014/main" id="{9D8F3D0F-195D-42ED-8E69-440C2E6E9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0" name="Freeform 40">
              <a:extLst>
                <a:ext uri="{FF2B5EF4-FFF2-40B4-BE49-F238E27FC236}">
                  <a16:creationId xmlns:a16="http://schemas.microsoft.com/office/drawing/2014/main" id="{FB7D7371-CED5-43DA-806D-3EBA2FC26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1" name="Freeform 41">
              <a:extLst>
                <a:ext uri="{FF2B5EF4-FFF2-40B4-BE49-F238E27FC236}">
                  <a16:creationId xmlns:a16="http://schemas.microsoft.com/office/drawing/2014/main" id="{EDFDAB78-A024-443C-B4F0-F2D311DCD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2" name="Freeform 42">
              <a:extLst>
                <a:ext uri="{FF2B5EF4-FFF2-40B4-BE49-F238E27FC236}">
                  <a16:creationId xmlns:a16="http://schemas.microsoft.com/office/drawing/2014/main" id="{37AAFC03-48B2-48A3-951B-F6B57B574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3" name="Freeform 43">
              <a:extLst>
                <a:ext uri="{FF2B5EF4-FFF2-40B4-BE49-F238E27FC236}">
                  <a16:creationId xmlns:a16="http://schemas.microsoft.com/office/drawing/2014/main" id="{6573F856-92C6-43E1-A00C-BE10289A0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4" name="Freeform 44">
              <a:extLst>
                <a:ext uri="{FF2B5EF4-FFF2-40B4-BE49-F238E27FC236}">
                  <a16:creationId xmlns:a16="http://schemas.microsoft.com/office/drawing/2014/main" id="{2BB43DE8-E029-47B8-ACCB-BEE15D19D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5" name="Freeform 45">
              <a:extLst>
                <a:ext uri="{FF2B5EF4-FFF2-40B4-BE49-F238E27FC236}">
                  <a16:creationId xmlns:a16="http://schemas.microsoft.com/office/drawing/2014/main" id="{7A86FFBF-A6AA-4320-BB88-6EDF688CA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6" name="Freeform 46">
              <a:extLst>
                <a:ext uri="{FF2B5EF4-FFF2-40B4-BE49-F238E27FC236}">
                  <a16:creationId xmlns:a16="http://schemas.microsoft.com/office/drawing/2014/main" id="{BD51F8C0-0432-4EC6-AD28-3EF54EB35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</p:grpSp>
      <p:pic>
        <p:nvPicPr>
          <p:cNvPr id="1026" name="Picture 2" descr="Earth / Space Yin Yang Art Print by Darth Paul | Society6">
            <a:extLst>
              <a:ext uri="{FF2B5EF4-FFF2-40B4-BE49-F238E27FC236}">
                <a16:creationId xmlns:a16="http://schemas.microsoft.com/office/drawing/2014/main" id="{0713E039-065C-48E5-AE5D-83D05D0AF7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9475" y="636879"/>
            <a:ext cx="2143125" cy="2143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The Mind-Body Problem and Consciousness as Experienced During Meditation -  Siim Land Blog">
            <a:extLst>
              <a:ext uri="{FF2B5EF4-FFF2-40B4-BE49-F238E27FC236}">
                <a16:creationId xmlns:a16="http://schemas.microsoft.com/office/drawing/2014/main" id="{F0091A7A-A8BA-48B7-8F11-58E1BB9D43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3695" y="706055"/>
            <a:ext cx="3581400" cy="2016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7" name="AutoShape 35">
            <a:extLst>
              <a:ext uri="{FF2B5EF4-FFF2-40B4-BE49-F238E27FC236}">
                <a16:creationId xmlns:a16="http://schemas.microsoft.com/office/drawing/2014/main" id="{7D89DB3B-AF53-47BB-AA90-3A5D8A83B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2819400"/>
            <a:ext cx="1981200" cy="609600"/>
          </a:xfrm>
          <a:prstGeom prst="wedgeRoundRectCallout">
            <a:avLst>
              <a:gd name="adj1" fmla="val 54719"/>
              <a:gd name="adj2" fmla="val 6906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Yin – Jang</a:t>
            </a:r>
          </a:p>
        </p:txBody>
      </p:sp>
      <p:sp>
        <p:nvSpPr>
          <p:cNvPr id="68" name="AutoShape 35">
            <a:extLst>
              <a:ext uri="{FF2B5EF4-FFF2-40B4-BE49-F238E27FC236}">
                <a16:creationId xmlns:a16="http://schemas.microsoft.com/office/drawing/2014/main" id="{8986E2BA-D4FF-4CDE-8A90-C1E3A1B55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2845526"/>
            <a:ext cx="1981200" cy="609600"/>
          </a:xfrm>
          <a:prstGeom prst="wedgeRoundRectCallout">
            <a:avLst>
              <a:gd name="adj1" fmla="val 54719"/>
              <a:gd name="adj2" fmla="val 6906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Good - Evil</a:t>
            </a:r>
          </a:p>
        </p:txBody>
      </p:sp>
      <p:sp>
        <p:nvSpPr>
          <p:cNvPr id="69" name="AutoShape 35">
            <a:extLst>
              <a:ext uri="{FF2B5EF4-FFF2-40B4-BE49-F238E27FC236}">
                <a16:creationId xmlns:a16="http://schemas.microsoft.com/office/drawing/2014/main" id="{3FFB5184-47E0-4AF9-9E59-3D6D1E330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9181" y="3828178"/>
            <a:ext cx="6200819" cy="2572622"/>
          </a:xfrm>
          <a:prstGeom prst="wedgeRoundRectCallout">
            <a:avLst>
              <a:gd name="adj1" fmla="val -56202"/>
              <a:gd name="adj2" fmla="val 38072"/>
              <a:gd name="adj3" fmla="val 16667"/>
            </a:avLst>
          </a:prstGeom>
          <a:noFill/>
          <a:ln w="12700">
            <a:solidFill>
              <a:srgbClr val="99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These are </a:t>
            </a:r>
            <a:r>
              <a:rPr lang="en-US" altLang="en-US" sz="2400" dirty="0">
                <a:solidFill>
                  <a:schemeClr val="tx2"/>
                </a:solidFill>
              </a:rPr>
              <a:t>Duals</a:t>
            </a:r>
            <a:r>
              <a:rPr lang="en-US" altLang="en-US" sz="2400" dirty="0"/>
              <a:t> of each other: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i="0" dirty="0"/>
              <a:t>Though different,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</a:t>
            </a:r>
            <a:r>
              <a:rPr lang="en-US" altLang="en-US" sz="2400" i="0" dirty="0"/>
              <a:t>they can be the flip side of the same coin.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i="0" dirty="0"/>
              <a:t>They paired. The dual of the dual of A is </a:t>
            </a:r>
            <a:r>
              <a:rPr lang="en-CA" altLang="en-US" sz="2400" dirty="0"/>
              <a:t>A.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/>
              <a:t>Understanding one gives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/>
              <a:t>     a deeper understanding of the other.</a:t>
            </a:r>
            <a:r>
              <a:rPr lang="en-CA" altLang="en-US" sz="2400" i="0" dirty="0"/>
              <a:t> </a:t>
            </a:r>
          </a:p>
        </p:txBody>
      </p:sp>
      <p:pic>
        <p:nvPicPr>
          <p:cNvPr id="70" name="Picture 6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82EC7157-54BF-4EC4-AC86-9C64E8012D2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570" y="5861934"/>
            <a:ext cx="723850" cy="7413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2917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6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39" grpId="0" animBg="1"/>
      <p:bldP spid="67" grpId="0" animBg="1"/>
      <p:bldP spid="68" grpId="0" animBg="1"/>
      <p:bldP spid="69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pic>
        <p:nvPicPr>
          <p:cNvPr id="7170" name="Picture 2" descr="Good vs. Evil | Heroes and villians Wiki | Fandom">
            <a:extLst>
              <a:ext uri="{FF2B5EF4-FFF2-40B4-BE49-F238E27FC236}">
                <a16:creationId xmlns:a16="http://schemas.microsoft.com/office/drawing/2014/main" id="{9BB901FB-4EFD-4882-83B8-911B6F0AC7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1456" y="700562"/>
            <a:ext cx="3300135" cy="19800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Earth / Space Yin Yang Art Print by Darth Paul | Society6">
            <a:extLst>
              <a:ext uri="{FF2B5EF4-FFF2-40B4-BE49-F238E27FC236}">
                <a16:creationId xmlns:a16="http://schemas.microsoft.com/office/drawing/2014/main" id="{0713E039-065C-48E5-AE5D-83D05D0AF7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9475" y="636879"/>
            <a:ext cx="2143125" cy="2143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The Mind-Body Problem and Consciousness as Experienced During Meditation -  Siim Land Blog">
            <a:extLst>
              <a:ext uri="{FF2B5EF4-FFF2-40B4-BE49-F238E27FC236}">
                <a16:creationId xmlns:a16="http://schemas.microsoft.com/office/drawing/2014/main" id="{F0091A7A-A8BA-48B7-8F11-58E1BB9D43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3695" y="706055"/>
            <a:ext cx="3581400" cy="2016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Doomed to Repeat It? | The Good News Herald">
            <a:extLst>
              <a:ext uri="{FF2B5EF4-FFF2-40B4-BE49-F238E27FC236}">
                <a16:creationId xmlns:a16="http://schemas.microsoft.com/office/drawing/2014/main" id="{BA19810A-8D4C-4273-8CA8-08980418B7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1864" y="2808243"/>
            <a:ext cx="4258736" cy="21250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The more you give to others, the more you get in return. - IdleHearts">
            <a:extLst>
              <a:ext uri="{FF2B5EF4-FFF2-40B4-BE49-F238E27FC236}">
                <a16:creationId xmlns:a16="http://schemas.microsoft.com/office/drawing/2014/main" id="{77BBCAD8-F0E4-40B0-BAF4-E56EA866634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33" b="37634"/>
          <a:stretch/>
        </p:blipFill>
        <p:spPr bwMode="auto">
          <a:xfrm>
            <a:off x="4079668" y="5004594"/>
            <a:ext cx="4226132" cy="1776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A7D92C04-65A6-4208-9FDC-2FCF6C35CBAA}"/>
              </a:ext>
            </a:extLst>
          </p:cNvPr>
          <p:cNvGrpSpPr/>
          <p:nvPr/>
        </p:nvGrpSpPr>
        <p:grpSpPr>
          <a:xfrm>
            <a:off x="9677400" y="2280564"/>
            <a:ext cx="5365794" cy="2733029"/>
            <a:chOff x="-1873398" y="2633385"/>
            <a:chExt cx="5365794" cy="2733029"/>
          </a:xfrm>
        </p:grpSpPr>
        <p:pic>
          <p:nvPicPr>
            <p:cNvPr id="2054" name="Picture 6" descr="11 Top Bible Verses About Eternal Life - Encouraging Scripture">
              <a:extLst>
                <a:ext uri="{FF2B5EF4-FFF2-40B4-BE49-F238E27FC236}">
                  <a16:creationId xmlns:a16="http://schemas.microsoft.com/office/drawing/2014/main" id="{1BBBB497-7598-476C-A0AE-69122018E7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222479" y="2633385"/>
              <a:ext cx="4714875" cy="273302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E7C593DB-92F7-4910-B8D4-E6FC490EDCD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b="79597"/>
            <a:stretch/>
          </p:blipFill>
          <p:spPr>
            <a:xfrm>
              <a:off x="-642788" y="3887265"/>
              <a:ext cx="2331524" cy="616855"/>
            </a:xfrm>
            <a:prstGeom prst="rect">
              <a:avLst/>
            </a:prstGeom>
          </p:spPr>
        </p:pic>
        <p:pic>
          <p:nvPicPr>
            <p:cNvPr id="31" name="Picture 30">
              <a:extLst>
                <a:ext uri="{FF2B5EF4-FFF2-40B4-BE49-F238E27FC236}">
                  <a16:creationId xmlns:a16="http://schemas.microsoft.com/office/drawing/2014/main" id="{130B639A-42F4-41E4-873E-3C36758A89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b="79597"/>
            <a:stretch/>
          </p:blipFill>
          <p:spPr>
            <a:xfrm>
              <a:off x="-762000" y="3961287"/>
              <a:ext cx="1828800" cy="483849"/>
            </a:xfrm>
            <a:prstGeom prst="rect">
              <a:avLst/>
            </a:prstGeom>
          </p:spPr>
        </p:pic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81E6AFB7-42D7-4767-9CCD-C19E8D5B435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b="79597"/>
            <a:stretch/>
          </p:blipFill>
          <p:spPr>
            <a:xfrm>
              <a:off x="-139337" y="4240551"/>
              <a:ext cx="1828800" cy="483849"/>
            </a:xfrm>
            <a:prstGeom prst="rect">
              <a:avLst/>
            </a:prstGeom>
          </p:spPr>
        </p:pic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1332B800-AC13-479E-9160-EF8C6C9620A1}"/>
                </a:ext>
              </a:extLst>
            </p:cNvPr>
            <p:cNvSpPr txBox="1"/>
            <p:nvPr/>
          </p:nvSpPr>
          <p:spPr>
            <a:xfrm>
              <a:off x="-1873398" y="3792681"/>
              <a:ext cx="4509551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sz="2000" dirty="0"/>
                <a:t>He hath forsaken material </a:t>
              </a:r>
              <a:br>
                <a:rPr lang="en-US" sz="2000" dirty="0"/>
              </a:br>
              <a:r>
                <a:rPr lang="en-US" sz="2000" dirty="0"/>
                <a:t>shall inherit everlasting life.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2118D672-92D1-4536-B049-55BD2135C41B}"/>
              </a:ext>
            </a:extLst>
          </p:cNvPr>
          <p:cNvGrpSpPr/>
          <p:nvPr/>
        </p:nvGrpSpPr>
        <p:grpSpPr>
          <a:xfrm>
            <a:off x="604965" y="3241345"/>
            <a:ext cx="4509551" cy="3383928"/>
            <a:chOff x="-744230" y="3740642"/>
            <a:chExt cx="4509551" cy="3383928"/>
          </a:xfrm>
        </p:grpSpPr>
        <p:pic>
          <p:nvPicPr>
            <p:cNvPr id="2056" name="Picture 8" descr="2012/03/06 – 2012 &amp;amp; the Fraud of Buddha&amp;#39;s “Enlightenment” – Process: 2018">
              <a:extLst>
                <a:ext uri="{FF2B5EF4-FFF2-40B4-BE49-F238E27FC236}">
                  <a16:creationId xmlns:a16="http://schemas.microsoft.com/office/drawing/2014/main" id="{6ADA4472-D45C-4580-B6F0-61A2256FB5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170" y="3740642"/>
              <a:ext cx="2669121" cy="338392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8B4DDBC-61B6-455C-8B35-A34261900744}"/>
                </a:ext>
              </a:extLst>
            </p:cNvPr>
            <p:cNvSpPr txBox="1"/>
            <p:nvPr/>
          </p:nvSpPr>
          <p:spPr>
            <a:xfrm>
              <a:off x="-744230" y="3744594"/>
              <a:ext cx="4509551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sz="2000" dirty="0">
                  <a:solidFill>
                    <a:srgbClr val="FFFFFF"/>
                  </a:solidFill>
                </a:rPr>
                <a:t>He hath forsaken material </a:t>
              </a:r>
              <a:br>
                <a:rPr lang="en-US" sz="2000" dirty="0">
                  <a:solidFill>
                    <a:srgbClr val="FFFFFF"/>
                  </a:solidFill>
                </a:rPr>
              </a:br>
              <a:r>
                <a:rPr lang="en-US" sz="2000" dirty="0">
                  <a:solidFill>
                    <a:srgbClr val="FFFFFF"/>
                  </a:solidFill>
                </a:rPr>
                <a:t>shall be Enlighted.</a:t>
              </a:r>
            </a:p>
          </p:txBody>
        </p:sp>
      </p:grpSp>
      <p:pic>
        <p:nvPicPr>
          <p:cNvPr id="40" name="Picture 3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22F63287-7F3B-40EB-AAB5-539DE11F4A7A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570" y="5861934"/>
            <a:ext cx="723850" cy="7413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054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sp>
        <p:nvSpPr>
          <p:cNvPr id="23" name="AutoShape 35">
            <a:extLst>
              <a:ext uri="{FF2B5EF4-FFF2-40B4-BE49-F238E27FC236}">
                <a16:creationId xmlns:a16="http://schemas.microsoft.com/office/drawing/2014/main" id="{65AC5E38-2E9C-43D7-A539-EE4E79649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420" y="4038600"/>
            <a:ext cx="7677443" cy="901456"/>
          </a:xfrm>
          <a:prstGeom prst="wedgeRoundRectCallout">
            <a:avLst>
              <a:gd name="adj1" fmla="val -34097"/>
              <a:gd name="adj2" fmla="val 73611"/>
              <a:gd name="adj3" fmla="val 16667"/>
            </a:avLst>
          </a:prstGeom>
          <a:noFill/>
          <a:ln w="12700">
            <a:solidFill>
              <a:srgbClr val="99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n-CA" sz="2400" dirty="0">
                <a:solidFill>
                  <a:srgbClr val="FFFFFF"/>
                </a:solidFill>
              </a:rPr>
              <a:t>T</a:t>
            </a:r>
            <a:r>
              <a:rPr lang="en-US" sz="2400" dirty="0"/>
              <a:t>he person who is screaming the loudest that he is good </a:t>
            </a:r>
            <a:br>
              <a:rPr lang="en-US" sz="2400" dirty="0"/>
            </a:br>
            <a:r>
              <a:rPr lang="en-US" sz="2400" dirty="0"/>
              <a:t>is the one who worries the most that he is not.</a:t>
            </a:r>
            <a:br>
              <a:rPr lang="en-US" sz="2400" dirty="0"/>
            </a:b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24" name="Picture 2" descr="When to Worry About Temper Tantrums | HealthyPlace">
            <a:extLst>
              <a:ext uri="{FF2B5EF4-FFF2-40B4-BE49-F238E27FC236}">
                <a16:creationId xmlns:a16="http://schemas.microsoft.com/office/drawing/2014/main" id="{C1C05654-CB95-4FAC-B18A-14821BC41C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4999" y="762000"/>
            <a:ext cx="5418667" cy="304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9B5AF53E-865A-4B34-B115-E28DD6CA0E3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570" y="5861934"/>
            <a:ext cx="723850" cy="7413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5750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sp>
        <p:nvSpPr>
          <p:cNvPr id="23" name="AutoShape 35">
            <a:extLst>
              <a:ext uri="{FF2B5EF4-FFF2-40B4-BE49-F238E27FC236}">
                <a16:creationId xmlns:a16="http://schemas.microsoft.com/office/drawing/2014/main" id="{65AC5E38-2E9C-43D7-A539-EE4E79649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7300" y="739353"/>
            <a:ext cx="2133600" cy="1304170"/>
          </a:xfrm>
          <a:prstGeom prst="wedgeRoundRectCallout">
            <a:avLst>
              <a:gd name="adj1" fmla="val -33587"/>
              <a:gd name="adj2" fmla="val -6260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noProof="0" dirty="0">
                <a:solidFill>
                  <a:srgbClr val="FFFFFF"/>
                </a:solidFill>
              </a:rPr>
              <a:t>10 &gt; 1</a:t>
            </a:r>
          </a:p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l-GR" altLang="en-US" sz="24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“10 is big” </a:t>
            </a:r>
          </a:p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l-GR" altLang="en-US" sz="24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“1 is small.”</a:t>
            </a:r>
          </a:p>
          <a:p>
            <a:pPr algn="ctr" eaLnBrk="1" hangingPunct="1">
              <a:spcBef>
                <a:spcPct val="0"/>
              </a:spcBef>
              <a:buNone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026" name="Picture 2" descr="I Love You Lots Pictures, Photos, and Images for Facebook, Tumblr,  Pinterest, and Twitter">
            <a:extLst>
              <a:ext uri="{FF2B5EF4-FFF2-40B4-BE49-F238E27FC236}">
                <a16:creationId xmlns:a16="http://schemas.microsoft.com/office/drawing/2014/main" id="{99D224E9-A4DA-4827-AFF9-968E904D62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307" y="2207630"/>
            <a:ext cx="4518575" cy="25842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AutoShape 35">
            <a:extLst>
              <a:ext uri="{FF2B5EF4-FFF2-40B4-BE49-F238E27FC236}">
                <a16:creationId xmlns:a16="http://schemas.microsoft.com/office/drawing/2014/main" id="{AD2E16D9-ED1F-44AA-9259-3C3C21618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913372"/>
            <a:ext cx="2542903" cy="542169"/>
          </a:xfrm>
          <a:prstGeom prst="wedgeRoundRectCallout">
            <a:avLst>
              <a:gd name="adj1" fmla="val -33587"/>
              <a:gd name="adj2" fmla="val -6260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 love you.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9F08A12-6BBC-466C-995F-F9103E466F05}"/>
              </a:ext>
            </a:extLst>
          </p:cNvPr>
          <p:cNvGrpSpPr/>
          <p:nvPr/>
        </p:nvGrpSpPr>
        <p:grpSpPr>
          <a:xfrm>
            <a:off x="4580708" y="2101040"/>
            <a:ext cx="4334691" cy="2690791"/>
            <a:chOff x="4552641" y="4323420"/>
            <a:chExt cx="3598460" cy="2230968"/>
          </a:xfrm>
        </p:grpSpPr>
        <p:pic>
          <p:nvPicPr>
            <p:cNvPr id="1028" name="Picture 4" descr="Freedom From Feeling Unloved - Vertava Health">
              <a:extLst>
                <a:ext uri="{FF2B5EF4-FFF2-40B4-BE49-F238E27FC236}">
                  <a16:creationId xmlns:a16="http://schemas.microsoft.com/office/drawing/2014/main" id="{AEC2BC86-4482-4C5E-B2B2-5C43C02747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31342" y="4426337"/>
              <a:ext cx="2841058" cy="212805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0EDF55C9-114C-4E29-947C-05CF14857430}"/>
                </a:ext>
              </a:extLst>
            </p:cNvPr>
            <p:cNvSpPr txBox="1"/>
            <p:nvPr/>
          </p:nvSpPr>
          <p:spPr>
            <a:xfrm>
              <a:off x="4552641" y="4323420"/>
              <a:ext cx="3598460" cy="95410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eaLnBrk="1" hangingPunct="1">
                <a:spcBef>
                  <a:spcPct val="0"/>
                </a:spcBef>
                <a:buNone/>
                <a:defRPr/>
              </a:pPr>
              <a:r>
                <a:rPr lang="en-US" altLang="en-US" sz="2800" dirty="0"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“You don’t love me </a:t>
              </a:r>
            </a:p>
            <a:p>
              <a:pPr algn="ctr" eaLnBrk="1" hangingPunct="1">
                <a:spcBef>
                  <a:spcPct val="0"/>
                </a:spcBef>
                <a:buNone/>
                <a:defRPr/>
              </a:pPr>
              <a:r>
                <a:rPr lang="en-US" altLang="en-US" sz="2800" dirty="0">
                  <a:latin typeface="Times New Roman"/>
                  <a:cs typeface="Times New Roman" panose="02020603050405020304" pitchFamily="18" charset="0"/>
                  <a:sym typeface="Symbol" panose="05050102010706020507" pitchFamily="18" charset="2"/>
                </a:rPr>
                <a:t>enough”</a:t>
              </a:r>
            </a:p>
          </p:txBody>
        </p:sp>
      </p:grpSp>
      <p:pic>
        <p:nvPicPr>
          <p:cNvPr id="10" name="Picture 9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CCCA7061-5864-4BB5-B2E5-F0803AAD5D8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570" y="5861934"/>
            <a:ext cx="723850" cy="741304"/>
          </a:xfrm>
          <a:prstGeom prst="rect">
            <a:avLst/>
          </a:prstGeom>
        </p:spPr>
      </p:pic>
      <p:sp>
        <p:nvSpPr>
          <p:cNvPr id="11" name="AutoShape 35">
            <a:extLst>
              <a:ext uri="{FF2B5EF4-FFF2-40B4-BE49-F238E27FC236}">
                <a16:creationId xmlns:a16="http://schemas.microsoft.com/office/drawing/2014/main" id="{19FF481B-9A94-4EFF-A635-351820348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0704" y="1515231"/>
            <a:ext cx="2542903" cy="542169"/>
          </a:xfrm>
          <a:prstGeom prst="wedgeRoundRectCallout">
            <a:avLst>
              <a:gd name="adj1" fmla="val -33587"/>
              <a:gd name="adj2" fmla="val -62603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 love you more.</a:t>
            </a:r>
          </a:p>
        </p:txBody>
      </p:sp>
    </p:spTree>
    <p:extLst>
      <p:ext uri="{BB962C8B-B14F-4D97-AF65-F5344CB8AC3E}">
        <p14:creationId xmlns:p14="http://schemas.microsoft.com/office/powerpoint/2010/main" val="10118473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12" grpId="0" animBg="1"/>
      <p:bldP spid="11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sp>
        <p:nvSpPr>
          <p:cNvPr id="10" name="AutoShape 35">
            <a:extLst>
              <a:ext uri="{FF2B5EF4-FFF2-40B4-BE49-F238E27FC236}">
                <a16:creationId xmlns:a16="http://schemas.microsoft.com/office/drawing/2014/main" id="{E234FC55-4845-40BE-9E10-1ADF4D585F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9644" y="5334000"/>
            <a:ext cx="7691958" cy="1377249"/>
          </a:xfrm>
          <a:prstGeom prst="wedgeRoundRectCallout">
            <a:avLst>
              <a:gd name="adj1" fmla="val -52947"/>
              <a:gd name="adj2" fmla="val 17069"/>
              <a:gd name="adj3" fmla="val 16667"/>
            </a:avLst>
          </a:prstGeom>
          <a:noFill/>
          <a:ln w="12700">
            <a:solidFill>
              <a:srgbClr val="99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noProof="0" dirty="0">
                <a:solidFill>
                  <a:srgbClr val="FFFFFF"/>
                </a:solidFill>
              </a:rPr>
              <a:t>American Dream </a:t>
            </a: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b="1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lang="el-GR" altLang="en-US" sz="24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“If you are a good person, then you will be rich”.</a:t>
            </a: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“If you are not rich, then you are not a good person”.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2" name="Picture 4" descr="Income/Poverty Rate - A Dream fulfilled?">
            <a:extLst>
              <a:ext uri="{FF2B5EF4-FFF2-40B4-BE49-F238E27FC236}">
                <a16:creationId xmlns:a16="http://schemas.microsoft.com/office/drawing/2014/main" id="{54369D4F-54A3-4BD9-8ECA-58D7391C47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9644" y="682106"/>
            <a:ext cx="6450356" cy="44044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EF982434-8F08-4980-8660-EBE73DEFF3C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570" y="5861934"/>
            <a:ext cx="723850" cy="7413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3605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sp>
        <p:nvSpPr>
          <p:cNvPr id="11" name="Text Box 27">
            <a:extLst>
              <a:ext uri="{FF2B5EF4-FFF2-40B4-BE49-F238E27FC236}">
                <a16:creationId xmlns:a16="http://schemas.microsoft.com/office/drawing/2014/main" id="{3888D31B-CA3D-4372-8C99-C17B518E3A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1109665"/>
            <a:ext cx="83820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every </a:t>
            </a: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primal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linear program, </a:t>
            </a:r>
            <a:b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define its </a:t>
            </a: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dual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linear program. 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115D051-53A2-45E9-8FC7-B3443C7AD2DA}"/>
              </a:ext>
            </a:extLst>
          </p:cNvPr>
          <p:cNvGrpSpPr/>
          <p:nvPr/>
        </p:nvGrpSpPr>
        <p:grpSpPr>
          <a:xfrm>
            <a:off x="482600" y="4597402"/>
            <a:ext cx="8361363" cy="2108198"/>
            <a:chOff x="482600" y="3911602"/>
            <a:chExt cx="8361363" cy="2108198"/>
          </a:xfrm>
        </p:grpSpPr>
        <p:sp>
          <p:nvSpPr>
            <p:cNvPr id="6" name="Text Box 4">
              <a:extLst>
                <a:ext uri="{FF2B5EF4-FFF2-40B4-BE49-F238E27FC236}">
                  <a16:creationId xmlns:a16="http://schemas.microsoft.com/office/drawing/2014/main" id="{88846FA1-7EE2-44FC-928C-5594A855DF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2600" y="3911602"/>
              <a:ext cx="4076700" cy="479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Dual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Linear Program </a:t>
              </a:r>
            </a:p>
          </p:txBody>
        </p:sp>
        <p:sp>
          <p:nvSpPr>
            <p:cNvPr id="7" name="Rectangle 20">
              <a:extLst>
                <a:ext uri="{FF2B5EF4-FFF2-40B4-BE49-F238E27FC236}">
                  <a16:creationId xmlns:a16="http://schemas.microsoft.com/office/drawing/2014/main" id="{8FC03022-B7A7-4214-8DED-DAA1C1C11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7200" y="4302127"/>
              <a:ext cx="914400" cy="3048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N</a:t>
              </a:r>
              <a:r>
                <a:rPr kumimoji="0" lang="en-US" altLang="en-US" sz="2400" b="0" i="0" u="none" strike="noStrike" kern="1200" cap="none" spc="0" normalizeH="0" baseline="-2500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</a:p>
          </p:txBody>
        </p:sp>
        <p:sp>
          <p:nvSpPr>
            <p:cNvPr id="8" name="Rectangle 22">
              <a:extLst>
                <a:ext uri="{FF2B5EF4-FFF2-40B4-BE49-F238E27FC236}">
                  <a16:creationId xmlns:a16="http://schemas.microsoft.com/office/drawing/2014/main" id="{AFAF2873-F75F-472A-A716-14C9FDADF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58200" y="4302127"/>
              <a:ext cx="304800" cy="11430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</a:t>
              </a:r>
              <a:r>
                <a:rPr kumimoji="0" lang="en-US" altLang="en-US" sz="2400" b="0" i="0" u="none" strike="noStrike" kern="1200" cap="none" spc="0" normalizeH="0" baseline="-2500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</a:t>
              </a:r>
            </a:p>
          </p:txBody>
        </p:sp>
        <p:sp>
          <p:nvSpPr>
            <p:cNvPr id="9" name="Text Box 24">
              <a:extLst>
                <a:ext uri="{FF2B5EF4-FFF2-40B4-BE49-F238E27FC236}">
                  <a16:creationId xmlns:a16="http://schemas.microsoft.com/office/drawing/2014/main" id="{9150A958-8DE1-4166-A0F7-22BB31C6D9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01000" y="4683127"/>
              <a:ext cx="381000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</a:t>
              </a:r>
            </a:p>
          </p:txBody>
        </p:sp>
        <p:grpSp>
          <p:nvGrpSpPr>
            <p:cNvPr id="13" name="Group 4">
              <a:extLst>
                <a:ext uri="{FF2B5EF4-FFF2-40B4-BE49-F238E27FC236}">
                  <a16:creationId xmlns:a16="http://schemas.microsoft.com/office/drawing/2014/main" id="{6CE8DFAD-1090-4DE7-AE98-23A7ABF85E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38913" y="4024315"/>
              <a:ext cx="981075" cy="1420812"/>
              <a:chOff x="6539661" y="2627376"/>
              <a:chExt cx="979755" cy="1420594"/>
            </a:xfrm>
          </p:grpSpPr>
          <p:sp>
            <p:nvSpPr>
              <p:cNvPr id="14" name="Rectangle 23">
                <a:extLst>
                  <a:ext uri="{FF2B5EF4-FFF2-40B4-BE49-F238E27FC236}">
                    <a16:creationId xmlns:a16="http://schemas.microsoft.com/office/drawing/2014/main" id="{4E20B6FC-A4D0-4D84-88E6-0A35D5A75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7093" y="2904970"/>
                <a:ext cx="900507" cy="11430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3000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</a:t>
                </a:r>
                <a:r>
                  <a:rPr kumimoji="0" lang="en-US" altLang="en-US" sz="2400" b="0" i="0" u="none" strike="noStrike" kern="1200" cap="none" spc="0" normalizeH="0" baseline="-25000" noProof="0" dirty="0" err="1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j,i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" name="Rectangle 23">
                <a:extLst>
                  <a:ext uri="{FF2B5EF4-FFF2-40B4-BE49-F238E27FC236}">
                    <a16:creationId xmlns:a16="http://schemas.microsoft.com/office/drawing/2014/main" id="{08B93AF5-8EA7-493A-9F36-45B79CAE3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9661" y="2627376"/>
                <a:ext cx="979755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subject to</a:t>
                </a:r>
              </a:p>
            </p:txBody>
          </p:sp>
        </p:grpSp>
        <p:sp>
          <p:nvSpPr>
            <p:cNvPr id="16" name="Rectangle 24">
              <a:extLst>
                <a:ext uri="{FF2B5EF4-FFF2-40B4-BE49-F238E27FC236}">
                  <a16:creationId xmlns:a16="http://schemas.microsoft.com/office/drawing/2014/main" id="{B1202AAB-DE19-4DC8-A855-E80DDF60F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8300" y="4017965"/>
              <a:ext cx="998538" cy="338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maximize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CCCC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Rectangle 25">
              <a:extLst>
                <a:ext uri="{FF2B5EF4-FFF2-40B4-BE49-F238E27FC236}">
                  <a16:creationId xmlns:a16="http://schemas.microsoft.com/office/drawing/2014/main" id="{B1F2AC6F-F2CC-4ABE-AD78-A4810E013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3800" y="4318002"/>
              <a:ext cx="304800" cy="90011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CC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Y</a:t>
              </a:r>
              <a:r>
                <a:rPr kumimoji="0" lang="en-US" altLang="en-US" sz="2400" b="0" i="0" u="none" strike="noStrike" kern="1200" cap="none" spc="0" normalizeH="0" baseline="-25000" noProof="0">
                  <a:ln>
                    <a:noFill/>
                  </a:ln>
                  <a:solidFill>
                    <a:srgbClr val="CC00CC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</a:p>
          </p:txBody>
        </p:sp>
        <p:sp>
          <p:nvSpPr>
            <p:cNvPr id="27" name="Rectangle 25">
              <a:extLst>
                <a:ext uri="{FF2B5EF4-FFF2-40B4-BE49-F238E27FC236}">
                  <a16:creationId xmlns:a16="http://schemas.microsoft.com/office/drawing/2014/main" id="{F3AA59F2-2398-4EF1-818C-D4F907BA8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3988" y="4292602"/>
              <a:ext cx="304800" cy="90011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CC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Y</a:t>
              </a:r>
              <a:r>
                <a:rPr kumimoji="0" lang="en-US" altLang="en-US" sz="2400" b="0" i="0" u="none" strike="noStrike" kern="1200" cap="none" spc="0" normalizeH="0" baseline="-25000" noProof="0">
                  <a:ln>
                    <a:noFill/>
                  </a:ln>
                  <a:solidFill>
                    <a:srgbClr val="CC00CC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</a:p>
          </p:txBody>
        </p:sp>
        <p:sp>
          <p:nvSpPr>
            <p:cNvPr id="29" name="Text Box 4">
              <a:extLst>
                <a:ext uri="{FF2B5EF4-FFF2-40B4-BE49-F238E27FC236}">
                  <a16:creationId xmlns:a16="http://schemas.microsoft.com/office/drawing/2014/main" id="{188F2D3A-96E7-40D1-8291-2D42FF743C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213" y="4392615"/>
              <a:ext cx="3048000" cy="708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Maximize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N</a:t>
              </a:r>
              <a:r>
                <a:rPr kumimoji="0" lang="en-US" altLang="en-US" sz="20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CC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Y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9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/>
                </a:rPr>
                <a:t>Subject to: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n-US" altLang="en-US" sz="20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  <a:r>
                <a:rPr kumimoji="0" lang="en-US" altLang="en-US" sz="20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CC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Y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Symbol" pitchFamily="18" charset="2"/>
                </a:rPr>
                <a:t>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C</a:t>
              </a:r>
              <a:endParaRPr kumimoji="0" lang="en-US" altLang="en-US" sz="20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0" name="Group 80">
              <a:extLst>
                <a:ext uri="{FF2B5EF4-FFF2-40B4-BE49-F238E27FC236}">
                  <a16:creationId xmlns:a16="http://schemas.microsoft.com/office/drawing/2014/main" id="{36552629-4BAF-466E-80AA-373528480D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20000" y="5486542"/>
              <a:ext cx="1223963" cy="533258"/>
              <a:chOff x="7539379" y="2438400"/>
              <a:chExt cx="1223621" cy="533400"/>
            </a:xfrm>
          </p:grpSpPr>
          <p:sp>
            <p:nvSpPr>
              <p:cNvPr id="31" name="Rectangle 81">
                <a:extLst>
                  <a:ext uri="{FF2B5EF4-FFF2-40B4-BE49-F238E27FC236}">
                    <a16:creationId xmlns:a16="http://schemas.microsoft.com/office/drawing/2014/main" id="{08415AD4-1C25-4EE8-BF0D-52160DA7D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39379" y="2448580"/>
                <a:ext cx="490262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CC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Y</a:t>
                </a:r>
                <a:r>
                  <a:rPr kumimoji="0" lang="en-US" altLang="en-US" sz="2800" b="0" i="0" u="none" strike="noStrike" kern="1200" cap="none" spc="0" normalizeH="0" baseline="-25000" noProof="0">
                    <a:ln>
                      <a:noFill/>
                    </a:ln>
                    <a:solidFill>
                      <a:srgbClr val="CC00CC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i</a:t>
                </a:r>
              </a:p>
            </p:txBody>
          </p:sp>
          <p:sp>
            <p:nvSpPr>
              <p:cNvPr id="32" name="Text Box 18">
                <a:extLst>
                  <a:ext uri="{FF2B5EF4-FFF2-40B4-BE49-F238E27FC236}">
                    <a16:creationId xmlns:a16="http://schemas.microsoft.com/office/drawing/2014/main" id="{4F8E3B64-413B-4A77-A103-02B576F78D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43672" y="2438400"/>
                <a:ext cx="381000" cy="519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³</a:t>
                </a:r>
              </a:p>
            </p:txBody>
          </p:sp>
          <p:sp>
            <p:nvSpPr>
              <p:cNvPr id="33" name="Rectangle 14">
                <a:extLst>
                  <a:ext uri="{FF2B5EF4-FFF2-40B4-BE49-F238E27FC236}">
                    <a16:creationId xmlns:a16="http://schemas.microsoft.com/office/drawing/2014/main" id="{B4E0495D-AF69-4B70-AA55-C00D5ED4A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58200" y="2577489"/>
                <a:ext cx="304800" cy="31417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0</a:t>
                </a:r>
                <a:endPara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199AC0EC-D81A-4EF0-97C0-8917DBAC782E}"/>
              </a:ext>
            </a:extLst>
          </p:cNvPr>
          <p:cNvGrpSpPr/>
          <p:nvPr/>
        </p:nvGrpSpPr>
        <p:grpSpPr>
          <a:xfrm>
            <a:off x="0" y="2311402"/>
            <a:ext cx="8763000" cy="2057400"/>
            <a:chOff x="0" y="1625602"/>
            <a:chExt cx="8763000" cy="2057400"/>
          </a:xfrm>
        </p:grpSpPr>
        <p:sp>
          <p:nvSpPr>
            <p:cNvPr id="18" name="Rectangle 16">
              <a:extLst>
                <a:ext uri="{FF2B5EF4-FFF2-40B4-BE49-F238E27FC236}">
                  <a16:creationId xmlns:a16="http://schemas.microsoft.com/office/drawing/2014/main" id="{9E710C51-8B7E-4003-9D07-16B07E7A0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2016127"/>
              <a:ext cx="1143000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</a:t>
              </a:r>
              <a:r>
                <a:rPr kumimoji="0" lang="en-US" altLang="en-US" sz="2400" b="0" i="0" u="none" strike="noStrike" kern="1200" cap="none" spc="0" normalizeH="0" baseline="-2500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i,j</a:t>
              </a:r>
              <a:endPara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Rectangle 13">
              <a:extLst>
                <a:ext uri="{FF2B5EF4-FFF2-40B4-BE49-F238E27FC236}">
                  <a16:creationId xmlns:a16="http://schemas.microsoft.com/office/drawing/2014/main" id="{41E1B2C7-B9E9-424F-80CF-1ACBB497F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7600" y="2022477"/>
              <a:ext cx="304800" cy="116998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</a:t>
              </a:r>
              <a:r>
                <a:rPr kumimoji="0" lang="en-US" altLang="en-US" sz="2400" b="0" i="0" u="none" strike="noStrike" kern="1200" cap="none" spc="0" normalizeH="0" baseline="-25000" noProof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</a:t>
              </a:r>
            </a:p>
          </p:txBody>
        </p:sp>
        <p:sp>
          <p:nvSpPr>
            <p:cNvPr id="20" name="Rectangle 14">
              <a:extLst>
                <a:ext uri="{FF2B5EF4-FFF2-40B4-BE49-F238E27FC236}">
                  <a16:creationId xmlns:a16="http://schemas.microsoft.com/office/drawing/2014/main" id="{9057B2F6-927B-4848-AF74-EF228694E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58200" y="2016127"/>
              <a:ext cx="304800" cy="9144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N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</a:p>
          </p:txBody>
        </p:sp>
        <p:sp>
          <p:nvSpPr>
            <p:cNvPr id="21" name="Text Box 18">
              <a:extLst>
                <a:ext uri="{FF2B5EF4-FFF2-40B4-BE49-F238E27FC236}">
                  <a16:creationId xmlns:a16="http://schemas.microsoft.com/office/drawing/2014/main" id="{B4EFA305-094D-4C2A-917C-2359E18388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01000" y="2311402"/>
              <a:ext cx="381000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³</a:t>
              </a:r>
            </a:p>
          </p:txBody>
        </p:sp>
        <p:sp>
          <p:nvSpPr>
            <p:cNvPr id="22" name="Rectangle 37">
              <a:extLst>
                <a:ext uri="{FF2B5EF4-FFF2-40B4-BE49-F238E27FC236}">
                  <a16:creationId xmlns:a16="http://schemas.microsoft.com/office/drawing/2014/main" id="{4FACE82F-674C-4304-AE98-248543ABA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1888" y="1725615"/>
              <a:ext cx="979487" cy="339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subject to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CCCC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Rectangle 3">
              <a:extLst>
                <a:ext uri="{FF2B5EF4-FFF2-40B4-BE49-F238E27FC236}">
                  <a16:creationId xmlns:a16="http://schemas.microsoft.com/office/drawing/2014/main" id="{EBF283D5-B0DC-44B3-8C0E-D9B931352B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1625602"/>
              <a:ext cx="3978275" cy="175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3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800">
                  <a:solidFill>
                    <a:schemeClr val="tx1"/>
                  </a:solidFill>
                  <a:latin typeface="+mn-lt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400">
                  <a:solidFill>
                    <a:schemeClr val="tx1"/>
                  </a:solidFill>
                  <a:latin typeface="+mn-lt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+mn-lt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+mn-lt"/>
                </a:defRPr>
              </a:lvl9pPr>
            </a:lstStyle>
            <a:p>
              <a:pPr marL="342900" marR="0" lvl="0" indent="-342900" algn="ctr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  Primal </a:t>
              </a: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Linear Program </a:t>
              </a:r>
            </a:p>
            <a:p>
              <a:pPr marL="342900" marR="0" lvl="0" indent="-342900" algn="ctr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Minimize: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C</a:t>
              </a:r>
              <a:r>
                <a:rPr kumimoji="0" lang="en-US" altLang="en-US" sz="20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T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/>
                </a:rPr>
                <a:t>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X</a:t>
              </a:r>
            </a:p>
            <a:p>
              <a:pPr marL="342900" marR="0" lvl="0" indent="-342900" algn="ctr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/>
                </a:rPr>
                <a:t>Subject to: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  <a:sym typeface="Symbol"/>
                </a:rPr>
                <a:t>M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X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³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 N</a:t>
              </a:r>
            </a:p>
          </p:txBody>
        </p:sp>
        <p:sp>
          <p:nvSpPr>
            <p:cNvPr id="24" name="Rectangle 13">
              <a:extLst>
                <a:ext uri="{FF2B5EF4-FFF2-40B4-BE49-F238E27FC236}">
                  <a16:creationId xmlns:a16="http://schemas.microsoft.com/office/drawing/2014/main" id="{C8D33757-761A-4D23-BC8F-F3DA3DC6A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2016127"/>
              <a:ext cx="304800" cy="116998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</a:t>
              </a:r>
              <a:r>
                <a:rPr kumimoji="0" lang="en-US" altLang="en-US" sz="2400" b="0" i="0" u="none" strike="noStrike" kern="1200" cap="none" spc="0" normalizeH="0" baseline="-25000" noProof="0">
                  <a:ln>
                    <a:noFill/>
                  </a:ln>
                  <a:solidFill>
                    <a:srgbClr val="33CC33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</a:t>
              </a:r>
            </a:p>
          </p:txBody>
        </p:sp>
        <p:sp>
          <p:nvSpPr>
            <p:cNvPr id="25" name="Rectangle 12">
              <a:extLst>
                <a:ext uri="{FF2B5EF4-FFF2-40B4-BE49-F238E27FC236}">
                  <a16:creationId xmlns:a16="http://schemas.microsoft.com/office/drawing/2014/main" id="{9B737F1E-E117-4307-BF01-9E0F02DD6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600" y="2016127"/>
              <a:ext cx="1143000" cy="22860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</a:t>
              </a:r>
              <a:r>
                <a:rPr kumimoji="0" lang="en-US" altLang="en-US" sz="2400" b="0" i="0" u="none" strike="noStrike" kern="1200" cap="none" spc="0" normalizeH="0" baseline="-2500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j</a:t>
              </a:r>
              <a:endPara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Rectangle 48">
              <a:extLst>
                <a:ext uri="{FF2B5EF4-FFF2-40B4-BE49-F238E27FC236}">
                  <a16:creationId xmlns:a16="http://schemas.microsoft.com/office/drawing/2014/main" id="{DA0BD6C0-60D4-4911-A8E6-7AA24EB63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275" y="1725615"/>
              <a:ext cx="1014413" cy="339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minimize 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CCCC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93633A6E-A2EF-4FB3-84D1-B9944DC5DF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15213" y="3149602"/>
              <a:ext cx="1347787" cy="533400"/>
              <a:chOff x="7414724" y="2438400"/>
              <a:chExt cx="1348276" cy="533400"/>
            </a:xfrm>
          </p:grpSpPr>
          <p:sp>
            <p:nvSpPr>
              <p:cNvPr id="35" name="Rectangle 48">
                <a:extLst>
                  <a:ext uri="{FF2B5EF4-FFF2-40B4-BE49-F238E27FC236}">
                    <a16:creationId xmlns:a16="http://schemas.microsoft.com/office/drawing/2014/main" id="{9729455C-69E7-49D3-B259-6AAAA460F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4724" y="2448580"/>
                <a:ext cx="510076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n-US" altLang="en-US" sz="2800" b="0" i="0" u="none" strike="noStrike" kern="1200" cap="none" spc="0" normalizeH="0" baseline="-2500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j</a:t>
                </a:r>
              </a:p>
            </p:txBody>
          </p:sp>
          <p:sp>
            <p:nvSpPr>
              <p:cNvPr id="36" name="Text Box 18">
                <a:extLst>
                  <a:ext uri="{FF2B5EF4-FFF2-40B4-BE49-F238E27FC236}">
                    <a16:creationId xmlns:a16="http://schemas.microsoft.com/office/drawing/2014/main" id="{D5A97A1A-0C0A-4B65-B6BA-F3C27588F9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43672" y="2438400"/>
                <a:ext cx="381000" cy="5191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³</a:t>
                </a:r>
              </a:p>
            </p:txBody>
          </p:sp>
          <p:sp>
            <p:nvSpPr>
              <p:cNvPr id="37" name="Rectangle 14">
                <a:extLst>
                  <a:ext uri="{FF2B5EF4-FFF2-40B4-BE49-F238E27FC236}">
                    <a16:creationId xmlns:a16="http://schemas.microsoft.com/office/drawing/2014/main" id="{A77A428A-FFB8-4BF5-917E-BE650C5E1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58200" y="2577489"/>
                <a:ext cx="304800" cy="31417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0</a:t>
                </a:r>
                <a:endParaRPr kumimoji="0" lang="en-US" altLang="en-US" sz="2400" b="0" i="0" u="none" strike="noStrike" kern="1200" cap="none" spc="0" normalizeH="0" baseline="-2500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8" name="Text Box 11">
            <a:extLst>
              <a:ext uri="{FF2B5EF4-FFF2-40B4-BE49-F238E27FC236}">
                <a16:creationId xmlns:a16="http://schemas.microsoft.com/office/drawing/2014/main" id="{B6931DF7-9B76-4D6B-B82F-78392CB5A8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33400"/>
            <a:ext cx="511870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Everything is turned upside down.</a:t>
            </a:r>
          </a:p>
        </p:txBody>
      </p:sp>
    </p:spTree>
    <p:extLst>
      <p:ext uri="{BB962C8B-B14F-4D97-AF65-F5344CB8AC3E}">
        <p14:creationId xmlns:p14="http://schemas.microsoft.com/office/powerpoint/2010/main" val="3925446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38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sp>
        <p:nvSpPr>
          <p:cNvPr id="38" name="Text Box 11">
            <a:extLst>
              <a:ext uri="{FF2B5EF4-FFF2-40B4-BE49-F238E27FC236}">
                <a16:creationId xmlns:a16="http://schemas.microsoft.com/office/drawing/2014/main" id="{3D6C9AD6-638C-42FA-B415-EDA5BE58F7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913" y="533400"/>
            <a:ext cx="5118709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Everything is turned upside down.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  Max Location         </a:t>
            </a:r>
          </a:p>
        </p:txBody>
      </p:sp>
      <p:sp>
        <p:nvSpPr>
          <p:cNvPr id="39" name="Text Box 11">
            <a:extLst>
              <a:ext uri="{FF2B5EF4-FFF2-40B4-BE49-F238E27FC236}">
                <a16:creationId xmlns:a16="http://schemas.microsoft.com/office/drawing/2014/main" id="{5E0B1F73-016C-43A3-AFF7-F90210B571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0545" y="961260"/>
            <a:ext cx="221887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       Min Roof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2F3B7E12-02B0-425A-8D25-6FAC016FFD80}"/>
              </a:ext>
            </a:extLst>
          </p:cNvPr>
          <p:cNvGrpSpPr/>
          <p:nvPr/>
        </p:nvGrpSpPr>
        <p:grpSpPr>
          <a:xfrm>
            <a:off x="152400" y="3505200"/>
            <a:ext cx="8763000" cy="2514600"/>
            <a:chOff x="152400" y="4267200"/>
            <a:chExt cx="8763000" cy="2514600"/>
          </a:xfrm>
        </p:grpSpPr>
        <p:sp>
          <p:nvSpPr>
            <p:cNvPr id="41" name="Freeform 3">
              <a:extLst>
                <a:ext uri="{FF2B5EF4-FFF2-40B4-BE49-F238E27FC236}">
                  <a16:creationId xmlns:a16="http://schemas.microsoft.com/office/drawing/2014/main" id="{E0776FF9-1690-4447-B3D0-6411AEF6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000" y="5468938"/>
              <a:ext cx="6667500" cy="1312862"/>
            </a:xfrm>
            <a:custGeom>
              <a:avLst/>
              <a:gdLst>
                <a:gd name="T0" fmla="*/ 0 w 4200"/>
                <a:gd name="T1" fmla="*/ 2147483647 h 827"/>
                <a:gd name="T2" fmla="*/ 2147483647 w 4200"/>
                <a:gd name="T3" fmla="*/ 2147483647 h 827"/>
                <a:gd name="T4" fmla="*/ 2147483647 w 4200"/>
                <a:gd name="T5" fmla="*/ 2147483647 h 827"/>
                <a:gd name="T6" fmla="*/ 2147483647 w 4200"/>
                <a:gd name="T7" fmla="*/ 2147483647 h 827"/>
                <a:gd name="T8" fmla="*/ 2147483647 w 4200"/>
                <a:gd name="T9" fmla="*/ 2147483647 h 827"/>
                <a:gd name="T10" fmla="*/ 2147483647 w 4200"/>
                <a:gd name="T11" fmla="*/ 2147483647 h 827"/>
                <a:gd name="T12" fmla="*/ 2147483647 w 4200"/>
                <a:gd name="T13" fmla="*/ 2147483647 h 8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200"/>
                <a:gd name="T22" fmla="*/ 0 h 827"/>
                <a:gd name="T23" fmla="*/ 4200 w 4200"/>
                <a:gd name="T24" fmla="*/ 827 h 8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200" h="827">
                  <a:moveTo>
                    <a:pt x="0" y="827"/>
                  </a:moveTo>
                  <a:cubicBezTo>
                    <a:pt x="99" y="776"/>
                    <a:pt x="400" y="552"/>
                    <a:pt x="592" y="523"/>
                  </a:cubicBezTo>
                  <a:cubicBezTo>
                    <a:pt x="784" y="494"/>
                    <a:pt x="980" y="659"/>
                    <a:pt x="1152" y="651"/>
                  </a:cubicBezTo>
                  <a:cubicBezTo>
                    <a:pt x="1324" y="643"/>
                    <a:pt x="1389" y="573"/>
                    <a:pt x="1624" y="475"/>
                  </a:cubicBezTo>
                  <a:cubicBezTo>
                    <a:pt x="1859" y="377"/>
                    <a:pt x="2295" y="124"/>
                    <a:pt x="2563" y="65"/>
                  </a:cubicBezTo>
                  <a:cubicBezTo>
                    <a:pt x="2831" y="6"/>
                    <a:pt x="2959" y="0"/>
                    <a:pt x="3232" y="118"/>
                  </a:cubicBezTo>
                  <a:cubicBezTo>
                    <a:pt x="3505" y="236"/>
                    <a:pt x="3998" y="636"/>
                    <a:pt x="4200" y="772"/>
                  </a:cubicBezTo>
                </a:path>
              </a:pathLst>
            </a:custGeom>
            <a:noFill/>
            <a:ln w="38100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Line 4">
              <a:extLst>
                <a:ext uri="{FF2B5EF4-FFF2-40B4-BE49-F238E27FC236}">
                  <a16:creationId xmlns:a16="http://schemas.microsoft.com/office/drawing/2014/main" id="{EBD9C26E-F3D6-466B-92B3-62DFDD78A2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800" y="5334000"/>
              <a:ext cx="82296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Line 5">
              <a:extLst>
                <a:ext uri="{FF2B5EF4-FFF2-40B4-BE49-F238E27FC236}">
                  <a16:creationId xmlns:a16="http://schemas.microsoft.com/office/drawing/2014/main" id="{0C5D6596-F12F-4162-B34B-3B7FEDAD09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800" y="5181600"/>
              <a:ext cx="82296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Line 6">
              <a:extLst>
                <a:ext uri="{FF2B5EF4-FFF2-40B4-BE49-F238E27FC236}">
                  <a16:creationId xmlns:a16="http://schemas.microsoft.com/office/drawing/2014/main" id="{3EDDD8D5-AFF1-4BAE-98C1-8318A0A0C0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800" y="4876800"/>
              <a:ext cx="82296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Line 7">
              <a:extLst>
                <a:ext uri="{FF2B5EF4-FFF2-40B4-BE49-F238E27FC236}">
                  <a16:creationId xmlns:a16="http://schemas.microsoft.com/office/drawing/2014/main" id="{FC105F6B-5671-4173-AB6E-D47976A99E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800" y="4800600"/>
              <a:ext cx="82296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Line 8">
              <a:extLst>
                <a:ext uri="{FF2B5EF4-FFF2-40B4-BE49-F238E27FC236}">
                  <a16:creationId xmlns:a16="http://schemas.microsoft.com/office/drawing/2014/main" id="{3C49E67C-3DC4-4E26-B6AF-947C6C6516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800" y="4648200"/>
              <a:ext cx="82296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Line 9">
              <a:extLst>
                <a:ext uri="{FF2B5EF4-FFF2-40B4-BE49-F238E27FC236}">
                  <a16:creationId xmlns:a16="http://schemas.microsoft.com/office/drawing/2014/main" id="{30450AA6-782C-4E84-A5AF-0ECD78CB14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800" y="4419600"/>
              <a:ext cx="82296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Line 10">
              <a:extLst>
                <a:ext uri="{FF2B5EF4-FFF2-40B4-BE49-F238E27FC236}">
                  <a16:creationId xmlns:a16="http://schemas.microsoft.com/office/drawing/2014/main" id="{9D5A21EC-C895-487C-83D7-D9DCB3E6D1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800" y="4267200"/>
              <a:ext cx="82296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9" name="Group 12">
              <a:extLst>
                <a:ext uri="{FF2B5EF4-FFF2-40B4-BE49-F238E27FC236}">
                  <a16:creationId xmlns:a16="http://schemas.microsoft.com/office/drawing/2014/main" id="{815F955C-35CE-415E-B372-AD6DDE0E49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1400" y="5715000"/>
              <a:ext cx="381000" cy="711200"/>
              <a:chOff x="2432" y="1328"/>
              <a:chExt cx="906" cy="2075"/>
            </a:xfrm>
          </p:grpSpPr>
          <p:sp>
            <p:nvSpPr>
              <p:cNvPr id="54" name="Freeform 13">
                <a:extLst>
                  <a:ext uri="{FF2B5EF4-FFF2-40B4-BE49-F238E27FC236}">
                    <a16:creationId xmlns:a16="http://schemas.microsoft.com/office/drawing/2014/main" id="{AEB79945-D6BD-4D1B-94EE-140746F08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328"/>
                <a:ext cx="450" cy="433"/>
              </a:xfrm>
              <a:custGeom>
                <a:avLst/>
                <a:gdLst>
                  <a:gd name="T0" fmla="*/ 749 w 410"/>
                  <a:gd name="T1" fmla="*/ 237 h 406"/>
                  <a:gd name="T2" fmla="*/ 605 w 410"/>
                  <a:gd name="T3" fmla="*/ 84 h 406"/>
                  <a:gd name="T4" fmla="*/ 462 w 410"/>
                  <a:gd name="T5" fmla="*/ 0 h 406"/>
                  <a:gd name="T6" fmla="*/ 294 w 410"/>
                  <a:gd name="T7" fmla="*/ 0 h 406"/>
                  <a:gd name="T8" fmla="*/ 112 w 410"/>
                  <a:gd name="T9" fmla="*/ 53 h 406"/>
                  <a:gd name="T10" fmla="*/ 26 w 410"/>
                  <a:gd name="T11" fmla="*/ 144 h 406"/>
                  <a:gd name="T12" fmla="*/ 0 w 410"/>
                  <a:gd name="T13" fmla="*/ 269 h 406"/>
                  <a:gd name="T14" fmla="*/ 26 w 410"/>
                  <a:gd name="T15" fmla="*/ 431 h 406"/>
                  <a:gd name="T16" fmla="*/ 137 w 410"/>
                  <a:gd name="T17" fmla="*/ 619 h 406"/>
                  <a:gd name="T18" fmla="*/ 338 w 410"/>
                  <a:gd name="T19" fmla="*/ 740 h 406"/>
                  <a:gd name="T20" fmla="*/ 491 w 410"/>
                  <a:gd name="T21" fmla="*/ 802 h 406"/>
                  <a:gd name="T22" fmla="*/ 648 w 410"/>
                  <a:gd name="T23" fmla="*/ 824 h 406"/>
                  <a:gd name="T24" fmla="*/ 774 w 410"/>
                  <a:gd name="T25" fmla="*/ 795 h 406"/>
                  <a:gd name="T26" fmla="*/ 844 w 410"/>
                  <a:gd name="T27" fmla="*/ 740 h 406"/>
                  <a:gd name="T28" fmla="*/ 886 w 410"/>
                  <a:gd name="T29" fmla="*/ 619 h 406"/>
                  <a:gd name="T30" fmla="*/ 878 w 410"/>
                  <a:gd name="T31" fmla="*/ 472 h 406"/>
                  <a:gd name="T32" fmla="*/ 829 w 410"/>
                  <a:gd name="T33" fmla="*/ 352 h 406"/>
                  <a:gd name="T34" fmla="*/ 1113 w 410"/>
                  <a:gd name="T35" fmla="*/ 237 h 406"/>
                  <a:gd name="T36" fmla="*/ 1141 w 410"/>
                  <a:gd name="T37" fmla="*/ 187 h 406"/>
                  <a:gd name="T38" fmla="*/ 1113 w 410"/>
                  <a:gd name="T39" fmla="*/ 164 h 406"/>
                  <a:gd name="T40" fmla="*/ 802 w 410"/>
                  <a:gd name="T41" fmla="*/ 298 h 406"/>
                  <a:gd name="T42" fmla="*/ 749 w 410"/>
                  <a:gd name="T43" fmla="*/ 237 h 4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0"/>
                  <a:gd name="T67" fmla="*/ 0 h 406"/>
                  <a:gd name="T68" fmla="*/ 410 w 410"/>
                  <a:gd name="T69" fmla="*/ 406 h 4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0" h="406">
                    <a:moveTo>
                      <a:pt x="268" y="117"/>
                    </a:moveTo>
                    <a:lnTo>
                      <a:pt x="217" y="41"/>
                    </a:lnTo>
                    <a:lnTo>
                      <a:pt x="166" y="0"/>
                    </a:lnTo>
                    <a:lnTo>
                      <a:pt x="106" y="0"/>
                    </a:lnTo>
                    <a:lnTo>
                      <a:pt x="40" y="26"/>
                    </a:lnTo>
                    <a:lnTo>
                      <a:pt x="10" y="71"/>
                    </a:lnTo>
                    <a:lnTo>
                      <a:pt x="0" y="132"/>
                    </a:lnTo>
                    <a:lnTo>
                      <a:pt x="10" y="213"/>
                    </a:lnTo>
                    <a:lnTo>
                      <a:pt x="50" y="304"/>
                    </a:lnTo>
                    <a:lnTo>
                      <a:pt x="121" y="365"/>
                    </a:lnTo>
                    <a:lnTo>
                      <a:pt x="176" y="395"/>
                    </a:lnTo>
                    <a:lnTo>
                      <a:pt x="232" y="406"/>
                    </a:lnTo>
                    <a:lnTo>
                      <a:pt x="278" y="390"/>
                    </a:lnTo>
                    <a:lnTo>
                      <a:pt x="303" y="365"/>
                    </a:lnTo>
                    <a:lnTo>
                      <a:pt x="319" y="304"/>
                    </a:lnTo>
                    <a:lnTo>
                      <a:pt x="314" y="233"/>
                    </a:lnTo>
                    <a:lnTo>
                      <a:pt x="298" y="173"/>
                    </a:lnTo>
                    <a:lnTo>
                      <a:pt x="399" y="117"/>
                    </a:lnTo>
                    <a:lnTo>
                      <a:pt x="410" y="92"/>
                    </a:lnTo>
                    <a:lnTo>
                      <a:pt x="399" y="81"/>
                    </a:lnTo>
                    <a:lnTo>
                      <a:pt x="288" y="147"/>
                    </a:lnTo>
                    <a:lnTo>
                      <a:pt x="268" y="1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14">
                <a:extLst>
                  <a:ext uri="{FF2B5EF4-FFF2-40B4-BE49-F238E27FC236}">
                    <a16:creationId xmlns:a16="http://schemas.microsoft.com/office/drawing/2014/main" id="{AAC484FD-130A-404D-915C-A42C89F60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810"/>
                <a:ext cx="362" cy="582"/>
              </a:xfrm>
              <a:custGeom>
                <a:avLst/>
                <a:gdLst>
                  <a:gd name="T0" fmla="*/ 940 w 329"/>
                  <a:gd name="T1" fmla="*/ 29 h 546"/>
                  <a:gd name="T2" fmla="*/ 836 w 329"/>
                  <a:gd name="T3" fmla="*/ 0 h 546"/>
                  <a:gd name="T4" fmla="*/ 623 w 329"/>
                  <a:gd name="T5" fmla="*/ 5 h 546"/>
                  <a:gd name="T6" fmla="*/ 430 w 329"/>
                  <a:gd name="T7" fmla="*/ 113 h 546"/>
                  <a:gd name="T8" fmla="*/ 158 w 329"/>
                  <a:gd name="T9" fmla="*/ 328 h 546"/>
                  <a:gd name="T10" fmla="*/ 17 w 329"/>
                  <a:gd name="T11" fmla="*/ 500 h 546"/>
                  <a:gd name="T12" fmla="*/ 0 w 329"/>
                  <a:gd name="T13" fmla="*/ 563 h 546"/>
                  <a:gd name="T14" fmla="*/ 74 w 329"/>
                  <a:gd name="T15" fmla="*/ 673 h 546"/>
                  <a:gd name="T16" fmla="*/ 230 w 329"/>
                  <a:gd name="T17" fmla="*/ 727 h 546"/>
                  <a:gd name="T18" fmla="*/ 430 w 329"/>
                  <a:gd name="T19" fmla="*/ 786 h 546"/>
                  <a:gd name="T20" fmla="*/ 594 w 329"/>
                  <a:gd name="T21" fmla="*/ 814 h 546"/>
                  <a:gd name="T22" fmla="*/ 663 w 329"/>
                  <a:gd name="T23" fmla="*/ 867 h 546"/>
                  <a:gd name="T24" fmla="*/ 623 w 329"/>
                  <a:gd name="T25" fmla="*/ 940 h 546"/>
                  <a:gd name="T26" fmla="*/ 509 w 329"/>
                  <a:gd name="T27" fmla="*/ 1021 h 546"/>
                  <a:gd name="T28" fmla="*/ 361 w 329"/>
                  <a:gd name="T29" fmla="*/ 1032 h 546"/>
                  <a:gd name="T30" fmla="*/ 261 w 329"/>
                  <a:gd name="T31" fmla="*/ 1000 h 546"/>
                  <a:gd name="T32" fmla="*/ 200 w 329"/>
                  <a:gd name="T33" fmla="*/ 1032 h 546"/>
                  <a:gd name="T34" fmla="*/ 215 w 329"/>
                  <a:gd name="T35" fmla="*/ 1070 h 546"/>
                  <a:gd name="T36" fmla="*/ 334 w 329"/>
                  <a:gd name="T37" fmla="*/ 1102 h 546"/>
                  <a:gd name="T38" fmla="*/ 509 w 329"/>
                  <a:gd name="T39" fmla="*/ 1102 h 546"/>
                  <a:gd name="T40" fmla="*/ 663 w 329"/>
                  <a:gd name="T41" fmla="*/ 1070 h 546"/>
                  <a:gd name="T42" fmla="*/ 754 w 329"/>
                  <a:gd name="T43" fmla="*/ 1032 h 546"/>
                  <a:gd name="T44" fmla="*/ 809 w 329"/>
                  <a:gd name="T45" fmla="*/ 958 h 546"/>
                  <a:gd name="T46" fmla="*/ 836 w 329"/>
                  <a:gd name="T47" fmla="*/ 880 h 546"/>
                  <a:gd name="T48" fmla="*/ 771 w 329"/>
                  <a:gd name="T49" fmla="*/ 806 h 546"/>
                  <a:gd name="T50" fmla="*/ 594 w 329"/>
                  <a:gd name="T51" fmla="*/ 756 h 546"/>
                  <a:gd name="T52" fmla="*/ 390 w 329"/>
                  <a:gd name="T53" fmla="*/ 713 h 546"/>
                  <a:gd name="T54" fmla="*/ 215 w 329"/>
                  <a:gd name="T55" fmla="*/ 643 h 546"/>
                  <a:gd name="T56" fmla="*/ 173 w 329"/>
                  <a:gd name="T57" fmla="*/ 583 h 546"/>
                  <a:gd name="T58" fmla="*/ 200 w 329"/>
                  <a:gd name="T59" fmla="*/ 469 h 546"/>
                  <a:gd name="T60" fmla="*/ 334 w 329"/>
                  <a:gd name="T61" fmla="*/ 328 h 546"/>
                  <a:gd name="T62" fmla="*/ 493 w 329"/>
                  <a:gd name="T63" fmla="*/ 245 h 546"/>
                  <a:gd name="T64" fmla="*/ 736 w 329"/>
                  <a:gd name="T65" fmla="*/ 183 h 546"/>
                  <a:gd name="T66" fmla="*/ 940 w 329"/>
                  <a:gd name="T67" fmla="*/ 152 h 546"/>
                  <a:gd name="T68" fmla="*/ 940 w 329"/>
                  <a:gd name="T69" fmla="*/ 70 h 546"/>
                  <a:gd name="T70" fmla="*/ 940 w 329"/>
                  <a:gd name="T71" fmla="*/ 29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5">
                <a:extLst>
                  <a:ext uri="{FF2B5EF4-FFF2-40B4-BE49-F238E27FC236}">
                    <a16:creationId xmlns:a16="http://schemas.microsoft.com/office/drawing/2014/main" id="{63589D66-75B2-49D5-A6F0-D329C8AB7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811"/>
                <a:ext cx="339" cy="717"/>
              </a:xfrm>
              <a:custGeom>
                <a:avLst/>
                <a:gdLst>
                  <a:gd name="T0" fmla="*/ 744 w 309"/>
                  <a:gd name="T1" fmla="*/ 427 h 673"/>
                  <a:gd name="T2" fmla="*/ 657 w 309"/>
                  <a:gd name="T3" fmla="*/ 173 h 673"/>
                  <a:gd name="T4" fmla="*/ 563 w 309"/>
                  <a:gd name="T5" fmla="*/ 51 h 673"/>
                  <a:gd name="T6" fmla="*/ 348 w 309"/>
                  <a:gd name="T7" fmla="*/ 0 h 673"/>
                  <a:gd name="T8" fmla="*/ 137 w 309"/>
                  <a:gd name="T9" fmla="*/ 21 h 673"/>
                  <a:gd name="T10" fmla="*/ 42 w 309"/>
                  <a:gd name="T11" fmla="*/ 152 h 673"/>
                  <a:gd name="T12" fmla="*/ 55 w 309"/>
                  <a:gd name="T13" fmla="*/ 314 h 673"/>
                  <a:gd name="T14" fmla="*/ 111 w 309"/>
                  <a:gd name="T15" fmla="*/ 577 h 673"/>
                  <a:gd name="T16" fmla="*/ 111 w 309"/>
                  <a:gd name="T17" fmla="*/ 811 h 673"/>
                  <a:gd name="T18" fmla="*/ 42 w 309"/>
                  <a:gd name="T19" fmla="*/ 1011 h 673"/>
                  <a:gd name="T20" fmla="*/ 0 w 309"/>
                  <a:gd name="T21" fmla="*/ 1126 h 673"/>
                  <a:gd name="T22" fmla="*/ 26 w 309"/>
                  <a:gd name="T23" fmla="*/ 1228 h 673"/>
                  <a:gd name="T24" fmla="*/ 124 w 309"/>
                  <a:gd name="T25" fmla="*/ 1280 h 673"/>
                  <a:gd name="T26" fmla="*/ 256 w 309"/>
                  <a:gd name="T27" fmla="*/ 1327 h 673"/>
                  <a:gd name="T28" fmla="*/ 375 w 309"/>
                  <a:gd name="T29" fmla="*/ 1351 h 673"/>
                  <a:gd name="T30" fmla="*/ 538 w 309"/>
                  <a:gd name="T31" fmla="*/ 1351 h 673"/>
                  <a:gd name="T32" fmla="*/ 717 w 309"/>
                  <a:gd name="T33" fmla="*/ 1246 h 673"/>
                  <a:gd name="T34" fmla="*/ 856 w 309"/>
                  <a:gd name="T35" fmla="*/ 1032 h 673"/>
                  <a:gd name="T36" fmla="*/ 845 w 309"/>
                  <a:gd name="T37" fmla="*/ 840 h 673"/>
                  <a:gd name="T38" fmla="*/ 759 w 309"/>
                  <a:gd name="T39" fmla="*/ 617 h 673"/>
                  <a:gd name="T40" fmla="*/ 744 w 309"/>
                  <a:gd name="T41" fmla="*/ 427 h 67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9"/>
                  <a:gd name="T64" fmla="*/ 0 h 673"/>
                  <a:gd name="T65" fmla="*/ 309 w 309"/>
                  <a:gd name="T66" fmla="*/ 673 h 67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9" h="673">
                    <a:moveTo>
                      <a:pt x="269" y="212"/>
                    </a:moveTo>
                    <a:lnTo>
                      <a:pt x="238" y="86"/>
                    </a:lnTo>
                    <a:lnTo>
                      <a:pt x="203" y="25"/>
                    </a:lnTo>
                    <a:lnTo>
                      <a:pt x="126" y="0"/>
                    </a:lnTo>
                    <a:lnTo>
                      <a:pt x="50" y="10"/>
                    </a:lnTo>
                    <a:lnTo>
                      <a:pt x="15" y="76"/>
                    </a:lnTo>
                    <a:lnTo>
                      <a:pt x="20" y="157"/>
                    </a:lnTo>
                    <a:lnTo>
                      <a:pt x="40" y="288"/>
                    </a:lnTo>
                    <a:lnTo>
                      <a:pt x="40" y="404"/>
                    </a:lnTo>
                    <a:lnTo>
                      <a:pt x="15" y="505"/>
                    </a:lnTo>
                    <a:lnTo>
                      <a:pt x="0" y="561"/>
                    </a:lnTo>
                    <a:lnTo>
                      <a:pt x="10" y="612"/>
                    </a:lnTo>
                    <a:lnTo>
                      <a:pt x="45" y="638"/>
                    </a:lnTo>
                    <a:lnTo>
                      <a:pt x="91" y="663"/>
                    </a:lnTo>
                    <a:lnTo>
                      <a:pt x="136" y="673"/>
                    </a:lnTo>
                    <a:lnTo>
                      <a:pt x="193" y="673"/>
                    </a:lnTo>
                    <a:lnTo>
                      <a:pt x="259" y="622"/>
                    </a:lnTo>
                    <a:lnTo>
                      <a:pt x="309" y="515"/>
                    </a:lnTo>
                    <a:lnTo>
                      <a:pt x="304" y="419"/>
                    </a:lnTo>
                    <a:lnTo>
                      <a:pt x="274" y="308"/>
                    </a:lnTo>
                    <a:lnTo>
                      <a:pt x="269" y="21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6">
                <a:extLst>
                  <a:ext uri="{FF2B5EF4-FFF2-40B4-BE49-F238E27FC236}">
                    <a16:creationId xmlns:a16="http://schemas.microsoft.com/office/drawing/2014/main" id="{72ADD0FD-7216-475A-A9AC-0287ACD38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365"/>
                <a:ext cx="259" cy="1038"/>
              </a:xfrm>
              <a:custGeom>
                <a:avLst/>
                <a:gdLst>
                  <a:gd name="T0" fmla="*/ 652 w 235"/>
                  <a:gd name="T1" fmla="*/ 29 h 973"/>
                  <a:gd name="T2" fmla="*/ 475 w 235"/>
                  <a:gd name="T3" fmla="*/ 0 h 973"/>
                  <a:gd name="T4" fmla="*/ 369 w 235"/>
                  <a:gd name="T5" fmla="*/ 29 h 973"/>
                  <a:gd name="T6" fmla="*/ 328 w 235"/>
                  <a:gd name="T7" fmla="*/ 133 h 973"/>
                  <a:gd name="T8" fmla="*/ 369 w 235"/>
                  <a:gd name="T9" fmla="*/ 702 h 973"/>
                  <a:gd name="T10" fmla="*/ 369 w 235"/>
                  <a:gd name="T11" fmla="*/ 833 h 973"/>
                  <a:gd name="T12" fmla="*/ 313 w 235"/>
                  <a:gd name="T13" fmla="*/ 1084 h 973"/>
                  <a:gd name="T14" fmla="*/ 298 w 235"/>
                  <a:gd name="T15" fmla="*/ 1371 h 973"/>
                  <a:gd name="T16" fmla="*/ 328 w 235"/>
                  <a:gd name="T17" fmla="*/ 1516 h 973"/>
                  <a:gd name="T18" fmla="*/ 298 w 235"/>
                  <a:gd name="T19" fmla="*/ 1598 h 973"/>
                  <a:gd name="T20" fmla="*/ 90 w 235"/>
                  <a:gd name="T21" fmla="*/ 1723 h 973"/>
                  <a:gd name="T22" fmla="*/ 0 w 235"/>
                  <a:gd name="T23" fmla="*/ 1879 h 973"/>
                  <a:gd name="T24" fmla="*/ 19 w 235"/>
                  <a:gd name="T25" fmla="*/ 1927 h 973"/>
                  <a:gd name="T26" fmla="*/ 176 w 235"/>
                  <a:gd name="T27" fmla="*/ 1981 h 973"/>
                  <a:gd name="T28" fmla="*/ 222 w 235"/>
                  <a:gd name="T29" fmla="*/ 1960 h 973"/>
                  <a:gd name="T30" fmla="*/ 236 w 235"/>
                  <a:gd name="T31" fmla="*/ 1867 h 973"/>
                  <a:gd name="T32" fmla="*/ 284 w 235"/>
                  <a:gd name="T33" fmla="*/ 1737 h 973"/>
                  <a:gd name="T34" fmla="*/ 355 w 235"/>
                  <a:gd name="T35" fmla="*/ 1673 h 973"/>
                  <a:gd name="T36" fmla="*/ 444 w 235"/>
                  <a:gd name="T37" fmla="*/ 1632 h 973"/>
                  <a:gd name="T38" fmla="*/ 520 w 235"/>
                  <a:gd name="T39" fmla="*/ 1579 h 973"/>
                  <a:gd name="T40" fmla="*/ 537 w 235"/>
                  <a:gd name="T41" fmla="*/ 1536 h 973"/>
                  <a:gd name="T42" fmla="*/ 489 w 235"/>
                  <a:gd name="T43" fmla="*/ 1487 h 973"/>
                  <a:gd name="T44" fmla="*/ 444 w 235"/>
                  <a:gd name="T45" fmla="*/ 1455 h 973"/>
                  <a:gd name="T46" fmla="*/ 418 w 235"/>
                  <a:gd name="T47" fmla="*/ 1331 h 973"/>
                  <a:gd name="T48" fmla="*/ 444 w 235"/>
                  <a:gd name="T49" fmla="*/ 1070 h 973"/>
                  <a:gd name="T50" fmla="*/ 547 w 235"/>
                  <a:gd name="T51" fmla="*/ 773 h 973"/>
                  <a:gd name="T52" fmla="*/ 652 w 235"/>
                  <a:gd name="T53" fmla="*/ 538 h 973"/>
                  <a:gd name="T54" fmla="*/ 682 w 235"/>
                  <a:gd name="T55" fmla="*/ 250 h 973"/>
                  <a:gd name="T56" fmla="*/ 652 w 235"/>
                  <a:gd name="T57" fmla="*/ 29 h 9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5"/>
                  <a:gd name="T88" fmla="*/ 0 h 973"/>
                  <a:gd name="T89" fmla="*/ 235 w 235"/>
                  <a:gd name="T90" fmla="*/ 973 h 97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5" h="973">
                    <a:moveTo>
                      <a:pt x="223" y="15"/>
                    </a:moveTo>
                    <a:lnTo>
                      <a:pt x="163" y="0"/>
                    </a:lnTo>
                    <a:lnTo>
                      <a:pt x="127" y="15"/>
                    </a:lnTo>
                    <a:lnTo>
                      <a:pt x="112" y="66"/>
                    </a:lnTo>
                    <a:lnTo>
                      <a:pt x="127" y="344"/>
                    </a:lnTo>
                    <a:lnTo>
                      <a:pt x="127" y="410"/>
                    </a:lnTo>
                    <a:lnTo>
                      <a:pt x="107" y="532"/>
                    </a:lnTo>
                    <a:lnTo>
                      <a:pt x="102" y="674"/>
                    </a:lnTo>
                    <a:lnTo>
                      <a:pt x="112" y="745"/>
                    </a:lnTo>
                    <a:lnTo>
                      <a:pt x="102" y="785"/>
                    </a:lnTo>
                    <a:lnTo>
                      <a:pt x="31" y="846"/>
                    </a:lnTo>
                    <a:lnTo>
                      <a:pt x="0" y="922"/>
                    </a:lnTo>
                    <a:lnTo>
                      <a:pt x="6" y="947"/>
                    </a:lnTo>
                    <a:lnTo>
                      <a:pt x="61" y="973"/>
                    </a:lnTo>
                    <a:lnTo>
                      <a:pt x="76" y="962"/>
                    </a:lnTo>
                    <a:lnTo>
                      <a:pt x="82" y="917"/>
                    </a:lnTo>
                    <a:lnTo>
                      <a:pt x="97" y="851"/>
                    </a:lnTo>
                    <a:lnTo>
                      <a:pt x="122" y="821"/>
                    </a:lnTo>
                    <a:lnTo>
                      <a:pt x="152" y="801"/>
                    </a:lnTo>
                    <a:lnTo>
                      <a:pt x="178" y="775"/>
                    </a:lnTo>
                    <a:lnTo>
                      <a:pt x="183" y="755"/>
                    </a:lnTo>
                    <a:lnTo>
                      <a:pt x="168" y="730"/>
                    </a:lnTo>
                    <a:lnTo>
                      <a:pt x="152" y="715"/>
                    </a:lnTo>
                    <a:lnTo>
                      <a:pt x="142" y="653"/>
                    </a:lnTo>
                    <a:lnTo>
                      <a:pt x="152" y="526"/>
                    </a:lnTo>
                    <a:lnTo>
                      <a:pt x="188" y="380"/>
                    </a:lnTo>
                    <a:lnTo>
                      <a:pt x="223" y="263"/>
                    </a:lnTo>
                    <a:lnTo>
                      <a:pt x="235" y="122"/>
                    </a:lnTo>
                    <a:lnTo>
                      <a:pt x="223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7">
                <a:extLst>
                  <a:ext uri="{FF2B5EF4-FFF2-40B4-BE49-F238E27FC236}">
                    <a16:creationId xmlns:a16="http://schemas.microsoft.com/office/drawing/2014/main" id="{30D197A0-3FDC-453E-820E-1E546BE7D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365"/>
                <a:ext cx="422" cy="876"/>
              </a:xfrm>
              <a:custGeom>
                <a:avLst/>
                <a:gdLst>
                  <a:gd name="T0" fmla="*/ 356 w 384"/>
                  <a:gd name="T1" fmla="*/ 250 h 821"/>
                  <a:gd name="T2" fmla="*/ 326 w 384"/>
                  <a:gd name="T3" fmla="*/ 81 h 821"/>
                  <a:gd name="T4" fmla="*/ 200 w 384"/>
                  <a:gd name="T5" fmla="*/ 0 h 821"/>
                  <a:gd name="T6" fmla="*/ 5 w 384"/>
                  <a:gd name="T7" fmla="*/ 5 h 821"/>
                  <a:gd name="T8" fmla="*/ 0 w 384"/>
                  <a:gd name="T9" fmla="*/ 81 h 821"/>
                  <a:gd name="T10" fmla="*/ 5 w 384"/>
                  <a:gd name="T11" fmla="*/ 239 h 821"/>
                  <a:gd name="T12" fmla="*/ 112 w 384"/>
                  <a:gd name="T13" fmla="*/ 477 h 821"/>
                  <a:gd name="T14" fmla="*/ 190 w 384"/>
                  <a:gd name="T15" fmla="*/ 652 h 821"/>
                  <a:gd name="T16" fmla="*/ 268 w 384"/>
                  <a:gd name="T17" fmla="*/ 887 h 821"/>
                  <a:gd name="T18" fmla="*/ 297 w 384"/>
                  <a:gd name="T19" fmla="*/ 1095 h 821"/>
                  <a:gd name="T20" fmla="*/ 297 w 384"/>
                  <a:gd name="T21" fmla="*/ 1258 h 821"/>
                  <a:gd name="T22" fmla="*/ 256 w 384"/>
                  <a:gd name="T23" fmla="*/ 1386 h 821"/>
                  <a:gd name="T24" fmla="*/ 215 w 384"/>
                  <a:gd name="T25" fmla="*/ 1428 h 821"/>
                  <a:gd name="T26" fmla="*/ 215 w 384"/>
                  <a:gd name="T27" fmla="*/ 1466 h 821"/>
                  <a:gd name="T28" fmla="*/ 268 w 384"/>
                  <a:gd name="T29" fmla="*/ 1529 h 821"/>
                  <a:gd name="T30" fmla="*/ 370 w 384"/>
                  <a:gd name="T31" fmla="*/ 1549 h 821"/>
                  <a:gd name="T32" fmla="*/ 529 w 384"/>
                  <a:gd name="T33" fmla="*/ 1549 h 821"/>
                  <a:gd name="T34" fmla="*/ 814 w 384"/>
                  <a:gd name="T35" fmla="*/ 1603 h 821"/>
                  <a:gd name="T36" fmla="*/ 898 w 384"/>
                  <a:gd name="T37" fmla="*/ 1676 h 821"/>
                  <a:gd name="T38" fmla="*/ 1032 w 384"/>
                  <a:gd name="T39" fmla="*/ 1631 h 821"/>
                  <a:gd name="T40" fmla="*/ 1085 w 384"/>
                  <a:gd name="T41" fmla="*/ 1529 h 821"/>
                  <a:gd name="T42" fmla="*/ 1032 w 384"/>
                  <a:gd name="T43" fmla="*/ 1490 h 821"/>
                  <a:gd name="T44" fmla="*/ 784 w 384"/>
                  <a:gd name="T45" fmla="*/ 1466 h 821"/>
                  <a:gd name="T46" fmla="*/ 514 w 384"/>
                  <a:gd name="T47" fmla="*/ 1466 h 821"/>
                  <a:gd name="T48" fmla="*/ 399 w 384"/>
                  <a:gd name="T49" fmla="*/ 1456 h 821"/>
                  <a:gd name="T50" fmla="*/ 370 w 384"/>
                  <a:gd name="T51" fmla="*/ 1396 h 821"/>
                  <a:gd name="T52" fmla="*/ 399 w 384"/>
                  <a:gd name="T53" fmla="*/ 1279 h 821"/>
                  <a:gd name="T54" fmla="*/ 415 w 384"/>
                  <a:gd name="T55" fmla="*/ 1085 h 821"/>
                  <a:gd name="T56" fmla="*/ 386 w 384"/>
                  <a:gd name="T57" fmla="*/ 866 h 821"/>
                  <a:gd name="T58" fmla="*/ 340 w 384"/>
                  <a:gd name="T59" fmla="*/ 579 h 821"/>
                  <a:gd name="T60" fmla="*/ 356 w 384"/>
                  <a:gd name="T61" fmla="*/ 330 h 821"/>
                  <a:gd name="T62" fmla="*/ 356 w 384"/>
                  <a:gd name="T63" fmla="*/ 250 h 8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4"/>
                  <a:gd name="T97" fmla="*/ 0 h 821"/>
                  <a:gd name="T98" fmla="*/ 384 w 384"/>
                  <a:gd name="T99" fmla="*/ 821 h 8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4" h="821">
                    <a:moveTo>
                      <a:pt x="126" y="122"/>
                    </a:moveTo>
                    <a:lnTo>
                      <a:pt x="116" y="40"/>
                    </a:lnTo>
                    <a:lnTo>
                      <a:pt x="71" y="0"/>
                    </a:lnTo>
                    <a:lnTo>
                      <a:pt x="5" y="5"/>
                    </a:lnTo>
                    <a:lnTo>
                      <a:pt x="0" y="40"/>
                    </a:lnTo>
                    <a:lnTo>
                      <a:pt x="5" y="117"/>
                    </a:lnTo>
                    <a:lnTo>
                      <a:pt x="40" y="233"/>
                    </a:lnTo>
                    <a:lnTo>
                      <a:pt x="66" y="319"/>
                    </a:lnTo>
                    <a:lnTo>
                      <a:pt x="96" y="435"/>
                    </a:lnTo>
                    <a:lnTo>
                      <a:pt x="106" y="536"/>
                    </a:lnTo>
                    <a:lnTo>
                      <a:pt x="106" y="617"/>
                    </a:lnTo>
                    <a:lnTo>
                      <a:pt x="91" y="679"/>
                    </a:lnTo>
                    <a:lnTo>
                      <a:pt x="76" y="699"/>
                    </a:lnTo>
                    <a:lnTo>
                      <a:pt x="76" y="719"/>
                    </a:lnTo>
                    <a:lnTo>
                      <a:pt x="96" y="750"/>
                    </a:lnTo>
                    <a:lnTo>
                      <a:pt x="131" y="760"/>
                    </a:lnTo>
                    <a:lnTo>
                      <a:pt x="187" y="760"/>
                    </a:lnTo>
                    <a:lnTo>
                      <a:pt x="288" y="785"/>
                    </a:lnTo>
                    <a:lnTo>
                      <a:pt x="318" y="821"/>
                    </a:lnTo>
                    <a:lnTo>
                      <a:pt x="364" y="800"/>
                    </a:lnTo>
                    <a:lnTo>
                      <a:pt x="384" y="750"/>
                    </a:lnTo>
                    <a:lnTo>
                      <a:pt x="364" y="730"/>
                    </a:lnTo>
                    <a:lnTo>
                      <a:pt x="278" y="719"/>
                    </a:lnTo>
                    <a:lnTo>
                      <a:pt x="182" y="719"/>
                    </a:lnTo>
                    <a:lnTo>
                      <a:pt x="141" y="714"/>
                    </a:lnTo>
                    <a:lnTo>
                      <a:pt x="131" y="684"/>
                    </a:lnTo>
                    <a:lnTo>
                      <a:pt x="141" y="627"/>
                    </a:lnTo>
                    <a:lnTo>
                      <a:pt x="147" y="531"/>
                    </a:lnTo>
                    <a:lnTo>
                      <a:pt x="136" y="425"/>
                    </a:lnTo>
                    <a:lnTo>
                      <a:pt x="121" y="284"/>
                    </a:lnTo>
                    <a:lnTo>
                      <a:pt x="126" y="162"/>
                    </a:lnTo>
                    <a:lnTo>
                      <a:pt x="126" y="1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Freeform 18">
                <a:extLst>
                  <a:ext uri="{FF2B5EF4-FFF2-40B4-BE49-F238E27FC236}">
                    <a16:creationId xmlns:a16="http://schemas.microsoft.com/office/drawing/2014/main" id="{F892DE12-886C-4A32-A182-E00E0973F9B5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 flipV="1">
                <a:off x="2976" y="1824"/>
                <a:ext cx="362" cy="582"/>
              </a:xfrm>
              <a:custGeom>
                <a:avLst/>
                <a:gdLst>
                  <a:gd name="T0" fmla="*/ 940 w 329"/>
                  <a:gd name="T1" fmla="*/ 29 h 546"/>
                  <a:gd name="T2" fmla="*/ 836 w 329"/>
                  <a:gd name="T3" fmla="*/ 0 h 546"/>
                  <a:gd name="T4" fmla="*/ 623 w 329"/>
                  <a:gd name="T5" fmla="*/ 5 h 546"/>
                  <a:gd name="T6" fmla="*/ 430 w 329"/>
                  <a:gd name="T7" fmla="*/ 113 h 546"/>
                  <a:gd name="T8" fmla="*/ 158 w 329"/>
                  <a:gd name="T9" fmla="*/ 328 h 546"/>
                  <a:gd name="T10" fmla="*/ 17 w 329"/>
                  <a:gd name="T11" fmla="*/ 500 h 546"/>
                  <a:gd name="T12" fmla="*/ 0 w 329"/>
                  <a:gd name="T13" fmla="*/ 563 h 546"/>
                  <a:gd name="T14" fmla="*/ 74 w 329"/>
                  <a:gd name="T15" fmla="*/ 673 h 546"/>
                  <a:gd name="T16" fmla="*/ 230 w 329"/>
                  <a:gd name="T17" fmla="*/ 727 h 546"/>
                  <a:gd name="T18" fmla="*/ 430 w 329"/>
                  <a:gd name="T19" fmla="*/ 786 h 546"/>
                  <a:gd name="T20" fmla="*/ 594 w 329"/>
                  <a:gd name="T21" fmla="*/ 814 h 546"/>
                  <a:gd name="T22" fmla="*/ 663 w 329"/>
                  <a:gd name="T23" fmla="*/ 867 h 546"/>
                  <a:gd name="T24" fmla="*/ 623 w 329"/>
                  <a:gd name="T25" fmla="*/ 940 h 546"/>
                  <a:gd name="T26" fmla="*/ 509 w 329"/>
                  <a:gd name="T27" fmla="*/ 1021 h 546"/>
                  <a:gd name="T28" fmla="*/ 361 w 329"/>
                  <a:gd name="T29" fmla="*/ 1032 h 546"/>
                  <a:gd name="T30" fmla="*/ 261 w 329"/>
                  <a:gd name="T31" fmla="*/ 1000 h 546"/>
                  <a:gd name="T32" fmla="*/ 200 w 329"/>
                  <a:gd name="T33" fmla="*/ 1032 h 546"/>
                  <a:gd name="T34" fmla="*/ 215 w 329"/>
                  <a:gd name="T35" fmla="*/ 1070 h 546"/>
                  <a:gd name="T36" fmla="*/ 334 w 329"/>
                  <a:gd name="T37" fmla="*/ 1102 h 546"/>
                  <a:gd name="T38" fmla="*/ 509 w 329"/>
                  <a:gd name="T39" fmla="*/ 1102 h 546"/>
                  <a:gd name="T40" fmla="*/ 663 w 329"/>
                  <a:gd name="T41" fmla="*/ 1070 h 546"/>
                  <a:gd name="T42" fmla="*/ 754 w 329"/>
                  <a:gd name="T43" fmla="*/ 1032 h 546"/>
                  <a:gd name="T44" fmla="*/ 809 w 329"/>
                  <a:gd name="T45" fmla="*/ 958 h 546"/>
                  <a:gd name="T46" fmla="*/ 836 w 329"/>
                  <a:gd name="T47" fmla="*/ 880 h 546"/>
                  <a:gd name="T48" fmla="*/ 771 w 329"/>
                  <a:gd name="T49" fmla="*/ 806 h 546"/>
                  <a:gd name="T50" fmla="*/ 594 w 329"/>
                  <a:gd name="T51" fmla="*/ 756 h 546"/>
                  <a:gd name="T52" fmla="*/ 390 w 329"/>
                  <a:gd name="T53" fmla="*/ 713 h 546"/>
                  <a:gd name="T54" fmla="*/ 215 w 329"/>
                  <a:gd name="T55" fmla="*/ 643 h 546"/>
                  <a:gd name="T56" fmla="*/ 173 w 329"/>
                  <a:gd name="T57" fmla="*/ 583 h 546"/>
                  <a:gd name="T58" fmla="*/ 200 w 329"/>
                  <a:gd name="T59" fmla="*/ 469 h 546"/>
                  <a:gd name="T60" fmla="*/ 334 w 329"/>
                  <a:gd name="T61" fmla="*/ 328 h 546"/>
                  <a:gd name="T62" fmla="*/ 493 w 329"/>
                  <a:gd name="T63" fmla="*/ 245 h 546"/>
                  <a:gd name="T64" fmla="*/ 736 w 329"/>
                  <a:gd name="T65" fmla="*/ 183 h 546"/>
                  <a:gd name="T66" fmla="*/ 940 w 329"/>
                  <a:gd name="T67" fmla="*/ 152 h 546"/>
                  <a:gd name="T68" fmla="*/ 940 w 329"/>
                  <a:gd name="T69" fmla="*/ 70 h 546"/>
                  <a:gd name="T70" fmla="*/ 940 w 329"/>
                  <a:gd name="T71" fmla="*/ 29 h 5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9"/>
                  <a:gd name="T109" fmla="*/ 0 h 546"/>
                  <a:gd name="T110" fmla="*/ 329 w 329"/>
                  <a:gd name="T111" fmla="*/ 546 h 5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9" h="546">
                    <a:moveTo>
                      <a:pt x="329" y="15"/>
                    </a:moveTo>
                    <a:lnTo>
                      <a:pt x="293" y="0"/>
                    </a:lnTo>
                    <a:lnTo>
                      <a:pt x="217" y="5"/>
                    </a:lnTo>
                    <a:lnTo>
                      <a:pt x="151" y="56"/>
                    </a:lnTo>
                    <a:lnTo>
                      <a:pt x="55" y="162"/>
                    </a:lnTo>
                    <a:lnTo>
                      <a:pt x="5" y="248"/>
                    </a:lnTo>
                    <a:lnTo>
                      <a:pt x="0" y="278"/>
                    </a:lnTo>
                    <a:lnTo>
                      <a:pt x="25" y="334"/>
                    </a:lnTo>
                    <a:lnTo>
                      <a:pt x="80" y="359"/>
                    </a:lnTo>
                    <a:lnTo>
                      <a:pt x="151" y="389"/>
                    </a:lnTo>
                    <a:lnTo>
                      <a:pt x="207" y="404"/>
                    </a:lnTo>
                    <a:lnTo>
                      <a:pt x="232" y="430"/>
                    </a:lnTo>
                    <a:lnTo>
                      <a:pt x="217" y="465"/>
                    </a:lnTo>
                    <a:lnTo>
                      <a:pt x="177" y="506"/>
                    </a:lnTo>
                    <a:lnTo>
                      <a:pt x="126" y="511"/>
                    </a:lnTo>
                    <a:lnTo>
                      <a:pt x="91" y="495"/>
                    </a:lnTo>
                    <a:lnTo>
                      <a:pt x="70" y="511"/>
                    </a:lnTo>
                    <a:lnTo>
                      <a:pt x="75" y="531"/>
                    </a:lnTo>
                    <a:lnTo>
                      <a:pt x="116" y="546"/>
                    </a:lnTo>
                    <a:lnTo>
                      <a:pt x="177" y="546"/>
                    </a:lnTo>
                    <a:lnTo>
                      <a:pt x="232" y="531"/>
                    </a:lnTo>
                    <a:lnTo>
                      <a:pt x="263" y="511"/>
                    </a:lnTo>
                    <a:lnTo>
                      <a:pt x="283" y="475"/>
                    </a:lnTo>
                    <a:lnTo>
                      <a:pt x="293" y="435"/>
                    </a:lnTo>
                    <a:lnTo>
                      <a:pt x="268" y="399"/>
                    </a:lnTo>
                    <a:lnTo>
                      <a:pt x="207" y="374"/>
                    </a:lnTo>
                    <a:lnTo>
                      <a:pt x="136" y="354"/>
                    </a:lnTo>
                    <a:lnTo>
                      <a:pt x="75" y="319"/>
                    </a:lnTo>
                    <a:lnTo>
                      <a:pt x="60" y="288"/>
                    </a:lnTo>
                    <a:lnTo>
                      <a:pt x="70" y="233"/>
                    </a:lnTo>
                    <a:lnTo>
                      <a:pt x="116" y="162"/>
                    </a:lnTo>
                    <a:lnTo>
                      <a:pt x="172" y="121"/>
                    </a:lnTo>
                    <a:lnTo>
                      <a:pt x="258" y="91"/>
                    </a:lnTo>
                    <a:lnTo>
                      <a:pt x="329" y="76"/>
                    </a:lnTo>
                    <a:lnTo>
                      <a:pt x="329" y="35"/>
                    </a:lnTo>
                    <a:lnTo>
                      <a:pt x="329" y="1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50" name="Group 19">
              <a:extLst>
                <a:ext uri="{FF2B5EF4-FFF2-40B4-BE49-F238E27FC236}">
                  <a16:creationId xmlns:a16="http://schemas.microsoft.com/office/drawing/2014/main" id="{F65C47BF-EE6E-4A2A-9B8E-2E83802988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400" y="4495800"/>
              <a:ext cx="533400" cy="609600"/>
              <a:chOff x="96" y="2832"/>
              <a:chExt cx="336" cy="384"/>
            </a:xfrm>
          </p:grpSpPr>
          <p:pic>
            <p:nvPicPr>
              <p:cNvPr id="52" name="Picture 20">
                <a:extLst>
                  <a:ext uri="{FF2B5EF4-FFF2-40B4-BE49-F238E27FC236}">
                    <a16:creationId xmlns:a16="http://schemas.microsoft.com/office/drawing/2014/main" id="{C1E6FD3E-0BCE-427E-A3CC-612B8C6149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6" y="2832"/>
                <a:ext cx="254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3" name="Line 21">
                <a:extLst>
                  <a:ext uri="{FF2B5EF4-FFF2-40B4-BE49-F238E27FC236}">
                    <a16:creationId xmlns:a16="http://schemas.microsoft.com/office/drawing/2014/main" id="{62C06150-4E4D-4668-9A63-5E2F7BBF2F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6" y="2928"/>
                <a:ext cx="96" cy="48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51" name="Line 22">
              <a:extLst>
                <a:ext uri="{FF2B5EF4-FFF2-40B4-BE49-F238E27FC236}">
                  <a16:creationId xmlns:a16="http://schemas.microsoft.com/office/drawing/2014/main" id="{71E5FE92-5454-47BD-A787-2AA98F1116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19800" y="5321300"/>
              <a:ext cx="0" cy="2286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40765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sp>
        <p:nvSpPr>
          <p:cNvPr id="38" name="Text Box 11">
            <a:extLst>
              <a:ext uri="{FF2B5EF4-FFF2-40B4-BE49-F238E27FC236}">
                <a16:creationId xmlns:a16="http://schemas.microsoft.com/office/drawing/2014/main" id="{3D6C9AD6-638C-42FA-B415-EDA5BE58F7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913" y="533400"/>
            <a:ext cx="5118709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Everything is turned upside down.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  Max Location         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     Max Flow            </a:t>
            </a:r>
          </a:p>
        </p:txBody>
      </p:sp>
      <p:sp>
        <p:nvSpPr>
          <p:cNvPr id="39" name="Text Box 11">
            <a:extLst>
              <a:ext uri="{FF2B5EF4-FFF2-40B4-BE49-F238E27FC236}">
                <a16:creationId xmlns:a16="http://schemas.microsoft.com/office/drawing/2014/main" id="{5E0B1F73-016C-43A3-AFF7-F90210B571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0545" y="961260"/>
            <a:ext cx="2218877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       Min Roof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        Min Cut</a:t>
            </a:r>
          </a:p>
        </p:txBody>
      </p:sp>
      <p:pic>
        <p:nvPicPr>
          <p:cNvPr id="25" name="Picture 16" descr="http://www.tecplot.com/Portals/0/images/showcase/studies/niwa/m2tide_animation02.gif">
            <a:extLst>
              <a:ext uri="{FF2B5EF4-FFF2-40B4-BE49-F238E27FC236}">
                <a16:creationId xmlns:a16="http://schemas.microsoft.com/office/drawing/2014/main" id="{36A2CA06-877A-490B-8D55-02B19F58CD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7445" y="2496099"/>
            <a:ext cx="3886200" cy="41119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324798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sp>
        <p:nvSpPr>
          <p:cNvPr id="38" name="Text Box 11">
            <a:extLst>
              <a:ext uri="{FF2B5EF4-FFF2-40B4-BE49-F238E27FC236}">
                <a16:creationId xmlns:a16="http://schemas.microsoft.com/office/drawing/2014/main" id="{3D6C9AD6-638C-42FA-B415-EDA5BE58F7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913" y="533400"/>
            <a:ext cx="5118709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Everything is turned upside down.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  Max Location         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     Max Flow            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Buyer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 of nutrients    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             in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CC33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fruit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33CC33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/>
            </a:endParaRPr>
          </a:p>
        </p:txBody>
      </p:sp>
      <p:sp>
        <p:nvSpPr>
          <p:cNvPr id="39" name="Text Box 11">
            <a:extLst>
              <a:ext uri="{FF2B5EF4-FFF2-40B4-BE49-F238E27FC236}">
                <a16:creationId xmlns:a16="http://schemas.microsoft.com/office/drawing/2014/main" id="{5E0B1F73-016C-43A3-AFF7-F90210B571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0545" y="961260"/>
            <a:ext cx="2954655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       Min Roof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        Min Cut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Seller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 of nutrients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       in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vitamins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C00CC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/>
            </a:endParaRPr>
          </a:p>
        </p:txBody>
      </p:sp>
      <p:pic>
        <p:nvPicPr>
          <p:cNvPr id="6" name="Picture 6" descr="C:\Documents and Settings\Romil Jain\Desktop\YaldaFruits.JPG">
            <a:extLst>
              <a:ext uri="{FF2B5EF4-FFF2-40B4-BE49-F238E27FC236}">
                <a16:creationId xmlns:a16="http://schemas.microsoft.com/office/drawing/2014/main" id="{A0CBD061-3E7A-410B-8EDB-C29C023FE7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818" y="2852154"/>
            <a:ext cx="3341687" cy="24513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 Box 8">
            <a:extLst>
              <a:ext uri="{FF2B5EF4-FFF2-40B4-BE49-F238E27FC236}">
                <a16:creationId xmlns:a16="http://schemas.microsoft.com/office/drawing/2014/main" id="{65B5DCC5-9EBF-42C8-BD55-8D918D62C0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0505" y="3364517"/>
            <a:ext cx="511870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C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customer’s goal is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CC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C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buy fruit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C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fulfilling her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CC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C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daily vitamin requirements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C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at lowest cost.</a:t>
            </a:r>
          </a:p>
        </p:txBody>
      </p:sp>
      <p:sp>
        <p:nvSpPr>
          <p:cNvPr id="12" name="Rectangle 40">
            <a:extLst>
              <a:ext uri="{FF2B5EF4-FFF2-40B4-BE49-F238E27FC236}">
                <a16:creationId xmlns:a16="http://schemas.microsoft.com/office/drawing/2014/main" id="{71689F1B-EBC3-4E4C-A8DA-A164A0D42F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5394544"/>
            <a:ext cx="64008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ts val="0"/>
              </a:spcBef>
              <a:buNone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salesman goal is to set a price on each vitamin</a:t>
            </a:r>
            <a:endParaRPr lang="en-US" altLang="en-US" sz="2400" dirty="0">
              <a:solidFill>
                <a:srgbClr val="FFC000"/>
              </a:solidFill>
            </a:endParaRPr>
          </a:p>
          <a:p>
            <a:pPr algn="ctr" eaLnBrk="1" hangingPunct="1">
              <a:spcBef>
                <a:spcPts val="0"/>
              </a:spcBef>
              <a:buNone/>
            </a:pP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be cheaper than fruit </a:t>
            </a:r>
          </a:p>
          <a:p>
            <a:pPr algn="ctr" eaLnBrk="1" hangingPunct="1">
              <a:spcBef>
                <a:spcPts val="0"/>
              </a:spcBef>
              <a:buNone/>
            </a:pP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while </a:t>
            </a:r>
            <a:r>
              <a:rPr lang="en-US" altLang="en-US" sz="2400" dirty="0">
                <a:solidFill>
                  <a:srgbClr val="FFC000"/>
                </a:solidFill>
              </a:rPr>
              <a:t>maximizing  his profits.</a:t>
            </a:r>
            <a:endParaRPr lang="en-US" altLang="en-US" sz="2400" i="1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4459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>
            <a:extLst>
              <a:ext uri="{FF2B5EF4-FFF2-40B4-BE49-F238E27FC236}">
                <a16:creationId xmlns:a16="http://schemas.microsoft.com/office/drawing/2014/main" id="{28EBEC50-E7B2-9217-01FB-4DF04796F5E1}"/>
              </a:ext>
            </a:extLst>
          </p:cNvPr>
          <p:cNvGrpSpPr/>
          <p:nvPr/>
        </p:nvGrpSpPr>
        <p:grpSpPr>
          <a:xfrm>
            <a:off x="609600" y="1508260"/>
            <a:ext cx="8915400" cy="2911340"/>
            <a:chOff x="609600" y="1508260"/>
            <a:chExt cx="8915400" cy="2911340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83D2EC81-8B44-DDE2-3BEC-2FFF3F4D6268}"/>
                </a:ext>
              </a:extLst>
            </p:cNvPr>
            <p:cNvGrpSpPr/>
            <p:nvPr/>
          </p:nvGrpSpPr>
          <p:grpSpPr>
            <a:xfrm>
              <a:off x="609600" y="1600200"/>
              <a:ext cx="8915400" cy="2819400"/>
              <a:chOff x="152400" y="2514600"/>
              <a:chExt cx="8763000" cy="2667000"/>
            </a:xfrm>
          </p:grpSpPr>
          <p:grpSp>
            <p:nvGrpSpPr>
              <p:cNvPr id="55" name="Group 54">
                <a:extLst>
                  <a:ext uri="{FF2B5EF4-FFF2-40B4-BE49-F238E27FC236}">
                    <a16:creationId xmlns:a16="http://schemas.microsoft.com/office/drawing/2014/main" id="{E7624546-E5A1-DB18-3E7E-B015D0587FB9}"/>
                  </a:ext>
                </a:extLst>
              </p:cNvPr>
              <p:cNvGrpSpPr/>
              <p:nvPr/>
            </p:nvGrpSpPr>
            <p:grpSpPr>
              <a:xfrm>
                <a:off x="152400" y="2514600"/>
                <a:ext cx="8763000" cy="2667000"/>
                <a:chOff x="152400" y="2514600"/>
                <a:chExt cx="8763000" cy="2667000"/>
              </a:xfrm>
            </p:grpSpPr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42451080-BCA2-86BA-AEC3-8FE1EC1423A1}"/>
                    </a:ext>
                  </a:extLst>
                </p:cNvPr>
                <p:cNvSpPr/>
                <p:nvPr/>
              </p:nvSpPr>
              <p:spPr>
                <a:xfrm>
                  <a:off x="152400" y="2514600"/>
                  <a:ext cx="8763000" cy="26670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rgbClr val="FF66FF"/>
                  </a:solidFill>
                  <a:tailEnd type="stealth" w="med" len="lg"/>
                </a:ln>
              </p:spPr>
              <p:txBody>
                <a:bodyPr rtlCol="0" anchor="ctr"/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GB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graphicFrame>
              <p:nvGraphicFramePr>
                <p:cNvPr id="58" name="Object 2">
                  <a:extLst>
                    <a:ext uri="{FF2B5EF4-FFF2-40B4-BE49-F238E27FC236}">
                      <a16:creationId xmlns:a16="http://schemas.microsoft.com/office/drawing/2014/main" id="{1A52F7EF-4249-1F2A-FB18-01446517447F}"/>
                    </a:ext>
                    <a:ext uri="{C183D7F6-B498-43B3-948B-1728B52AA6E4}">
                      <adec:decorative xmlns:adec="http://schemas.microsoft.com/office/drawing/2017/decorative" val="1"/>
                    </a:ext>
                  </a:extLst>
                </p:cNvPr>
                <p:cNvGraphicFramePr>
                  <a:graphicFrameLocks noChangeAspect="1"/>
                </p:cNvGraphicFramePr>
                <p:nvPr/>
              </p:nvGraphicFramePr>
              <p:xfrm>
                <a:off x="2286000" y="2654300"/>
                <a:ext cx="1066800" cy="9398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name="Equation" r:id="rId2" imgW="533160" imgH="469800" progId="Equation.DSMT4">
                        <p:embed/>
                      </p:oleObj>
                    </mc:Choice>
                    <mc:Fallback>
                      <p:oleObj name="Equation" r:id="rId2" imgW="533160" imgH="469800" progId="Equation.DSMT4">
                        <p:embed/>
                        <p:pic>
                          <p:nvPicPr>
                            <p:cNvPr id="58" name="Object 2">
                              <a:extLst>
                                <a:ext uri="{FF2B5EF4-FFF2-40B4-BE49-F238E27FC236}">
                                  <a16:creationId xmlns:a16="http://schemas.microsoft.com/office/drawing/2014/main" id="{1A52F7EF-4249-1F2A-FB18-01446517447F}"/>
                                </a:ext>
                                <a:ext uri="{C183D7F6-B498-43B3-948B-1728B52AA6E4}">
                                  <adec:decorative xmlns:adec="http://schemas.microsoft.com/office/drawing/2017/decorative" val="1"/>
                                </a:ext>
                              </a:extLst>
                            </p:cNvPr>
                            <p:cNvPicPr/>
                            <p:nvPr/>
                          </p:nvPicPr>
                          <p:blipFill>
                            <a:blip r:embed="rId3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2286000" y="2654300"/>
                              <a:ext cx="1066800" cy="939800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59" name="Object 2">
                  <a:extLst>
                    <a:ext uri="{FF2B5EF4-FFF2-40B4-BE49-F238E27FC236}">
                      <a16:creationId xmlns:a16="http://schemas.microsoft.com/office/drawing/2014/main" id="{FFF4095F-0338-18D6-6A74-9D5CCFC8ADD0}"/>
                    </a:ext>
                    <a:ext uri="{C183D7F6-B498-43B3-948B-1728B52AA6E4}">
                      <adec:decorative xmlns:adec="http://schemas.microsoft.com/office/drawing/2017/decorative" val="1"/>
                    </a:ext>
                  </a:extLst>
                </p:cNvPr>
                <p:cNvGraphicFramePr>
                  <a:graphicFrameLocks noChangeAspect="1"/>
                </p:cNvGraphicFramePr>
                <p:nvPr/>
              </p:nvGraphicFramePr>
              <p:xfrm>
                <a:off x="4876800" y="2654300"/>
                <a:ext cx="2895600" cy="9398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name="Equation" r:id="rId4" imgW="1447560" imgH="469800" progId="Equation.DSMT4">
                        <p:embed/>
                      </p:oleObj>
                    </mc:Choice>
                    <mc:Fallback>
                      <p:oleObj name="Equation" r:id="rId4" imgW="1447560" imgH="469800" progId="Equation.DSMT4">
                        <p:embed/>
                        <p:pic>
                          <p:nvPicPr>
                            <p:cNvPr id="59" name="Object 2">
                              <a:extLst>
                                <a:ext uri="{FF2B5EF4-FFF2-40B4-BE49-F238E27FC236}">
                                  <a16:creationId xmlns:a16="http://schemas.microsoft.com/office/drawing/2014/main" id="{FFF4095F-0338-18D6-6A74-9D5CCFC8ADD0}"/>
                                </a:ext>
                                <a:ext uri="{C183D7F6-B498-43B3-948B-1728B52AA6E4}">
                                  <adec:decorative xmlns:adec="http://schemas.microsoft.com/office/drawing/2017/decorative" val="1"/>
                                </a:ext>
                              </a:extLst>
                            </p:cNvPr>
                            <p:cNvPicPr/>
                            <p:nvPr/>
                          </p:nvPicPr>
                          <p:blipFill>
                            <a:blip r:embed="rId5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4876800" y="2654300"/>
                              <a:ext cx="2895600" cy="939800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60" name="Object 2">
                  <a:extLst>
                    <a:ext uri="{FF2B5EF4-FFF2-40B4-BE49-F238E27FC236}">
                      <a16:creationId xmlns:a16="http://schemas.microsoft.com/office/drawing/2014/main" id="{7C074159-E4C8-258A-7BA3-1B7564953287}"/>
                    </a:ext>
                    <a:ext uri="{C183D7F6-B498-43B3-948B-1728B52AA6E4}">
                      <adec:decorative xmlns:adec="http://schemas.microsoft.com/office/drawing/2017/decorative" val="1"/>
                    </a:ext>
                  </a:extLst>
                </p:cNvPr>
                <p:cNvGraphicFramePr>
                  <a:graphicFrameLocks noChangeAspect="1"/>
                </p:cNvGraphicFramePr>
                <p:nvPr/>
              </p:nvGraphicFramePr>
              <p:xfrm>
                <a:off x="990600" y="4013200"/>
                <a:ext cx="3454400" cy="9398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name="Equation" r:id="rId6" imgW="1726920" imgH="469800" progId="Equation.DSMT4">
                        <p:embed/>
                      </p:oleObj>
                    </mc:Choice>
                    <mc:Fallback>
                      <p:oleObj name="Equation" r:id="rId6" imgW="1726920" imgH="469800" progId="Equation.DSMT4">
                        <p:embed/>
                        <p:pic>
                          <p:nvPicPr>
                            <p:cNvPr id="60" name="Object 2">
                              <a:extLst>
                                <a:ext uri="{FF2B5EF4-FFF2-40B4-BE49-F238E27FC236}">
                                  <a16:creationId xmlns:a16="http://schemas.microsoft.com/office/drawing/2014/main" id="{7C074159-E4C8-258A-7BA3-1B7564953287}"/>
                                </a:ext>
                                <a:ext uri="{C183D7F6-B498-43B3-948B-1728B52AA6E4}">
                                  <adec:decorative xmlns:adec="http://schemas.microsoft.com/office/drawing/2017/decorative" val="1"/>
                                </a:ext>
                              </a:extLst>
                            </p:cNvPr>
                            <p:cNvPicPr/>
                            <p:nvPr/>
                          </p:nvPicPr>
                          <p:blipFill>
                            <a:blip r:embed="rId7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990600" y="4013200"/>
                              <a:ext cx="3454400" cy="939800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graphicFrame>
              <p:nvGraphicFramePr>
                <p:cNvPr id="61" name="Object 2">
                  <a:extLst>
                    <a:ext uri="{FF2B5EF4-FFF2-40B4-BE49-F238E27FC236}">
                      <a16:creationId xmlns:a16="http://schemas.microsoft.com/office/drawing/2014/main" id="{B8CDF7CB-BE05-85B6-BF7C-478E929D893D}"/>
                    </a:ext>
                    <a:ext uri="{C183D7F6-B498-43B3-948B-1728B52AA6E4}">
                      <adec:decorative xmlns:adec="http://schemas.microsoft.com/office/drawing/2017/decorative" val="1"/>
                    </a:ext>
                  </a:extLst>
                </p:cNvPr>
                <p:cNvGraphicFramePr>
                  <a:graphicFrameLocks noChangeAspect="1"/>
                </p:cNvGraphicFramePr>
                <p:nvPr/>
              </p:nvGraphicFramePr>
              <p:xfrm>
                <a:off x="4876800" y="4006644"/>
                <a:ext cx="3200400" cy="93980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name="Equation" r:id="rId8" imgW="1600200" imgH="469800" progId="Equation.DSMT4">
                        <p:embed/>
                      </p:oleObj>
                    </mc:Choice>
                    <mc:Fallback>
                      <p:oleObj name="Equation" r:id="rId8" imgW="1600200" imgH="469800" progId="Equation.DSMT4">
                        <p:embed/>
                        <p:pic>
                          <p:nvPicPr>
                            <p:cNvPr id="61" name="Object 2">
                              <a:extLst>
                                <a:ext uri="{FF2B5EF4-FFF2-40B4-BE49-F238E27FC236}">
                                  <a16:creationId xmlns:a16="http://schemas.microsoft.com/office/drawing/2014/main" id="{B8CDF7CB-BE05-85B6-BF7C-478E929D893D}"/>
                                </a:ext>
                                <a:ext uri="{C183D7F6-B498-43B3-948B-1728B52AA6E4}">
                                  <adec:decorative xmlns:adec="http://schemas.microsoft.com/office/drawing/2017/decorative" val="1"/>
                                </a:ext>
                              </a:extLst>
                            </p:cNvPr>
                            <p:cNvPicPr/>
                            <p:nvPr/>
                          </p:nvPicPr>
                          <p:blipFill>
                            <a:blip r:embed="rId9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4876800" y="4006644"/>
                              <a:ext cx="3200400" cy="939800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</p:grpSp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FD2A6663-18A3-4BDA-1837-C1C7C72320A5}"/>
                  </a:ext>
                </a:extLst>
              </p:cNvPr>
              <p:cNvSpPr txBox="1"/>
              <p:nvPr/>
            </p:nvSpPr>
            <p:spPr>
              <a:xfrm>
                <a:off x="2590800" y="3397044"/>
                <a:ext cx="2746887" cy="4616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l"/>
                <a:r>
                  <a:rPr lang="en-CA" altLang="en-US" sz="2400" dirty="0">
                    <a:solidFill>
                      <a:schemeClr val="bg2"/>
                    </a:solidFill>
                  </a:rPr>
                  <a:t>for an arbitrary c</a:t>
                </a:r>
                <a:endParaRPr lang="en-GB" sz="2400" dirty="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44A72A81-FE9F-A13F-256E-1E068D5C59DE}"/>
                </a:ext>
              </a:extLst>
            </p:cNvPr>
            <p:cNvSpPr/>
            <p:nvPr/>
          </p:nvSpPr>
          <p:spPr>
            <a:xfrm>
              <a:off x="5225338" y="1508260"/>
              <a:ext cx="101181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Add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CF03855D-389E-8DAE-26E0-F01C69340E6A}"/>
                </a:ext>
              </a:extLst>
            </p:cNvPr>
            <p:cNvSpPr/>
            <p:nvPr/>
          </p:nvSpPr>
          <p:spPr>
            <a:xfrm>
              <a:off x="5157704" y="2862058"/>
              <a:ext cx="1037463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l"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Add </a:t>
              </a:r>
              <a:r>
                <a:rPr lang="en-US" altLang="en-US" sz="2400" dirty="0">
                  <a:solidFill>
                    <a:srgbClr val="FF0000"/>
                  </a:solidFill>
                  <a:latin typeface="Symbol" pitchFamily="18" charset="2"/>
                </a:rPr>
                <a:t>$ </a:t>
              </a: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D5BFDF3D-21BA-8BA0-91EF-17875DDC14E0}"/>
                </a:ext>
              </a:extLst>
            </p:cNvPr>
            <p:cNvSpPr/>
            <p:nvPr/>
          </p:nvSpPr>
          <p:spPr>
            <a:xfrm>
              <a:off x="2104479" y="2851024"/>
              <a:ext cx="145424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Remove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5E74E57F-5CB6-DCDB-AF54-18993B417B37}"/>
                </a:ext>
              </a:extLst>
            </p:cNvPr>
            <p:cNvSpPr/>
            <p:nvPr/>
          </p:nvSpPr>
          <p:spPr>
            <a:xfrm>
              <a:off x="2043708" y="1508260"/>
              <a:ext cx="1659429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Remove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/>
                  <a:ea typeface="+mn-ea"/>
                  <a:cs typeface="+mn-cs"/>
                </a:rPr>
                <a:t> </a:t>
              </a:r>
            </a:p>
          </p:txBody>
        </p:sp>
      </p:grp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4B30BD1-4D7F-451C-9DE0-8D4ADBB801C8}"/>
              </a:ext>
            </a:extLst>
          </p:cNvPr>
          <p:cNvSpPr txBox="1">
            <a:spLocks/>
          </p:cNvSpPr>
          <p:nvPr/>
        </p:nvSpPr>
        <p:spPr>
          <a:xfrm>
            <a:off x="8686800" y="6705600"/>
            <a:ext cx="457200" cy="157113"/>
          </a:xfrm>
          <a:prstGeom prst="rect">
            <a:avLst/>
          </a:prstGeom>
        </p:spPr>
        <p:txBody>
          <a:bodyPr vert="horz" lIns="91440" tIns="45720" rIns="91440" bIns="45720" rtlCol="0" anchor="ctr" anchorCtr="0"/>
          <a:lstStyle>
            <a:defPPr>
              <a:defRPr lang="en-US"/>
            </a:defPPr>
            <a:lvl1pPr marL="0" algn="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847A6AB7-ED92-4CC2-895B-E46908831F7A}" type="slidenum">
              <a:rPr lang="en-US" smtClean="0">
                <a:solidFill>
                  <a:schemeClr val="bg1"/>
                </a:solidFill>
              </a:rPr>
              <a:pPr/>
              <a:t>12</a:t>
            </a:fld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5F4A305F-2B4E-C8A3-FEFE-A3B368BE9BC3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Formal </a:t>
            </a: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Systems</a:t>
            </a:r>
            <a:endParaRPr kumimoji="0" lang="en-US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13" name="Group 29">
            <a:extLst>
              <a:ext uri="{FF2B5EF4-FFF2-40B4-BE49-F238E27FC236}">
                <a16:creationId xmlns:a16="http://schemas.microsoft.com/office/drawing/2014/main" id="{CA86BD76-6DE5-2FB6-E997-AB8CDE5823A1}"/>
              </a:ext>
            </a:extLst>
          </p:cNvPr>
          <p:cNvGrpSpPr>
            <a:grpSpLocks/>
          </p:cNvGrpSpPr>
          <p:nvPr/>
        </p:nvGrpSpPr>
        <p:grpSpPr bwMode="auto">
          <a:xfrm>
            <a:off x="7924803" y="5452910"/>
            <a:ext cx="1189548" cy="1252690"/>
            <a:chOff x="2065" y="1551"/>
            <a:chExt cx="1628" cy="1988"/>
          </a:xfrm>
        </p:grpSpPr>
        <p:sp>
          <p:nvSpPr>
            <p:cNvPr id="14" name="Freeform 30">
              <a:extLst>
                <a:ext uri="{FF2B5EF4-FFF2-40B4-BE49-F238E27FC236}">
                  <a16:creationId xmlns:a16="http://schemas.microsoft.com/office/drawing/2014/main" id="{7D413E06-7F54-0FEA-3545-5D6015CC3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5" name="Freeform 31">
              <a:extLst>
                <a:ext uri="{FF2B5EF4-FFF2-40B4-BE49-F238E27FC236}">
                  <a16:creationId xmlns:a16="http://schemas.microsoft.com/office/drawing/2014/main" id="{DC834301-FB2E-C3AC-931F-63DB3737C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6" name="Freeform 32">
              <a:extLst>
                <a:ext uri="{FF2B5EF4-FFF2-40B4-BE49-F238E27FC236}">
                  <a16:creationId xmlns:a16="http://schemas.microsoft.com/office/drawing/2014/main" id="{5242F2EF-EA08-83E1-7340-6C87B1154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7" name="Freeform 33">
              <a:extLst>
                <a:ext uri="{FF2B5EF4-FFF2-40B4-BE49-F238E27FC236}">
                  <a16:creationId xmlns:a16="http://schemas.microsoft.com/office/drawing/2014/main" id="{B891F3AB-65FC-D16F-1E8F-8D834A04F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8" name="Freeform 34">
              <a:extLst>
                <a:ext uri="{FF2B5EF4-FFF2-40B4-BE49-F238E27FC236}">
                  <a16:creationId xmlns:a16="http://schemas.microsoft.com/office/drawing/2014/main" id="{2F78C547-1061-2C24-D1EB-81D9A7BA4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9" name="Freeform 35">
              <a:extLst>
                <a:ext uri="{FF2B5EF4-FFF2-40B4-BE49-F238E27FC236}">
                  <a16:creationId xmlns:a16="http://schemas.microsoft.com/office/drawing/2014/main" id="{333C962B-6CDD-2372-3E3D-3CFAA1850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0" name="Freeform 36">
              <a:extLst>
                <a:ext uri="{FF2B5EF4-FFF2-40B4-BE49-F238E27FC236}">
                  <a16:creationId xmlns:a16="http://schemas.microsoft.com/office/drawing/2014/main" id="{28F586E6-F42D-11A7-C6BF-824A46A0B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1" name="Freeform 37">
              <a:extLst>
                <a:ext uri="{FF2B5EF4-FFF2-40B4-BE49-F238E27FC236}">
                  <a16:creationId xmlns:a16="http://schemas.microsoft.com/office/drawing/2014/main" id="{F0E696E1-B730-96CA-666D-9838329BD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2" name="Freeform 38">
              <a:extLst>
                <a:ext uri="{FF2B5EF4-FFF2-40B4-BE49-F238E27FC236}">
                  <a16:creationId xmlns:a16="http://schemas.microsoft.com/office/drawing/2014/main" id="{B902D274-4060-B471-E960-01340C56F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3" name="Freeform 532">
              <a:extLst>
                <a:ext uri="{FF2B5EF4-FFF2-40B4-BE49-F238E27FC236}">
                  <a16:creationId xmlns:a16="http://schemas.microsoft.com/office/drawing/2014/main" id="{4B8C6A98-FC6F-8D48-F88B-97299A663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4" name="Freeform 534">
              <a:extLst>
                <a:ext uri="{FF2B5EF4-FFF2-40B4-BE49-F238E27FC236}">
                  <a16:creationId xmlns:a16="http://schemas.microsoft.com/office/drawing/2014/main" id="{5F41CB9E-0DCF-70EA-00DA-018E0A3E6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5" name="Freeform 41">
              <a:extLst>
                <a:ext uri="{FF2B5EF4-FFF2-40B4-BE49-F238E27FC236}">
                  <a16:creationId xmlns:a16="http://schemas.microsoft.com/office/drawing/2014/main" id="{8B26EC13-07DA-AE70-42AE-AE621CF7A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6" name="Freeform 42">
              <a:extLst>
                <a:ext uri="{FF2B5EF4-FFF2-40B4-BE49-F238E27FC236}">
                  <a16:creationId xmlns:a16="http://schemas.microsoft.com/office/drawing/2014/main" id="{2496FC8C-58E2-B6A5-534E-07CA51CA2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7" name="Freeform 43">
              <a:extLst>
                <a:ext uri="{FF2B5EF4-FFF2-40B4-BE49-F238E27FC236}">
                  <a16:creationId xmlns:a16="http://schemas.microsoft.com/office/drawing/2014/main" id="{D7717B42-292C-C877-502E-9B3D97559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8" name="Freeform 44">
              <a:extLst>
                <a:ext uri="{FF2B5EF4-FFF2-40B4-BE49-F238E27FC236}">
                  <a16:creationId xmlns:a16="http://schemas.microsoft.com/office/drawing/2014/main" id="{BB8A1E68-4DBD-340D-FBBE-2029C746B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9" name="Freeform 45">
              <a:extLst>
                <a:ext uri="{FF2B5EF4-FFF2-40B4-BE49-F238E27FC236}">
                  <a16:creationId xmlns:a16="http://schemas.microsoft.com/office/drawing/2014/main" id="{8ABDA526-DF5E-5287-AB97-4A8554517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30" name="Freeform 46">
              <a:extLst>
                <a:ext uri="{FF2B5EF4-FFF2-40B4-BE49-F238E27FC236}">
                  <a16:creationId xmlns:a16="http://schemas.microsoft.com/office/drawing/2014/main" id="{E5824325-B230-7FC2-DA6A-21F136CCF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</p:grpSp>
      <p:sp>
        <p:nvSpPr>
          <p:cNvPr id="31" name="AutoShape 35">
            <a:extLst>
              <a:ext uri="{FF2B5EF4-FFF2-40B4-BE49-F238E27FC236}">
                <a16:creationId xmlns:a16="http://schemas.microsoft.com/office/drawing/2014/main" id="{15F89476-B7E5-1FD6-43D7-8D94C9E159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4495800"/>
            <a:ext cx="7758956" cy="838200"/>
          </a:xfrm>
          <a:prstGeom prst="wedgeRoundRectCallout">
            <a:avLst>
              <a:gd name="adj1" fmla="val 49101"/>
              <a:gd name="adj2" fmla="val 6602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t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OK, but </a:t>
            </a:r>
            <a:r>
              <a:rPr lang="en-CA" altLang="en-US" sz="2400" dirty="0">
                <a:solidFill>
                  <a:srgbClr val="FF0000"/>
                </a:solidFill>
              </a:rPr>
              <a:t>"arbitrary"</a:t>
            </a:r>
            <a:r>
              <a:rPr lang="en-CA" altLang="en-US" sz="2400" dirty="0"/>
              <a:t> vs </a:t>
            </a:r>
            <a:r>
              <a:rPr lang="en-CA" altLang="en-US" sz="2400" dirty="0">
                <a:solidFill>
                  <a:srgbClr val="FFFF00"/>
                </a:solidFill>
              </a:rPr>
              <a:t>"some specific"</a:t>
            </a:r>
            <a:r>
              <a:rPr lang="en-CA" altLang="en-US" sz="2400" dirty="0"/>
              <a:t> not well defined.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The line </a:t>
            </a:r>
            <a:r>
              <a:rPr lang="en-CA" altLang="en-US" sz="2400" dirty="0">
                <a:solidFill>
                  <a:srgbClr val="FFC000"/>
                </a:solidFill>
              </a:rPr>
              <a:t>P(c)</a:t>
            </a:r>
            <a:r>
              <a:rPr lang="en-CA" altLang="en-US" sz="2400" dirty="0"/>
              <a:t> will mean different things in different contexts.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99DDF92E-23A6-A49D-8DAA-CD3F3E8737A2}"/>
              </a:ext>
            </a:extLst>
          </p:cNvPr>
          <p:cNvSpPr/>
          <p:nvPr/>
        </p:nvSpPr>
        <p:spPr>
          <a:xfrm>
            <a:off x="6934200" y="1811592"/>
            <a:ext cx="1219200" cy="381000"/>
          </a:xfrm>
          <a:prstGeom prst="ellipse">
            <a:avLst/>
          </a:prstGeom>
          <a:noFill/>
          <a:ln w="38100">
            <a:solidFill>
              <a:srgbClr val="FF0000"/>
            </a:solidFill>
            <a:tailEnd type="stealth" w="med" len="lg"/>
          </a:ln>
        </p:spPr>
        <p:txBody>
          <a:bodyPr rtlCol="0" anchor="ctr"/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113B028F-DCA6-D9FF-2791-0ADFEDF3F6B9}"/>
              </a:ext>
            </a:extLst>
          </p:cNvPr>
          <p:cNvSpPr/>
          <p:nvPr/>
        </p:nvSpPr>
        <p:spPr>
          <a:xfrm>
            <a:off x="6553200" y="3276600"/>
            <a:ext cx="838200" cy="381000"/>
          </a:xfrm>
          <a:prstGeom prst="ellipse">
            <a:avLst/>
          </a:prstGeom>
          <a:noFill/>
          <a:ln w="38100">
            <a:solidFill>
              <a:srgbClr val="FF0000"/>
            </a:solidFill>
            <a:tailEnd type="stealth" w="med" len="lg"/>
          </a:ln>
        </p:spPr>
        <p:txBody>
          <a:bodyPr rtlCol="0" anchor="ctr"/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6" name="AutoShape 35">
            <a:extLst>
              <a:ext uri="{FF2B5EF4-FFF2-40B4-BE49-F238E27FC236}">
                <a16:creationId xmlns:a16="http://schemas.microsoft.com/office/drawing/2014/main" id="{B4FE3B50-0EEC-F3F0-2D37-5C6EE30CB8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5410200"/>
            <a:ext cx="7391400" cy="457200"/>
          </a:xfrm>
          <a:prstGeom prst="wedgeRoundRectCallout">
            <a:avLst>
              <a:gd name="adj1" fmla="val 53688"/>
              <a:gd name="adj2" fmla="val 1236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t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The book admits that it can </a:t>
            </a:r>
            <a:r>
              <a:rPr lang="en-CA" altLang="en-US" sz="2400"/>
              <a:t>cause faulty </a:t>
            </a:r>
            <a:r>
              <a:rPr lang="en-CA" altLang="en-US" sz="2400" dirty="0"/>
              <a:t>proofs.</a:t>
            </a: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2E6E4FBE-E7D8-A302-7488-2AD208A6789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6200" y="609600"/>
            <a:ext cx="2050273" cy="2514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5267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2" grpId="0" animBg="1"/>
      <p:bldP spid="10" grpId="0" animBg="1"/>
      <p:bldP spid="36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471853BB-2252-4542-9BC4-8D40F1BE40C7}"/>
              </a:ext>
            </a:extLst>
          </p:cNvPr>
          <p:cNvGrpSpPr>
            <a:grpSpLocks/>
          </p:cNvGrpSpPr>
          <p:nvPr/>
        </p:nvGrpSpPr>
        <p:grpSpPr bwMode="auto">
          <a:xfrm>
            <a:off x="7344852" y="2100928"/>
            <a:ext cx="1189548" cy="1252690"/>
            <a:chOff x="2065" y="1551"/>
            <a:chExt cx="1628" cy="1988"/>
          </a:xfrm>
        </p:grpSpPr>
        <p:sp>
          <p:nvSpPr>
            <p:cNvPr id="46" name="Freeform 30">
              <a:extLst>
                <a:ext uri="{FF2B5EF4-FFF2-40B4-BE49-F238E27FC236}">
                  <a16:creationId xmlns:a16="http://schemas.microsoft.com/office/drawing/2014/main" id="{F8756069-CCB7-4CA6-B94A-6A7628FE6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7" name="Freeform 31">
              <a:extLst>
                <a:ext uri="{FF2B5EF4-FFF2-40B4-BE49-F238E27FC236}">
                  <a16:creationId xmlns:a16="http://schemas.microsoft.com/office/drawing/2014/main" id="{0FC2E0D9-BAC0-4894-A4E2-9B3E4776D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0" name="Freeform 32">
              <a:extLst>
                <a:ext uri="{FF2B5EF4-FFF2-40B4-BE49-F238E27FC236}">
                  <a16:creationId xmlns:a16="http://schemas.microsoft.com/office/drawing/2014/main" id="{0AB35A44-4ACC-401E-860B-4991339F7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1" name="Freeform 33">
              <a:extLst>
                <a:ext uri="{FF2B5EF4-FFF2-40B4-BE49-F238E27FC236}">
                  <a16:creationId xmlns:a16="http://schemas.microsoft.com/office/drawing/2014/main" id="{F709FB7D-C34B-4976-91ED-BE511837C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2" name="Freeform 34">
              <a:extLst>
                <a:ext uri="{FF2B5EF4-FFF2-40B4-BE49-F238E27FC236}">
                  <a16:creationId xmlns:a16="http://schemas.microsoft.com/office/drawing/2014/main" id="{6C3605ED-6567-47A1-84A8-1F94DD6E8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3" name="Freeform 35">
              <a:extLst>
                <a:ext uri="{FF2B5EF4-FFF2-40B4-BE49-F238E27FC236}">
                  <a16:creationId xmlns:a16="http://schemas.microsoft.com/office/drawing/2014/main" id="{C8172833-BF32-45CB-BB17-B214EF682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4" name="Freeform 36">
              <a:extLst>
                <a:ext uri="{FF2B5EF4-FFF2-40B4-BE49-F238E27FC236}">
                  <a16:creationId xmlns:a16="http://schemas.microsoft.com/office/drawing/2014/main" id="{4A3C4E59-BE26-4733-A0F0-0FF079D32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7" name="Freeform 37">
              <a:extLst>
                <a:ext uri="{FF2B5EF4-FFF2-40B4-BE49-F238E27FC236}">
                  <a16:creationId xmlns:a16="http://schemas.microsoft.com/office/drawing/2014/main" id="{5A8C1A77-1322-430F-93EF-7E0927222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8" name="Freeform 38">
              <a:extLst>
                <a:ext uri="{FF2B5EF4-FFF2-40B4-BE49-F238E27FC236}">
                  <a16:creationId xmlns:a16="http://schemas.microsoft.com/office/drawing/2014/main" id="{D7D03DFE-2D89-4285-B4DF-A1077AC49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9" name="Freeform 39">
              <a:extLst>
                <a:ext uri="{FF2B5EF4-FFF2-40B4-BE49-F238E27FC236}">
                  <a16:creationId xmlns:a16="http://schemas.microsoft.com/office/drawing/2014/main" id="{9D8F3D0F-195D-42ED-8E69-440C2E6E9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0" name="Freeform 40">
              <a:extLst>
                <a:ext uri="{FF2B5EF4-FFF2-40B4-BE49-F238E27FC236}">
                  <a16:creationId xmlns:a16="http://schemas.microsoft.com/office/drawing/2014/main" id="{FB7D7371-CED5-43DA-806D-3EBA2FC26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1" name="Freeform 41">
              <a:extLst>
                <a:ext uri="{FF2B5EF4-FFF2-40B4-BE49-F238E27FC236}">
                  <a16:creationId xmlns:a16="http://schemas.microsoft.com/office/drawing/2014/main" id="{EDFDAB78-A024-443C-B4F0-F2D311DCD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2" name="Freeform 42">
              <a:extLst>
                <a:ext uri="{FF2B5EF4-FFF2-40B4-BE49-F238E27FC236}">
                  <a16:creationId xmlns:a16="http://schemas.microsoft.com/office/drawing/2014/main" id="{37AAFC03-48B2-48A3-951B-F6B57B574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3" name="Freeform 43">
              <a:extLst>
                <a:ext uri="{FF2B5EF4-FFF2-40B4-BE49-F238E27FC236}">
                  <a16:creationId xmlns:a16="http://schemas.microsoft.com/office/drawing/2014/main" id="{6573F856-92C6-43E1-A00C-BE10289A0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4" name="Freeform 44">
              <a:extLst>
                <a:ext uri="{FF2B5EF4-FFF2-40B4-BE49-F238E27FC236}">
                  <a16:creationId xmlns:a16="http://schemas.microsoft.com/office/drawing/2014/main" id="{2BB43DE8-E029-47B8-ACCB-BEE15D19D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5" name="Freeform 45">
              <a:extLst>
                <a:ext uri="{FF2B5EF4-FFF2-40B4-BE49-F238E27FC236}">
                  <a16:creationId xmlns:a16="http://schemas.microsoft.com/office/drawing/2014/main" id="{7A86FFBF-A6AA-4320-BB88-6EDF688CA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6" name="Freeform 46">
              <a:extLst>
                <a:ext uri="{FF2B5EF4-FFF2-40B4-BE49-F238E27FC236}">
                  <a16:creationId xmlns:a16="http://schemas.microsoft.com/office/drawing/2014/main" id="{BD51F8C0-0432-4EC6-AD28-3EF54EB35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</p:grpSp>
      <p:sp>
        <p:nvSpPr>
          <p:cNvPr id="25" name="AutoShape 35">
            <a:extLst>
              <a:ext uri="{FF2B5EF4-FFF2-40B4-BE49-F238E27FC236}">
                <a16:creationId xmlns:a16="http://schemas.microsoft.com/office/drawing/2014/main" id="{3FF9062D-97D1-4F62-923E-CA2ADB1E2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521" y="914400"/>
            <a:ext cx="7205810" cy="2514600"/>
          </a:xfrm>
          <a:prstGeom prst="wedgeRoundRectCallout">
            <a:avLst>
              <a:gd name="adj1" fmla="val 43801"/>
              <a:gd name="adj2" fmla="val 294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i="0" dirty="0"/>
              <a:t>These are </a:t>
            </a:r>
            <a:r>
              <a:rPr lang="en-CA" altLang="en-US" sz="2400" i="0" dirty="0">
                <a:solidFill>
                  <a:schemeClr val="tx2"/>
                </a:solidFill>
              </a:rPr>
              <a:t>duals</a:t>
            </a:r>
            <a:r>
              <a:rPr lang="en-CA" altLang="en-US" sz="2400" i="0" dirty="0"/>
              <a:t> of each other: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</a:t>
            </a:r>
            <a:r>
              <a:rPr lang="en-US" altLang="en-US" sz="2400" dirty="0">
                <a:sym typeface="Symbol" panose="05050102010706020507" pitchFamily="18" charset="2"/>
              </a:rPr>
              <a:t>iff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 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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β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Contrapositive   </a:t>
            </a: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endParaRPr lang="en-US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  iff 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n-US" altLang="en-US" sz="2400" dirty="0">
                <a:sym typeface="Symbol" panose="05050102010706020507" pitchFamily="18" charset="2"/>
              </a:rPr>
              <a:t>iff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 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iff 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Both directions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00FF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00FF"/>
                </a:solidFill>
              </a:rPr>
              <a:t>x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00FF"/>
                </a:solidFill>
              </a:rPr>
              <a:t>(x)   </a:t>
            </a:r>
            <a:r>
              <a:rPr lang="en-US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ym typeface="Symbol" panose="05050102010706020507" pitchFamily="18" charset="2"/>
              </a:rPr>
              <a:t>iff       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accent2"/>
                </a:solidFill>
              </a:rPr>
              <a:t>x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</a:t>
            </a:r>
            <a:r>
              <a:rPr lang="en-US" altLang="en-US" sz="2400" dirty="0">
                <a:solidFill>
                  <a:schemeClr val="accent2"/>
                </a:solidFill>
              </a:rPr>
              <a:t>(x)                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 rule</a:t>
            </a:r>
            <a:endParaRPr lang="en-US" altLang="en-US" sz="2400" dirty="0">
              <a:solidFill>
                <a:srgbClr val="FFC000"/>
              </a:solidFill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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      </a:t>
            </a:r>
            <a:r>
              <a:rPr lang="en-US" altLang="en-US" sz="2400" dirty="0">
                <a:sym typeface="Symbol" panose="05050102010706020507" pitchFamily="18" charset="2"/>
              </a:rPr>
              <a:t>iff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 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β</a:t>
            </a:r>
            <a:r>
              <a:rPr lang="en-CA" altLang="en-US" sz="2400" dirty="0">
                <a:sym typeface="Symbol" panose="05050102010706020507" pitchFamily="18" charset="2"/>
              </a:rPr>
              <a:t>              De Morgan</a:t>
            </a:r>
            <a:endParaRPr lang="en-US" altLang="en-US" sz="2400" dirty="0">
              <a:solidFill>
                <a:schemeClr val="accent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           </a:t>
            </a:r>
            <a:r>
              <a:rPr lang="en-CA" altLang="en-US" sz="2400" dirty="0">
                <a:sym typeface="Symbol" panose="05050102010706020507" pitchFamily="18" charset="2"/>
              </a:rPr>
              <a:t>iff </a:t>
            </a:r>
            <a:r>
              <a:rPr lang="en-CA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        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α</a:t>
            </a:r>
            <a:r>
              <a:rPr lang="en-CA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                </a:t>
            </a:r>
            <a:r>
              <a:rPr lang="en-CA" altLang="en-US" sz="2400" dirty="0">
                <a:sym typeface="Symbol" panose="05050102010706020507" pitchFamily="18" charset="2"/>
              </a:rPr>
              <a:t>Double negation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endParaRPr lang="en-CA" altLang="en-US" sz="2400" i="0" dirty="0"/>
          </a:p>
          <a:p>
            <a:pPr eaLnBrk="1" hangingPunct="1">
              <a:spcBef>
                <a:spcPct val="0"/>
              </a:spcBef>
              <a:buNone/>
            </a:pPr>
            <a:endParaRPr lang="en-CA" altLang="en-US" sz="2000" i="0" dirty="0"/>
          </a:p>
          <a:p>
            <a:pPr eaLnBrk="1" hangingPunct="1">
              <a:spcBef>
                <a:spcPct val="0"/>
              </a:spcBef>
              <a:buNone/>
            </a:pPr>
            <a:endParaRPr lang="en-CA" altLang="en-US" sz="2400" i="0" dirty="0"/>
          </a:p>
        </p:txBody>
      </p:sp>
    </p:spTree>
    <p:extLst>
      <p:ext uri="{BB962C8B-B14F-4D97-AF65-F5344CB8AC3E}">
        <p14:creationId xmlns:p14="http://schemas.microsoft.com/office/powerpoint/2010/main" val="31295894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471853BB-2252-4542-9BC4-8D40F1BE40C7}"/>
              </a:ext>
            </a:extLst>
          </p:cNvPr>
          <p:cNvGrpSpPr>
            <a:grpSpLocks/>
          </p:cNvGrpSpPr>
          <p:nvPr/>
        </p:nvGrpSpPr>
        <p:grpSpPr bwMode="auto">
          <a:xfrm>
            <a:off x="7344852" y="2100928"/>
            <a:ext cx="1189548" cy="1252690"/>
            <a:chOff x="2065" y="1551"/>
            <a:chExt cx="1628" cy="1988"/>
          </a:xfrm>
        </p:grpSpPr>
        <p:sp>
          <p:nvSpPr>
            <p:cNvPr id="46" name="Freeform 30">
              <a:extLst>
                <a:ext uri="{FF2B5EF4-FFF2-40B4-BE49-F238E27FC236}">
                  <a16:creationId xmlns:a16="http://schemas.microsoft.com/office/drawing/2014/main" id="{F8756069-CCB7-4CA6-B94A-6A7628FE6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47" name="Freeform 31">
              <a:extLst>
                <a:ext uri="{FF2B5EF4-FFF2-40B4-BE49-F238E27FC236}">
                  <a16:creationId xmlns:a16="http://schemas.microsoft.com/office/drawing/2014/main" id="{0FC2E0D9-BAC0-4894-A4E2-9B3E4776D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0" name="Freeform 32">
              <a:extLst>
                <a:ext uri="{FF2B5EF4-FFF2-40B4-BE49-F238E27FC236}">
                  <a16:creationId xmlns:a16="http://schemas.microsoft.com/office/drawing/2014/main" id="{0AB35A44-4ACC-401E-860B-4991339F7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1" name="Freeform 33">
              <a:extLst>
                <a:ext uri="{FF2B5EF4-FFF2-40B4-BE49-F238E27FC236}">
                  <a16:creationId xmlns:a16="http://schemas.microsoft.com/office/drawing/2014/main" id="{F709FB7D-C34B-4976-91ED-BE511837C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2" name="Freeform 34">
              <a:extLst>
                <a:ext uri="{FF2B5EF4-FFF2-40B4-BE49-F238E27FC236}">
                  <a16:creationId xmlns:a16="http://schemas.microsoft.com/office/drawing/2014/main" id="{6C3605ED-6567-47A1-84A8-1F94DD6E8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3" name="Freeform 35">
              <a:extLst>
                <a:ext uri="{FF2B5EF4-FFF2-40B4-BE49-F238E27FC236}">
                  <a16:creationId xmlns:a16="http://schemas.microsoft.com/office/drawing/2014/main" id="{C8172833-BF32-45CB-BB17-B214EF682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4" name="Freeform 36">
              <a:extLst>
                <a:ext uri="{FF2B5EF4-FFF2-40B4-BE49-F238E27FC236}">
                  <a16:creationId xmlns:a16="http://schemas.microsoft.com/office/drawing/2014/main" id="{4A3C4E59-BE26-4733-A0F0-0FF079D32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7" name="Freeform 37">
              <a:extLst>
                <a:ext uri="{FF2B5EF4-FFF2-40B4-BE49-F238E27FC236}">
                  <a16:creationId xmlns:a16="http://schemas.microsoft.com/office/drawing/2014/main" id="{5A8C1A77-1322-430F-93EF-7E0927222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8" name="Freeform 38">
              <a:extLst>
                <a:ext uri="{FF2B5EF4-FFF2-40B4-BE49-F238E27FC236}">
                  <a16:creationId xmlns:a16="http://schemas.microsoft.com/office/drawing/2014/main" id="{D7D03DFE-2D89-4285-B4DF-A1077AC49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9" name="Freeform 39">
              <a:extLst>
                <a:ext uri="{FF2B5EF4-FFF2-40B4-BE49-F238E27FC236}">
                  <a16:creationId xmlns:a16="http://schemas.microsoft.com/office/drawing/2014/main" id="{9D8F3D0F-195D-42ED-8E69-440C2E6E9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0" name="Freeform 40">
              <a:extLst>
                <a:ext uri="{FF2B5EF4-FFF2-40B4-BE49-F238E27FC236}">
                  <a16:creationId xmlns:a16="http://schemas.microsoft.com/office/drawing/2014/main" id="{FB7D7371-CED5-43DA-806D-3EBA2FC26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1" name="Freeform 41">
              <a:extLst>
                <a:ext uri="{FF2B5EF4-FFF2-40B4-BE49-F238E27FC236}">
                  <a16:creationId xmlns:a16="http://schemas.microsoft.com/office/drawing/2014/main" id="{EDFDAB78-A024-443C-B4F0-F2D311DCD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2" name="Freeform 42">
              <a:extLst>
                <a:ext uri="{FF2B5EF4-FFF2-40B4-BE49-F238E27FC236}">
                  <a16:creationId xmlns:a16="http://schemas.microsoft.com/office/drawing/2014/main" id="{37AAFC03-48B2-48A3-951B-F6B57B574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3" name="Freeform 43">
              <a:extLst>
                <a:ext uri="{FF2B5EF4-FFF2-40B4-BE49-F238E27FC236}">
                  <a16:creationId xmlns:a16="http://schemas.microsoft.com/office/drawing/2014/main" id="{6573F856-92C6-43E1-A00C-BE10289A0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4" name="Freeform 44">
              <a:extLst>
                <a:ext uri="{FF2B5EF4-FFF2-40B4-BE49-F238E27FC236}">
                  <a16:creationId xmlns:a16="http://schemas.microsoft.com/office/drawing/2014/main" id="{2BB43DE8-E029-47B8-ACCB-BEE15D19D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5" name="Freeform 45">
              <a:extLst>
                <a:ext uri="{FF2B5EF4-FFF2-40B4-BE49-F238E27FC236}">
                  <a16:creationId xmlns:a16="http://schemas.microsoft.com/office/drawing/2014/main" id="{7A86FFBF-A6AA-4320-BB88-6EDF688CA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6" name="Freeform 46">
              <a:extLst>
                <a:ext uri="{FF2B5EF4-FFF2-40B4-BE49-F238E27FC236}">
                  <a16:creationId xmlns:a16="http://schemas.microsoft.com/office/drawing/2014/main" id="{BD51F8C0-0432-4EC6-AD28-3EF54EB35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</p:grpSp>
      <p:sp>
        <p:nvSpPr>
          <p:cNvPr id="23" name="Rectangle 22">
            <a:extLst>
              <a:ext uri="{FF2B5EF4-FFF2-40B4-BE49-F238E27FC236}">
                <a16:creationId xmlns:a16="http://schemas.microsoft.com/office/drawing/2014/main" id="{EB8D5592-8411-4906-9EFB-932DE26A5557}"/>
              </a:ext>
            </a:extLst>
          </p:cNvPr>
          <p:cNvSpPr/>
          <p:nvPr/>
        </p:nvSpPr>
        <p:spPr>
          <a:xfrm>
            <a:off x="1371600" y="4080808"/>
            <a:ext cx="67056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5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Lemma via Substitution:</a:t>
            </a:r>
          </a:p>
          <a:p>
            <a:pPr marL="457200" lvl="5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In any sentence,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you can replace 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one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as a substring for the 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other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eg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Q</a:t>
            </a:r>
            <a:r>
              <a:rPr lang="en-US" altLang="en-US" sz="2400" dirty="0">
                <a:sym typeface="Symbol" panose="05050102010706020507" pitchFamily="18" charset="2"/>
              </a:rPr>
              <a:t>   iff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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β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Q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</a:p>
        </p:txBody>
      </p:sp>
      <p:sp>
        <p:nvSpPr>
          <p:cNvPr id="24" name="AutoShape 35">
            <a:extLst>
              <a:ext uri="{FF2B5EF4-FFF2-40B4-BE49-F238E27FC236}">
                <a16:creationId xmlns:a16="http://schemas.microsoft.com/office/drawing/2014/main" id="{FCD75D8C-DD0F-4190-9CF7-949F905B8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521" y="914400"/>
            <a:ext cx="7205810" cy="2514600"/>
          </a:xfrm>
          <a:prstGeom prst="wedgeRoundRectCallout">
            <a:avLst>
              <a:gd name="adj1" fmla="val 43801"/>
              <a:gd name="adj2" fmla="val 2941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i="0" dirty="0"/>
              <a:t>These are </a:t>
            </a:r>
            <a:r>
              <a:rPr lang="en-CA" altLang="en-US" sz="2400" i="0" dirty="0">
                <a:solidFill>
                  <a:schemeClr val="tx2"/>
                </a:solidFill>
              </a:rPr>
              <a:t>duals</a:t>
            </a:r>
            <a:r>
              <a:rPr lang="en-CA" altLang="en-US" sz="2400" i="0" dirty="0"/>
              <a:t> of each other: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</a:t>
            </a:r>
            <a:r>
              <a:rPr lang="en-US" altLang="en-US" sz="2400" dirty="0">
                <a:sym typeface="Symbol" panose="05050102010706020507" pitchFamily="18" charset="2"/>
              </a:rPr>
              <a:t>iff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 </a:t>
            </a:r>
            <a:r>
              <a:rPr lang="en-US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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β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Contrapositive   </a:t>
            </a: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endParaRPr lang="en-US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  iff 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n-US" altLang="en-US" sz="2400" dirty="0">
                <a:sym typeface="Symbol" panose="05050102010706020507" pitchFamily="18" charset="2"/>
              </a:rPr>
              <a:t>iff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 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iff 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Both directions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00FF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00FF"/>
                </a:solidFill>
              </a:rPr>
              <a:t>x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00FF"/>
                </a:solidFill>
              </a:rPr>
              <a:t>(x)   </a:t>
            </a:r>
            <a:r>
              <a:rPr lang="en-US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ym typeface="Symbol" panose="05050102010706020507" pitchFamily="18" charset="2"/>
              </a:rPr>
              <a:t>iff       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accent2"/>
                </a:solidFill>
              </a:rPr>
              <a:t>x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</a:t>
            </a:r>
            <a:r>
              <a:rPr lang="en-US" altLang="en-US" sz="2400" dirty="0">
                <a:solidFill>
                  <a:schemeClr val="accent2"/>
                </a:solidFill>
              </a:rPr>
              <a:t>(x)                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 rule</a:t>
            </a:r>
            <a:endParaRPr lang="en-US" altLang="en-US" sz="2400" dirty="0">
              <a:solidFill>
                <a:srgbClr val="FFC000"/>
              </a:solidFill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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      </a:t>
            </a:r>
            <a:r>
              <a:rPr lang="en-US" altLang="en-US" sz="2400" dirty="0">
                <a:sym typeface="Symbol" panose="05050102010706020507" pitchFamily="18" charset="2"/>
              </a:rPr>
              <a:t>iff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 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β</a:t>
            </a:r>
            <a:r>
              <a:rPr lang="en-CA" altLang="en-US" sz="2400" dirty="0">
                <a:sym typeface="Symbol" panose="05050102010706020507" pitchFamily="18" charset="2"/>
              </a:rPr>
              <a:t>              De Morgan</a:t>
            </a:r>
            <a:endParaRPr lang="en-US" altLang="en-US" sz="2400" dirty="0">
              <a:solidFill>
                <a:schemeClr val="accent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           </a:t>
            </a:r>
            <a:r>
              <a:rPr lang="en-CA" altLang="en-US" sz="2400" dirty="0">
                <a:sym typeface="Symbol" panose="05050102010706020507" pitchFamily="18" charset="2"/>
              </a:rPr>
              <a:t>iff </a:t>
            </a:r>
            <a:r>
              <a:rPr lang="en-CA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        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α</a:t>
            </a:r>
            <a:r>
              <a:rPr lang="en-CA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                </a:t>
            </a:r>
            <a:r>
              <a:rPr lang="en-CA" altLang="en-US" sz="2400" dirty="0">
                <a:sym typeface="Symbol" panose="05050102010706020507" pitchFamily="18" charset="2"/>
              </a:rPr>
              <a:t>Double negation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endParaRPr lang="en-CA" altLang="en-US" sz="2400" i="0" dirty="0"/>
          </a:p>
          <a:p>
            <a:pPr eaLnBrk="1" hangingPunct="1">
              <a:spcBef>
                <a:spcPct val="0"/>
              </a:spcBef>
              <a:buNone/>
            </a:pPr>
            <a:endParaRPr lang="en-CA" altLang="en-US" sz="2000" i="0" dirty="0"/>
          </a:p>
          <a:p>
            <a:pPr eaLnBrk="1" hangingPunct="1">
              <a:spcBef>
                <a:spcPct val="0"/>
              </a:spcBef>
              <a:buNone/>
            </a:pPr>
            <a:endParaRPr lang="en-CA" altLang="en-US" sz="2400" i="0" dirty="0"/>
          </a:p>
        </p:txBody>
      </p:sp>
    </p:spTree>
    <p:extLst>
      <p:ext uri="{BB962C8B-B14F-4D97-AF65-F5344CB8AC3E}">
        <p14:creationId xmlns:p14="http://schemas.microsoft.com/office/powerpoint/2010/main" val="3680093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Rectangle 72">
            <a:extLst>
              <a:ext uri="{FF2B5EF4-FFF2-40B4-BE49-F238E27FC236}">
                <a16:creationId xmlns:a16="http://schemas.microsoft.com/office/drawing/2014/main" id="{4DE4D6B5-B9CE-4FD1-A521-A85288C8800B}"/>
              </a:ext>
            </a:extLst>
          </p:cNvPr>
          <p:cNvSpPr/>
          <p:nvPr/>
        </p:nvSpPr>
        <p:spPr>
          <a:xfrm>
            <a:off x="76200" y="531207"/>
            <a:ext cx="8763000" cy="55647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ctr">
              <a:lnSpc>
                <a:spcPct val="150000"/>
              </a:lnSpc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</a:t>
            </a:r>
          </a:p>
          <a:p>
            <a:pPr marL="0" lvl="1" algn="ctr">
              <a:lnSpc>
                <a:spcPct val="150000"/>
              </a:lnSpc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 "</a:t>
            </a:r>
            <a:r>
              <a:rPr lang="en-US" altLang="en-US" sz="2400" dirty="0">
                <a:solidFill>
                  <a:srgbClr val="FFC000"/>
                </a:solidFill>
              </a:rPr>
              <a:t>x 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 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</a:p>
          <a:p>
            <a:pPr marL="0" lvl="1" algn="ctr">
              <a:lnSpc>
                <a:spcPct val="150000"/>
              </a:lnSpc>
            </a:pP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iff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lvl="1" algn="ctr">
              <a:lnSpc>
                <a:spcPct val="150000"/>
              </a:lnSpc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 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[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(x))]</a:t>
            </a:r>
          </a:p>
          <a:p>
            <a:pPr marL="0" lvl="1" algn="ctr">
              <a:lnSpc>
                <a:spcPct val="150000"/>
              </a:lnSpc>
            </a:pP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iff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lvl="1" algn="ctr">
              <a:lnSpc>
                <a:spcPct val="150000"/>
              </a:lnSpc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    $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 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</a:p>
          <a:p>
            <a:pPr marL="0" lvl="1" algn="ctr">
              <a:lnSpc>
                <a:spcPct val="150000"/>
              </a:lnSpc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0" lvl="1" algn="ctr">
              <a:lnSpc>
                <a:spcPct val="150000"/>
              </a:lnSpc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lvl="1" algn="ctr">
              <a:lnSpc>
                <a:spcPct val="150000"/>
              </a:lnSpc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0" lvl="1" algn="ctr">
              <a:lnSpc>
                <a:spcPct val="150000"/>
              </a:lnSpc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$</a:t>
            </a:r>
            <a:r>
              <a:rPr lang="en-US" altLang="en-US" sz="2400" dirty="0">
                <a:solidFill>
                  <a:srgbClr val="FFC000"/>
                </a:solidFill>
              </a:rPr>
              <a:t>x 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iff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  <p:grpSp>
        <p:nvGrpSpPr>
          <p:cNvPr id="10" name="Group 29">
            <a:extLst>
              <a:ext uri="{FF2B5EF4-FFF2-40B4-BE49-F238E27FC236}">
                <a16:creationId xmlns:a16="http://schemas.microsoft.com/office/drawing/2014/main" id="{3B6D6F2F-F644-4EF4-AE4C-0FB341E682D6}"/>
              </a:ext>
            </a:extLst>
          </p:cNvPr>
          <p:cNvGrpSpPr>
            <a:grpSpLocks/>
          </p:cNvGrpSpPr>
          <p:nvPr/>
        </p:nvGrpSpPr>
        <p:grpSpPr bwMode="auto">
          <a:xfrm>
            <a:off x="8210814" y="5174181"/>
            <a:ext cx="1189548" cy="1252690"/>
            <a:chOff x="2065" y="1551"/>
            <a:chExt cx="1628" cy="1988"/>
          </a:xfrm>
        </p:grpSpPr>
        <p:sp>
          <p:nvSpPr>
            <p:cNvPr id="11" name="Freeform 30">
              <a:extLst>
                <a:ext uri="{FF2B5EF4-FFF2-40B4-BE49-F238E27FC236}">
                  <a16:creationId xmlns:a16="http://schemas.microsoft.com/office/drawing/2014/main" id="{56B41DD9-79EA-4AAF-82EB-05D326D43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2" name="Freeform 31">
              <a:extLst>
                <a:ext uri="{FF2B5EF4-FFF2-40B4-BE49-F238E27FC236}">
                  <a16:creationId xmlns:a16="http://schemas.microsoft.com/office/drawing/2014/main" id="{09B76ED7-B75A-46B4-870B-A09204C07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3" name="Freeform 32">
              <a:extLst>
                <a:ext uri="{FF2B5EF4-FFF2-40B4-BE49-F238E27FC236}">
                  <a16:creationId xmlns:a16="http://schemas.microsoft.com/office/drawing/2014/main" id="{308B4AAB-5416-4CA9-BD41-6788FE82E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4" name="Freeform 33">
              <a:extLst>
                <a:ext uri="{FF2B5EF4-FFF2-40B4-BE49-F238E27FC236}">
                  <a16:creationId xmlns:a16="http://schemas.microsoft.com/office/drawing/2014/main" id="{9C79753E-EAAD-45E7-8D37-34EA12738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5" name="Freeform 34">
              <a:extLst>
                <a:ext uri="{FF2B5EF4-FFF2-40B4-BE49-F238E27FC236}">
                  <a16:creationId xmlns:a16="http://schemas.microsoft.com/office/drawing/2014/main" id="{6F8A6C12-3CD8-4413-B7A4-29EA9DE48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6" name="Freeform 35">
              <a:extLst>
                <a:ext uri="{FF2B5EF4-FFF2-40B4-BE49-F238E27FC236}">
                  <a16:creationId xmlns:a16="http://schemas.microsoft.com/office/drawing/2014/main" id="{EC0E1D35-F967-4122-B333-F2973D4F2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7" name="Freeform 36">
              <a:extLst>
                <a:ext uri="{FF2B5EF4-FFF2-40B4-BE49-F238E27FC236}">
                  <a16:creationId xmlns:a16="http://schemas.microsoft.com/office/drawing/2014/main" id="{C92201DF-30FB-4217-AE2A-23F52702A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8" name="Freeform 37">
              <a:extLst>
                <a:ext uri="{FF2B5EF4-FFF2-40B4-BE49-F238E27FC236}">
                  <a16:creationId xmlns:a16="http://schemas.microsoft.com/office/drawing/2014/main" id="{D34BDAF2-3511-43BE-A322-1838F8F79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9" name="Freeform 38">
              <a:extLst>
                <a:ext uri="{FF2B5EF4-FFF2-40B4-BE49-F238E27FC236}">
                  <a16:creationId xmlns:a16="http://schemas.microsoft.com/office/drawing/2014/main" id="{15F7B985-C21F-4B0F-907F-20F548CE9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25E1588F-0890-4AEC-A0AA-7EE79BD46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A706040-B1E0-4D82-8199-4824E5BEB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2" name="Freeform 41">
              <a:extLst>
                <a:ext uri="{FF2B5EF4-FFF2-40B4-BE49-F238E27FC236}">
                  <a16:creationId xmlns:a16="http://schemas.microsoft.com/office/drawing/2014/main" id="{8F7F1315-77C5-49EA-BBB1-6198F525D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3" name="Freeform 42">
              <a:extLst>
                <a:ext uri="{FF2B5EF4-FFF2-40B4-BE49-F238E27FC236}">
                  <a16:creationId xmlns:a16="http://schemas.microsoft.com/office/drawing/2014/main" id="{CC2ECF1D-C6B6-487D-8D64-E7D10225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4" name="Freeform 43">
              <a:extLst>
                <a:ext uri="{FF2B5EF4-FFF2-40B4-BE49-F238E27FC236}">
                  <a16:creationId xmlns:a16="http://schemas.microsoft.com/office/drawing/2014/main" id="{D73D1DB8-6563-4DFE-8287-60B2549BA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5" name="Freeform 44">
              <a:extLst>
                <a:ext uri="{FF2B5EF4-FFF2-40B4-BE49-F238E27FC236}">
                  <a16:creationId xmlns:a16="http://schemas.microsoft.com/office/drawing/2014/main" id="{34947E7F-1F2E-41B2-85F5-701083C2A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9" name="Freeform 45">
              <a:extLst>
                <a:ext uri="{FF2B5EF4-FFF2-40B4-BE49-F238E27FC236}">
                  <a16:creationId xmlns:a16="http://schemas.microsoft.com/office/drawing/2014/main" id="{0DB74786-FDFD-405C-93EA-1DD6F645B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30" name="Freeform 46">
              <a:extLst>
                <a:ext uri="{FF2B5EF4-FFF2-40B4-BE49-F238E27FC236}">
                  <a16:creationId xmlns:a16="http://schemas.microsoft.com/office/drawing/2014/main" id="{6A519E73-AC00-4077-87A2-7C04ECC17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</p:grpSp>
      <p:sp>
        <p:nvSpPr>
          <p:cNvPr id="31" name="AutoShape 35">
            <a:extLst>
              <a:ext uri="{FF2B5EF4-FFF2-40B4-BE49-F238E27FC236}">
                <a16:creationId xmlns:a16="http://schemas.microsoft.com/office/drawing/2014/main" id="{345A6C82-77C9-447C-90BD-00FEC32DD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125005"/>
            <a:ext cx="6248400" cy="464619"/>
          </a:xfrm>
          <a:prstGeom prst="wedgeRoundRectCallout">
            <a:avLst>
              <a:gd name="adj1" fmla="val 56415"/>
              <a:gd name="adj2" fmla="val 20758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5" indent="0"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The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Substitution Lemma makes this all possible</a:t>
            </a:r>
          </a:p>
          <a:p>
            <a:pPr algn="ctr" eaLnBrk="1" hangingPunct="1">
              <a:spcBef>
                <a:spcPct val="0"/>
              </a:spcBef>
              <a:buNone/>
            </a:pPr>
            <a:endParaRPr lang="en-CA" altLang="en-US" sz="2400" dirty="0"/>
          </a:p>
        </p:txBody>
      </p:sp>
      <p:sp>
        <p:nvSpPr>
          <p:cNvPr id="32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4DE4D6B5-B9CE-4FD1-A521-A85288C8800B}"/>
              </a:ext>
            </a:extLst>
          </p:cNvPr>
          <p:cNvSpPr/>
          <p:nvPr/>
        </p:nvSpPr>
        <p:spPr>
          <a:xfrm>
            <a:off x="221813" y="431129"/>
            <a:ext cx="876300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ctr"/>
            <a:r>
              <a:rPr lang="en-US" sz="2800" dirty="0">
                <a:solidFill>
                  <a:schemeClr val="tx2"/>
                </a:solidFill>
                <a:latin typeface="+mj-lt"/>
              </a:rPr>
              <a:t>Distributive Law for </a:t>
            </a:r>
            <a:r>
              <a:rPr lang="en-US" altLang="en-US" sz="2800" dirty="0">
                <a:solidFill>
                  <a:schemeClr val="tx2"/>
                </a:solidFill>
                <a:latin typeface="Symbol" pitchFamily="18" charset="2"/>
              </a:rPr>
              <a:t>$ </a:t>
            </a:r>
            <a:r>
              <a:rPr lang="en-US" altLang="en-US" sz="2800" dirty="0">
                <a:solidFill>
                  <a:schemeClr val="tx2"/>
                </a:solidFill>
              </a:rPr>
              <a:t>and </a:t>
            </a:r>
            <a:r>
              <a:rPr lang="el-GR" altLang="en-US" sz="2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endParaRPr lang="en-CA" altLang="en-US" sz="28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lvl="1" algn="ctr"/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     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E4302D77-4280-45AC-9F7B-24823FABB558}"/>
              </a:ext>
            </a:extLst>
          </p:cNvPr>
          <p:cNvSpPr/>
          <p:nvPr/>
        </p:nvSpPr>
        <p:spPr>
          <a:xfrm>
            <a:off x="6375409" y="418578"/>
            <a:ext cx="75503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600" dirty="0">
                <a:solidFill>
                  <a:schemeClr val="tx2"/>
                </a:solidFill>
              </a:rPr>
              <a:t>or</a:t>
            </a:r>
          </a:p>
        </p:txBody>
      </p:sp>
      <p:sp>
        <p:nvSpPr>
          <p:cNvPr id="44" name="AutoShape 35">
            <a:extLst>
              <a:ext uri="{FF2B5EF4-FFF2-40B4-BE49-F238E27FC236}">
                <a16:creationId xmlns:a16="http://schemas.microsoft.com/office/drawing/2014/main" id="{B952824E-D707-4554-BC6E-600421A46C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838200"/>
            <a:ext cx="3304736" cy="464619"/>
          </a:xfrm>
          <a:prstGeom prst="wedgeRoundRectCallout">
            <a:avLst>
              <a:gd name="adj1" fmla="val 53802"/>
              <a:gd name="adj2" fmla="val 3115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5" indent="0"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What we proved before:</a:t>
            </a:r>
          </a:p>
        </p:txBody>
      </p:sp>
      <p:sp>
        <p:nvSpPr>
          <p:cNvPr id="45" name="AutoShape 35">
            <a:extLst>
              <a:ext uri="{FF2B5EF4-FFF2-40B4-BE49-F238E27FC236}">
                <a16:creationId xmlns:a16="http://schemas.microsoft.com/office/drawing/2014/main" id="{D29D53D5-5367-44B3-99F2-A9FBE8AE1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464" y="5104630"/>
            <a:ext cx="3304736" cy="464619"/>
          </a:xfrm>
          <a:prstGeom prst="wedgeRoundRectCallout">
            <a:avLst>
              <a:gd name="adj1" fmla="val 53956"/>
              <a:gd name="adj2" fmla="val 3115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5" indent="0"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What we want to prove:</a:t>
            </a:r>
          </a:p>
        </p:txBody>
      </p:sp>
      <p:sp>
        <p:nvSpPr>
          <p:cNvPr id="46" name="AutoShape 35">
            <a:extLst>
              <a:ext uri="{FF2B5EF4-FFF2-40B4-BE49-F238E27FC236}">
                <a16:creationId xmlns:a16="http://schemas.microsoft.com/office/drawing/2014/main" id="{8C8EA55F-779A-42A9-9D79-F6B91E22F7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1765899"/>
            <a:ext cx="2438400" cy="415170"/>
          </a:xfrm>
          <a:prstGeom prst="wedgeRoundRectCallout">
            <a:avLst>
              <a:gd name="adj1" fmla="val 53802"/>
              <a:gd name="adj2" fmla="val 3115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5" indent="0"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Negate both sides</a:t>
            </a:r>
          </a:p>
        </p:txBody>
      </p:sp>
      <p:sp>
        <p:nvSpPr>
          <p:cNvPr id="47" name="AutoShape 35">
            <a:extLst>
              <a:ext uri="{FF2B5EF4-FFF2-40B4-BE49-F238E27FC236}">
                <a16:creationId xmlns:a16="http://schemas.microsoft.com/office/drawing/2014/main" id="{65ADD002-069C-4C5F-8EAC-214C849BB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2874902"/>
            <a:ext cx="2057400" cy="426371"/>
          </a:xfrm>
          <a:prstGeom prst="wedgeRoundRectCallout">
            <a:avLst>
              <a:gd name="adj1" fmla="val 53802"/>
              <a:gd name="adj2" fmla="val 3115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ym typeface="Symbol" panose="05050102010706020507" pitchFamily="18" charset="2"/>
              </a:rPr>
              <a:t>iff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</a:p>
        </p:txBody>
      </p:sp>
      <p:sp>
        <p:nvSpPr>
          <p:cNvPr id="51" name="AutoShape 35">
            <a:extLst>
              <a:ext uri="{FF2B5EF4-FFF2-40B4-BE49-F238E27FC236}">
                <a16:creationId xmlns:a16="http://schemas.microsoft.com/office/drawing/2014/main" id="{0B9227E4-035E-4075-B10F-44BBF0B08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3739" y="2854601"/>
            <a:ext cx="2729132" cy="426371"/>
          </a:xfrm>
          <a:prstGeom prst="wedgeRoundRectCallout">
            <a:avLst>
              <a:gd name="adj1" fmla="val 30101"/>
              <a:gd name="adj2" fmla="val 6998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lang="en-US" altLang="en-US" sz="2400" dirty="0">
                <a:sym typeface="Symbol" panose="05050102010706020507" pitchFamily="18" charset="2"/>
              </a:rPr>
              <a:t>iff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 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β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81354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4" grpId="0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51" grpId="0" animBg="1"/>
      <p:bldP spid="51" grpId="1" animBg="1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Rectangle 72">
            <a:extLst>
              <a:ext uri="{FF2B5EF4-FFF2-40B4-BE49-F238E27FC236}">
                <a16:creationId xmlns:a16="http://schemas.microsoft.com/office/drawing/2014/main" id="{4DE4D6B5-B9CE-4FD1-A521-A85288C8800B}"/>
              </a:ext>
            </a:extLst>
          </p:cNvPr>
          <p:cNvSpPr/>
          <p:nvPr/>
        </p:nvSpPr>
        <p:spPr>
          <a:xfrm>
            <a:off x="76200" y="531207"/>
            <a:ext cx="8763000" cy="55647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ctr">
              <a:lnSpc>
                <a:spcPct val="150000"/>
              </a:lnSpc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</a:t>
            </a:r>
          </a:p>
          <a:p>
            <a:pPr marL="0" lvl="1" algn="ctr">
              <a:lnSpc>
                <a:spcPct val="150000"/>
              </a:lnSpc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 "</a:t>
            </a:r>
            <a:r>
              <a:rPr lang="en-US" altLang="en-US" sz="2400" dirty="0">
                <a:solidFill>
                  <a:srgbClr val="FFC000"/>
                </a:solidFill>
              </a:rPr>
              <a:t>x 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 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</a:p>
          <a:p>
            <a:pPr marL="0" lvl="1" algn="ctr">
              <a:lnSpc>
                <a:spcPct val="150000"/>
              </a:lnSpc>
            </a:pP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iff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lvl="1" algn="ctr">
              <a:lnSpc>
                <a:spcPct val="150000"/>
              </a:lnSpc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 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[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(x))]</a:t>
            </a:r>
          </a:p>
          <a:p>
            <a:pPr marL="0" lvl="1" algn="ctr">
              <a:lnSpc>
                <a:spcPct val="150000"/>
              </a:lnSpc>
            </a:pP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iff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lvl="1" algn="ctr">
              <a:lnSpc>
                <a:spcPct val="150000"/>
              </a:lnSpc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    $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 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</a:p>
          <a:p>
            <a:pPr marL="0" lvl="1" algn="ctr">
              <a:lnSpc>
                <a:spcPct val="150000"/>
              </a:lnSpc>
            </a:pP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iff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lvl="1" algn="ctr">
              <a:lnSpc>
                <a:spcPct val="150000"/>
              </a:lnSpc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  $</a:t>
            </a:r>
            <a:r>
              <a:rPr lang="en-US" altLang="en-US" sz="2400" dirty="0">
                <a:solidFill>
                  <a:srgbClr val="FFC000"/>
                </a:solidFill>
              </a:rPr>
              <a:t>x 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</a:t>
            </a:r>
            <a:r>
              <a:rPr lang="en-US" altLang="en-US" sz="2400" dirty="0">
                <a:solidFill>
                  <a:srgbClr val="FFC000"/>
                </a:solidFill>
              </a:rPr>
              <a:t>(x))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</a:p>
          <a:p>
            <a:pPr marL="0" lvl="1" algn="ctr">
              <a:lnSpc>
                <a:spcPct val="150000"/>
              </a:lnSpc>
            </a:pP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iff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lvl="1" algn="ctr">
              <a:lnSpc>
                <a:spcPct val="150000"/>
              </a:lnSpc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 $</a:t>
            </a:r>
            <a:r>
              <a:rPr lang="en-US" altLang="en-US" sz="2400" dirty="0">
                <a:solidFill>
                  <a:srgbClr val="FFC000"/>
                </a:solidFill>
              </a:rPr>
              <a:t>x 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α´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α´</a:t>
            </a:r>
            <a:r>
              <a:rPr lang="en-US" altLang="en-US" sz="2400" dirty="0">
                <a:solidFill>
                  <a:srgbClr val="FFC000"/>
                </a:solidFill>
              </a:rPr>
              <a:t>(x))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  <p:grpSp>
        <p:nvGrpSpPr>
          <p:cNvPr id="10" name="Group 29">
            <a:extLst>
              <a:ext uri="{FF2B5EF4-FFF2-40B4-BE49-F238E27FC236}">
                <a16:creationId xmlns:a16="http://schemas.microsoft.com/office/drawing/2014/main" id="{3B6D6F2F-F644-4EF4-AE4C-0FB341E682D6}"/>
              </a:ext>
            </a:extLst>
          </p:cNvPr>
          <p:cNvGrpSpPr>
            <a:grpSpLocks/>
          </p:cNvGrpSpPr>
          <p:nvPr/>
        </p:nvGrpSpPr>
        <p:grpSpPr bwMode="auto">
          <a:xfrm>
            <a:off x="8210814" y="5174181"/>
            <a:ext cx="1189548" cy="1252690"/>
            <a:chOff x="2065" y="1551"/>
            <a:chExt cx="1628" cy="1988"/>
          </a:xfrm>
        </p:grpSpPr>
        <p:sp>
          <p:nvSpPr>
            <p:cNvPr id="11" name="Freeform 30">
              <a:extLst>
                <a:ext uri="{FF2B5EF4-FFF2-40B4-BE49-F238E27FC236}">
                  <a16:creationId xmlns:a16="http://schemas.microsoft.com/office/drawing/2014/main" id="{56B41DD9-79EA-4AAF-82EB-05D326D43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2" name="Freeform 31">
              <a:extLst>
                <a:ext uri="{FF2B5EF4-FFF2-40B4-BE49-F238E27FC236}">
                  <a16:creationId xmlns:a16="http://schemas.microsoft.com/office/drawing/2014/main" id="{09B76ED7-B75A-46B4-870B-A09204C07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3" name="Freeform 32">
              <a:extLst>
                <a:ext uri="{FF2B5EF4-FFF2-40B4-BE49-F238E27FC236}">
                  <a16:creationId xmlns:a16="http://schemas.microsoft.com/office/drawing/2014/main" id="{308B4AAB-5416-4CA9-BD41-6788FE82E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4" name="Freeform 33">
              <a:extLst>
                <a:ext uri="{FF2B5EF4-FFF2-40B4-BE49-F238E27FC236}">
                  <a16:creationId xmlns:a16="http://schemas.microsoft.com/office/drawing/2014/main" id="{9C79753E-EAAD-45E7-8D37-34EA12738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5" name="Freeform 34">
              <a:extLst>
                <a:ext uri="{FF2B5EF4-FFF2-40B4-BE49-F238E27FC236}">
                  <a16:creationId xmlns:a16="http://schemas.microsoft.com/office/drawing/2014/main" id="{6F8A6C12-3CD8-4413-B7A4-29EA9DE48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6" name="Freeform 35">
              <a:extLst>
                <a:ext uri="{FF2B5EF4-FFF2-40B4-BE49-F238E27FC236}">
                  <a16:creationId xmlns:a16="http://schemas.microsoft.com/office/drawing/2014/main" id="{EC0E1D35-F967-4122-B333-F2973D4F2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7" name="Freeform 36">
              <a:extLst>
                <a:ext uri="{FF2B5EF4-FFF2-40B4-BE49-F238E27FC236}">
                  <a16:creationId xmlns:a16="http://schemas.microsoft.com/office/drawing/2014/main" id="{C92201DF-30FB-4217-AE2A-23F52702A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8" name="Freeform 37">
              <a:extLst>
                <a:ext uri="{FF2B5EF4-FFF2-40B4-BE49-F238E27FC236}">
                  <a16:creationId xmlns:a16="http://schemas.microsoft.com/office/drawing/2014/main" id="{D34BDAF2-3511-43BE-A322-1838F8F79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9" name="Freeform 38">
              <a:extLst>
                <a:ext uri="{FF2B5EF4-FFF2-40B4-BE49-F238E27FC236}">
                  <a16:creationId xmlns:a16="http://schemas.microsoft.com/office/drawing/2014/main" id="{15F7B985-C21F-4B0F-907F-20F548CE9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25E1588F-0890-4AEC-A0AA-7EE79BD46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A706040-B1E0-4D82-8199-4824E5BEB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2" name="Freeform 41">
              <a:extLst>
                <a:ext uri="{FF2B5EF4-FFF2-40B4-BE49-F238E27FC236}">
                  <a16:creationId xmlns:a16="http://schemas.microsoft.com/office/drawing/2014/main" id="{8F7F1315-77C5-49EA-BBB1-6198F525D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3" name="Freeform 42">
              <a:extLst>
                <a:ext uri="{FF2B5EF4-FFF2-40B4-BE49-F238E27FC236}">
                  <a16:creationId xmlns:a16="http://schemas.microsoft.com/office/drawing/2014/main" id="{CC2ECF1D-C6B6-487D-8D64-E7D10225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4" name="Freeform 43">
              <a:extLst>
                <a:ext uri="{FF2B5EF4-FFF2-40B4-BE49-F238E27FC236}">
                  <a16:creationId xmlns:a16="http://schemas.microsoft.com/office/drawing/2014/main" id="{D73D1DB8-6563-4DFE-8287-60B2549BA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5" name="Freeform 44">
              <a:extLst>
                <a:ext uri="{FF2B5EF4-FFF2-40B4-BE49-F238E27FC236}">
                  <a16:creationId xmlns:a16="http://schemas.microsoft.com/office/drawing/2014/main" id="{34947E7F-1F2E-41B2-85F5-701083C2A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9" name="Freeform 45">
              <a:extLst>
                <a:ext uri="{FF2B5EF4-FFF2-40B4-BE49-F238E27FC236}">
                  <a16:creationId xmlns:a16="http://schemas.microsoft.com/office/drawing/2014/main" id="{0DB74786-FDFD-405C-93EA-1DD6F645B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30" name="Freeform 46">
              <a:extLst>
                <a:ext uri="{FF2B5EF4-FFF2-40B4-BE49-F238E27FC236}">
                  <a16:creationId xmlns:a16="http://schemas.microsoft.com/office/drawing/2014/main" id="{6A519E73-AC00-4077-87A2-7C04ECC17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</p:grpSp>
      <p:sp>
        <p:nvSpPr>
          <p:cNvPr id="32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4DE4D6B5-B9CE-4FD1-A521-A85288C8800B}"/>
              </a:ext>
            </a:extLst>
          </p:cNvPr>
          <p:cNvSpPr/>
          <p:nvPr/>
        </p:nvSpPr>
        <p:spPr>
          <a:xfrm>
            <a:off x="221813" y="431129"/>
            <a:ext cx="876300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ctr"/>
            <a:r>
              <a:rPr lang="en-US" sz="2800" dirty="0">
                <a:solidFill>
                  <a:schemeClr val="tx2"/>
                </a:solidFill>
                <a:latin typeface="+mj-lt"/>
              </a:rPr>
              <a:t>Distributive Law for </a:t>
            </a:r>
            <a:r>
              <a:rPr lang="en-US" altLang="en-US" sz="2800" dirty="0">
                <a:solidFill>
                  <a:schemeClr val="tx2"/>
                </a:solidFill>
                <a:latin typeface="Symbol" pitchFamily="18" charset="2"/>
              </a:rPr>
              <a:t>$ </a:t>
            </a:r>
            <a:r>
              <a:rPr lang="en-US" altLang="en-US" sz="2800" dirty="0">
                <a:solidFill>
                  <a:schemeClr val="tx2"/>
                </a:solidFill>
              </a:rPr>
              <a:t>and </a:t>
            </a:r>
            <a:r>
              <a:rPr lang="el-GR" altLang="en-US" sz="2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endParaRPr lang="en-CA" altLang="en-US" sz="28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lvl="1" algn="ctr"/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     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E4302D77-4280-45AC-9F7B-24823FABB558}"/>
              </a:ext>
            </a:extLst>
          </p:cNvPr>
          <p:cNvSpPr/>
          <p:nvPr/>
        </p:nvSpPr>
        <p:spPr>
          <a:xfrm>
            <a:off x="6375409" y="418578"/>
            <a:ext cx="75503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600" dirty="0">
                <a:solidFill>
                  <a:schemeClr val="tx2"/>
                </a:solidFill>
              </a:rPr>
              <a:t>or</a:t>
            </a:r>
          </a:p>
        </p:txBody>
      </p:sp>
      <p:sp>
        <p:nvSpPr>
          <p:cNvPr id="48" name="AutoShape 35">
            <a:extLst>
              <a:ext uri="{FF2B5EF4-FFF2-40B4-BE49-F238E27FC236}">
                <a16:creationId xmlns:a16="http://schemas.microsoft.com/office/drawing/2014/main" id="{82B6F0F4-E92A-4B1F-BD1B-C40C98707C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668" y="3985810"/>
            <a:ext cx="2729132" cy="426371"/>
          </a:xfrm>
          <a:prstGeom prst="wedgeRoundRectCallout">
            <a:avLst>
              <a:gd name="adj1" fmla="val 53802"/>
              <a:gd name="adj2" fmla="val 3115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lang="en-US" altLang="en-US" sz="2400" dirty="0">
                <a:sym typeface="Symbol" panose="05050102010706020507" pitchFamily="18" charset="2"/>
              </a:rPr>
              <a:t>iff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 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β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  <p:sp>
        <p:nvSpPr>
          <p:cNvPr id="49" name="AutoShape 35">
            <a:extLst>
              <a:ext uri="{FF2B5EF4-FFF2-40B4-BE49-F238E27FC236}">
                <a16:creationId xmlns:a16="http://schemas.microsoft.com/office/drawing/2014/main" id="{D530CD8A-F4C5-4290-BC51-623DD7BAF4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97" y="5100257"/>
            <a:ext cx="4379203" cy="464619"/>
          </a:xfrm>
          <a:prstGeom prst="wedgeRoundRectCallout">
            <a:avLst>
              <a:gd name="adj1" fmla="val 54391"/>
              <a:gd name="adj2" fmla="val 1475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5" indent="0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Define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α´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to be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</a:t>
            </a:r>
            <a:r>
              <a:rPr lang="en-CA" altLang="en-US" sz="2400" dirty="0">
                <a:sym typeface="Symbol" panose="05050102010706020507" pitchFamily="18" charset="2"/>
              </a:rPr>
              <a:t> and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β´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be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 β</a:t>
            </a:r>
            <a:r>
              <a:rPr lang="en-CA" altLang="en-US" sz="2400" dirty="0">
                <a:sym typeface="Symbol" panose="05050102010706020507" pitchFamily="18" charset="2"/>
              </a:rPr>
              <a:t>:</a:t>
            </a:r>
            <a:endParaRPr lang="en-CA" altLang="en-US" sz="2400" dirty="0"/>
          </a:p>
          <a:p>
            <a:pPr marL="0" lvl="5" indent="0" eaLnBrk="1" hangingPunct="1">
              <a:spcBef>
                <a:spcPct val="0"/>
              </a:spcBef>
              <a:buNone/>
            </a:pPr>
            <a:r>
              <a:rPr lang="en-CA" altLang="en-US" sz="2400" dirty="0"/>
              <a:t>    </a:t>
            </a:r>
          </a:p>
        </p:txBody>
      </p:sp>
      <p:sp>
        <p:nvSpPr>
          <p:cNvPr id="50" name="AutoShape 35">
            <a:extLst>
              <a:ext uri="{FF2B5EF4-FFF2-40B4-BE49-F238E27FC236}">
                <a16:creationId xmlns:a16="http://schemas.microsoft.com/office/drawing/2014/main" id="{38471750-EEFF-4A09-8B63-3CC8E1285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6014729"/>
            <a:ext cx="3962400" cy="464619"/>
          </a:xfrm>
          <a:prstGeom prst="wedgeRoundRectCallout">
            <a:avLst>
              <a:gd name="adj1" fmla="val 54918"/>
              <a:gd name="adj2" fmla="val -2625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5" indent="0"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Is this what we want to prove?</a:t>
            </a:r>
          </a:p>
        </p:txBody>
      </p:sp>
      <p:sp>
        <p:nvSpPr>
          <p:cNvPr id="52" name="AutoShape 35">
            <a:extLst>
              <a:ext uri="{FF2B5EF4-FFF2-40B4-BE49-F238E27FC236}">
                <a16:creationId xmlns:a16="http://schemas.microsoft.com/office/drawing/2014/main" id="{C9C66F3D-6961-4599-9591-AD69BC46B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7896" y="3988262"/>
            <a:ext cx="2057400" cy="426371"/>
          </a:xfrm>
          <a:prstGeom prst="wedgeRoundRectCallout">
            <a:avLst>
              <a:gd name="adj1" fmla="val 29087"/>
              <a:gd name="adj2" fmla="val 666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ym typeface="Symbol" panose="05050102010706020507" pitchFamily="18" charset="2"/>
              </a:rPr>
              <a:t>iff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10781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48" grpId="1" animBg="1"/>
      <p:bldP spid="49" grpId="0" animBg="1"/>
      <p:bldP spid="49" grpId="1" animBg="1"/>
      <p:bldP spid="50" grpId="0" animBg="1"/>
      <p:bldP spid="52" grpId="0" animBg="1"/>
      <p:bldP spid="52" grpId="1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Rectangle 72">
            <a:extLst>
              <a:ext uri="{FF2B5EF4-FFF2-40B4-BE49-F238E27FC236}">
                <a16:creationId xmlns:a16="http://schemas.microsoft.com/office/drawing/2014/main" id="{4DE4D6B5-B9CE-4FD1-A521-A85288C8800B}"/>
              </a:ext>
            </a:extLst>
          </p:cNvPr>
          <p:cNvSpPr/>
          <p:nvPr/>
        </p:nvSpPr>
        <p:spPr>
          <a:xfrm>
            <a:off x="76200" y="531207"/>
            <a:ext cx="8763000" cy="22408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ctr">
              <a:lnSpc>
                <a:spcPct val="150000"/>
              </a:lnSpc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</a:t>
            </a:r>
          </a:p>
          <a:p>
            <a:pPr marL="0" lvl="1" algn="ctr">
              <a:lnSpc>
                <a:spcPct val="150000"/>
              </a:lnSpc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 "</a:t>
            </a:r>
            <a:r>
              <a:rPr lang="en-US" altLang="en-US" sz="2400" dirty="0">
                <a:solidFill>
                  <a:srgbClr val="FFC000"/>
                </a:solidFill>
              </a:rPr>
              <a:t>x 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 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</a:p>
          <a:p>
            <a:pPr marL="0" lvl="1" algn="ctr">
              <a:lnSpc>
                <a:spcPct val="150000"/>
              </a:lnSpc>
            </a:pP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iff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lvl="1" algn="ctr">
              <a:lnSpc>
                <a:spcPct val="150000"/>
              </a:lnSpc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 $</a:t>
            </a:r>
            <a:r>
              <a:rPr lang="en-US" altLang="en-US" sz="2400" dirty="0">
                <a:solidFill>
                  <a:srgbClr val="FFC000"/>
                </a:solidFill>
              </a:rPr>
              <a:t>x 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α´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α´</a:t>
            </a:r>
            <a:r>
              <a:rPr lang="en-US" altLang="en-US" sz="2400" dirty="0">
                <a:solidFill>
                  <a:srgbClr val="FFC000"/>
                </a:solidFill>
              </a:rPr>
              <a:t>(x))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  <p:grpSp>
        <p:nvGrpSpPr>
          <p:cNvPr id="10" name="Group 29">
            <a:extLst>
              <a:ext uri="{FF2B5EF4-FFF2-40B4-BE49-F238E27FC236}">
                <a16:creationId xmlns:a16="http://schemas.microsoft.com/office/drawing/2014/main" id="{3B6D6F2F-F644-4EF4-AE4C-0FB341E682D6}"/>
              </a:ext>
            </a:extLst>
          </p:cNvPr>
          <p:cNvGrpSpPr>
            <a:grpSpLocks/>
          </p:cNvGrpSpPr>
          <p:nvPr/>
        </p:nvGrpSpPr>
        <p:grpSpPr bwMode="auto">
          <a:xfrm>
            <a:off x="8210814" y="5174181"/>
            <a:ext cx="1189548" cy="1252690"/>
            <a:chOff x="2065" y="1551"/>
            <a:chExt cx="1628" cy="1988"/>
          </a:xfrm>
        </p:grpSpPr>
        <p:sp>
          <p:nvSpPr>
            <p:cNvPr id="11" name="Freeform 30">
              <a:extLst>
                <a:ext uri="{FF2B5EF4-FFF2-40B4-BE49-F238E27FC236}">
                  <a16:creationId xmlns:a16="http://schemas.microsoft.com/office/drawing/2014/main" id="{56B41DD9-79EA-4AAF-82EB-05D326D43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2" name="Freeform 31">
              <a:extLst>
                <a:ext uri="{FF2B5EF4-FFF2-40B4-BE49-F238E27FC236}">
                  <a16:creationId xmlns:a16="http://schemas.microsoft.com/office/drawing/2014/main" id="{09B76ED7-B75A-46B4-870B-A09204C07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3" name="Freeform 32">
              <a:extLst>
                <a:ext uri="{FF2B5EF4-FFF2-40B4-BE49-F238E27FC236}">
                  <a16:creationId xmlns:a16="http://schemas.microsoft.com/office/drawing/2014/main" id="{308B4AAB-5416-4CA9-BD41-6788FE82E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4" name="Freeform 33">
              <a:extLst>
                <a:ext uri="{FF2B5EF4-FFF2-40B4-BE49-F238E27FC236}">
                  <a16:creationId xmlns:a16="http://schemas.microsoft.com/office/drawing/2014/main" id="{9C79753E-EAAD-45E7-8D37-34EA12738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5" name="Freeform 34">
              <a:extLst>
                <a:ext uri="{FF2B5EF4-FFF2-40B4-BE49-F238E27FC236}">
                  <a16:creationId xmlns:a16="http://schemas.microsoft.com/office/drawing/2014/main" id="{6F8A6C12-3CD8-4413-B7A4-29EA9DE48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6" name="Freeform 35">
              <a:extLst>
                <a:ext uri="{FF2B5EF4-FFF2-40B4-BE49-F238E27FC236}">
                  <a16:creationId xmlns:a16="http://schemas.microsoft.com/office/drawing/2014/main" id="{EC0E1D35-F967-4122-B333-F2973D4F2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7" name="Freeform 36">
              <a:extLst>
                <a:ext uri="{FF2B5EF4-FFF2-40B4-BE49-F238E27FC236}">
                  <a16:creationId xmlns:a16="http://schemas.microsoft.com/office/drawing/2014/main" id="{C92201DF-30FB-4217-AE2A-23F52702A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8" name="Freeform 37">
              <a:extLst>
                <a:ext uri="{FF2B5EF4-FFF2-40B4-BE49-F238E27FC236}">
                  <a16:creationId xmlns:a16="http://schemas.microsoft.com/office/drawing/2014/main" id="{D34BDAF2-3511-43BE-A322-1838F8F79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9" name="Freeform 38">
              <a:extLst>
                <a:ext uri="{FF2B5EF4-FFF2-40B4-BE49-F238E27FC236}">
                  <a16:creationId xmlns:a16="http://schemas.microsoft.com/office/drawing/2014/main" id="{15F7B985-C21F-4B0F-907F-20F548CE9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25E1588F-0890-4AEC-A0AA-7EE79BD46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A706040-B1E0-4D82-8199-4824E5BEB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2" name="Freeform 41">
              <a:extLst>
                <a:ext uri="{FF2B5EF4-FFF2-40B4-BE49-F238E27FC236}">
                  <a16:creationId xmlns:a16="http://schemas.microsoft.com/office/drawing/2014/main" id="{8F7F1315-77C5-49EA-BBB1-6198F525D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3" name="Freeform 42">
              <a:extLst>
                <a:ext uri="{FF2B5EF4-FFF2-40B4-BE49-F238E27FC236}">
                  <a16:creationId xmlns:a16="http://schemas.microsoft.com/office/drawing/2014/main" id="{CC2ECF1D-C6B6-487D-8D64-E7D10225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4" name="Freeform 43">
              <a:extLst>
                <a:ext uri="{FF2B5EF4-FFF2-40B4-BE49-F238E27FC236}">
                  <a16:creationId xmlns:a16="http://schemas.microsoft.com/office/drawing/2014/main" id="{D73D1DB8-6563-4DFE-8287-60B2549BA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5" name="Freeform 44">
              <a:extLst>
                <a:ext uri="{FF2B5EF4-FFF2-40B4-BE49-F238E27FC236}">
                  <a16:creationId xmlns:a16="http://schemas.microsoft.com/office/drawing/2014/main" id="{34947E7F-1F2E-41B2-85F5-701083C2A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9" name="Freeform 45">
              <a:extLst>
                <a:ext uri="{FF2B5EF4-FFF2-40B4-BE49-F238E27FC236}">
                  <a16:creationId xmlns:a16="http://schemas.microsoft.com/office/drawing/2014/main" id="{0DB74786-FDFD-405C-93EA-1DD6F645B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30" name="Freeform 46">
              <a:extLst>
                <a:ext uri="{FF2B5EF4-FFF2-40B4-BE49-F238E27FC236}">
                  <a16:creationId xmlns:a16="http://schemas.microsoft.com/office/drawing/2014/main" id="{6A519E73-AC00-4077-87A2-7C04ECC17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</p:grpSp>
      <p:sp>
        <p:nvSpPr>
          <p:cNvPr id="32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4DE4D6B5-B9CE-4FD1-A521-A85288C8800B}"/>
              </a:ext>
            </a:extLst>
          </p:cNvPr>
          <p:cNvSpPr/>
          <p:nvPr/>
        </p:nvSpPr>
        <p:spPr>
          <a:xfrm>
            <a:off x="221813" y="431129"/>
            <a:ext cx="876300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ctr"/>
            <a:r>
              <a:rPr lang="en-US" sz="2800" dirty="0">
                <a:solidFill>
                  <a:schemeClr val="tx2"/>
                </a:solidFill>
                <a:latin typeface="+mj-lt"/>
              </a:rPr>
              <a:t>Distributive Law for </a:t>
            </a:r>
            <a:r>
              <a:rPr lang="en-US" altLang="en-US" sz="2800" dirty="0">
                <a:solidFill>
                  <a:schemeClr val="tx2"/>
                </a:solidFill>
                <a:latin typeface="Symbol" pitchFamily="18" charset="2"/>
              </a:rPr>
              <a:t>$ </a:t>
            </a:r>
            <a:r>
              <a:rPr lang="en-US" altLang="en-US" sz="2800" dirty="0">
                <a:solidFill>
                  <a:schemeClr val="tx2"/>
                </a:solidFill>
              </a:rPr>
              <a:t>and </a:t>
            </a:r>
            <a:r>
              <a:rPr lang="el-GR" altLang="en-US" sz="2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endParaRPr lang="en-CA" altLang="en-US" sz="28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lvl="1" algn="ctr"/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     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E4302D77-4280-45AC-9F7B-24823FABB558}"/>
              </a:ext>
            </a:extLst>
          </p:cNvPr>
          <p:cNvSpPr/>
          <p:nvPr/>
        </p:nvSpPr>
        <p:spPr>
          <a:xfrm>
            <a:off x="6375409" y="418578"/>
            <a:ext cx="75503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600" dirty="0">
                <a:solidFill>
                  <a:schemeClr val="tx2"/>
                </a:solidFill>
              </a:rPr>
              <a:t>or</a:t>
            </a:r>
          </a:p>
        </p:txBody>
      </p:sp>
      <p:sp>
        <p:nvSpPr>
          <p:cNvPr id="50" name="AutoShape 35">
            <a:extLst>
              <a:ext uri="{FF2B5EF4-FFF2-40B4-BE49-F238E27FC236}">
                <a16:creationId xmlns:a16="http://schemas.microsoft.com/office/drawing/2014/main" id="{38471750-EEFF-4A09-8B63-3CC8E1285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841244"/>
            <a:ext cx="3962400" cy="464619"/>
          </a:xfrm>
          <a:prstGeom prst="wedgeRoundRectCallout">
            <a:avLst>
              <a:gd name="adj1" fmla="val 53956"/>
              <a:gd name="adj2" fmla="val 3115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5" indent="0"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Is this what we want to prove?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BD5A9234-FA5B-49DB-9F7C-59998C32B1F8}"/>
              </a:ext>
            </a:extLst>
          </p:cNvPr>
          <p:cNvSpPr/>
          <p:nvPr/>
        </p:nvSpPr>
        <p:spPr>
          <a:xfrm>
            <a:off x="222069" y="5801380"/>
            <a:ext cx="87630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ctr"/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 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iff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  <p:sp>
        <p:nvSpPr>
          <p:cNvPr id="31" name="AutoShape 35">
            <a:extLst>
              <a:ext uri="{FF2B5EF4-FFF2-40B4-BE49-F238E27FC236}">
                <a16:creationId xmlns:a16="http://schemas.microsoft.com/office/drawing/2014/main" id="{08BB5887-96DC-47B8-969F-2AFF22E39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812" y="6328321"/>
            <a:ext cx="3892987" cy="464619"/>
          </a:xfrm>
          <a:prstGeom prst="wedgeRoundRectCallout">
            <a:avLst>
              <a:gd name="adj1" fmla="val 53380"/>
              <a:gd name="adj2" fmla="val -574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5" indent="0"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No. This is what we to prove: </a:t>
            </a:r>
          </a:p>
        </p:txBody>
      </p:sp>
      <p:sp>
        <p:nvSpPr>
          <p:cNvPr id="33" name="AutoShape 35">
            <a:extLst>
              <a:ext uri="{FF2B5EF4-FFF2-40B4-BE49-F238E27FC236}">
                <a16:creationId xmlns:a16="http://schemas.microsoft.com/office/drawing/2014/main" id="{4187CBE5-43D1-418F-B4E5-66C4E2B2A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3276600"/>
            <a:ext cx="5606965" cy="1753830"/>
          </a:xfrm>
          <a:prstGeom prst="wedgeRoundRectCallout">
            <a:avLst>
              <a:gd name="adj1" fmla="val 53956"/>
              <a:gd name="adj2" fmla="val 3115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5" indent="0"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Given one fixed model, these are different.</a:t>
            </a:r>
          </a:p>
          <a:p>
            <a:pPr marL="0" lvl="5" indent="0"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Given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/>
              <a:t>, the above could be true.</a:t>
            </a:r>
          </a:p>
          <a:p>
            <a:pPr marL="0" lvl="5" indent="0"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Given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α´</a:t>
            </a:r>
            <a:r>
              <a:rPr lang="en-CA" altLang="en-US" sz="2400" dirty="0"/>
              <a:t>, the below could be false.</a:t>
            </a:r>
          </a:p>
          <a:p>
            <a:pPr marL="0" lvl="5" indent="0"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Or visa versa.</a:t>
            </a:r>
          </a:p>
        </p:txBody>
      </p:sp>
    </p:spTree>
    <p:extLst>
      <p:ext uri="{BB962C8B-B14F-4D97-AF65-F5344CB8AC3E}">
        <p14:creationId xmlns:p14="http://schemas.microsoft.com/office/powerpoint/2010/main" val="2306612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28" grpId="0"/>
      <p:bldP spid="31" grpId="0" animBg="1"/>
      <p:bldP spid="33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Rectangle 72">
            <a:extLst>
              <a:ext uri="{FF2B5EF4-FFF2-40B4-BE49-F238E27FC236}">
                <a16:creationId xmlns:a16="http://schemas.microsoft.com/office/drawing/2014/main" id="{4DE4D6B5-B9CE-4FD1-A521-A85288C8800B}"/>
              </a:ext>
            </a:extLst>
          </p:cNvPr>
          <p:cNvSpPr/>
          <p:nvPr/>
        </p:nvSpPr>
        <p:spPr>
          <a:xfrm>
            <a:off x="76200" y="531207"/>
            <a:ext cx="8763000" cy="22408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ctr">
              <a:lnSpc>
                <a:spcPct val="150000"/>
              </a:lnSpc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</a:t>
            </a:r>
          </a:p>
          <a:p>
            <a:pPr marL="0" lvl="1" algn="ctr">
              <a:lnSpc>
                <a:spcPct val="150000"/>
              </a:lnSpc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 "</a:t>
            </a:r>
            <a:r>
              <a:rPr lang="en-US" altLang="en-US" sz="2400" dirty="0">
                <a:solidFill>
                  <a:srgbClr val="FFC000"/>
                </a:solidFill>
              </a:rPr>
              <a:t>x 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 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</a:p>
          <a:p>
            <a:pPr marL="0" lvl="1" algn="ctr">
              <a:lnSpc>
                <a:spcPct val="150000"/>
              </a:lnSpc>
            </a:pP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iff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lvl="1" algn="ctr">
              <a:lnSpc>
                <a:spcPct val="150000"/>
              </a:lnSpc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 $</a:t>
            </a:r>
            <a:r>
              <a:rPr lang="en-US" altLang="en-US" sz="2400" dirty="0">
                <a:solidFill>
                  <a:srgbClr val="FFC000"/>
                </a:solidFill>
              </a:rPr>
              <a:t>x 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α´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α´</a:t>
            </a:r>
            <a:r>
              <a:rPr lang="en-US" altLang="en-US" sz="2400" dirty="0">
                <a:solidFill>
                  <a:srgbClr val="FFC000"/>
                </a:solidFill>
              </a:rPr>
              <a:t>(x))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  <p:grpSp>
        <p:nvGrpSpPr>
          <p:cNvPr id="10" name="Group 29">
            <a:extLst>
              <a:ext uri="{FF2B5EF4-FFF2-40B4-BE49-F238E27FC236}">
                <a16:creationId xmlns:a16="http://schemas.microsoft.com/office/drawing/2014/main" id="{3B6D6F2F-F644-4EF4-AE4C-0FB341E682D6}"/>
              </a:ext>
            </a:extLst>
          </p:cNvPr>
          <p:cNvGrpSpPr>
            <a:grpSpLocks/>
          </p:cNvGrpSpPr>
          <p:nvPr/>
        </p:nvGrpSpPr>
        <p:grpSpPr bwMode="auto">
          <a:xfrm>
            <a:off x="8210814" y="5174181"/>
            <a:ext cx="1189548" cy="1252690"/>
            <a:chOff x="2065" y="1551"/>
            <a:chExt cx="1628" cy="1988"/>
          </a:xfrm>
        </p:grpSpPr>
        <p:sp>
          <p:nvSpPr>
            <p:cNvPr id="11" name="Freeform 30">
              <a:extLst>
                <a:ext uri="{FF2B5EF4-FFF2-40B4-BE49-F238E27FC236}">
                  <a16:creationId xmlns:a16="http://schemas.microsoft.com/office/drawing/2014/main" id="{56B41DD9-79EA-4AAF-82EB-05D326D43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2" name="Freeform 31">
              <a:extLst>
                <a:ext uri="{FF2B5EF4-FFF2-40B4-BE49-F238E27FC236}">
                  <a16:creationId xmlns:a16="http://schemas.microsoft.com/office/drawing/2014/main" id="{09B76ED7-B75A-46B4-870B-A09204C07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3" name="Freeform 32">
              <a:extLst>
                <a:ext uri="{FF2B5EF4-FFF2-40B4-BE49-F238E27FC236}">
                  <a16:creationId xmlns:a16="http://schemas.microsoft.com/office/drawing/2014/main" id="{308B4AAB-5416-4CA9-BD41-6788FE82E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4" name="Freeform 33">
              <a:extLst>
                <a:ext uri="{FF2B5EF4-FFF2-40B4-BE49-F238E27FC236}">
                  <a16:creationId xmlns:a16="http://schemas.microsoft.com/office/drawing/2014/main" id="{9C79753E-EAAD-45E7-8D37-34EA12738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5" name="Freeform 34">
              <a:extLst>
                <a:ext uri="{FF2B5EF4-FFF2-40B4-BE49-F238E27FC236}">
                  <a16:creationId xmlns:a16="http://schemas.microsoft.com/office/drawing/2014/main" id="{6F8A6C12-3CD8-4413-B7A4-29EA9DE48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6" name="Freeform 35">
              <a:extLst>
                <a:ext uri="{FF2B5EF4-FFF2-40B4-BE49-F238E27FC236}">
                  <a16:creationId xmlns:a16="http://schemas.microsoft.com/office/drawing/2014/main" id="{EC0E1D35-F967-4122-B333-F2973D4F2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7" name="Freeform 36">
              <a:extLst>
                <a:ext uri="{FF2B5EF4-FFF2-40B4-BE49-F238E27FC236}">
                  <a16:creationId xmlns:a16="http://schemas.microsoft.com/office/drawing/2014/main" id="{C92201DF-30FB-4217-AE2A-23F52702A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8" name="Freeform 37">
              <a:extLst>
                <a:ext uri="{FF2B5EF4-FFF2-40B4-BE49-F238E27FC236}">
                  <a16:creationId xmlns:a16="http://schemas.microsoft.com/office/drawing/2014/main" id="{D34BDAF2-3511-43BE-A322-1838F8F79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9" name="Freeform 38">
              <a:extLst>
                <a:ext uri="{FF2B5EF4-FFF2-40B4-BE49-F238E27FC236}">
                  <a16:creationId xmlns:a16="http://schemas.microsoft.com/office/drawing/2014/main" id="{15F7B985-C21F-4B0F-907F-20F548CE9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25E1588F-0890-4AEC-A0AA-7EE79BD46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A706040-B1E0-4D82-8199-4824E5BEB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2" name="Freeform 41">
              <a:extLst>
                <a:ext uri="{FF2B5EF4-FFF2-40B4-BE49-F238E27FC236}">
                  <a16:creationId xmlns:a16="http://schemas.microsoft.com/office/drawing/2014/main" id="{8F7F1315-77C5-49EA-BBB1-6198F525D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3" name="Freeform 42">
              <a:extLst>
                <a:ext uri="{FF2B5EF4-FFF2-40B4-BE49-F238E27FC236}">
                  <a16:creationId xmlns:a16="http://schemas.microsoft.com/office/drawing/2014/main" id="{CC2ECF1D-C6B6-487D-8D64-E7D10225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4" name="Freeform 43">
              <a:extLst>
                <a:ext uri="{FF2B5EF4-FFF2-40B4-BE49-F238E27FC236}">
                  <a16:creationId xmlns:a16="http://schemas.microsoft.com/office/drawing/2014/main" id="{D73D1DB8-6563-4DFE-8287-60B2549BA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5" name="Freeform 44">
              <a:extLst>
                <a:ext uri="{FF2B5EF4-FFF2-40B4-BE49-F238E27FC236}">
                  <a16:creationId xmlns:a16="http://schemas.microsoft.com/office/drawing/2014/main" id="{34947E7F-1F2E-41B2-85F5-701083C2A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9" name="Freeform 45">
              <a:extLst>
                <a:ext uri="{FF2B5EF4-FFF2-40B4-BE49-F238E27FC236}">
                  <a16:creationId xmlns:a16="http://schemas.microsoft.com/office/drawing/2014/main" id="{0DB74786-FDFD-405C-93EA-1DD6F645B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30" name="Freeform 46">
              <a:extLst>
                <a:ext uri="{FF2B5EF4-FFF2-40B4-BE49-F238E27FC236}">
                  <a16:creationId xmlns:a16="http://schemas.microsoft.com/office/drawing/2014/main" id="{6A519E73-AC00-4077-87A2-7C04ECC17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</p:grpSp>
      <p:sp>
        <p:nvSpPr>
          <p:cNvPr id="31" name="AutoShape 35">
            <a:extLst>
              <a:ext uri="{FF2B5EF4-FFF2-40B4-BE49-F238E27FC236}">
                <a16:creationId xmlns:a16="http://schemas.microsoft.com/office/drawing/2014/main" id="{08BB5887-96DC-47B8-969F-2AFF22E39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634" y="4285660"/>
            <a:ext cx="4563765" cy="464619"/>
          </a:xfrm>
          <a:prstGeom prst="wedgeRoundRectCallout">
            <a:avLst>
              <a:gd name="adj1" fmla="val 63596"/>
              <a:gd name="adj2" fmla="val -272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5" indent="0"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And this is what we want to prove! </a:t>
            </a:r>
          </a:p>
        </p:txBody>
      </p:sp>
      <p:sp>
        <p:nvSpPr>
          <p:cNvPr id="35" name="AutoShape 35">
            <a:extLst>
              <a:ext uri="{FF2B5EF4-FFF2-40B4-BE49-F238E27FC236}">
                <a16:creationId xmlns:a16="http://schemas.microsoft.com/office/drawing/2014/main" id="{7758D253-B59B-45BB-9D84-5AED35314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146580"/>
            <a:ext cx="6781800" cy="1020595"/>
          </a:xfrm>
          <a:prstGeom prst="wedgeRoundRectCallout">
            <a:avLst>
              <a:gd name="adj1" fmla="val -53066"/>
              <a:gd name="adj2" fmla="val 875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5" indent="0" eaLnBrk="1" hangingPunct="1">
              <a:spcBef>
                <a:spcPct val="0"/>
              </a:spcBef>
              <a:buNone/>
            </a:pPr>
            <a:r>
              <a:rPr lang="en-US" altLang="en-US" sz="2400" dirty="0"/>
              <a:t>But we proved this top line is valid.</a:t>
            </a:r>
          </a:p>
          <a:p>
            <a:pPr marL="0" lvl="5" indent="0" eaLnBrk="1" hangingPunct="1">
              <a:spcBef>
                <a:spcPct val="0"/>
              </a:spcBef>
              <a:buNone/>
            </a:pPr>
            <a:r>
              <a:rPr lang="en-US" altLang="en-US" sz="2400" dirty="0"/>
              <a:t>Hence, it is true in every model, ie for every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 </a:t>
            </a:r>
            <a:r>
              <a:rPr lang="en-US" altLang="en-US" sz="2400" dirty="0"/>
              <a:t>and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/>
              <a:t>.</a:t>
            </a:r>
            <a:endParaRPr lang="en-CA" altLang="en-US" sz="2400" dirty="0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503D3548-B10C-4CE2-92AB-BF146DF3B5C7}"/>
              </a:ext>
            </a:extLst>
          </p:cNvPr>
          <p:cNvSpPr/>
          <p:nvPr/>
        </p:nvSpPr>
        <p:spPr>
          <a:xfrm>
            <a:off x="7468619" y="1105692"/>
            <a:ext cx="32092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66FF66"/>
                </a:solidFill>
                <a:latin typeface="Symbol" pitchFamily="18" charset="2"/>
              </a:rPr>
              <a:t>]</a:t>
            </a:r>
            <a:endParaRPr lang="en-CA" dirty="0">
              <a:solidFill>
                <a:srgbClr val="66FF66"/>
              </a:solidFill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87A98722-79BD-440D-8B93-495536BC7D81}"/>
              </a:ext>
            </a:extLst>
          </p:cNvPr>
          <p:cNvSpPr/>
          <p:nvPr/>
        </p:nvSpPr>
        <p:spPr>
          <a:xfrm>
            <a:off x="160635" y="1091625"/>
            <a:ext cx="184698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U,</a:t>
            </a:r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dirty="0">
                <a:solidFill>
                  <a:srgbClr val="66FF66"/>
                </a:solidFill>
              </a:rPr>
              <a:t>[</a:t>
            </a:r>
            <a:endParaRPr lang="en-CA" dirty="0">
              <a:solidFill>
                <a:srgbClr val="66FF66"/>
              </a:solidFill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D8C9FEA2-7BF9-4E6E-9A9F-EC9A9BF77ABA}"/>
              </a:ext>
            </a:extLst>
          </p:cNvPr>
          <p:cNvSpPr/>
          <p:nvPr/>
        </p:nvSpPr>
        <p:spPr>
          <a:xfrm>
            <a:off x="7459686" y="2223867"/>
            <a:ext cx="32092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66FF66"/>
                </a:solidFill>
                <a:latin typeface="Symbol" pitchFamily="18" charset="2"/>
              </a:rPr>
              <a:t>]</a:t>
            </a:r>
            <a:endParaRPr lang="en-CA" dirty="0">
              <a:solidFill>
                <a:srgbClr val="66FF66"/>
              </a:solidFill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15EBC7D8-61EF-4555-9538-FE8EF9054269}"/>
              </a:ext>
            </a:extLst>
          </p:cNvPr>
          <p:cNvSpPr/>
          <p:nvPr/>
        </p:nvSpPr>
        <p:spPr>
          <a:xfrm>
            <a:off x="143093" y="2209800"/>
            <a:ext cx="191430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U,</a:t>
            </a:r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α´</a:t>
            </a:r>
            <a:r>
              <a:rPr lang="en-CA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β´</a:t>
            </a:r>
            <a:r>
              <a:rPr lang="en-US" altLang="en-US" dirty="0">
                <a:solidFill>
                  <a:srgbClr val="66FF66"/>
                </a:solidFill>
              </a:rPr>
              <a:t>[</a:t>
            </a:r>
            <a:endParaRPr lang="en-CA" dirty="0">
              <a:solidFill>
                <a:srgbClr val="66FF66"/>
              </a:solidFill>
            </a:endParaRPr>
          </a:p>
        </p:txBody>
      </p:sp>
      <p:sp>
        <p:nvSpPr>
          <p:cNvPr id="42" name="AutoShape 35">
            <a:extLst>
              <a:ext uri="{FF2B5EF4-FFF2-40B4-BE49-F238E27FC236}">
                <a16:creationId xmlns:a16="http://schemas.microsoft.com/office/drawing/2014/main" id="{57E28729-4E29-46AF-BE88-D2A3CE214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97" y="1821381"/>
            <a:ext cx="4379203" cy="464619"/>
          </a:xfrm>
          <a:prstGeom prst="wedgeRoundRectCallout">
            <a:avLst>
              <a:gd name="adj1" fmla="val -51618"/>
              <a:gd name="adj2" fmla="val -45804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5" indent="0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Define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α´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to be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</a:t>
            </a:r>
            <a:r>
              <a:rPr lang="en-CA" altLang="en-US" sz="2400" dirty="0">
                <a:sym typeface="Symbol" panose="05050102010706020507" pitchFamily="18" charset="2"/>
              </a:rPr>
              <a:t> and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β´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be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 β</a:t>
            </a:r>
            <a:r>
              <a:rPr lang="en-CA" altLang="en-US" sz="2400" dirty="0">
                <a:sym typeface="Symbol" panose="05050102010706020507" pitchFamily="18" charset="2"/>
              </a:rPr>
              <a:t>:</a:t>
            </a:r>
            <a:endParaRPr lang="en-CA" altLang="en-US" sz="2400" dirty="0"/>
          </a:p>
        </p:txBody>
      </p:sp>
      <p:sp>
        <p:nvSpPr>
          <p:cNvPr id="44" name="AutoShape 35">
            <a:extLst>
              <a:ext uri="{FF2B5EF4-FFF2-40B4-BE49-F238E27FC236}">
                <a16:creationId xmlns:a16="http://schemas.microsoft.com/office/drawing/2014/main" id="{6D1C417A-9089-458D-9900-A9760C5FA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268" y="2769777"/>
            <a:ext cx="4379203" cy="887823"/>
          </a:xfrm>
          <a:prstGeom prst="wedgeRoundRectCallout">
            <a:avLst>
              <a:gd name="adj1" fmla="val -51618"/>
              <a:gd name="adj2" fmla="val -45804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5" indent="0"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this is true for every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α´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and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β´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, </a:t>
            </a:r>
          </a:p>
          <a:p>
            <a:pPr marL="0" lvl="5" indent="0"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then it is true for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α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and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. </a:t>
            </a:r>
            <a:endParaRPr lang="en-CA" altLang="en-US" sz="2400" dirty="0"/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448B3670-5D30-4D89-8D25-B45D9C8C64BE}"/>
              </a:ext>
            </a:extLst>
          </p:cNvPr>
          <p:cNvSpPr/>
          <p:nvPr/>
        </p:nvSpPr>
        <p:spPr>
          <a:xfrm>
            <a:off x="1371600" y="3657600"/>
            <a:ext cx="87630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l"/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 $</a:t>
            </a:r>
            <a:r>
              <a:rPr lang="en-US" altLang="en-US" sz="2400" dirty="0">
                <a:solidFill>
                  <a:srgbClr val="FFC000"/>
                </a:solidFill>
              </a:rPr>
              <a:t>x 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iff   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8954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5" grpId="0" animBg="1"/>
      <p:bldP spid="37" grpId="0"/>
      <p:bldP spid="38" grpId="0"/>
      <p:bldP spid="39" grpId="0"/>
      <p:bldP spid="40" grpId="0"/>
      <p:bldP spid="42" grpId="0" animBg="1"/>
      <p:bldP spid="44" grpId="0" animBg="1"/>
      <p:bldP spid="45" grpId="0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Rectangle 72">
            <a:extLst>
              <a:ext uri="{FF2B5EF4-FFF2-40B4-BE49-F238E27FC236}">
                <a16:creationId xmlns:a16="http://schemas.microsoft.com/office/drawing/2014/main" id="{4DE4D6B5-B9CE-4FD1-A521-A85288C8800B}"/>
              </a:ext>
            </a:extLst>
          </p:cNvPr>
          <p:cNvSpPr/>
          <p:nvPr/>
        </p:nvSpPr>
        <p:spPr>
          <a:xfrm>
            <a:off x="76200" y="531207"/>
            <a:ext cx="8763000" cy="16879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ctr">
              <a:lnSpc>
                <a:spcPct val="150000"/>
              </a:lnSpc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</a:t>
            </a:r>
          </a:p>
          <a:p>
            <a:pPr marL="0" lvl="1" algn="ctr">
              <a:lnSpc>
                <a:spcPct val="150000"/>
              </a:lnSpc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 "</a:t>
            </a:r>
            <a:r>
              <a:rPr lang="en-US" altLang="en-US" sz="2400" dirty="0">
                <a:solidFill>
                  <a:srgbClr val="FFC000"/>
                </a:solidFill>
              </a:rPr>
              <a:t>x 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 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</a:p>
          <a:p>
            <a:pPr marL="0" lvl="1" algn="ctr">
              <a:lnSpc>
                <a:spcPct val="150000"/>
              </a:lnSpc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iff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  <p:grpSp>
        <p:nvGrpSpPr>
          <p:cNvPr id="10" name="Group 29">
            <a:extLst>
              <a:ext uri="{FF2B5EF4-FFF2-40B4-BE49-F238E27FC236}">
                <a16:creationId xmlns:a16="http://schemas.microsoft.com/office/drawing/2014/main" id="{3B6D6F2F-F644-4EF4-AE4C-0FB341E682D6}"/>
              </a:ext>
            </a:extLst>
          </p:cNvPr>
          <p:cNvGrpSpPr>
            <a:grpSpLocks/>
          </p:cNvGrpSpPr>
          <p:nvPr/>
        </p:nvGrpSpPr>
        <p:grpSpPr bwMode="auto">
          <a:xfrm>
            <a:off x="8210814" y="5174181"/>
            <a:ext cx="1189548" cy="1252690"/>
            <a:chOff x="2065" y="1551"/>
            <a:chExt cx="1628" cy="1988"/>
          </a:xfrm>
        </p:grpSpPr>
        <p:sp>
          <p:nvSpPr>
            <p:cNvPr id="11" name="Freeform 30">
              <a:extLst>
                <a:ext uri="{FF2B5EF4-FFF2-40B4-BE49-F238E27FC236}">
                  <a16:creationId xmlns:a16="http://schemas.microsoft.com/office/drawing/2014/main" id="{56B41DD9-79EA-4AAF-82EB-05D326D43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2" name="Freeform 31">
              <a:extLst>
                <a:ext uri="{FF2B5EF4-FFF2-40B4-BE49-F238E27FC236}">
                  <a16:creationId xmlns:a16="http://schemas.microsoft.com/office/drawing/2014/main" id="{09B76ED7-B75A-46B4-870B-A09204C07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3" name="Freeform 32">
              <a:extLst>
                <a:ext uri="{FF2B5EF4-FFF2-40B4-BE49-F238E27FC236}">
                  <a16:creationId xmlns:a16="http://schemas.microsoft.com/office/drawing/2014/main" id="{308B4AAB-5416-4CA9-BD41-6788FE82E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4" name="Freeform 33">
              <a:extLst>
                <a:ext uri="{FF2B5EF4-FFF2-40B4-BE49-F238E27FC236}">
                  <a16:creationId xmlns:a16="http://schemas.microsoft.com/office/drawing/2014/main" id="{9C79753E-EAAD-45E7-8D37-34EA12738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5" name="Freeform 34">
              <a:extLst>
                <a:ext uri="{FF2B5EF4-FFF2-40B4-BE49-F238E27FC236}">
                  <a16:creationId xmlns:a16="http://schemas.microsoft.com/office/drawing/2014/main" id="{6F8A6C12-3CD8-4413-B7A4-29EA9DE48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6" name="Freeform 35">
              <a:extLst>
                <a:ext uri="{FF2B5EF4-FFF2-40B4-BE49-F238E27FC236}">
                  <a16:creationId xmlns:a16="http://schemas.microsoft.com/office/drawing/2014/main" id="{EC0E1D35-F967-4122-B333-F2973D4F2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7" name="Freeform 36">
              <a:extLst>
                <a:ext uri="{FF2B5EF4-FFF2-40B4-BE49-F238E27FC236}">
                  <a16:creationId xmlns:a16="http://schemas.microsoft.com/office/drawing/2014/main" id="{C92201DF-30FB-4217-AE2A-23F52702A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8" name="Freeform 37">
              <a:extLst>
                <a:ext uri="{FF2B5EF4-FFF2-40B4-BE49-F238E27FC236}">
                  <a16:creationId xmlns:a16="http://schemas.microsoft.com/office/drawing/2014/main" id="{D34BDAF2-3511-43BE-A322-1838F8F79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9" name="Freeform 38">
              <a:extLst>
                <a:ext uri="{FF2B5EF4-FFF2-40B4-BE49-F238E27FC236}">
                  <a16:creationId xmlns:a16="http://schemas.microsoft.com/office/drawing/2014/main" id="{15F7B985-C21F-4B0F-907F-20F548CE9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25E1588F-0890-4AEC-A0AA-7EE79BD46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7A706040-B1E0-4D82-8199-4824E5BEB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2" name="Freeform 41">
              <a:extLst>
                <a:ext uri="{FF2B5EF4-FFF2-40B4-BE49-F238E27FC236}">
                  <a16:creationId xmlns:a16="http://schemas.microsoft.com/office/drawing/2014/main" id="{8F7F1315-77C5-49EA-BBB1-6198F525D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3" name="Freeform 42">
              <a:extLst>
                <a:ext uri="{FF2B5EF4-FFF2-40B4-BE49-F238E27FC236}">
                  <a16:creationId xmlns:a16="http://schemas.microsoft.com/office/drawing/2014/main" id="{CC2ECF1D-C6B6-487D-8D64-E7D10225F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4" name="Freeform 43">
              <a:extLst>
                <a:ext uri="{FF2B5EF4-FFF2-40B4-BE49-F238E27FC236}">
                  <a16:creationId xmlns:a16="http://schemas.microsoft.com/office/drawing/2014/main" id="{D73D1DB8-6563-4DFE-8287-60B2549BA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5" name="Freeform 44">
              <a:extLst>
                <a:ext uri="{FF2B5EF4-FFF2-40B4-BE49-F238E27FC236}">
                  <a16:creationId xmlns:a16="http://schemas.microsoft.com/office/drawing/2014/main" id="{34947E7F-1F2E-41B2-85F5-701083C2A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9" name="Freeform 45">
              <a:extLst>
                <a:ext uri="{FF2B5EF4-FFF2-40B4-BE49-F238E27FC236}">
                  <a16:creationId xmlns:a16="http://schemas.microsoft.com/office/drawing/2014/main" id="{0DB74786-FDFD-405C-93EA-1DD6F645B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30" name="Freeform 46">
              <a:extLst>
                <a:ext uri="{FF2B5EF4-FFF2-40B4-BE49-F238E27FC236}">
                  <a16:creationId xmlns:a16="http://schemas.microsoft.com/office/drawing/2014/main" id="{6A519E73-AC00-4077-87A2-7C04ECC17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</p:grpSp>
      <p:sp>
        <p:nvSpPr>
          <p:cNvPr id="44" name="AutoShape 35">
            <a:extLst>
              <a:ext uri="{FF2B5EF4-FFF2-40B4-BE49-F238E27FC236}">
                <a16:creationId xmlns:a16="http://schemas.microsoft.com/office/drawing/2014/main" id="{6D1C417A-9089-458D-9900-A9760C5FA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5500" y="2219170"/>
            <a:ext cx="4953000" cy="1342863"/>
          </a:xfrm>
          <a:prstGeom prst="wedgeRoundRectCallout">
            <a:avLst>
              <a:gd name="adj1" fmla="val -51618"/>
              <a:gd name="adj2" fmla="val -45804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5" indent="0"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In conclusion these two sentences </a:t>
            </a:r>
          </a:p>
          <a:p>
            <a:pPr marL="0" lvl="5" indent="0"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are said to be the </a:t>
            </a: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Duals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of each other.</a:t>
            </a:r>
          </a:p>
          <a:p>
            <a:pPr marL="0" lvl="5" indent="0"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and one is valid iff the other is.</a:t>
            </a:r>
            <a:endParaRPr lang="en-CA" altLang="en-US" sz="2400" dirty="0"/>
          </a:p>
        </p:txBody>
      </p:sp>
      <p:sp>
        <p:nvSpPr>
          <p:cNvPr id="32" name="Rectangle 2">
            <a:extLst>
              <a:ext uri="{FF2B5EF4-FFF2-40B4-BE49-F238E27FC236}">
                <a16:creationId xmlns:a16="http://schemas.microsoft.com/office/drawing/2014/main" id="{B86004BB-641E-4CE6-BE13-A7C8373789EB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B1010D21-C40E-4285-9BC5-05509A43EE5A}"/>
              </a:ext>
            </a:extLst>
          </p:cNvPr>
          <p:cNvSpPr/>
          <p:nvPr/>
        </p:nvSpPr>
        <p:spPr>
          <a:xfrm>
            <a:off x="221813" y="431129"/>
            <a:ext cx="876300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ctr"/>
            <a:r>
              <a:rPr lang="en-US" sz="2800" dirty="0">
                <a:solidFill>
                  <a:schemeClr val="tx2"/>
                </a:solidFill>
                <a:latin typeface="+mj-lt"/>
              </a:rPr>
              <a:t>Distributive Law for </a:t>
            </a:r>
            <a:r>
              <a:rPr lang="en-US" altLang="en-US" sz="2800" dirty="0">
                <a:solidFill>
                  <a:schemeClr val="tx2"/>
                </a:solidFill>
                <a:latin typeface="Symbol" pitchFamily="18" charset="2"/>
              </a:rPr>
              <a:t>$ </a:t>
            </a:r>
            <a:r>
              <a:rPr lang="en-US" altLang="en-US" sz="2800" dirty="0">
                <a:solidFill>
                  <a:schemeClr val="tx2"/>
                </a:solidFill>
              </a:rPr>
              <a:t>and </a:t>
            </a:r>
            <a:r>
              <a:rPr lang="el-GR" altLang="en-US" sz="2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endParaRPr lang="en-CA" altLang="en-US" sz="28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lvl="1" algn="ctr"/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     </a:t>
            </a:r>
            <a:endParaRPr lang="en-US" altLang="en-US" sz="2800" dirty="0">
              <a:solidFill>
                <a:srgbClr val="FFC000"/>
              </a:solidFill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9A60A084-97E5-497D-A33C-DC659725A6D3}"/>
              </a:ext>
            </a:extLst>
          </p:cNvPr>
          <p:cNvSpPr/>
          <p:nvPr/>
        </p:nvSpPr>
        <p:spPr>
          <a:xfrm>
            <a:off x="1371600" y="3657600"/>
            <a:ext cx="87630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l"/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 $</a:t>
            </a:r>
            <a:r>
              <a:rPr lang="en-US" altLang="en-US" sz="2400" dirty="0">
                <a:solidFill>
                  <a:srgbClr val="FFC000"/>
                </a:solidFill>
              </a:rPr>
              <a:t>x 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iff   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D2962CB-65B6-48EC-95ED-4AA4167FF125}"/>
              </a:ext>
            </a:extLst>
          </p:cNvPr>
          <p:cNvGrpSpPr/>
          <p:nvPr/>
        </p:nvGrpSpPr>
        <p:grpSpPr>
          <a:xfrm>
            <a:off x="1862796" y="1086728"/>
            <a:ext cx="4975276" cy="3320904"/>
            <a:chOff x="1862796" y="1086728"/>
            <a:chExt cx="4975276" cy="3320904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B0418659-A208-4F02-8E86-354D10381C2A}"/>
                </a:ext>
              </a:extLst>
            </p:cNvPr>
            <p:cNvSpPr/>
            <p:nvPr/>
          </p:nvSpPr>
          <p:spPr bwMode="auto">
            <a:xfrm>
              <a:off x="1862796" y="1086728"/>
              <a:ext cx="609600" cy="3320904"/>
            </a:xfrm>
            <a:prstGeom prst="ellipse">
              <a:avLst/>
            </a:prstGeom>
            <a:noFill/>
            <a:ln w="9525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algn="ctr" eaLnBrk="1" hangingPunct="1">
                <a:spcBef>
                  <a:spcPct val="0"/>
                </a:spcBef>
                <a:buNone/>
              </a:pPr>
              <a:endParaRPr lang="en-US" sz="2400" dirty="0">
                <a:solidFill>
                  <a:schemeClr val="tx2"/>
                </a:solidFill>
              </a:endParaRPr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E56C925E-D259-4C17-8F44-2910972F2AFE}"/>
                </a:ext>
              </a:extLst>
            </p:cNvPr>
            <p:cNvSpPr/>
            <p:nvPr/>
          </p:nvSpPr>
          <p:spPr bwMode="auto">
            <a:xfrm>
              <a:off x="2991728" y="1086728"/>
              <a:ext cx="609600" cy="3320904"/>
            </a:xfrm>
            <a:prstGeom prst="ellipse">
              <a:avLst/>
            </a:prstGeom>
            <a:noFill/>
            <a:ln w="9525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algn="ctr" eaLnBrk="1" hangingPunct="1">
                <a:spcBef>
                  <a:spcPct val="0"/>
                </a:spcBef>
                <a:buNone/>
              </a:pPr>
              <a:endParaRPr lang="en-US" sz="2400" dirty="0">
                <a:solidFill>
                  <a:schemeClr val="tx2"/>
                </a:solidFill>
              </a:endParaRPr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1184A54B-D27B-4E0F-BD4C-E5E57DBD8CA0}"/>
                </a:ext>
              </a:extLst>
            </p:cNvPr>
            <p:cNvSpPr/>
            <p:nvPr/>
          </p:nvSpPr>
          <p:spPr bwMode="auto">
            <a:xfrm>
              <a:off x="4732608" y="1086728"/>
              <a:ext cx="609600" cy="3320904"/>
            </a:xfrm>
            <a:prstGeom prst="ellipse">
              <a:avLst/>
            </a:prstGeom>
            <a:noFill/>
            <a:ln w="9525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algn="ctr" eaLnBrk="1" hangingPunct="1">
                <a:spcBef>
                  <a:spcPct val="0"/>
                </a:spcBef>
                <a:buNone/>
              </a:pPr>
              <a:endParaRPr lang="en-US" sz="2400" dirty="0">
                <a:solidFill>
                  <a:schemeClr val="tx2"/>
                </a:solidFill>
              </a:endParaRPr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956B6871-0645-4117-B0AC-A68F22852CC6}"/>
                </a:ext>
              </a:extLst>
            </p:cNvPr>
            <p:cNvSpPr/>
            <p:nvPr/>
          </p:nvSpPr>
          <p:spPr bwMode="auto">
            <a:xfrm>
              <a:off x="5867400" y="1086728"/>
              <a:ext cx="609600" cy="3320904"/>
            </a:xfrm>
            <a:prstGeom prst="ellipse">
              <a:avLst/>
            </a:prstGeom>
            <a:noFill/>
            <a:ln w="9525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algn="ctr" eaLnBrk="1" hangingPunct="1">
                <a:spcBef>
                  <a:spcPct val="0"/>
                </a:spcBef>
                <a:buNone/>
              </a:pPr>
              <a:endParaRPr lang="en-US" sz="2400" dirty="0">
                <a:solidFill>
                  <a:schemeClr val="tx2"/>
                </a:solidFill>
              </a:endParaRPr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898B4DEC-533B-41D2-A3FD-BB48EB0B3045}"/>
                </a:ext>
              </a:extLst>
            </p:cNvPr>
            <p:cNvSpPr/>
            <p:nvPr/>
          </p:nvSpPr>
          <p:spPr bwMode="auto">
            <a:xfrm>
              <a:off x="6228472" y="1086728"/>
              <a:ext cx="609600" cy="3320904"/>
            </a:xfrm>
            <a:prstGeom prst="ellipse">
              <a:avLst/>
            </a:prstGeom>
            <a:noFill/>
            <a:ln w="9525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algn="ctr" eaLnBrk="1" hangingPunct="1">
                <a:spcBef>
                  <a:spcPct val="0"/>
                </a:spcBef>
                <a:buNone/>
              </a:pPr>
              <a:endParaRPr lang="en-US" sz="2400" dirty="0">
                <a:solidFill>
                  <a:schemeClr val="tx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4151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sp>
        <p:nvSpPr>
          <p:cNvPr id="42" name="Rectangle 41"/>
          <p:cNvSpPr/>
          <p:nvPr/>
        </p:nvSpPr>
        <p:spPr>
          <a:xfrm>
            <a:off x="228600" y="733485"/>
            <a:ext cx="87630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5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Take any sentience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(containing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&amp;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but not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eg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 ≡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5" name="Group 29">
            <a:extLst>
              <a:ext uri="{FF2B5EF4-FFF2-40B4-BE49-F238E27FC236}">
                <a16:creationId xmlns:a16="http://schemas.microsoft.com/office/drawing/2014/main" id="{4D9846F3-68CF-4E5A-9A0E-A9C984C0E83D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3810000"/>
            <a:ext cx="1189548" cy="1252690"/>
            <a:chOff x="2065" y="1551"/>
            <a:chExt cx="1628" cy="1988"/>
          </a:xfrm>
        </p:grpSpPr>
        <p:sp>
          <p:nvSpPr>
            <p:cNvPr id="6" name="Freeform 30">
              <a:extLst>
                <a:ext uri="{FF2B5EF4-FFF2-40B4-BE49-F238E27FC236}">
                  <a16:creationId xmlns:a16="http://schemas.microsoft.com/office/drawing/2014/main" id="{4FD1E599-0EB3-480A-8C35-CB897CC7D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7" name="Freeform 31">
              <a:extLst>
                <a:ext uri="{FF2B5EF4-FFF2-40B4-BE49-F238E27FC236}">
                  <a16:creationId xmlns:a16="http://schemas.microsoft.com/office/drawing/2014/main" id="{6EE9DE44-3B41-4AD9-B194-F3DAB6CDA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8" name="Freeform 32">
              <a:extLst>
                <a:ext uri="{FF2B5EF4-FFF2-40B4-BE49-F238E27FC236}">
                  <a16:creationId xmlns:a16="http://schemas.microsoft.com/office/drawing/2014/main" id="{8F4EA319-E127-4D09-A003-CB96372DD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9" name="Freeform 33">
              <a:extLst>
                <a:ext uri="{FF2B5EF4-FFF2-40B4-BE49-F238E27FC236}">
                  <a16:creationId xmlns:a16="http://schemas.microsoft.com/office/drawing/2014/main" id="{FE340517-AE14-4EA5-A4B8-C4CB30385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0" name="Freeform 34">
              <a:extLst>
                <a:ext uri="{FF2B5EF4-FFF2-40B4-BE49-F238E27FC236}">
                  <a16:creationId xmlns:a16="http://schemas.microsoft.com/office/drawing/2014/main" id="{31DDD6D1-7260-4346-970A-CFC1DD883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1" name="Freeform 35">
              <a:extLst>
                <a:ext uri="{FF2B5EF4-FFF2-40B4-BE49-F238E27FC236}">
                  <a16:creationId xmlns:a16="http://schemas.microsoft.com/office/drawing/2014/main" id="{AC83E8B1-4AF6-4924-9EA1-572B19662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2" name="Freeform 36">
              <a:extLst>
                <a:ext uri="{FF2B5EF4-FFF2-40B4-BE49-F238E27FC236}">
                  <a16:creationId xmlns:a16="http://schemas.microsoft.com/office/drawing/2014/main" id="{87852DE3-5203-496E-991E-36617AB6D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3" name="Freeform 37">
              <a:extLst>
                <a:ext uri="{FF2B5EF4-FFF2-40B4-BE49-F238E27FC236}">
                  <a16:creationId xmlns:a16="http://schemas.microsoft.com/office/drawing/2014/main" id="{25F035AA-C152-4A0B-8824-16CCA6A60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4" name="Freeform 38">
              <a:extLst>
                <a:ext uri="{FF2B5EF4-FFF2-40B4-BE49-F238E27FC236}">
                  <a16:creationId xmlns:a16="http://schemas.microsoft.com/office/drawing/2014/main" id="{AAF17954-C1E4-4FED-8D2D-58FD15597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5" name="Freeform 19">
              <a:extLst>
                <a:ext uri="{FF2B5EF4-FFF2-40B4-BE49-F238E27FC236}">
                  <a16:creationId xmlns:a16="http://schemas.microsoft.com/office/drawing/2014/main" id="{77CFC7B3-8F57-4233-835B-9D98A4183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6" name="Freeform 20">
              <a:extLst>
                <a:ext uri="{FF2B5EF4-FFF2-40B4-BE49-F238E27FC236}">
                  <a16:creationId xmlns:a16="http://schemas.microsoft.com/office/drawing/2014/main" id="{4069AEBF-EB3A-433C-A403-9BE41E1E3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7" name="Freeform 41">
              <a:extLst>
                <a:ext uri="{FF2B5EF4-FFF2-40B4-BE49-F238E27FC236}">
                  <a16:creationId xmlns:a16="http://schemas.microsoft.com/office/drawing/2014/main" id="{313EE14F-8AD3-426F-83C1-F828ABB77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8" name="Freeform 42">
              <a:extLst>
                <a:ext uri="{FF2B5EF4-FFF2-40B4-BE49-F238E27FC236}">
                  <a16:creationId xmlns:a16="http://schemas.microsoft.com/office/drawing/2014/main" id="{D049E4EA-36B4-4C7F-95A6-67C7F6406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9" name="Freeform 43">
              <a:extLst>
                <a:ext uri="{FF2B5EF4-FFF2-40B4-BE49-F238E27FC236}">
                  <a16:creationId xmlns:a16="http://schemas.microsoft.com/office/drawing/2014/main" id="{6C451D4B-1CBC-4887-80A8-ACEE9791E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0" name="Freeform 44">
              <a:extLst>
                <a:ext uri="{FF2B5EF4-FFF2-40B4-BE49-F238E27FC236}">
                  <a16:creationId xmlns:a16="http://schemas.microsoft.com/office/drawing/2014/main" id="{C631F56A-3769-44D5-B3CE-49142D4BB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1" name="Freeform 45">
              <a:extLst>
                <a:ext uri="{FF2B5EF4-FFF2-40B4-BE49-F238E27FC236}">
                  <a16:creationId xmlns:a16="http://schemas.microsoft.com/office/drawing/2014/main" id="{722FD387-0C45-4014-9A2E-6EA29A846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22" name="Freeform 46">
              <a:extLst>
                <a:ext uri="{FF2B5EF4-FFF2-40B4-BE49-F238E27FC236}">
                  <a16:creationId xmlns:a16="http://schemas.microsoft.com/office/drawing/2014/main" id="{00F4E92B-5D9E-41D9-814F-30F7F06B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</p:grpSp>
      <p:sp>
        <p:nvSpPr>
          <p:cNvPr id="23" name="AutoShape 35">
            <a:extLst>
              <a:ext uri="{FF2B5EF4-FFF2-40B4-BE49-F238E27FC236}">
                <a16:creationId xmlns:a16="http://schemas.microsoft.com/office/drawing/2014/main" id="{83368639-E6FB-41C1-ADCE-C309E5411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568" y="2201633"/>
            <a:ext cx="7796092" cy="1403825"/>
          </a:xfrm>
          <a:prstGeom prst="wedgeRoundRectCallout">
            <a:avLst>
              <a:gd name="adj1" fmla="val 38915"/>
              <a:gd name="adj2" fmla="val 6589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5" indent="0"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Recall that the symbol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 </a:t>
            </a:r>
            <a:r>
              <a:rPr lang="en-CA" altLang="en-US" sz="2400" dirty="0"/>
              <a:t>is not actually in our logic syntax, but is in the meta language representing any logical formula.</a:t>
            </a:r>
          </a:p>
          <a:p>
            <a:pPr marL="0" lvl="5" indent="0"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In contrast </a:t>
            </a:r>
            <a:r>
              <a:rPr lang="en-CA" altLang="en-US" sz="2400" dirty="0">
                <a:solidFill>
                  <a:srgbClr val="FFC000"/>
                </a:solidFill>
              </a:rPr>
              <a:t>P</a:t>
            </a:r>
            <a:r>
              <a:rPr lang="en-CA" altLang="en-US" sz="2400" dirty="0"/>
              <a:t> and </a:t>
            </a:r>
            <a:r>
              <a:rPr lang="en-CA" altLang="en-US" sz="2400" dirty="0">
                <a:solidFill>
                  <a:srgbClr val="FFC000"/>
                </a:solidFill>
              </a:rPr>
              <a:t>Q</a:t>
            </a:r>
            <a:r>
              <a:rPr lang="en-CA" altLang="en-US" sz="2400" dirty="0"/>
              <a:t> are actual atomic predicate/relations.</a:t>
            </a:r>
          </a:p>
        </p:txBody>
      </p:sp>
    </p:spTree>
    <p:extLst>
      <p:ext uri="{BB962C8B-B14F-4D97-AF65-F5344CB8AC3E}">
        <p14:creationId xmlns:p14="http://schemas.microsoft.com/office/powerpoint/2010/main" val="3761418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sp>
        <p:nvSpPr>
          <p:cNvPr id="42" name="Rectangle 41"/>
          <p:cNvSpPr/>
          <p:nvPr/>
        </p:nvSpPr>
        <p:spPr>
          <a:xfrm>
            <a:off x="228600" y="733485"/>
            <a:ext cx="8763000" cy="45858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5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Take any sentience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(containing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&amp;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but not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eg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 ≡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Do a global character search and replace of </a:t>
            </a:r>
          </a:p>
          <a:p>
            <a:pPr marL="800100" marR="0" lvl="6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anose="05050102010706020507" pitchFamily="18" charset="2"/>
              <a:buChar char=" 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and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800100" marR="0" lvl="6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anose="05050102010706020507" pitchFamily="18" charset="2"/>
              <a:buChar char=" 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This is called the dual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</a:p>
          <a:p>
            <a:pPr marL="0" lvl="5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Lemma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1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 If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is valid (ie true in every model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Monotype Corsiva" panose="03010101010201010101" pitchFamily="66" charset="0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),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         then so is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lang="en-US" altLang="en-US" sz="2400" dirty="0">
                <a:solidFill>
                  <a:srgbClr val="FFC000"/>
                </a:solidFill>
                <a:latin typeface="Times New Roman"/>
                <a:sym typeface="Symbol" panose="05050102010706020507" pitchFamily="18" charset="2"/>
              </a:rPr>
              <a:t>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baseline="30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lang="en-US" altLang="en-US" sz="2400" baseline="30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  <a:p>
            <a:pPr marL="0" lvl="5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Lemma 2: If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iff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is valid (ie true in every model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Monotype Corsiva" panose="03010101010201010101" pitchFamily="66" charset="0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),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         then so is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iff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5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C9AE660-7793-42A8-97FC-EE3EA99AF6B9}"/>
              </a:ext>
            </a:extLst>
          </p:cNvPr>
          <p:cNvSpPr/>
          <p:nvPr/>
        </p:nvSpPr>
        <p:spPr>
          <a:xfrm>
            <a:off x="824132" y="5083124"/>
            <a:ext cx="6414868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accent2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          is valid and hence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accent2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    is valid.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0DC10B79-A8DC-4C7E-9356-09CEABCD458F}"/>
              </a:ext>
            </a:extLst>
          </p:cNvPr>
          <p:cNvSpPr/>
          <p:nvPr/>
        </p:nvSpPr>
        <p:spPr bwMode="auto">
          <a:xfrm>
            <a:off x="914400" y="4934395"/>
            <a:ext cx="2895600" cy="1492476"/>
          </a:xfrm>
          <a:prstGeom prst="ellipse">
            <a:avLst/>
          </a:prstGeom>
          <a:noFill/>
          <a:ln w="9525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BF665825-6C27-444E-BADC-0BCB13143C59}"/>
              </a:ext>
            </a:extLst>
          </p:cNvPr>
          <p:cNvSpPr/>
          <p:nvPr/>
        </p:nvSpPr>
        <p:spPr>
          <a:xfrm>
            <a:off x="4016904" y="5083391"/>
            <a:ext cx="394410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 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D85A140-D918-4133-8C68-A5031DD35775}"/>
              </a:ext>
            </a:extLst>
          </p:cNvPr>
          <p:cNvSpPr/>
          <p:nvPr/>
        </p:nvSpPr>
        <p:spPr>
          <a:xfrm>
            <a:off x="151517" y="5431902"/>
            <a:ext cx="78369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anose="05050102010706020507" pitchFamily="18" charset="2"/>
              </a:rPr>
              <a:t>Dual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1F2F6380-3DE7-492C-A08D-51714FB09162}"/>
              </a:ext>
            </a:extLst>
          </p:cNvPr>
          <p:cNvSpPr/>
          <p:nvPr/>
        </p:nvSpPr>
        <p:spPr bwMode="auto">
          <a:xfrm>
            <a:off x="3809999" y="4936460"/>
            <a:ext cx="3472841" cy="1492476"/>
          </a:xfrm>
          <a:prstGeom prst="ellipse">
            <a:avLst/>
          </a:prstGeom>
          <a:noFill/>
          <a:ln w="9525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0287188D-3D02-4966-BF1F-2C0F12A5D3ED}"/>
              </a:ext>
            </a:extLst>
          </p:cNvPr>
          <p:cNvSpPr/>
          <p:nvPr/>
        </p:nvSpPr>
        <p:spPr>
          <a:xfrm>
            <a:off x="3504080" y="5094536"/>
            <a:ext cx="57127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iff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accent2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iff 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accent2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5095339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4" grpId="1" animBg="1"/>
      <p:bldP spid="27" grpId="0" build="allAtOnce"/>
      <p:bldP spid="28" grpId="0" animBg="1"/>
      <p:bldP spid="28" grpId="1" animBg="1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sp>
        <p:nvSpPr>
          <p:cNvPr id="42" name="Rectangle 41"/>
          <p:cNvSpPr/>
          <p:nvPr/>
        </p:nvSpPr>
        <p:spPr>
          <a:xfrm>
            <a:off x="228600" y="733485"/>
            <a:ext cx="8763000" cy="45858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5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Take any sentience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(containing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&amp;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but not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eg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 ≡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Do a global character search and replace of </a:t>
            </a:r>
          </a:p>
          <a:p>
            <a:pPr marL="800100" marR="0" lvl="6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anose="05050102010706020507" pitchFamily="18" charset="2"/>
              <a:buChar char=" 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and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800100" marR="0" lvl="6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anose="05050102010706020507" pitchFamily="18" charset="2"/>
              <a:buChar char=" 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This is called the dual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</a:p>
          <a:p>
            <a:pPr marL="0" lvl="5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Lemma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1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 If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is valid (ie true in every model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Monotype Corsiva" panose="03010101010201010101" pitchFamily="66" charset="0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),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         then so is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lang="en-US" altLang="en-US" sz="2400" dirty="0">
                <a:solidFill>
                  <a:srgbClr val="FFC000"/>
                </a:solidFill>
                <a:latin typeface="Times New Roman"/>
                <a:sym typeface="Symbol" panose="05050102010706020507" pitchFamily="18" charset="2"/>
              </a:rPr>
              <a:t>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baseline="30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lang="en-US" altLang="en-US" sz="2400" baseline="30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  <a:p>
            <a:pPr marL="0" lvl="5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Lemma 2: If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iff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is valid (ie true in every model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Monotype Corsiva" panose="03010101010201010101" pitchFamily="66" charset="0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),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         then so is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iff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5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C9AE660-7793-42A8-97FC-EE3EA99AF6B9}"/>
              </a:ext>
            </a:extLst>
          </p:cNvPr>
          <p:cNvSpPr/>
          <p:nvPr/>
        </p:nvSpPr>
        <p:spPr>
          <a:xfrm>
            <a:off x="824132" y="5083124"/>
            <a:ext cx="298586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eg </a:t>
            </a:r>
            <a:r>
              <a:rPr lang="en-US" altLang="en-US" sz="2400" dirty="0">
                <a:solidFill>
                  <a:srgbClr val="FF00FF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00FF"/>
                </a:solidFill>
              </a:rPr>
              <a:t>x </a:t>
            </a:r>
            <a:r>
              <a:rPr lang="en-US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lang="en-US" altLang="en-US" sz="2400" dirty="0">
                <a:solidFill>
                  <a:srgbClr val="FF00FF"/>
                </a:solidFill>
              </a:rPr>
              <a:t>(x)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0" lvl="1" algn="l"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is valid and hence</a:t>
            </a:r>
          </a:p>
          <a:p>
            <a:pPr lvl="0" algn="l">
              <a:defRPr/>
            </a:pP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     </a:t>
            </a:r>
            <a:r>
              <a:rPr lang="en-US" altLang="en-US" sz="24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00FF"/>
                </a:solidFill>
              </a:rPr>
              <a:t>x </a:t>
            </a:r>
            <a:r>
              <a:rPr lang="en-US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lang="en-US" altLang="en-US" sz="2400" dirty="0">
                <a:solidFill>
                  <a:srgbClr val="FF00FF"/>
                </a:solidFill>
              </a:rPr>
              <a:t>(x)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is valid.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0DC10B79-A8DC-4C7E-9356-09CEABCD458F}"/>
              </a:ext>
            </a:extLst>
          </p:cNvPr>
          <p:cNvSpPr/>
          <p:nvPr/>
        </p:nvSpPr>
        <p:spPr bwMode="auto">
          <a:xfrm>
            <a:off x="914400" y="4934395"/>
            <a:ext cx="1447800" cy="1492476"/>
          </a:xfrm>
          <a:prstGeom prst="ellipse">
            <a:avLst/>
          </a:prstGeom>
          <a:noFill/>
          <a:ln w="9525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BF665825-6C27-444E-BADC-0BCB13143C59}"/>
              </a:ext>
            </a:extLst>
          </p:cNvPr>
          <p:cNvSpPr/>
          <p:nvPr/>
        </p:nvSpPr>
        <p:spPr>
          <a:xfrm>
            <a:off x="2621048" y="5097459"/>
            <a:ext cx="77981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l">
              <a:defRPr/>
            </a:pP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lang="en-US" altLang="en-US" sz="2400" dirty="0">
                <a:solidFill>
                  <a:schemeClr val="accent2"/>
                </a:solidFill>
              </a:rPr>
              <a:t>(x)</a:t>
            </a:r>
          </a:p>
          <a:p>
            <a:pPr marL="0" lvl="1" algn="l"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0" lvl="1" algn="l">
              <a:defRPr/>
            </a:pP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lang="en-US" altLang="en-US" sz="2400" dirty="0">
                <a:solidFill>
                  <a:schemeClr val="accent2"/>
                </a:solidFill>
              </a:rPr>
              <a:t>(x)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accent2"/>
              </a:solidFill>
              <a:effectLst/>
              <a:uLnTx/>
              <a:uFillTx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D85A140-D918-4133-8C68-A5031DD35775}"/>
              </a:ext>
            </a:extLst>
          </p:cNvPr>
          <p:cNvSpPr/>
          <p:nvPr/>
        </p:nvSpPr>
        <p:spPr>
          <a:xfrm>
            <a:off x="151517" y="5431902"/>
            <a:ext cx="78369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anose="05050102010706020507" pitchFamily="18" charset="2"/>
              </a:rPr>
              <a:t>Dual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1F2F6380-3DE7-492C-A08D-51714FB09162}"/>
              </a:ext>
            </a:extLst>
          </p:cNvPr>
          <p:cNvSpPr/>
          <p:nvPr/>
        </p:nvSpPr>
        <p:spPr bwMode="auto">
          <a:xfrm>
            <a:off x="2553055" y="4916496"/>
            <a:ext cx="779817" cy="1492476"/>
          </a:xfrm>
          <a:prstGeom prst="ellipse">
            <a:avLst/>
          </a:prstGeom>
          <a:noFill/>
          <a:ln w="9525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0287188D-3D02-4966-BF1F-2C0F12A5D3ED}"/>
              </a:ext>
            </a:extLst>
          </p:cNvPr>
          <p:cNvSpPr/>
          <p:nvPr/>
        </p:nvSpPr>
        <p:spPr>
          <a:xfrm>
            <a:off x="2252004" y="5094536"/>
            <a:ext cx="57127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l">
              <a:defRPr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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accent2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0" lvl="1" algn="l">
              <a:defRPr/>
            </a:pPr>
            <a:r>
              <a:rPr lang="en-US" altLang="en-US" sz="2400" dirty="0">
                <a:solidFill>
                  <a:srgbClr val="FFC000"/>
                </a:solidFill>
                <a:latin typeface="Times New Roman"/>
                <a:sym typeface="Symbol" panose="05050102010706020507" pitchFamily="18" charset="2"/>
              </a:rPr>
              <a:t>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accent2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65D5823-6387-40E0-9C16-A5FBDE320EB8}"/>
              </a:ext>
            </a:extLst>
          </p:cNvPr>
          <p:cNvSpPr/>
          <p:nvPr/>
        </p:nvSpPr>
        <p:spPr>
          <a:xfrm>
            <a:off x="4710333" y="5094996"/>
            <a:ext cx="351926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eg 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lang="en-US" altLang="en-US" sz="2400" dirty="0">
                <a:solidFill>
                  <a:schemeClr val="accent2"/>
                </a:solidFill>
              </a:rPr>
              <a:t>(x)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0" lvl="1" algn="l"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is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not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valid and hence</a:t>
            </a:r>
          </a:p>
          <a:p>
            <a:pPr marL="0" lvl="1" algn="l">
              <a:defRPr/>
            </a:pP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     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lang="en-US" altLang="en-US" sz="2400" dirty="0">
                <a:solidFill>
                  <a:schemeClr val="accent2"/>
                </a:solidFill>
              </a:rPr>
              <a:t>(x)</a:t>
            </a: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not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valid.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384AA621-9498-4E1B-B6DD-A2C2F8C2BE82}"/>
              </a:ext>
            </a:extLst>
          </p:cNvPr>
          <p:cNvSpPr/>
          <p:nvPr/>
        </p:nvSpPr>
        <p:spPr bwMode="auto">
          <a:xfrm>
            <a:off x="4991457" y="4946267"/>
            <a:ext cx="819673" cy="1492476"/>
          </a:xfrm>
          <a:prstGeom prst="ellipse">
            <a:avLst/>
          </a:prstGeom>
          <a:noFill/>
          <a:ln w="9525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847E722-23C3-48C8-A891-E9171ADBC183}"/>
              </a:ext>
            </a:extLst>
          </p:cNvPr>
          <p:cNvSpPr/>
          <p:nvPr/>
        </p:nvSpPr>
        <p:spPr>
          <a:xfrm>
            <a:off x="6011593" y="5109331"/>
            <a:ext cx="137980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l">
              <a:defRPr/>
            </a:pPr>
            <a:r>
              <a:rPr lang="en-US" altLang="en-US" sz="2400" dirty="0">
                <a:solidFill>
                  <a:srgbClr val="FF00FF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00FF"/>
                </a:solidFill>
              </a:rPr>
              <a:t>x </a:t>
            </a:r>
            <a:r>
              <a:rPr lang="en-US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lang="en-US" altLang="en-US" sz="2400" dirty="0">
                <a:solidFill>
                  <a:srgbClr val="FF00FF"/>
                </a:solidFill>
              </a:rPr>
              <a:t>(x)</a:t>
            </a:r>
          </a:p>
          <a:p>
            <a:pPr marL="0" lvl="1" algn="l"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lvl="0" algn="l">
              <a:defRPr/>
            </a:pPr>
            <a:r>
              <a:rPr lang="en-US" altLang="en-US" sz="24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00FF"/>
                </a:solidFill>
              </a:rPr>
              <a:t>x </a:t>
            </a:r>
            <a:r>
              <a:rPr lang="en-US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lang="en-US" altLang="en-US" sz="2400" dirty="0">
                <a:solidFill>
                  <a:srgbClr val="FF00FF"/>
                </a:solidFill>
              </a:rPr>
              <a:t>(x)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3C961630-3E78-4A99-8E0F-3923E44B80F6}"/>
              </a:ext>
            </a:extLst>
          </p:cNvPr>
          <p:cNvSpPr/>
          <p:nvPr/>
        </p:nvSpPr>
        <p:spPr>
          <a:xfrm>
            <a:off x="4037718" y="5443774"/>
            <a:ext cx="78369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anose="05050102010706020507" pitchFamily="18" charset="2"/>
              </a:rPr>
              <a:t>Dual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C2303AD-9C18-4E0C-928B-473AC0FC5A8E}"/>
              </a:ext>
            </a:extLst>
          </p:cNvPr>
          <p:cNvSpPr/>
          <p:nvPr/>
        </p:nvSpPr>
        <p:spPr bwMode="auto">
          <a:xfrm>
            <a:off x="5943600" y="4928368"/>
            <a:ext cx="1256944" cy="1492476"/>
          </a:xfrm>
          <a:prstGeom prst="ellipse">
            <a:avLst/>
          </a:prstGeom>
          <a:noFill/>
          <a:ln w="9525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58EB4E1-6131-4FC3-A011-BA10D908D306}"/>
              </a:ext>
            </a:extLst>
          </p:cNvPr>
          <p:cNvSpPr/>
          <p:nvPr/>
        </p:nvSpPr>
        <p:spPr>
          <a:xfrm>
            <a:off x="5679744" y="5092760"/>
            <a:ext cx="57127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l">
              <a:defRPr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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accent2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0" lvl="1" algn="l">
              <a:defRPr/>
            </a:pPr>
            <a:r>
              <a:rPr lang="en-US" altLang="en-US" sz="2400" dirty="0">
                <a:solidFill>
                  <a:srgbClr val="FFC000"/>
                </a:solidFill>
                <a:latin typeface="Times New Roman"/>
                <a:sym typeface="Symbol" panose="05050102010706020507" pitchFamily="18" charset="2"/>
              </a:rPr>
              <a:t>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accent2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4174104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4" grpId="1" animBg="1"/>
      <p:bldP spid="27" grpId="0" build="allAtOnce"/>
      <p:bldP spid="28" grpId="0" animBg="1"/>
      <p:bldP spid="28" grpId="1" animBg="1"/>
      <p:bldP spid="12" grpId="0" animBg="1"/>
      <p:bldP spid="12" grpId="1" animBg="1"/>
      <p:bldP spid="14" grpId="0" build="allAtOnce"/>
      <p:bldP spid="15" grpId="0" animBg="1"/>
      <p:bldP spid="15" grpId="1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A7AB94-97B6-47F6-A597-60F25A79C8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7572266F-0C44-AA4D-672B-59A05D0AA17B}"/>
              </a:ext>
            </a:extLst>
          </p:cNvPr>
          <p:cNvSpPr txBox="1">
            <a:spLocks/>
          </p:cNvSpPr>
          <p:nvPr/>
        </p:nvSpPr>
        <p:spPr>
          <a:xfrm>
            <a:off x="8686800" y="6705600"/>
            <a:ext cx="457200" cy="157113"/>
          </a:xfrm>
          <a:prstGeom prst="rect">
            <a:avLst/>
          </a:prstGeom>
        </p:spPr>
        <p:txBody>
          <a:bodyPr vert="horz" lIns="91440" tIns="45720" rIns="91440" bIns="45720" rtlCol="0" anchor="ctr" anchorCtr="0"/>
          <a:lstStyle>
            <a:defPPr>
              <a:defRPr lang="en-US"/>
            </a:defPPr>
            <a:lvl1pPr marL="0" algn="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847A6AB7-ED92-4CC2-895B-E46908831F7A}" type="slidenum">
              <a:rPr lang="en-US" smtClean="0">
                <a:solidFill>
                  <a:schemeClr val="bg1"/>
                </a:solidFill>
              </a:rPr>
              <a:pPr/>
              <a:t>13</a:t>
            </a:fld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138245E2-58EB-D13A-96AD-15D693F985F8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Formal Proof Systems</a:t>
            </a:r>
          </a:p>
        </p:txBody>
      </p:sp>
      <p:pic>
        <p:nvPicPr>
          <p:cNvPr id="3" name="Picture 5" descr="j0116172">
            <a:extLst>
              <a:ext uri="{FF2B5EF4-FFF2-40B4-BE49-F238E27FC236}">
                <a16:creationId xmlns:a16="http://schemas.microsoft.com/office/drawing/2014/main" id="{2202DC7B-79E6-71C4-5F34-99ADA0C561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6096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AutoShape 35">
            <a:extLst>
              <a:ext uri="{FF2B5EF4-FFF2-40B4-BE49-F238E27FC236}">
                <a16:creationId xmlns:a16="http://schemas.microsoft.com/office/drawing/2014/main" id="{78735188-B00E-8283-FC2F-2AF9C03FE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136" y="774266"/>
            <a:ext cx="3812577" cy="936157"/>
          </a:xfrm>
          <a:prstGeom prst="wedgeRoundRectCallout">
            <a:avLst>
              <a:gd name="adj1" fmla="val -54403"/>
              <a:gd name="adj2" fmla="val -32102"/>
              <a:gd name="adj3" fmla="val 16667"/>
            </a:avLst>
          </a:prstGeom>
          <a:solidFill>
            <a:srgbClr val="000066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Some of the proof games </a:t>
            </a:r>
            <a:br>
              <a:rPr lang="en-US" altLang="en-US" sz="2400" dirty="0"/>
            </a:br>
            <a:r>
              <a:rPr lang="en-US" altLang="en-US" sz="2400" dirty="0"/>
              <a:t>translate into begin-end pairs.</a:t>
            </a:r>
            <a:endParaRPr lang="en-CA" altLang="en-US" sz="2400" i="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42BEE27-CB51-140F-32A6-57148505DA02}"/>
              </a:ext>
            </a:extLst>
          </p:cNvPr>
          <p:cNvGrpSpPr/>
          <p:nvPr/>
        </p:nvGrpSpPr>
        <p:grpSpPr>
          <a:xfrm>
            <a:off x="6010290" y="642328"/>
            <a:ext cx="3050389" cy="3046988"/>
            <a:chOff x="6248401" y="3766528"/>
            <a:chExt cx="2375991" cy="3046988"/>
          </a:xfrm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0C6D25F8-4AA4-7C72-B36A-444C22385958}"/>
                </a:ext>
              </a:extLst>
            </p:cNvPr>
            <p:cNvSpPr/>
            <p:nvPr/>
          </p:nvSpPr>
          <p:spPr>
            <a:xfrm>
              <a:off x="6248401" y="3766528"/>
              <a:ext cx="2375991" cy="3046988"/>
            </a:xfrm>
            <a:prstGeom prst="rect">
              <a:avLst/>
            </a:prstGeom>
            <a:solidFill>
              <a:srgbClr val="000066"/>
            </a:solidFill>
            <a:ln w="12700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1.  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       Remove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19.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20.  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  Add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 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0F9E7BCD-69BF-E853-D6F1-E54CF3451FD5}"/>
                </a:ext>
              </a:extLst>
            </p:cNvPr>
            <p:cNvGrpSpPr/>
            <p:nvPr/>
          </p:nvGrpSpPr>
          <p:grpSpPr>
            <a:xfrm>
              <a:off x="6326610" y="4956411"/>
              <a:ext cx="2103120" cy="731674"/>
              <a:chOff x="1905000" y="4692227"/>
              <a:chExt cx="8259083" cy="731674"/>
            </a:xfrm>
          </p:grpSpPr>
          <p:sp>
            <p:nvSpPr>
              <p:cNvPr id="11" name="Text Box 21">
                <a:extLst>
                  <a:ext uri="{FF2B5EF4-FFF2-40B4-BE49-F238E27FC236}">
                    <a16:creationId xmlns:a16="http://schemas.microsoft.com/office/drawing/2014/main" id="{5BE8CAA8-0454-41BB-8FC3-40FDA06180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0575" y="4962236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need</a:t>
                </a:r>
              </a:p>
            </p:txBody>
          </p: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4D13B63C-AAC6-E5A3-D757-ECFA1B79E9B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05000" y="5105400"/>
                <a:ext cx="8259080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32" name="Text Box 21">
                <a:extLst>
                  <a:ext uri="{FF2B5EF4-FFF2-40B4-BE49-F238E27FC236}">
                    <a16:creationId xmlns:a16="http://schemas.microsoft.com/office/drawing/2014/main" id="{27BDAA99-90A8-52E4-AF78-CD44B7C67B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2049" y="4692227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have</a:t>
                </a:r>
              </a:p>
            </p:txBody>
          </p:sp>
        </p:grpSp>
      </p:grpSp>
      <p:pic>
        <p:nvPicPr>
          <p:cNvPr id="13" name="Picture 2" descr="Forefathers' Eve | The Witcher 3 Wiki">
            <a:extLst>
              <a:ext uri="{FF2B5EF4-FFF2-40B4-BE49-F238E27FC236}">
                <a16:creationId xmlns:a16="http://schemas.microsoft.com/office/drawing/2014/main" id="{72B0928B-C7DD-C143-A992-22EEAFE15FB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3" r="-1" b="-1"/>
          <a:stretch/>
        </p:blipFill>
        <p:spPr bwMode="auto">
          <a:xfrm flipH="1">
            <a:off x="-228600" y="4479795"/>
            <a:ext cx="1904999" cy="2759205"/>
          </a:xfrm>
          <a:custGeom>
            <a:avLst/>
            <a:gdLst/>
            <a:ahLst/>
            <a:cxnLst/>
            <a:rect l="l" t="t" r="r" b="b"/>
            <a:pathLst>
              <a:path w="6313150" h="6857997">
                <a:moveTo>
                  <a:pt x="65565" y="0"/>
                </a:moveTo>
                <a:lnTo>
                  <a:pt x="6313150" y="0"/>
                </a:lnTo>
                <a:lnTo>
                  <a:pt x="6313150" y="6857997"/>
                </a:lnTo>
                <a:lnTo>
                  <a:pt x="3293946" y="6857997"/>
                </a:lnTo>
                <a:lnTo>
                  <a:pt x="3235857" y="6823061"/>
                </a:lnTo>
                <a:cubicBezTo>
                  <a:pt x="1291240" y="5592803"/>
                  <a:pt x="0" y="3423096"/>
                  <a:pt x="0" y="951803"/>
                </a:cubicBezTo>
                <a:cubicBezTo>
                  <a:pt x="0" y="727140"/>
                  <a:pt x="10673" y="504970"/>
                  <a:pt x="31536" y="285771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AutoShape 35">
            <a:extLst>
              <a:ext uri="{FF2B5EF4-FFF2-40B4-BE49-F238E27FC236}">
                <a16:creationId xmlns:a16="http://schemas.microsoft.com/office/drawing/2014/main" id="{BC1128E9-0FB1-E789-CDC1-02C79E7CE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606" y="3733800"/>
            <a:ext cx="5225194" cy="1219200"/>
          </a:xfrm>
          <a:prstGeom prst="wedgeRoundRectCallout">
            <a:avLst>
              <a:gd name="adj1" fmla="val -56597"/>
              <a:gd name="adj2" fmla="val 41593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Yes, the proof often rips off quantifiers, does some work </a:t>
            </a:r>
            <a:br>
              <a:rPr lang="en-US" sz="2400" dirty="0"/>
            </a:br>
            <a:r>
              <a:rPr lang="en-US" sz="2400" dirty="0"/>
              <a:t>and then puts the quantifiers back on.</a:t>
            </a:r>
          </a:p>
        </p:txBody>
      </p:sp>
      <p:sp>
        <p:nvSpPr>
          <p:cNvPr id="15" name="AutoShape 35">
            <a:extLst>
              <a:ext uri="{FF2B5EF4-FFF2-40B4-BE49-F238E27FC236}">
                <a16:creationId xmlns:a16="http://schemas.microsoft.com/office/drawing/2014/main" id="{63031783-AE60-7498-DDDD-C97FBCD73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8000" y="1759515"/>
            <a:ext cx="3703200" cy="2050485"/>
          </a:xfrm>
          <a:prstGeom prst="wedgeRoundRectCallout">
            <a:avLst>
              <a:gd name="adj1" fmla="val -54508"/>
              <a:gd name="adj2" fmla="val -38834"/>
              <a:gd name="adj3" fmla="val 16667"/>
            </a:avLst>
          </a:prstGeom>
          <a:solidFill>
            <a:srgbClr val="000066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Goal: Prove general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x.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Let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/>
              <a:t> be an </a:t>
            </a:r>
            <a:r>
              <a:rPr lang="en-US" altLang="en-US" sz="2400" dirty="0">
                <a:solidFill>
                  <a:srgbClr val="FF0000"/>
                </a:solidFill>
              </a:rPr>
              <a:t>arbitrary</a:t>
            </a:r>
            <a:r>
              <a:rPr lang="en-US" altLang="en-US" sz="2400" dirty="0"/>
              <a:t> value supplied by the </a:t>
            </a:r>
            <a:r>
              <a:rPr lang="en-US" altLang="en-US" sz="2400" dirty="0">
                <a:solidFill>
                  <a:srgbClr val="FF0000"/>
                </a:solidFill>
              </a:rPr>
              <a:t>adversary.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/>
              <a:t>Prove it for this </a:t>
            </a:r>
            <a:r>
              <a:rPr lang="en-US" altLang="en-US" sz="2400" i="0" dirty="0">
                <a:solidFill>
                  <a:srgbClr val="FFC000"/>
                </a:solidFill>
              </a:rPr>
              <a:t>x.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Generalize to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"</a:t>
            </a:r>
            <a:r>
              <a:rPr lang="en-US" altLang="en-US" sz="2400" dirty="0">
                <a:solidFill>
                  <a:srgbClr val="FFC000"/>
                </a:solidFill>
              </a:rPr>
              <a:t>x.</a:t>
            </a:r>
            <a:r>
              <a:rPr lang="en-US" altLang="en-US" sz="2400" dirty="0"/>
              <a:t> </a:t>
            </a:r>
            <a:endParaRPr lang="en-CA" altLang="en-US" sz="2400" i="0" dirty="0"/>
          </a:p>
        </p:txBody>
      </p:sp>
    </p:spTree>
    <p:extLst>
      <p:ext uri="{BB962C8B-B14F-4D97-AF65-F5344CB8AC3E}">
        <p14:creationId xmlns:p14="http://schemas.microsoft.com/office/powerpoint/2010/main" val="269090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4" grpId="0" animBg="1"/>
      <p:bldP spid="15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sp>
        <p:nvSpPr>
          <p:cNvPr id="42" name="Rectangle 41"/>
          <p:cNvSpPr/>
          <p:nvPr/>
        </p:nvSpPr>
        <p:spPr>
          <a:xfrm>
            <a:off x="228600" y="733485"/>
            <a:ext cx="8763000" cy="45858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5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Take any sentience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(containing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&amp;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but not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eg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 ≡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Do a global character search and replace of </a:t>
            </a:r>
          </a:p>
          <a:p>
            <a:pPr marL="800100" marR="0" lvl="6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anose="05050102010706020507" pitchFamily="18" charset="2"/>
              <a:buChar char=" 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and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800100" marR="0" lvl="6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anose="05050102010706020507" pitchFamily="18" charset="2"/>
              <a:buChar char=" 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This is called the dual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</a:p>
          <a:p>
            <a:pPr marL="0" lvl="5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Lemma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1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 If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is valid (ie true in every model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Monotype Corsiva" panose="03010101010201010101" pitchFamily="66" charset="0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),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         then so is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lang="en-US" altLang="en-US" sz="2400" dirty="0">
                <a:solidFill>
                  <a:srgbClr val="FFC000"/>
                </a:solidFill>
                <a:latin typeface="Times New Roman"/>
                <a:sym typeface="Symbol" panose="05050102010706020507" pitchFamily="18" charset="2"/>
              </a:rPr>
              <a:t>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baseline="30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lang="en-US" altLang="en-US" sz="2400" baseline="30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  <a:p>
            <a:pPr marL="0" lvl="5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Lemma 2: If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iff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is valid (ie true in every model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Monotype Corsiva" panose="03010101010201010101" pitchFamily="66" charset="0"/>
              </a:rPr>
              <a:t>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),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         then so is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iff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5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C9AE660-7793-42A8-97FC-EE3EA99AF6B9}"/>
              </a:ext>
            </a:extLst>
          </p:cNvPr>
          <p:cNvSpPr/>
          <p:nvPr/>
        </p:nvSpPr>
        <p:spPr>
          <a:xfrm>
            <a:off x="824132" y="5083124"/>
            <a:ext cx="3671668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eg </a:t>
            </a:r>
            <a:r>
              <a:rPr lang="en-US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lvl="1" algn="l"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not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valid  </a:t>
            </a:r>
          </a:p>
          <a:p>
            <a:pPr lvl="0" algn="l">
              <a:defRPr/>
            </a:pP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 </a:t>
            </a:r>
            <a:r>
              <a:rPr lang="en-US" altLang="en-US" sz="2000" dirty="0">
                <a:solidFill>
                  <a:srgbClr val="66FF66"/>
                </a:solidFill>
                <a:latin typeface="Symbol" pitchFamily="18" charset="2"/>
              </a:rPr>
              <a:t> 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endParaRPr lang="en-US" altLang="en-US" sz="2400" dirty="0">
              <a:solidFill>
                <a:srgbClr val="FF00FF"/>
              </a:solidFill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is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not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valid.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0DC10B79-A8DC-4C7E-9356-09CEABCD458F}"/>
              </a:ext>
            </a:extLst>
          </p:cNvPr>
          <p:cNvSpPr/>
          <p:nvPr/>
        </p:nvSpPr>
        <p:spPr bwMode="auto">
          <a:xfrm>
            <a:off x="1056222" y="4934395"/>
            <a:ext cx="571274" cy="1492476"/>
          </a:xfrm>
          <a:prstGeom prst="ellipse">
            <a:avLst/>
          </a:prstGeom>
          <a:noFill/>
          <a:ln w="9525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BF665825-6C27-444E-BADC-0BCB13143C59}"/>
              </a:ext>
            </a:extLst>
          </p:cNvPr>
          <p:cNvSpPr/>
          <p:nvPr/>
        </p:nvSpPr>
        <p:spPr>
          <a:xfrm>
            <a:off x="1766001" y="5097459"/>
            <a:ext cx="77981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l">
              <a:defRPr/>
            </a:pP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endParaRPr lang="en-US" altLang="en-US" sz="24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marL="0" lvl="1" algn="l">
              <a:defRPr/>
            </a:pPr>
            <a:endParaRPr lang="en-US" altLang="en-US" sz="2400" noProof="0" dirty="0">
              <a:solidFill>
                <a:schemeClr val="accent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lvl="1" algn="l">
              <a:defRPr/>
            </a:pPr>
            <a:r>
              <a:rPr lang="en-US" altLang="en-US" sz="2400" noProof="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accent2"/>
              </a:solidFill>
              <a:effectLst/>
              <a:uLnTx/>
              <a:uFillTx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D85A140-D918-4133-8C68-A5031DD35775}"/>
              </a:ext>
            </a:extLst>
          </p:cNvPr>
          <p:cNvSpPr/>
          <p:nvPr/>
        </p:nvSpPr>
        <p:spPr>
          <a:xfrm>
            <a:off x="151517" y="5431902"/>
            <a:ext cx="78369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sym typeface="Symbol" panose="05050102010706020507" pitchFamily="18" charset="2"/>
              </a:rPr>
              <a:t>Dual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1F2F6380-3DE7-492C-A08D-51714FB09162}"/>
              </a:ext>
            </a:extLst>
          </p:cNvPr>
          <p:cNvSpPr/>
          <p:nvPr/>
        </p:nvSpPr>
        <p:spPr bwMode="auto">
          <a:xfrm>
            <a:off x="1696748" y="4916496"/>
            <a:ext cx="535137" cy="1492476"/>
          </a:xfrm>
          <a:prstGeom prst="ellipse">
            <a:avLst/>
          </a:prstGeom>
          <a:noFill/>
          <a:ln w="9525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0287188D-3D02-4966-BF1F-2C0F12A5D3ED}"/>
              </a:ext>
            </a:extLst>
          </p:cNvPr>
          <p:cNvSpPr/>
          <p:nvPr/>
        </p:nvSpPr>
        <p:spPr>
          <a:xfrm>
            <a:off x="1385248" y="5067240"/>
            <a:ext cx="57127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l">
              <a:defRPr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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accent2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0" lvl="1" algn="l">
              <a:defRPr/>
            </a:pPr>
            <a:r>
              <a:rPr lang="en-US" altLang="en-US" sz="2400" dirty="0">
                <a:solidFill>
                  <a:srgbClr val="FFC000"/>
                </a:solidFill>
                <a:latin typeface="Times New Roman"/>
                <a:sym typeface="Symbol" panose="05050102010706020507" pitchFamily="18" charset="2"/>
              </a:rPr>
              <a:t>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accent2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17" name="Group 29">
            <a:extLst>
              <a:ext uri="{FF2B5EF4-FFF2-40B4-BE49-F238E27FC236}">
                <a16:creationId xmlns:a16="http://schemas.microsoft.com/office/drawing/2014/main" id="{A3B99722-D45F-47AE-8DAC-C4A74CE3A0B1}"/>
              </a:ext>
            </a:extLst>
          </p:cNvPr>
          <p:cNvGrpSpPr>
            <a:grpSpLocks/>
          </p:cNvGrpSpPr>
          <p:nvPr/>
        </p:nvGrpSpPr>
        <p:grpSpPr bwMode="auto">
          <a:xfrm>
            <a:off x="8210814" y="5174181"/>
            <a:ext cx="1189548" cy="1252690"/>
            <a:chOff x="2065" y="1551"/>
            <a:chExt cx="1628" cy="1988"/>
          </a:xfrm>
        </p:grpSpPr>
        <p:sp>
          <p:nvSpPr>
            <p:cNvPr id="18" name="Freeform 30">
              <a:extLst>
                <a:ext uri="{FF2B5EF4-FFF2-40B4-BE49-F238E27FC236}">
                  <a16:creationId xmlns:a16="http://schemas.microsoft.com/office/drawing/2014/main" id="{EA5CA3C5-7918-4797-A8D8-166538C8E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1">
              <a:extLst>
                <a:ext uri="{FF2B5EF4-FFF2-40B4-BE49-F238E27FC236}">
                  <a16:creationId xmlns:a16="http://schemas.microsoft.com/office/drawing/2014/main" id="{D3C16D72-50F9-4547-BF82-FC8D195C0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32">
              <a:extLst>
                <a:ext uri="{FF2B5EF4-FFF2-40B4-BE49-F238E27FC236}">
                  <a16:creationId xmlns:a16="http://schemas.microsoft.com/office/drawing/2014/main" id="{5BB2647E-200A-4475-BC64-390D4D743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33">
              <a:extLst>
                <a:ext uri="{FF2B5EF4-FFF2-40B4-BE49-F238E27FC236}">
                  <a16:creationId xmlns:a16="http://schemas.microsoft.com/office/drawing/2014/main" id="{EDEEDD3D-5893-40B3-91E6-27ED5D530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34">
              <a:extLst>
                <a:ext uri="{FF2B5EF4-FFF2-40B4-BE49-F238E27FC236}">
                  <a16:creationId xmlns:a16="http://schemas.microsoft.com/office/drawing/2014/main" id="{FDDF9CDD-B162-41EE-9D80-068134247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35">
              <a:extLst>
                <a:ext uri="{FF2B5EF4-FFF2-40B4-BE49-F238E27FC236}">
                  <a16:creationId xmlns:a16="http://schemas.microsoft.com/office/drawing/2014/main" id="{B3DA8CB3-65FF-44FF-B798-AE7BDD1BE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6">
              <a:extLst>
                <a:ext uri="{FF2B5EF4-FFF2-40B4-BE49-F238E27FC236}">
                  <a16:creationId xmlns:a16="http://schemas.microsoft.com/office/drawing/2014/main" id="{618CC6EF-24A0-4B4B-BD6A-B667227B1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37">
              <a:extLst>
                <a:ext uri="{FF2B5EF4-FFF2-40B4-BE49-F238E27FC236}">
                  <a16:creationId xmlns:a16="http://schemas.microsoft.com/office/drawing/2014/main" id="{F7107A9C-3937-423B-9992-034A9F010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38">
              <a:extLst>
                <a:ext uri="{FF2B5EF4-FFF2-40B4-BE49-F238E27FC236}">
                  <a16:creationId xmlns:a16="http://schemas.microsoft.com/office/drawing/2014/main" id="{5786798A-31F2-4500-97DA-E92356262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19">
              <a:extLst>
                <a:ext uri="{FF2B5EF4-FFF2-40B4-BE49-F238E27FC236}">
                  <a16:creationId xmlns:a16="http://schemas.microsoft.com/office/drawing/2014/main" id="{3AC67070-4F37-4744-9B4E-511A320CF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20">
              <a:extLst>
                <a:ext uri="{FF2B5EF4-FFF2-40B4-BE49-F238E27FC236}">
                  <a16:creationId xmlns:a16="http://schemas.microsoft.com/office/drawing/2014/main" id="{9BABFD1E-D5BE-46C8-8448-A823A85C3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41">
              <a:extLst>
                <a:ext uri="{FF2B5EF4-FFF2-40B4-BE49-F238E27FC236}">
                  <a16:creationId xmlns:a16="http://schemas.microsoft.com/office/drawing/2014/main" id="{9CC61AFA-91D6-4011-A2E2-73596857D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42">
              <a:extLst>
                <a:ext uri="{FF2B5EF4-FFF2-40B4-BE49-F238E27FC236}">
                  <a16:creationId xmlns:a16="http://schemas.microsoft.com/office/drawing/2014/main" id="{0EBC05F9-958C-4B2E-BF58-781131ED7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7" name="Freeform 43">
              <a:extLst>
                <a:ext uri="{FF2B5EF4-FFF2-40B4-BE49-F238E27FC236}">
                  <a16:creationId xmlns:a16="http://schemas.microsoft.com/office/drawing/2014/main" id="{853F8C33-B3D0-45F9-82CE-34732AD11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44">
              <a:extLst>
                <a:ext uri="{FF2B5EF4-FFF2-40B4-BE49-F238E27FC236}">
                  <a16:creationId xmlns:a16="http://schemas.microsoft.com/office/drawing/2014/main" id="{23F68AB5-7EAB-49A1-B5BE-BBEBE3C9F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45">
              <a:extLst>
                <a:ext uri="{FF2B5EF4-FFF2-40B4-BE49-F238E27FC236}">
                  <a16:creationId xmlns:a16="http://schemas.microsoft.com/office/drawing/2014/main" id="{1EB9E3D6-B97C-47B8-8D6A-8270D174A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6">
              <a:extLst>
                <a:ext uri="{FF2B5EF4-FFF2-40B4-BE49-F238E27FC236}">
                  <a16:creationId xmlns:a16="http://schemas.microsoft.com/office/drawing/2014/main" id="{5BA43E05-773E-4EC3-8643-BF179A210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1" name="AutoShape 35">
            <a:extLst>
              <a:ext uri="{FF2B5EF4-FFF2-40B4-BE49-F238E27FC236}">
                <a16:creationId xmlns:a16="http://schemas.microsoft.com/office/drawing/2014/main" id="{DF87EDEE-79F7-4C6A-94B4-214C6BFDC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3941" y="4522180"/>
            <a:ext cx="3843996" cy="901787"/>
          </a:xfrm>
          <a:prstGeom prst="wedgeRoundRectCallout">
            <a:avLst>
              <a:gd name="adj1" fmla="val 50117"/>
              <a:gd name="adj2" fmla="val 5289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5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aaah! </a:t>
            </a:r>
          </a:p>
          <a:p>
            <a:pPr marL="0" marR="0" lvl="5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These mean different things.</a:t>
            </a:r>
          </a:p>
        </p:txBody>
      </p:sp>
      <p:sp>
        <p:nvSpPr>
          <p:cNvPr id="43" name="AutoShape 35">
            <a:extLst>
              <a:ext uri="{FF2B5EF4-FFF2-40B4-BE49-F238E27FC236}">
                <a16:creationId xmlns:a16="http://schemas.microsoft.com/office/drawing/2014/main" id="{7DC3AF6F-44FE-4536-A7FE-DF60E4BC44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6164781"/>
            <a:ext cx="1951554" cy="464619"/>
          </a:xfrm>
          <a:prstGeom prst="wedgeRoundRectCallout">
            <a:avLst>
              <a:gd name="adj1" fmla="val 32628"/>
              <a:gd name="adj2" fmla="val -7482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5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Ok it is true.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E4A2D8B0-0BD7-4419-A890-16353772D081}"/>
              </a:ext>
            </a:extLst>
          </p:cNvPr>
          <p:cNvSpPr/>
          <p:nvPr/>
        </p:nvSpPr>
        <p:spPr>
          <a:xfrm>
            <a:off x="2819400" y="5442073"/>
            <a:ext cx="22333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(in every model)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60846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4" grpId="1" animBg="1"/>
      <p:bldP spid="27" grpId="0" build="allAtOnce"/>
      <p:bldP spid="28" grpId="0" animBg="1"/>
      <p:bldP spid="28" grpId="1" animBg="1"/>
      <p:bldP spid="41" grpId="0" animBg="1"/>
      <p:bldP spid="43" grpId="0" animBg="1"/>
      <p:bldP spid="44" grpId="0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sp>
        <p:nvSpPr>
          <p:cNvPr id="42" name="Rectangle 41"/>
          <p:cNvSpPr/>
          <p:nvPr/>
        </p:nvSpPr>
        <p:spPr>
          <a:xfrm>
            <a:off x="228600" y="733485"/>
            <a:ext cx="8763000" cy="56323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5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Take any sentience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(containing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&amp;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but not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eg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 ≡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Do a global character search and replace of </a:t>
            </a:r>
          </a:p>
          <a:p>
            <a:pPr marL="800100" marR="0" lvl="6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anose="05050102010706020507" pitchFamily="18" charset="2"/>
              <a:buChar char=" 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and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800100" marR="0" lvl="6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anose="05050102010706020507" pitchFamily="18" charset="2"/>
              <a:buChar char=" 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This is called the dual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</a:p>
          <a:p>
            <a:pPr marL="0" marR="0" lvl="5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Lemma 3: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P,Q)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is true in current model, </a:t>
            </a:r>
          </a:p>
          <a:p>
            <a:pPr marL="0" marR="0" lvl="5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              iff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Q)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is too.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5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Proof:</a:t>
            </a: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ase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case: If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(P) 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[P]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is true in current model, then</a:t>
            </a:r>
          </a:p>
          <a:p>
            <a:pPr marL="1371600" marR="0" lvl="8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(P)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≡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P]</a:t>
            </a:r>
          </a:p>
          <a:p>
            <a:pPr marL="1371600" lvl="8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≡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[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P]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 </a:t>
            </a:r>
            <a:endParaRPr lang="en-US" altLang="en-US" sz="2400" dirty="0">
              <a:solidFill>
                <a:srgbClr val="FFFFFF"/>
              </a:solidFill>
              <a:sym typeface="Symbol" panose="05050102010706020507" pitchFamily="18" charset="2"/>
            </a:endParaRPr>
          </a:p>
          <a:p>
            <a:pPr marL="0" marR="0" lvl="5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                   is also so true.</a:t>
            </a:r>
          </a:p>
          <a:p>
            <a:pPr marL="0" marR="0" lvl="5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079251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2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2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sp>
        <p:nvSpPr>
          <p:cNvPr id="42" name="Rectangle 41"/>
          <p:cNvSpPr/>
          <p:nvPr/>
        </p:nvSpPr>
        <p:spPr>
          <a:xfrm>
            <a:off x="228600" y="733485"/>
            <a:ext cx="8763000" cy="56323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5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Take any sentience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(containing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&amp;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but not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eg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 ≡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Do a global character search and replace of </a:t>
            </a:r>
          </a:p>
          <a:p>
            <a:pPr marL="800100" marR="0" lvl="6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anose="05050102010706020507" pitchFamily="18" charset="2"/>
              <a:buChar char=" 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and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800100" marR="0" lvl="6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anose="05050102010706020507" pitchFamily="18" charset="2"/>
              <a:buChar char=" 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This is called the dual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</a:p>
          <a:p>
            <a:pPr marL="0" lvl="5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Lemma 3: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P,Q)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is true in current model, </a:t>
            </a:r>
          </a:p>
          <a:p>
            <a:pPr marL="0" lvl="5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                 iff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</a:t>
            </a:r>
            <a:r>
              <a:rPr lang="en-US" altLang="en-US" sz="2400" baseline="30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P,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Q)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.</a:t>
            </a:r>
          </a:p>
          <a:p>
            <a:pPr marL="0" marR="0" lvl="5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Proof:</a:t>
            </a: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case: If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(P)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is true in current model, then</a:t>
            </a: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P)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P)]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             is also true.</a:t>
            </a:r>
          </a:p>
          <a:p>
            <a:pPr marL="0" marR="0" lvl="5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942487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sp>
        <p:nvSpPr>
          <p:cNvPr id="42" name="Rectangle 41"/>
          <p:cNvSpPr/>
          <p:nvPr/>
        </p:nvSpPr>
        <p:spPr>
          <a:xfrm>
            <a:off x="228600" y="733485"/>
            <a:ext cx="8763000" cy="56323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5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Take any sentience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(containing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&amp;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 but not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).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eg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 ≡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Do a global character search and replace of </a:t>
            </a:r>
          </a:p>
          <a:p>
            <a:pPr marL="800100" marR="0" lvl="6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anose="05050102010706020507" pitchFamily="18" charset="2"/>
              <a:buChar char=" 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and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800100" marR="0" lvl="6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Symbol" panose="05050102010706020507" pitchFamily="18" charset="2"/>
              <a:buChar char=" 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</a:t>
            </a: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This is called the dual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30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</a:p>
          <a:p>
            <a:pPr marL="0" lvl="5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Lemma 3: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P,Q)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is true in current model, </a:t>
            </a:r>
          </a:p>
          <a:p>
            <a:pPr marL="0" lvl="5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                 iff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</a:t>
            </a:r>
            <a:r>
              <a:rPr lang="en-US" altLang="en-US" sz="2400" baseline="30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P,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Q)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5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Proof:</a:t>
            </a: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case: If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(P,Q)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[P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Q]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is true in current model, then</a:t>
            </a: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P,Q)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lang="en-CA" altLang="en-US" sz="2400" noProof="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lvl="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[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Q)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)]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6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             is also true.</a:t>
            </a:r>
          </a:p>
          <a:p>
            <a:pPr marL="0" marR="0" lvl="5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254671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Proof by Duality</a:t>
            </a:r>
          </a:p>
        </p:txBody>
      </p:sp>
      <p:sp>
        <p:nvSpPr>
          <p:cNvPr id="42" name="Rectangle 41"/>
          <p:cNvSpPr/>
          <p:nvPr/>
        </p:nvSpPr>
        <p:spPr>
          <a:xfrm>
            <a:off x="228600" y="733485"/>
            <a:ext cx="8763000" cy="41549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5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Lemma 3: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P,Q)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is true in current model, </a:t>
            </a:r>
          </a:p>
          <a:p>
            <a:pPr marL="0" lvl="5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                 iff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</a:t>
            </a:r>
            <a:r>
              <a:rPr lang="en-US" altLang="en-US" sz="2400" baseline="30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P,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Q)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.</a:t>
            </a:r>
          </a:p>
          <a:p>
            <a:pPr marL="0" lvl="5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Lemma 1: If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is valid (ie true in every model),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             then so is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baseline="300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lang="en-US" altLang="en-US" sz="2400" dirty="0">
                <a:solidFill>
                  <a:srgbClr val="FFC000"/>
                </a:solidFill>
                <a:latin typeface="Times New Roman"/>
                <a:sym typeface="Symbol" panose="05050102010706020507" pitchFamily="18" charset="2"/>
              </a:rPr>
              <a:t>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baseline="30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lang="en-US" altLang="en-US" sz="2400" baseline="30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.</a:t>
            </a:r>
          </a:p>
          <a:p>
            <a:pPr marL="0" marR="0" lvl="5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Proof:    </a:t>
            </a:r>
          </a:p>
          <a:p>
            <a:pPr marL="0" lvl="5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P,Q)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β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P,Q)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is valid,</a:t>
            </a:r>
          </a:p>
          <a:p>
            <a:pPr marL="457200" lvl="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then so is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U,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 </a:t>
            </a:r>
            <a:r>
              <a:rPr lang="en-US" altLang="en-US" sz="2400" dirty="0">
                <a:solidFill>
                  <a:srgbClr val="66FF66"/>
                </a:solidFill>
              </a:rPr>
              <a:t>[</a:t>
            </a:r>
            <a:r>
              <a:rPr lang="en-CA" altLang="en-US" sz="2400" dirty="0">
                <a:solidFill>
                  <a:srgbClr val="66FF66"/>
                </a:solidFill>
              </a:rPr>
              <a:t>     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P,Q)      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      </a:t>
            </a:r>
            <a:r>
              <a:rPr lang="el-GR" altLang="en-US" sz="2400" dirty="0">
                <a:solidFill>
                  <a:schemeClr val="accent2"/>
                </a:solidFill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P,Q)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sym typeface="Symbol" panose="05050102010706020507" pitchFamily="18" charset="2"/>
            </a:endParaRPr>
          </a:p>
          <a:p>
            <a:pPr marL="457200" lvl="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then so is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U,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 </a:t>
            </a:r>
            <a:r>
              <a:rPr lang="en-US" altLang="en-US" sz="2400" dirty="0">
                <a:solidFill>
                  <a:srgbClr val="66FF66"/>
                </a:solidFill>
              </a:rPr>
              <a:t>[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α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β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P,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Q)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457200" lvl="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then so is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U,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 </a:t>
            </a:r>
            <a:r>
              <a:rPr lang="en-US" altLang="en-US" sz="2400" dirty="0">
                <a:solidFill>
                  <a:srgbClr val="66FF66"/>
                </a:solidFill>
              </a:rPr>
              <a:t>[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baseline="300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P,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Q)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Times New Roman"/>
                <a:sym typeface="Symbol" panose="05050102010706020507" pitchFamily="18" charset="2"/>
              </a:rPr>
              <a:t>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baseline="30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P,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Q)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endParaRPr lang="en-US" altLang="en-US" sz="2400" dirty="0">
              <a:solidFill>
                <a:srgbClr val="FFFFFF"/>
              </a:solidFill>
              <a:sym typeface="Symbol" panose="05050102010706020507" pitchFamily="18" charset="2"/>
            </a:endParaRPr>
          </a:p>
          <a:p>
            <a:pPr marL="457200" lvl="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then so is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U,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66FF66"/>
                </a:solidFill>
              </a:rPr>
              <a:t>[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baseline="300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P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lang="en-US" altLang="en-US" sz="20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Times New Roman"/>
                <a:sym typeface="Symbol" panose="05050102010706020507" pitchFamily="18" charset="2"/>
              </a:rPr>
              <a:t>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baseline="30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P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endParaRPr lang="en-US" altLang="en-US" sz="2400" dirty="0">
              <a:solidFill>
                <a:srgbClr val="FFFFFF"/>
              </a:solidFill>
              <a:sym typeface="Symbol" panose="05050102010706020507" pitchFamily="18" charset="2"/>
            </a:endParaRPr>
          </a:p>
          <a:p>
            <a:pPr marL="457200" lvl="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then so is                     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baseline="300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P,Q)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lang="en-US" altLang="en-US" sz="2400" dirty="0">
                <a:solidFill>
                  <a:srgbClr val="FFC000"/>
                </a:solidFill>
                <a:latin typeface="Times New Roman"/>
                <a:sym typeface="Symbol" panose="05050102010706020507" pitchFamily="18" charset="2"/>
              </a:rPr>
              <a:t>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baseline="30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*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P,Q) </a:t>
            </a:r>
            <a:endParaRPr lang="en-US" altLang="en-US" sz="2400" dirty="0">
              <a:solidFill>
                <a:srgbClr val="FFFFFF"/>
              </a:solidFill>
              <a:sym typeface="Symbol" panose="05050102010706020507" pitchFamily="18" charset="2"/>
            </a:endParaRPr>
          </a:p>
        </p:txBody>
      </p:sp>
      <p:sp>
        <p:nvSpPr>
          <p:cNvPr id="4" name="AutoShape 35">
            <a:extLst>
              <a:ext uri="{FF2B5EF4-FFF2-40B4-BE49-F238E27FC236}">
                <a16:creationId xmlns:a16="http://schemas.microsoft.com/office/drawing/2014/main" id="{6655EF94-96CE-403E-B278-79DF8EF6E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3021" y="4433138"/>
            <a:ext cx="2209800" cy="1226619"/>
          </a:xfrm>
          <a:prstGeom prst="wedgeRoundRectCallout">
            <a:avLst>
              <a:gd name="adj1" fmla="val 53956"/>
              <a:gd name="adj2" fmla="val 3115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5" indent="0" algn="ctr" eaLnBrk="1" hangingPunct="1">
              <a:spcBef>
                <a:spcPct val="0"/>
              </a:spcBef>
              <a:buNone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 for every </a:t>
            </a:r>
          </a:p>
          <a:p>
            <a:pPr marL="0" lvl="5" indent="0"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</a:t>
            </a:r>
            <a:r>
              <a:rPr lang="en-US" altLang="en-US" sz="2400" noProof="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lvl="5" indent="0" algn="ctr" eaLnBrk="1" hangingPunct="1">
              <a:spcBef>
                <a:spcPct val="0"/>
              </a:spcBef>
              <a:buNone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 rename:</a:t>
            </a:r>
          </a:p>
        </p:txBody>
      </p:sp>
      <p:sp>
        <p:nvSpPr>
          <p:cNvPr id="5" name="AutoShape 35">
            <a:extLst>
              <a:ext uri="{FF2B5EF4-FFF2-40B4-BE49-F238E27FC236}">
                <a16:creationId xmlns:a16="http://schemas.microsoft.com/office/drawing/2014/main" id="{2AC6ACDC-FDC1-4F17-89A1-436D99A45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2800" y="3142098"/>
            <a:ext cx="1981200" cy="464619"/>
          </a:xfrm>
          <a:prstGeom prst="wedgeRoundRectCallout">
            <a:avLst>
              <a:gd name="adj1" fmla="val 53956"/>
              <a:gd name="adj2" fmla="val 3115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5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Lemma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3.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" name="AutoShape 35">
            <a:extLst>
              <a:ext uri="{FF2B5EF4-FFF2-40B4-BE49-F238E27FC236}">
                <a16:creationId xmlns:a16="http://schemas.microsoft.com/office/drawing/2014/main" id="{15DA1BCF-B19B-4D12-AECF-77F61777B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6808" y="3200400"/>
            <a:ext cx="1600200" cy="838200"/>
          </a:xfrm>
          <a:prstGeom prst="wedgeRoundRectCallout">
            <a:avLst>
              <a:gd name="adj1" fmla="val 53956"/>
              <a:gd name="adj2" fmla="val 3115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5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contra positive.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" name="AutoShape 35">
            <a:extLst>
              <a:ext uri="{FF2B5EF4-FFF2-40B4-BE49-F238E27FC236}">
                <a16:creationId xmlns:a16="http://schemas.microsoft.com/office/drawing/2014/main" id="{ECB38CAA-FC59-4FC1-8187-202FC887A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8208" y="2671023"/>
            <a:ext cx="1959592" cy="881415"/>
          </a:xfrm>
          <a:prstGeom prst="wedgeRoundRectCallout">
            <a:avLst>
              <a:gd name="adj1" fmla="val 53956"/>
              <a:gd name="adj2" fmla="val 3115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5" indent="0"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True in </a:t>
            </a:r>
            <a:b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</a:b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every model.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5" name="AutoShape 35">
            <a:extLst>
              <a:ext uri="{FF2B5EF4-FFF2-40B4-BE49-F238E27FC236}">
                <a16:creationId xmlns:a16="http://schemas.microsoft.com/office/drawing/2014/main" id="{48F24638-169F-4F20-9CD5-F1AB4EC48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6150" y="3723022"/>
            <a:ext cx="1714500" cy="1207121"/>
          </a:xfrm>
          <a:prstGeom prst="wedgeRoundRectCallout">
            <a:avLst>
              <a:gd name="adj1" fmla="val 55287"/>
              <a:gd name="adj2" fmla="val 30568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5" indent="0"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Define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0" lvl="5" indent="0"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to be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lang="en-CA" altLang="en-US" sz="2400" dirty="0">
                <a:sym typeface="Symbol" panose="05050102010706020507" pitchFamily="18" charset="2"/>
              </a:rPr>
              <a:t> </a:t>
            </a:r>
          </a:p>
          <a:p>
            <a:pPr marL="0" lvl="5" indent="0"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be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</a:t>
            </a:r>
            <a:r>
              <a:rPr lang="en-CA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/>
          </a:p>
        </p:txBody>
      </p:sp>
      <p:sp>
        <p:nvSpPr>
          <p:cNvPr id="17" name="AutoShape 35">
            <a:extLst>
              <a:ext uri="{FF2B5EF4-FFF2-40B4-BE49-F238E27FC236}">
                <a16:creationId xmlns:a16="http://schemas.microsoft.com/office/drawing/2014/main" id="{6B1CC09A-AB64-4331-881A-5B20635FC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34001"/>
            <a:ext cx="1676400" cy="533400"/>
          </a:xfrm>
          <a:prstGeom prst="wedgeRoundRectCallout">
            <a:avLst>
              <a:gd name="adj1" fmla="val 53956"/>
              <a:gd name="adj2" fmla="val 31152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5" indent="0" algn="ctr" eaLnBrk="1" hangingPunct="1">
              <a:spcBef>
                <a:spcPct val="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Excellent</a:t>
            </a:r>
            <a:r>
              <a:rPr lang="en-US" altLang="en-US" sz="2400" dirty="0">
                <a:solidFill>
                  <a:srgbClr val="FFFFFF"/>
                </a:solidFill>
              </a:rPr>
              <a:t>!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8649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4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4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4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5" grpId="0" animBg="1"/>
      <p:bldP spid="5" grpId="1" animBg="1"/>
      <p:bldP spid="10" grpId="0" animBg="1"/>
      <p:bldP spid="10" grpId="1" animBg="1"/>
      <p:bldP spid="12" grpId="0" animBg="1"/>
      <p:bldP spid="12" grpId="1" animBg="1"/>
      <p:bldP spid="15" grpId="0" animBg="1"/>
      <p:bldP spid="15" grpId="1" animBg="1"/>
      <p:bldP spid="17" grpId="0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9B04AC6C-2E09-4ED0-A6B6-7A3296B89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Free Variable Fail</a:t>
            </a:r>
          </a:p>
        </p:txBody>
      </p:sp>
      <p:pic>
        <p:nvPicPr>
          <p:cNvPr id="30" name="Picture 2" descr="upload.wikimedia.org/wikipedia/commons/c/c5/Edv...">
            <a:extLst>
              <a:ext uri="{FF2B5EF4-FFF2-40B4-BE49-F238E27FC236}">
                <a16:creationId xmlns:a16="http://schemas.microsoft.com/office/drawing/2014/main" id="{AA76CE66-22A7-4625-B6F6-5D1094CAD9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7377" y="653250"/>
            <a:ext cx="4964533" cy="61610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" name="AutoShape 35">
            <a:extLst>
              <a:ext uri="{FF2B5EF4-FFF2-40B4-BE49-F238E27FC236}">
                <a16:creationId xmlns:a16="http://schemas.microsoft.com/office/drawing/2014/main" id="{D028CACC-1DED-4D1B-A020-60204E301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847" y="1996537"/>
            <a:ext cx="2804180" cy="923492"/>
          </a:xfrm>
          <a:prstGeom prst="wedgeRoundRectCallout">
            <a:avLst>
              <a:gd name="adj1" fmla="val 42067"/>
              <a:gd name="adj2" fmla="val 68842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5">
                <a:lumMod val="75000"/>
              </a:schemeClr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i="0" dirty="0"/>
              <a:t>This will make you 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i="0" dirty="0"/>
              <a:t>SCREAM!</a:t>
            </a:r>
          </a:p>
        </p:txBody>
      </p:sp>
    </p:spTree>
    <p:extLst>
      <p:ext uri="{BB962C8B-B14F-4D97-AF65-F5344CB8AC3E}">
        <p14:creationId xmlns:p14="http://schemas.microsoft.com/office/powerpoint/2010/main" val="35507518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2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22">
            <a:extLst>
              <a:ext uri="{FF2B5EF4-FFF2-40B4-BE49-F238E27FC236}">
                <a16:creationId xmlns:a16="http://schemas.microsoft.com/office/drawing/2014/main" id="{6E01C639-C9EF-4E7D-BBE9-BFABD02B2B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4435" y="480709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</a:p>
        </p:txBody>
      </p:sp>
      <p:pic>
        <p:nvPicPr>
          <p:cNvPr id="7" name="Picture 5" descr="j0116172">
            <a:extLst>
              <a:ext uri="{FF2B5EF4-FFF2-40B4-BE49-F238E27FC236}">
                <a16:creationId xmlns:a16="http://schemas.microsoft.com/office/drawing/2014/main" id="{C969E66E-6008-48BA-A4CD-E2C82FC5D1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9000" y="1677422"/>
            <a:ext cx="839982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" name="Rectangle 2">
            <a:extLst>
              <a:ext uri="{FF2B5EF4-FFF2-40B4-BE49-F238E27FC236}">
                <a16:creationId xmlns:a16="http://schemas.microsoft.com/office/drawing/2014/main" id="{A7470327-336A-493D-902D-98C687D70515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Variable Fail</a:t>
            </a:r>
          </a:p>
        </p:txBody>
      </p:sp>
      <p:sp>
        <p:nvSpPr>
          <p:cNvPr id="74" name="AutoShape 55">
            <a:extLst>
              <a:ext uri="{FF2B5EF4-FFF2-40B4-BE49-F238E27FC236}">
                <a16:creationId xmlns:a16="http://schemas.microsoft.com/office/drawing/2014/main" id="{A847B898-F3A5-48A5-88F8-66DE27671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1748812"/>
            <a:ext cx="5105400" cy="1680188"/>
          </a:xfrm>
          <a:prstGeom prst="wedgeRoundRectCallout">
            <a:avLst>
              <a:gd name="adj1" fmla="val -57721"/>
              <a:gd name="adj2" fmla="val -34640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Syntactically this is correct,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I like putting in the implied brackets to make it clearer.</a:t>
            </a:r>
          </a:p>
        </p:txBody>
      </p:sp>
      <p:sp>
        <p:nvSpPr>
          <p:cNvPr id="6" name="Text Box 43">
            <a:extLst>
              <a:ext uri="{FF2B5EF4-FFF2-40B4-BE49-F238E27FC236}">
                <a16:creationId xmlns:a16="http://schemas.microsoft.com/office/drawing/2014/main" id="{3DF0E768-35F2-496B-8CEB-A8B2BA115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21707"/>
            <a:ext cx="98777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Prove:</a:t>
            </a:r>
          </a:p>
        </p:txBody>
      </p:sp>
    </p:spTree>
    <p:extLst>
      <p:ext uri="{BB962C8B-B14F-4D97-AF65-F5344CB8AC3E}">
        <p14:creationId xmlns:p14="http://schemas.microsoft.com/office/powerpoint/2010/main" val="8484447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4" grpId="0" animBg="1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22">
            <a:extLst>
              <a:ext uri="{FF2B5EF4-FFF2-40B4-BE49-F238E27FC236}">
                <a16:creationId xmlns:a16="http://schemas.microsoft.com/office/drawing/2014/main" id="{6E01C639-C9EF-4E7D-BBE9-BFABD02B2B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6521" y="477128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</a:p>
        </p:txBody>
      </p:sp>
      <p:pic>
        <p:nvPicPr>
          <p:cNvPr id="7" name="Picture 5" descr="j0116172">
            <a:extLst>
              <a:ext uri="{FF2B5EF4-FFF2-40B4-BE49-F238E27FC236}">
                <a16:creationId xmlns:a16="http://schemas.microsoft.com/office/drawing/2014/main" id="{C969E66E-6008-48BA-A4CD-E2C82FC5D1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9000" y="1677422"/>
            <a:ext cx="839982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" name="Rectangle 2">
            <a:extLst>
              <a:ext uri="{FF2B5EF4-FFF2-40B4-BE49-F238E27FC236}">
                <a16:creationId xmlns:a16="http://schemas.microsoft.com/office/drawing/2014/main" id="{A7470327-336A-493D-902D-98C687D70515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Variable Fail</a:t>
            </a:r>
          </a:p>
        </p:txBody>
      </p:sp>
      <p:sp>
        <p:nvSpPr>
          <p:cNvPr id="73" name="Text Box 22">
            <a:extLst>
              <a:ext uri="{FF2B5EF4-FFF2-40B4-BE49-F238E27FC236}">
                <a16:creationId xmlns:a16="http://schemas.microsoft.com/office/drawing/2014/main" id="{3F61E1A8-859C-4C4C-8A75-C1EDD0B99C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6520" y="853663"/>
            <a:ext cx="2667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(c)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4" name="AutoShape 55">
            <a:extLst>
              <a:ext uri="{FF2B5EF4-FFF2-40B4-BE49-F238E27FC236}">
                <a16:creationId xmlns:a16="http://schemas.microsoft.com/office/drawing/2014/main" id="{A847B898-F3A5-48A5-88F8-66DE27671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1748812"/>
            <a:ext cx="5105400" cy="1680188"/>
          </a:xfrm>
          <a:prstGeom prst="wedgeRoundRectCallout">
            <a:avLst>
              <a:gd name="adj1" fmla="val -57721"/>
              <a:gd name="adj2" fmla="val -34640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Best not to write this as it is confusing.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two x have different scoping.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One is free.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other is not.</a:t>
            </a:r>
          </a:p>
        </p:txBody>
      </p:sp>
      <p:sp>
        <p:nvSpPr>
          <p:cNvPr id="75" name="Text Box 44">
            <a:extLst>
              <a:ext uri="{FF2B5EF4-FFF2-40B4-BE49-F238E27FC236}">
                <a16:creationId xmlns:a16="http://schemas.microsoft.com/office/drawing/2014/main" id="{9C378000-7CE3-44E0-BD7E-8EC6C7043C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1" y="859351"/>
            <a:ext cx="3209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</a:p>
        </p:txBody>
      </p:sp>
      <p:sp>
        <p:nvSpPr>
          <p:cNvPr id="76" name="Text Box 44">
            <a:extLst>
              <a:ext uri="{FF2B5EF4-FFF2-40B4-BE49-F238E27FC236}">
                <a16:creationId xmlns:a16="http://schemas.microsoft.com/office/drawing/2014/main" id="{5FBC50BF-82E3-42FF-B98F-7B43274FDC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0829" y="482231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</a:p>
        </p:txBody>
      </p:sp>
      <p:sp>
        <p:nvSpPr>
          <p:cNvPr id="77" name="Text Box 22">
            <a:extLst>
              <a:ext uri="{FF2B5EF4-FFF2-40B4-BE49-F238E27FC236}">
                <a16:creationId xmlns:a16="http://schemas.microsoft.com/office/drawing/2014/main" id="{47A6474D-1313-4873-937F-00ED1BA086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8719" y="912552"/>
            <a:ext cx="17290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(equivalent) </a:t>
            </a:r>
          </a:p>
        </p:txBody>
      </p:sp>
      <p:sp>
        <p:nvSpPr>
          <p:cNvPr id="10" name="Text Box 43">
            <a:extLst>
              <a:ext uri="{FF2B5EF4-FFF2-40B4-BE49-F238E27FC236}">
                <a16:creationId xmlns:a16="http://schemas.microsoft.com/office/drawing/2014/main" id="{1A1E699C-8F0B-4477-BA3F-65A7721BDE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21707"/>
            <a:ext cx="98777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Prove:</a:t>
            </a:r>
          </a:p>
        </p:txBody>
      </p:sp>
    </p:spTree>
    <p:extLst>
      <p:ext uri="{BB962C8B-B14F-4D97-AF65-F5344CB8AC3E}">
        <p14:creationId xmlns:p14="http://schemas.microsoft.com/office/powerpoint/2010/main" val="3779506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3" grpId="0"/>
      <p:bldP spid="75" grpId="0"/>
      <p:bldP spid="76" grpId="0"/>
      <p:bldP spid="77" grpId="0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2">
            <a:extLst>
              <a:ext uri="{FF2B5EF4-FFF2-40B4-BE49-F238E27FC236}">
                <a16:creationId xmlns:a16="http://schemas.microsoft.com/office/drawing/2014/main" id="{A7470327-336A-493D-902D-98C687D70515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Variable Fail</a:t>
            </a:r>
          </a:p>
        </p:txBody>
      </p:sp>
      <p:sp>
        <p:nvSpPr>
          <p:cNvPr id="74" name="Text Box 22">
            <a:extLst>
              <a:ext uri="{FF2B5EF4-FFF2-40B4-BE49-F238E27FC236}">
                <a16:creationId xmlns:a16="http://schemas.microsoft.com/office/drawing/2014/main" id="{5B35EFF5-69C4-4B0B-ACE6-1A86C700CF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6521" y="477128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</a:p>
        </p:txBody>
      </p:sp>
      <p:sp>
        <p:nvSpPr>
          <p:cNvPr id="75" name="Text Box 22">
            <a:extLst>
              <a:ext uri="{FF2B5EF4-FFF2-40B4-BE49-F238E27FC236}">
                <a16:creationId xmlns:a16="http://schemas.microsoft.com/office/drawing/2014/main" id="{2AA78C34-EBFA-419E-A3FA-7DA7965368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6520" y="853663"/>
            <a:ext cx="2667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7" name="Text Box 44">
            <a:extLst>
              <a:ext uri="{FF2B5EF4-FFF2-40B4-BE49-F238E27FC236}">
                <a16:creationId xmlns:a16="http://schemas.microsoft.com/office/drawing/2014/main" id="{6E4AA93A-3BA6-41DF-AAD3-8564696D0C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0829" y="482231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</a:p>
        </p:txBody>
      </p:sp>
      <p:sp>
        <p:nvSpPr>
          <p:cNvPr id="78" name="Text Box 22">
            <a:extLst>
              <a:ext uri="{FF2B5EF4-FFF2-40B4-BE49-F238E27FC236}">
                <a16:creationId xmlns:a16="http://schemas.microsoft.com/office/drawing/2014/main" id="{DCA21E00-942E-4866-8CA1-BA896969F4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8719" y="912552"/>
            <a:ext cx="17290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(equivalent) </a:t>
            </a:r>
          </a:p>
        </p:txBody>
      </p:sp>
      <p:sp>
        <p:nvSpPr>
          <p:cNvPr id="79" name="Text Box 43">
            <a:extLst>
              <a:ext uri="{FF2B5EF4-FFF2-40B4-BE49-F238E27FC236}">
                <a16:creationId xmlns:a16="http://schemas.microsoft.com/office/drawing/2014/main" id="{B56D43E7-D3CC-4CB0-93A8-28A083DA6C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21707"/>
            <a:ext cx="98777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Prove:</a:t>
            </a: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2F7B973C-4F14-44C5-9816-49D9FD83850A}"/>
              </a:ext>
            </a:extLst>
          </p:cNvPr>
          <p:cNvGrpSpPr/>
          <p:nvPr/>
        </p:nvGrpSpPr>
        <p:grpSpPr>
          <a:xfrm>
            <a:off x="7063536" y="1797117"/>
            <a:ext cx="1433793" cy="640560"/>
            <a:chOff x="6865658" y="1377507"/>
            <a:chExt cx="1433793" cy="640560"/>
          </a:xfrm>
        </p:grpSpPr>
        <p:sp>
          <p:nvSpPr>
            <p:cNvPr id="81" name="Line 26">
              <a:extLst>
                <a:ext uri="{FF2B5EF4-FFF2-40B4-BE49-F238E27FC236}">
                  <a16:creationId xmlns:a16="http://schemas.microsoft.com/office/drawing/2014/main" id="{E88810B0-4F6F-4E72-A5E2-05EFE29D13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65658" y="1377507"/>
              <a:ext cx="686080" cy="64056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82" name="Line 28">
              <a:extLst>
                <a:ext uri="{FF2B5EF4-FFF2-40B4-BE49-F238E27FC236}">
                  <a16:creationId xmlns:a16="http://schemas.microsoft.com/office/drawing/2014/main" id="{F492FA99-0838-4144-A664-B46DBC6B05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51738" y="1377507"/>
              <a:ext cx="747713" cy="64056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83" name="Text Box 44">
            <a:extLst>
              <a:ext uri="{FF2B5EF4-FFF2-40B4-BE49-F238E27FC236}">
                <a16:creationId xmlns:a16="http://schemas.microsoft.com/office/drawing/2014/main" id="{CB52C1B4-30F3-4880-B95C-D8B58C6ED6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9131" y="1316098"/>
            <a:ext cx="232146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(c)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6" name="Text Box 44">
            <a:extLst>
              <a:ext uri="{FF2B5EF4-FFF2-40B4-BE49-F238E27FC236}">
                <a16:creationId xmlns:a16="http://schemas.microsoft.com/office/drawing/2014/main" id="{BB37B180-7CBD-4DC9-BFD0-F70FD17CCF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7899" y="2312879"/>
            <a:ext cx="68800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87" name="Text Box 44">
            <a:extLst>
              <a:ext uri="{FF2B5EF4-FFF2-40B4-BE49-F238E27FC236}">
                <a16:creationId xmlns:a16="http://schemas.microsoft.com/office/drawing/2014/main" id="{D732540B-92E1-47D8-AD3C-9861D85EC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3128" y="2333509"/>
            <a:ext cx="11560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</a:p>
        </p:txBody>
      </p:sp>
      <p:sp>
        <p:nvSpPr>
          <p:cNvPr id="88" name="AutoShape 8">
            <a:extLst>
              <a:ext uri="{FF2B5EF4-FFF2-40B4-BE49-F238E27FC236}">
                <a16:creationId xmlns:a16="http://schemas.microsoft.com/office/drawing/2014/main" id="{A5949A10-5F9E-49B0-A688-57871E65D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398" y="1450900"/>
            <a:ext cx="2743200" cy="485397"/>
          </a:xfrm>
          <a:prstGeom prst="wedgeRectCallout">
            <a:avLst>
              <a:gd name="adj1" fmla="val -29777"/>
              <a:gd name="adj2" fmla="val 7828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Build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Parse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Tree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89" name="Group 88">
            <a:extLst>
              <a:ext uri="{FF2B5EF4-FFF2-40B4-BE49-F238E27FC236}">
                <a16:creationId xmlns:a16="http://schemas.microsoft.com/office/drawing/2014/main" id="{EF9A8872-E0B0-4830-AE4F-C5F190A1214C}"/>
              </a:ext>
            </a:extLst>
          </p:cNvPr>
          <p:cNvGrpSpPr/>
          <p:nvPr/>
        </p:nvGrpSpPr>
        <p:grpSpPr>
          <a:xfrm>
            <a:off x="1954094" y="4223989"/>
            <a:ext cx="1863725" cy="1008245"/>
            <a:chOff x="2705100" y="4754562"/>
            <a:chExt cx="1863725" cy="1008245"/>
          </a:xfrm>
        </p:grpSpPr>
        <p:pic>
          <p:nvPicPr>
            <p:cNvPr id="90" name="Picture 2" descr="Big Bang: How the Big Bang may have happened decoded">
              <a:extLst>
                <a:ext uri="{FF2B5EF4-FFF2-40B4-BE49-F238E27FC236}">
                  <a16:creationId xmlns:a16="http://schemas.microsoft.com/office/drawing/2014/main" id="{64F9348D-5F5A-403C-8A8A-E4808A42B8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05100" y="4754562"/>
              <a:ext cx="1863725" cy="100824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88E584C4-22B5-4324-BA58-4BEEB356F8D9}"/>
                </a:ext>
              </a:extLst>
            </p:cNvPr>
            <p:cNvSpPr/>
            <p:nvPr/>
          </p:nvSpPr>
          <p:spPr bwMode="auto">
            <a:xfrm>
              <a:off x="2743200" y="5613400"/>
              <a:ext cx="114300" cy="124007"/>
            </a:xfrm>
            <a:prstGeom prst="rect">
              <a:avLst/>
            </a:prstGeom>
            <a:solidFill>
              <a:srgbClr val="0A141D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92" name="AutoShape 58">
            <a:extLst>
              <a:ext uri="{FF2B5EF4-FFF2-40B4-BE49-F238E27FC236}">
                <a16:creationId xmlns:a16="http://schemas.microsoft.com/office/drawing/2014/main" id="{5A87B497-CF17-4F4C-8693-497EB7D48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691" y="2774811"/>
            <a:ext cx="5969815" cy="2482989"/>
          </a:xfrm>
          <a:prstGeom prst="wedgeRoundRectCallout">
            <a:avLst>
              <a:gd name="adj1" fmla="val -44064"/>
              <a:gd name="adj2" fmla="val -25396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first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bound, but the second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get to get to provide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worse case value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for the free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worst case predicate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            and the set of objects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U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3" name="AutoShape 46">
            <a:extLst>
              <a:ext uri="{FF2B5EF4-FFF2-40B4-BE49-F238E27FC236}">
                <a16:creationId xmlns:a16="http://schemas.microsoft.com/office/drawing/2014/main" id="{F1069942-E2D5-42ED-8E2C-46C4CFA0E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918" y="5468491"/>
            <a:ext cx="3565299" cy="1296293"/>
          </a:xfrm>
          <a:prstGeom prst="wedgeRoundRectCallout">
            <a:avLst>
              <a:gd name="adj1" fmla="val -57306"/>
              <a:gd name="adj2" fmla="val -4641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must prove that with the adversary’s choices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formula is true.</a:t>
            </a:r>
          </a:p>
        </p:txBody>
      </p:sp>
      <p:grpSp>
        <p:nvGrpSpPr>
          <p:cNvPr id="94" name="Group 26">
            <a:extLst>
              <a:ext uri="{FF2B5EF4-FFF2-40B4-BE49-F238E27FC236}">
                <a16:creationId xmlns:a16="http://schemas.microsoft.com/office/drawing/2014/main" id="{DED7F777-4A83-450B-B86B-B3EDACDF315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2400" y="5060217"/>
            <a:ext cx="947738" cy="1828800"/>
            <a:chOff x="2308" y="1513"/>
            <a:chExt cx="1162" cy="2570"/>
          </a:xfrm>
        </p:grpSpPr>
        <p:grpSp>
          <p:nvGrpSpPr>
            <p:cNvPr id="95" name="Group 27">
              <a:extLst>
                <a:ext uri="{FF2B5EF4-FFF2-40B4-BE49-F238E27FC236}">
                  <a16:creationId xmlns:a16="http://schemas.microsoft.com/office/drawing/2014/main" id="{D2BCAB35-C9D4-4AFD-BE79-80C78DCC74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3" name="Freeform 28">
                <a:extLst>
                  <a:ext uri="{FF2B5EF4-FFF2-40B4-BE49-F238E27FC236}">
                    <a16:creationId xmlns:a16="http://schemas.microsoft.com/office/drawing/2014/main" id="{DAD4D281-51AD-4981-99BA-48796B3DA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04" name="Freeform 29">
                <a:extLst>
                  <a:ext uri="{FF2B5EF4-FFF2-40B4-BE49-F238E27FC236}">
                    <a16:creationId xmlns:a16="http://schemas.microsoft.com/office/drawing/2014/main" id="{07F8C9BC-2A92-4EC2-9732-7B68CF5DB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05" name="Freeform 30">
                <a:extLst>
                  <a:ext uri="{FF2B5EF4-FFF2-40B4-BE49-F238E27FC236}">
                    <a16:creationId xmlns:a16="http://schemas.microsoft.com/office/drawing/2014/main" id="{EBBE5428-F63A-445F-8302-B3958F227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06" name="Freeform 31">
                <a:extLst>
                  <a:ext uri="{FF2B5EF4-FFF2-40B4-BE49-F238E27FC236}">
                    <a16:creationId xmlns:a16="http://schemas.microsoft.com/office/drawing/2014/main" id="{4F87D222-150C-40A2-8616-54AE20D34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07" name="Freeform 32">
                <a:extLst>
                  <a:ext uri="{FF2B5EF4-FFF2-40B4-BE49-F238E27FC236}">
                    <a16:creationId xmlns:a16="http://schemas.microsoft.com/office/drawing/2014/main" id="{93667B17-9AD9-432E-8453-D05EA02C8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08" name="Freeform 33">
                <a:extLst>
                  <a:ext uri="{FF2B5EF4-FFF2-40B4-BE49-F238E27FC236}">
                    <a16:creationId xmlns:a16="http://schemas.microsoft.com/office/drawing/2014/main" id="{52FD79EF-654B-4AC5-80E1-DD52EE219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96" name="Freeform 34">
              <a:extLst>
                <a:ext uri="{FF2B5EF4-FFF2-40B4-BE49-F238E27FC236}">
                  <a16:creationId xmlns:a16="http://schemas.microsoft.com/office/drawing/2014/main" id="{AB533DBF-A0BA-42F8-A495-9EFD4A772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7" name="Freeform 35">
              <a:extLst>
                <a:ext uri="{FF2B5EF4-FFF2-40B4-BE49-F238E27FC236}">
                  <a16:creationId xmlns:a16="http://schemas.microsoft.com/office/drawing/2014/main" id="{D50B0824-D2A6-4CE2-A7F5-AB8EADF35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8" name="Oval 36">
              <a:extLst>
                <a:ext uri="{FF2B5EF4-FFF2-40B4-BE49-F238E27FC236}">
                  <a16:creationId xmlns:a16="http://schemas.microsoft.com/office/drawing/2014/main" id="{F2F03737-CA17-4646-ABC2-063521FDCB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9" name="Oval 37">
              <a:extLst>
                <a:ext uri="{FF2B5EF4-FFF2-40B4-BE49-F238E27FC236}">
                  <a16:creationId xmlns:a16="http://schemas.microsoft.com/office/drawing/2014/main" id="{22577379-6909-4067-A4B6-8783E2B1FD5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0" name="Oval 38">
              <a:extLst>
                <a:ext uri="{FF2B5EF4-FFF2-40B4-BE49-F238E27FC236}">
                  <a16:creationId xmlns:a16="http://schemas.microsoft.com/office/drawing/2014/main" id="{5D3D9F2D-CB49-4342-B577-7DB4E53C569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1" name="Oval 39">
              <a:extLst>
                <a:ext uri="{FF2B5EF4-FFF2-40B4-BE49-F238E27FC236}">
                  <a16:creationId xmlns:a16="http://schemas.microsoft.com/office/drawing/2014/main" id="{3AA7ECA7-E18B-466F-81CA-314846893C4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2" name="Oval 40">
              <a:extLst>
                <a:ext uri="{FF2B5EF4-FFF2-40B4-BE49-F238E27FC236}">
                  <a16:creationId xmlns:a16="http://schemas.microsoft.com/office/drawing/2014/main" id="{675A5685-1F5A-472E-BCC8-97FF2D1E0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09" name="Group 47">
            <a:extLst>
              <a:ext uri="{FF2B5EF4-FFF2-40B4-BE49-F238E27FC236}">
                <a16:creationId xmlns:a16="http://schemas.microsoft.com/office/drawing/2014/main" id="{8D37818F-7B72-478A-87C1-FD8C761B835E}"/>
              </a:ext>
            </a:extLst>
          </p:cNvPr>
          <p:cNvGrpSpPr>
            <a:grpSpLocks/>
          </p:cNvGrpSpPr>
          <p:nvPr/>
        </p:nvGrpSpPr>
        <p:grpSpPr bwMode="auto">
          <a:xfrm>
            <a:off x="118563" y="1905549"/>
            <a:ext cx="912812" cy="1905000"/>
            <a:chOff x="2593" y="768"/>
            <a:chExt cx="849" cy="1475"/>
          </a:xfrm>
        </p:grpSpPr>
        <p:sp>
          <p:nvSpPr>
            <p:cNvPr id="110" name="Freeform 48">
              <a:extLst>
                <a:ext uri="{FF2B5EF4-FFF2-40B4-BE49-F238E27FC236}">
                  <a16:creationId xmlns:a16="http://schemas.microsoft.com/office/drawing/2014/main" id="{88A92682-E129-42B3-A0D8-A0CFDB57D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1" name="Freeform 49">
              <a:extLst>
                <a:ext uri="{FF2B5EF4-FFF2-40B4-BE49-F238E27FC236}">
                  <a16:creationId xmlns:a16="http://schemas.microsoft.com/office/drawing/2014/main" id="{77075F31-1EB8-4ADF-9AC3-4D81A1640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2" name="Freeform 50">
              <a:extLst>
                <a:ext uri="{FF2B5EF4-FFF2-40B4-BE49-F238E27FC236}">
                  <a16:creationId xmlns:a16="http://schemas.microsoft.com/office/drawing/2014/main" id="{771002E0-02AE-442E-A2E0-189424CFD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3" name="Freeform 51">
              <a:extLst>
                <a:ext uri="{FF2B5EF4-FFF2-40B4-BE49-F238E27FC236}">
                  <a16:creationId xmlns:a16="http://schemas.microsoft.com/office/drawing/2014/main" id="{3D68F32F-4B33-4D52-B439-BAC091941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4" name="Freeform 52">
              <a:extLst>
                <a:ext uri="{FF2B5EF4-FFF2-40B4-BE49-F238E27FC236}">
                  <a16:creationId xmlns:a16="http://schemas.microsoft.com/office/drawing/2014/main" id="{84CEB73D-E112-4E4E-B813-E4DBF597A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5" name="Freeform 53">
              <a:extLst>
                <a:ext uri="{FF2B5EF4-FFF2-40B4-BE49-F238E27FC236}">
                  <a16:creationId xmlns:a16="http://schemas.microsoft.com/office/drawing/2014/main" id="{80987143-4E3D-4A99-96F5-F5481F5C4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6" name="Freeform 54">
              <a:extLst>
                <a:ext uri="{FF2B5EF4-FFF2-40B4-BE49-F238E27FC236}">
                  <a16:creationId xmlns:a16="http://schemas.microsoft.com/office/drawing/2014/main" id="{772E1F9B-5265-4556-9945-B318BFEBB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117" name="Group 55">
              <a:extLst>
                <a:ext uri="{FF2B5EF4-FFF2-40B4-BE49-F238E27FC236}">
                  <a16:creationId xmlns:a16="http://schemas.microsoft.com/office/drawing/2014/main" id="{3A6409CC-2571-4891-B26A-9AC05FB360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18" name="Freeform 56">
                <a:extLst>
                  <a:ext uri="{FF2B5EF4-FFF2-40B4-BE49-F238E27FC236}">
                    <a16:creationId xmlns:a16="http://schemas.microsoft.com/office/drawing/2014/main" id="{B6FD3364-8BF0-4FF9-8F9E-824B3D26D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19" name="Freeform 57">
                <a:extLst>
                  <a:ext uri="{FF2B5EF4-FFF2-40B4-BE49-F238E27FC236}">
                    <a16:creationId xmlns:a16="http://schemas.microsoft.com/office/drawing/2014/main" id="{F323B878-CA11-49D7-91BC-C5A3F6BAD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121" name="Text Box 44">
            <a:extLst>
              <a:ext uri="{FF2B5EF4-FFF2-40B4-BE49-F238E27FC236}">
                <a16:creationId xmlns:a16="http://schemas.microsoft.com/office/drawing/2014/main" id="{1407FDF2-EA99-4EEA-8A0B-CDF9AB718C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3754" y="706480"/>
            <a:ext cx="119135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22" name="Text Box 44">
            <a:extLst>
              <a:ext uri="{FF2B5EF4-FFF2-40B4-BE49-F238E27FC236}">
                <a16:creationId xmlns:a16="http://schemas.microsoft.com/office/drawing/2014/main" id="{8271C34E-0897-4DA7-B3C0-524973B84C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439" y="286888"/>
            <a:ext cx="6623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3" name="Line 31">
            <a:extLst>
              <a:ext uri="{FF2B5EF4-FFF2-40B4-BE49-F238E27FC236}">
                <a16:creationId xmlns:a16="http://schemas.microsoft.com/office/drawing/2014/main" id="{B18F25F5-3930-4A07-90F5-B2C8548986A0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3444" y="1168144"/>
            <a:ext cx="0" cy="304819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" name="Oval 123">
            <a:extLst>
              <a:ext uri="{FF2B5EF4-FFF2-40B4-BE49-F238E27FC236}">
                <a16:creationId xmlns:a16="http://schemas.microsoft.com/office/drawing/2014/main" id="{02D6541D-C79C-419D-80D3-F25B23741587}"/>
              </a:ext>
            </a:extLst>
          </p:cNvPr>
          <p:cNvSpPr/>
          <p:nvPr/>
        </p:nvSpPr>
        <p:spPr>
          <a:xfrm>
            <a:off x="7110762" y="603337"/>
            <a:ext cx="1524000" cy="575482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25" name="AutoShape 8">
            <a:extLst>
              <a:ext uri="{FF2B5EF4-FFF2-40B4-BE49-F238E27FC236}">
                <a16:creationId xmlns:a16="http://schemas.microsoft.com/office/drawing/2014/main" id="{16BCCD1D-17C3-4F41-95BA-1A4FBEC9AC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1" y="2073397"/>
            <a:ext cx="2483567" cy="513431"/>
          </a:xfrm>
          <a:prstGeom prst="wedgeRectCallout">
            <a:avLst>
              <a:gd name="adj1" fmla="val -55856"/>
              <a:gd name="adj2" fmla="val -23129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Traverse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tree.</a:t>
            </a:r>
          </a:p>
        </p:txBody>
      </p:sp>
      <p:sp>
        <p:nvSpPr>
          <p:cNvPr id="126" name="Text Box 44">
            <a:extLst>
              <a:ext uri="{FF2B5EF4-FFF2-40B4-BE49-F238E27FC236}">
                <a16:creationId xmlns:a16="http://schemas.microsoft.com/office/drawing/2014/main" id="{A6381331-8D5B-4A2B-A416-17DA3A871D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8415" y="654903"/>
            <a:ext cx="16713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,c,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27" name="Text Box 44">
            <a:extLst>
              <a:ext uri="{FF2B5EF4-FFF2-40B4-BE49-F238E27FC236}">
                <a16:creationId xmlns:a16="http://schemas.microsoft.com/office/drawing/2014/main" id="{F27D54F4-531E-4405-8927-C088AF4110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100" y="235311"/>
            <a:ext cx="11560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U,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,c,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179C111D-8B1F-498C-9320-C81C60FAE83B}"/>
              </a:ext>
            </a:extLst>
          </p:cNvPr>
          <p:cNvSpPr/>
          <p:nvPr/>
        </p:nvSpPr>
        <p:spPr>
          <a:xfrm>
            <a:off x="8291732" y="2314136"/>
            <a:ext cx="32092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5325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/>
      <p:bldP spid="86" grpId="0"/>
      <p:bldP spid="87" grpId="0"/>
      <p:bldP spid="88" grpId="0" animBg="1"/>
      <p:bldP spid="92" grpId="0" animBg="1"/>
      <p:bldP spid="93" grpId="0" animBg="1"/>
      <p:bldP spid="121" grpId="0"/>
      <p:bldP spid="121" grpId="1"/>
      <p:bldP spid="122" grpId="0"/>
      <p:bldP spid="122" grpId="1"/>
      <p:bldP spid="123" grpId="0" animBg="1"/>
      <p:bldP spid="124" grpId="0" animBg="1"/>
      <p:bldP spid="125" grpId="0" animBg="1"/>
      <p:bldP spid="126" grpId="0"/>
      <p:bldP spid="127" grpId="0"/>
      <p:bldP spid="128" grpId="0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2">
            <a:extLst>
              <a:ext uri="{FF2B5EF4-FFF2-40B4-BE49-F238E27FC236}">
                <a16:creationId xmlns:a16="http://schemas.microsoft.com/office/drawing/2014/main" id="{A7470327-336A-493D-902D-98C687D70515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Variable Fail</a:t>
            </a:r>
          </a:p>
        </p:txBody>
      </p:sp>
      <p:sp>
        <p:nvSpPr>
          <p:cNvPr id="74" name="Text Box 22">
            <a:extLst>
              <a:ext uri="{FF2B5EF4-FFF2-40B4-BE49-F238E27FC236}">
                <a16:creationId xmlns:a16="http://schemas.microsoft.com/office/drawing/2014/main" id="{5B35EFF5-69C4-4B0B-ACE6-1A86C700CF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6521" y="477128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</a:p>
        </p:txBody>
      </p:sp>
      <p:sp>
        <p:nvSpPr>
          <p:cNvPr id="75" name="Text Box 22">
            <a:extLst>
              <a:ext uri="{FF2B5EF4-FFF2-40B4-BE49-F238E27FC236}">
                <a16:creationId xmlns:a16="http://schemas.microsoft.com/office/drawing/2014/main" id="{2AA78C34-EBFA-419E-A3FA-7DA7965368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6520" y="853663"/>
            <a:ext cx="2667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7" name="Text Box 44">
            <a:extLst>
              <a:ext uri="{FF2B5EF4-FFF2-40B4-BE49-F238E27FC236}">
                <a16:creationId xmlns:a16="http://schemas.microsoft.com/office/drawing/2014/main" id="{6E4AA93A-3BA6-41DF-AAD3-8564696D0C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0829" y="482231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</a:p>
        </p:txBody>
      </p:sp>
      <p:sp>
        <p:nvSpPr>
          <p:cNvPr id="78" name="Text Box 22">
            <a:extLst>
              <a:ext uri="{FF2B5EF4-FFF2-40B4-BE49-F238E27FC236}">
                <a16:creationId xmlns:a16="http://schemas.microsoft.com/office/drawing/2014/main" id="{DCA21E00-942E-4866-8CA1-BA896969F4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8719" y="912552"/>
            <a:ext cx="17290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(equivalent) </a:t>
            </a:r>
          </a:p>
        </p:txBody>
      </p:sp>
      <p:sp>
        <p:nvSpPr>
          <p:cNvPr id="79" name="Text Box 43">
            <a:extLst>
              <a:ext uri="{FF2B5EF4-FFF2-40B4-BE49-F238E27FC236}">
                <a16:creationId xmlns:a16="http://schemas.microsoft.com/office/drawing/2014/main" id="{B56D43E7-D3CC-4CB0-93A8-28A083DA6C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21707"/>
            <a:ext cx="98777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Prove:</a:t>
            </a: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2F7B973C-4F14-44C5-9816-49D9FD83850A}"/>
              </a:ext>
            </a:extLst>
          </p:cNvPr>
          <p:cNvGrpSpPr/>
          <p:nvPr/>
        </p:nvGrpSpPr>
        <p:grpSpPr>
          <a:xfrm>
            <a:off x="7063536" y="1797117"/>
            <a:ext cx="1433793" cy="640560"/>
            <a:chOff x="6865658" y="1377507"/>
            <a:chExt cx="1433793" cy="640560"/>
          </a:xfrm>
        </p:grpSpPr>
        <p:sp>
          <p:nvSpPr>
            <p:cNvPr id="81" name="Line 26">
              <a:extLst>
                <a:ext uri="{FF2B5EF4-FFF2-40B4-BE49-F238E27FC236}">
                  <a16:creationId xmlns:a16="http://schemas.microsoft.com/office/drawing/2014/main" id="{E88810B0-4F6F-4E72-A5E2-05EFE29D13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65658" y="1377507"/>
              <a:ext cx="686080" cy="64056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82" name="Line 28">
              <a:extLst>
                <a:ext uri="{FF2B5EF4-FFF2-40B4-BE49-F238E27FC236}">
                  <a16:creationId xmlns:a16="http://schemas.microsoft.com/office/drawing/2014/main" id="{F492FA99-0838-4144-A664-B46DBC6B05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51738" y="1377507"/>
              <a:ext cx="747713" cy="64056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83" name="Text Box 44">
            <a:extLst>
              <a:ext uri="{FF2B5EF4-FFF2-40B4-BE49-F238E27FC236}">
                <a16:creationId xmlns:a16="http://schemas.microsoft.com/office/drawing/2014/main" id="{CB52C1B4-30F3-4880-B95C-D8B58C6ED6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9131" y="1316098"/>
            <a:ext cx="232146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(c)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6" name="Text Box 44">
            <a:extLst>
              <a:ext uri="{FF2B5EF4-FFF2-40B4-BE49-F238E27FC236}">
                <a16:creationId xmlns:a16="http://schemas.microsoft.com/office/drawing/2014/main" id="{BB37B180-7CBD-4DC9-BFD0-F70FD17CCF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7899" y="2312879"/>
            <a:ext cx="68800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87" name="Text Box 44">
            <a:extLst>
              <a:ext uri="{FF2B5EF4-FFF2-40B4-BE49-F238E27FC236}">
                <a16:creationId xmlns:a16="http://schemas.microsoft.com/office/drawing/2014/main" id="{D732540B-92E1-47D8-AD3C-9861D85EC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3128" y="2333509"/>
            <a:ext cx="11560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</a:p>
        </p:txBody>
      </p:sp>
      <p:sp>
        <p:nvSpPr>
          <p:cNvPr id="123" name="Line 31">
            <a:extLst>
              <a:ext uri="{FF2B5EF4-FFF2-40B4-BE49-F238E27FC236}">
                <a16:creationId xmlns:a16="http://schemas.microsoft.com/office/drawing/2014/main" id="{B18F25F5-3930-4A07-90F5-B2C8548986A0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3444" y="1168144"/>
            <a:ext cx="0" cy="304819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4" name="Oval 123">
            <a:extLst>
              <a:ext uri="{FF2B5EF4-FFF2-40B4-BE49-F238E27FC236}">
                <a16:creationId xmlns:a16="http://schemas.microsoft.com/office/drawing/2014/main" id="{02D6541D-C79C-419D-80D3-F25B23741587}"/>
              </a:ext>
            </a:extLst>
          </p:cNvPr>
          <p:cNvSpPr/>
          <p:nvPr/>
        </p:nvSpPr>
        <p:spPr>
          <a:xfrm>
            <a:off x="7110762" y="603337"/>
            <a:ext cx="1524000" cy="575482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179C111D-8B1F-498C-9320-C81C60FAE83B}"/>
              </a:ext>
            </a:extLst>
          </p:cNvPr>
          <p:cNvSpPr/>
          <p:nvPr/>
        </p:nvSpPr>
        <p:spPr>
          <a:xfrm>
            <a:off x="8285697" y="2324502"/>
            <a:ext cx="32092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5" name="Text Box 44">
            <a:extLst>
              <a:ext uri="{FF2B5EF4-FFF2-40B4-BE49-F238E27FC236}">
                <a16:creationId xmlns:a16="http://schemas.microsoft.com/office/drawing/2014/main" id="{CE1FA0E6-BF55-411F-8AF7-746D93BB10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8415" y="654903"/>
            <a:ext cx="16713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,c,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6" name="Text Box 44">
            <a:extLst>
              <a:ext uri="{FF2B5EF4-FFF2-40B4-BE49-F238E27FC236}">
                <a16:creationId xmlns:a16="http://schemas.microsoft.com/office/drawing/2014/main" id="{DA73FBB9-53D9-4702-81E0-D99A12AE40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100" y="235311"/>
            <a:ext cx="11560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U,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,c,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pic>
        <p:nvPicPr>
          <p:cNvPr id="58" name="Picture 2" descr="http://www.swordofthespirit.net/bulwark/mosesbush.gif">
            <a:extLst>
              <a:ext uri="{FF2B5EF4-FFF2-40B4-BE49-F238E27FC236}">
                <a16:creationId xmlns:a16="http://schemas.microsoft.com/office/drawing/2014/main" id="{A98B85A1-E90C-4BC7-B627-EB62170955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270" y="2944046"/>
            <a:ext cx="1438410" cy="837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" name="AutoShape 38">
            <a:extLst>
              <a:ext uri="{FF2B5EF4-FFF2-40B4-BE49-F238E27FC236}">
                <a16:creationId xmlns:a16="http://schemas.microsoft.com/office/drawing/2014/main" id="{C0331C82-CE73-4D3F-AF28-118BB6A78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2514600"/>
            <a:ext cx="3692843" cy="943171"/>
          </a:xfrm>
          <a:prstGeom prst="wedgeRoundRectCallout">
            <a:avLst>
              <a:gd name="adj1" fmla="val -53200"/>
              <a:gd name="adj2" fmla="val -25924"/>
              <a:gd name="adj3" fmla="val 16667"/>
            </a:avLst>
          </a:prstGeom>
          <a:noFill/>
          <a:ln w="12700">
            <a:solidFill>
              <a:schemeClr val="accent1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Assume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anose="05050102010706020507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(x)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Knowing it, I can help you!</a:t>
            </a:r>
          </a:p>
        </p:txBody>
      </p:sp>
      <p:sp>
        <p:nvSpPr>
          <p:cNvPr id="60" name="AutoShape 38">
            <a:extLst>
              <a:ext uri="{FF2B5EF4-FFF2-40B4-BE49-F238E27FC236}">
                <a16:creationId xmlns:a16="http://schemas.microsoft.com/office/drawing/2014/main" id="{798615A5-8FA6-4CD4-B899-D453F9E82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557" y="3610171"/>
            <a:ext cx="5445443" cy="857764"/>
          </a:xfrm>
          <a:prstGeom prst="wedgeRoundRectCallout">
            <a:avLst>
              <a:gd name="adj1" fmla="val -52851"/>
              <a:gd name="adj2" fmla="val -38213"/>
              <a:gd name="adj3" fmla="val 16667"/>
            </a:avLst>
          </a:prstGeom>
          <a:noFill/>
          <a:ln w="12700">
            <a:solidFill>
              <a:schemeClr val="accent1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is true for all x, hence for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is true.</a:t>
            </a:r>
          </a:p>
        </p:txBody>
      </p:sp>
      <p:sp>
        <p:nvSpPr>
          <p:cNvPr id="61" name="AutoShape 46">
            <a:extLst>
              <a:ext uri="{FF2B5EF4-FFF2-40B4-BE49-F238E27FC236}">
                <a16:creationId xmlns:a16="http://schemas.microsoft.com/office/drawing/2014/main" id="{0B8AA908-F747-4C56-83F3-09451B44A4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9143" y="4624307"/>
            <a:ext cx="1669687" cy="493001"/>
          </a:xfrm>
          <a:prstGeom prst="wedgeRoundRectCallout">
            <a:avLst>
              <a:gd name="adj1" fmla="val -61197"/>
              <a:gd name="adj2" fmla="val -3652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Excellent.</a:t>
            </a:r>
          </a:p>
        </p:txBody>
      </p:sp>
      <p:sp>
        <p:nvSpPr>
          <p:cNvPr id="62" name="AutoShape 58">
            <a:extLst>
              <a:ext uri="{FF2B5EF4-FFF2-40B4-BE49-F238E27FC236}">
                <a16:creationId xmlns:a16="http://schemas.microsoft.com/office/drawing/2014/main" id="{3A0BA420-695A-45A1-98E2-A940F5E46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6556" y="5206720"/>
            <a:ext cx="2702271" cy="508280"/>
          </a:xfrm>
          <a:prstGeom prst="wedgeRoundRectCallout">
            <a:avLst>
              <a:gd name="adj1" fmla="val 55292"/>
              <a:gd name="adj2" fmla="val -4694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did not enjoy that.</a:t>
            </a:r>
          </a:p>
        </p:txBody>
      </p:sp>
      <p:sp>
        <p:nvSpPr>
          <p:cNvPr id="63" name="AutoShape 58">
            <a:extLst>
              <a:ext uri="{FF2B5EF4-FFF2-40B4-BE49-F238E27FC236}">
                <a16:creationId xmlns:a16="http://schemas.microsoft.com/office/drawing/2014/main" id="{F45AC61A-5EC2-4498-9D2F-24AB9CF1E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282" y="1840937"/>
            <a:ext cx="5552068" cy="541382"/>
          </a:xfrm>
          <a:prstGeom prst="wedgeRoundRectCallout">
            <a:avLst>
              <a:gd name="adj1" fmla="val 39674"/>
              <a:gd name="adj2" fmla="val 7667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 the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adversary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I give you the value of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64" name="Group 47">
            <a:extLst>
              <a:ext uri="{FF2B5EF4-FFF2-40B4-BE49-F238E27FC236}">
                <a16:creationId xmlns:a16="http://schemas.microsoft.com/office/drawing/2014/main" id="{1924B35B-62EB-480C-A2B8-89C153809FB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29214" y="3877211"/>
            <a:ext cx="734803" cy="1368483"/>
            <a:chOff x="2593" y="768"/>
            <a:chExt cx="849" cy="1475"/>
          </a:xfrm>
        </p:grpSpPr>
        <p:sp>
          <p:nvSpPr>
            <p:cNvPr id="65" name="Freeform 48">
              <a:extLst>
                <a:ext uri="{FF2B5EF4-FFF2-40B4-BE49-F238E27FC236}">
                  <a16:creationId xmlns:a16="http://schemas.microsoft.com/office/drawing/2014/main" id="{43C71E77-8A8F-4596-9412-E5BB8BF0A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6" name="Freeform 49">
              <a:extLst>
                <a:ext uri="{FF2B5EF4-FFF2-40B4-BE49-F238E27FC236}">
                  <a16:creationId xmlns:a16="http://schemas.microsoft.com/office/drawing/2014/main" id="{C1E9CA42-B38B-4C2D-AEDB-826AA87AE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7" name="Freeform 50">
              <a:extLst>
                <a:ext uri="{FF2B5EF4-FFF2-40B4-BE49-F238E27FC236}">
                  <a16:creationId xmlns:a16="http://schemas.microsoft.com/office/drawing/2014/main" id="{8238283B-8F51-4AB5-B552-E7961BB80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8" name="Freeform 51">
              <a:extLst>
                <a:ext uri="{FF2B5EF4-FFF2-40B4-BE49-F238E27FC236}">
                  <a16:creationId xmlns:a16="http://schemas.microsoft.com/office/drawing/2014/main" id="{DCFEF2F2-5F54-4C94-9E63-B4CAFF33E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9" name="Freeform 52">
              <a:extLst>
                <a:ext uri="{FF2B5EF4-FFF2-40B4-BE49-F238E27FC236}">
                  <a16:creationId xmlns:a16="http://schemas.microsoft.com/office/drawing/2014/main" id="{1E569169-D8FB-40BE-8E6B-E43B3F497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0" name="Freeform 53">
              <a:extLst>
                <a:ext uri="{FF2B5EF4-FFF2-40B4-BE49-F238E27FC236}">
                  <a16:creationId xmlns:a16="http://schemas.microsoft.com/office/drawing/2014/main" id="{AB7468C8-A948-479E-A541-B7DB73599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1" name="Freeform 54">
              <a:extLst>
                <a:ext uri="{FF2B5EF4-FFF2-40B4-BE49-F238E27FC236}">
                  <a16:creationId xmlns:a16="http://schemas.microsoft.com/office/drawing/2014/main" id="{A19745FD-5CD7-4639-9E28-62EF270F2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72" name="Group 55">
              <a:extLst>
                <a:ext uri="{FF2B5EF4-FFF2-40B4-BE49-F238E27FC236}">
                  <a16:creationId xmlns:a16="http://schemas.microsoft.com/office/drawing/2014/main" id="{10AE9C5D-3C3E-4FB6-A53E-F81BCC1084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73" name="Freeform 56">
                <a:extLst>
                  <a:ext uri="{FF2B5EF4-FFF2-40B4-BE49-F238E27FC236}">
                    <a16:creationId xmlns:a16="http://schemas.microsoft.com/office/drawing/2014/main" id="{AEBCC6CC-60DD-45AB-A14A-6771F58E7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57">
                <a:extLst>
                  <a:ext uri="{FF2B5EF4-FFF2-40B4-BE49-F238E27FC236}">
                    <a16:creationId xmlns:a16="http://schemas.microsoft.com/office/drawing/2014/main" id="{C8683592-55A1-4E51-9A2E-6932056E6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5" name="Group 26">
            <a:extLst>
              <a:ext uri="{FF2B5EF4-FFF2-40B4-BE49-F238E27FC236}">
                <a16:creationId xmlns:a16="http://schemas.microsoft.com/office/drawing/2014/main" id="{C2A38799-2D9B-4E30-A226-245EACFD1C9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29476" y="3934647"/>
            <a:ext cx="519029" cy="1271938"/>
            <a:chOff x="2308" y="1513"/>
            <a:chExt cx="1162" cy="2570"/>
          </a:xfrm>
        </p:grpSpPr>
        <p:grpSp>
          <p:nvGrpSpPr>
            <p:cNvPr id="120" name="Group 27">
              <a:extLst>
                <a:ext uri="{FF2B5EF4-FFF2-40B4-BE49-F238E27FC236}">
                  <a16:creationId xmlns:a16="http://schemas.microsoft.com/office/drawing/2014/main" id="{ED3993B4-0AA2-4AA9-88C4-1CE0797D28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36" name="Freeform 28">
                <a:extLst>
                  <a:ext uri="{FF2B5EF4-FFF2-40B4-BE49-F238E27FC236}">
                    <a16:creationId xmlns:a16="http://schemas.microsoft.com/office/drawing/2014/main" id="{F9636675-56C0-45C3-8F67-CD36D4248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37" name="Freeform 29">
                <a:extLst>
                  <a:ext uri="{FF2B5EF4-FFF2-40B4-BE49-F238E27FC236}">
                    <a16:creationId xmlns:a16="http://schemas.microsoft.com/office/drawing/2014/main" id="{16A8B1EE-016A-415B-BCF1-28A6A66E7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38" name="Freeform 30">
                <a:extLst>
                  <a:ext uri="{FF2B5EF4-FFF2-40B4-BE49-F238E27FC236}">
                    <a16:creationId xmlns:a16="http://schemas.microsoft.com/office/drawing/2014/main" id="{8461739C-BFD3-47F1-AC55-DEA619477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39" name="Freeform 31">
                <a:extLst>
                  <a:ext uri="{FF2B5EF4-FFF2-40B4-BE49-F238E27FC236}">
                    <a16:creationId xmlns:a16="http://schemas.microsoft.com/office/drawing/2014/main" id="{31D72DA4-4DE6-40C7-A515-CEA363569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40" name="Freeform 32">
                <a:extLst>
                  <a:ext uri="{FF2B5EF4-FFF2-40B4-BE49-F238E27FC236}">
                    <a16:creationId xmlns:a16="http://schemas.microsoft.com/office/drawing/2014/main" id="{D77C4588-EA27-4B2D-B719-148481CB5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41" name="Freeform 33">
                <a:extLst>
                  <a:ext uri="{FF2B5EF4-FFF2-40B4-BE49-F238E27FC236}">
                    <a16:creationId xmlns:a16="http://schemas.microsoft.com/office/drawing/2014/main" id="{C01C8446-A3E2-48EC-9387-BF817BE49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29" name="Freeform 34">
              <a:extLst>
                <a:ext uri="{FF2B5EF4-FFF2-40B4-BE49-F238E27FC236}">
                  <a16:creationId xmlns:a16="http://schemas.microsoft.com/office/drawing/2014/main" id="{C23DC113-7EF8-4F3C-AB31-8C2A7FEC0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0" name="Freeform 35">
              <a:extLst>
                <a:ext uri="{FF2B5EF4-FFF2-40B4-BE49-F238E27FC236}">
                  <a16:creationId xmlns:a16="http://schemas.microsoft.com/office/drawing/2014/main" id="{5065DDE3-1D83-4D9B-88BE-C04492EE4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1" name="Oval 36">
              <a:extLst>
                <a:ext uri="{FF2B5EF4-FFF2-40B4-BE49-F238E27FC236}">
                  <a16:creationId xmlns:a16="http://schemas.microsoft.com/office/drawing/2014/main" id="{B0B9AC25-5A9C-4F86-B3D4-BC7E64A7231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2" name="Oval 37">
              <a:extLst>
                <a:ext uri="{FF2B5EF4-FFF2-40B4-BE49-F238E27FC236}">
                  <a16:creationId xmlns:a16="http://schemas.microsoft.com/office/drawing/2014/main" id="{15F3536E-61A5-4454-B61F-2B7E10EDCBA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3" name="Oval 38">
              <a:extLst>
                <a:ext uri="{FF2B5EF4-FFF2-40B4-BE49-F238E27FC236}">
                  <a16:creationId xmlns:a16="http://schemas.microsoft.com/office/drawing/2014/main" id="{102087DD-9F29-4879-A3F5-504B028521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4" name="Oval 39">
              <a:extLst>
                <a:ext uri="{FF2B5EF4-FFF2-40B4-BE49-F238E27FC236}">
                  <a16:creationId xmlns:a16="http://schemas.microsoft.com/office/drawing/2014/main" id="{F3AAA71F-1768-43CD-9ECD-85A3769012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5" name="Oval 40">
              <a:extLst>
                <a:ext uri="{FF2B5EF4-FFF2-40B4-BE49-F238E27FC236}">
                  <a16:creationId xmlns:a16="http://schemas.microsoft.com/office/drawing/2014/main" id="{01E60A73-0962-4CCB-8DF8-A5ED6B4FF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2402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animBg="1"/>
      <p:bldP spid="60" grpId="0" animBg="1"/>
      <p:bldP spid="61" grpId="0" animBg="1"/>
      <p:bldP spid="62" grpId="0" animBg="1"/>
      <p:bldP spid="6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8976B4-0811-E6BB-1D17-9D434C63EC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977C3F36-BE0A-B099-1DA9-6CD918458CC0}"/>
              </a:ext>
            </a:extLst>
          </p:cNvPr>
          <p:cNvSpPr txBox="1">
            <a:spLocks/>
          </p:cNvSpPr>
          <p:nvPr/>
        </p:nvSpPr>
        <p:spPr>
          <a:xfrm>
            <a:off x="8686800" y="6705600"/>
            <a:ext cx="457200" cy="157113"/>
          </a:xfrm>
          <a:prstGeom prst="rect">
            <a:avLst/>
          </a:prstGeom>
        </p:spPr>
        <p:txBody>
          <a:bodyPr vert="horz" lIns="91440" tIns="45720" rIns="91440" bIns="45720" rtlCol="0" anchor="ctr" anchorCtr="0"/>
          <a:lstStyle>
            <a:defPPr>
              <a:defRPr lang="en-US"/>
            </a:defPPr>
            <a:lvl1pPr marL="0" algn="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847A6AB7-ED92-4CC2-895B-E46908831F7A}" type="slidenum">
              <a:rPr lang="en-US" smtClean="0">
                <a:solidFill>
                  <a:schemeClr val="bg1"/>
                </a:solidFill>
              </a:rPr>
              <a:pPr/>
              <a:t>14</a:t>
            </a:fld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47BEDB49-70CD-4BE6-F1DF-5B35D6A57819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Formal Proof Systems</a:t>
            </a:r>
          </a:p>
        </p:txBody>
      </p:sp>
      <p:pic>
        <p:nvPicPr>
          <p:cNvPr id="3" name="Picture 5" descr="j0116172">
            <a:extLst>
              <a:ext uri="{FF2B5EF4-FFF2-40B4-BE49-F238E27FC236}">
                <a16:creationId xmlns:a16="http://schemas.microsoft.com/office/drawing/2014/main" id="{CD8D64EC-C986-7145-01A7-6A3AE0D404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6096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AutoShape 35">
            <a:extLst>
              <a:ext uri="{FF2B5EF4-FFF2-40B4-BE49-F238E27FC236}">
                <a16:creationId xmlns:a16="http://schemas.microsoft.com/office/drawing/2014/main" id="{C38FA540-5E90-1B3C-5C41-D8AC3658F3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136" y="774266"/>
            <a:ext cx="3812577" cy="936157"/>
          </a:xfrm>
          <a:prstGeom prst="wedgeRoundRectCallout">
            <a:avLst>
              <a:gd name="adj1" fmla="val -54403"/>
              <a:gd name="adj2" fmla="val -32102"/>
              <a:gd name="adj3" fmla="val 16667"/>
            </a:avLst>
          </a:prstGeom>
          <a:solidFill>
            <a:srgbClr val="000066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Some of the proof games </a:t>
            </a:r>
            <a:br>
              <a:rPr lang="en-US" altLang="en-US" sz="2400" dirty="0"/>
            </a:br>
            <a:r>
              <a:rPr lang="en-US" altLang="en-US" sz="2400" dirty="0"/>
              <a:t>translate into begin-end pairs.</a:t>
            </a:r>
            <a:endParaRPr lang="en-CA" altLang="en-US" sz="2400" i="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A7E5A6AE-41ED-7AEA-0A29-EE7E08474A50}"/>
              </a:ext>
            </a:extLst>
          </p:cNvPr>
          <p:cNvGrpSpPr/>
          <p:nvPr/>
        </p:nvGrpSpPr>
        <p:grpSpPr>
          <a:xfrm>
            <a:off x="6010290" y="642328"/>
            <a:ext cx="3050389" cy="3046988"/>
            <a:chOff x="6248401" y="3766528"/>
            <a:chExt cx="2375991" cy="3046988"/>
          </a:xfrm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9B865ABA-4B24-9C88-93BD-B589E191E273}"/>
                </a:ext>
              </a:extLst>
            </p:cNvPr>
            <p:cNvSpPr/>
            <p:nvPr/>
          </p:nvSpPr>
          <p:spPr>
            <a:xfrm>
              <a:off x="6248401" y="3766528"/>
              <a:ext cx="2375991" cy="3046988"/>
            </a:xfrm>
            <a:prstGeom prst="rect">
              <a:avLst/>
            </a:prstGeom>
            <a:solidFill>
              <a:srgbClr val="000066"/>
            </a:solidFill>
            <a:ln w="12700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1.  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       Remove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19.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20.  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  Add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 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94A28D0-71E7-F238-9561-4D81A025DC83}"/>
                </a:ext>
              </a:extLst>
            </p:cNvPr>
            <p:cNvGrpSpPr/>
            <p:nvPr/>
          </p:nvGrpSpPr>
          <p:grpSpPr>
            <a:xfrm>
              <a:off x="6326610" y="4956411"/>
              <a:ext cx="2103120" cy="731674"/>
              <a:chOff x="1905000" y="4692227"/>
              <a:chExt cx="8259083" cy="731674"/>
            </a:xfrm>
          </p:grpSpPr>
          <p:sp>
            <p:nvSpPr>
              <p:cNvPr id="11" name="Text Box 21">
                <a:extLst>
                  <a:ext uri="{FF2B5EF4-FFF2-40B4-BE49-F238E27FC236}">
                    <a16:creationId xmlns:a16="http://schemas.microsoft.com/office/drawing/2014/main" id="{B89BC59C-20A8-D6B4-8092-7D11C2FC64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0575" y="4962236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need</a:t>
                </a:r>
              </a:p>
            </p:txBody>
          </p: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D3F296DE-CA66-0AFD-B808-8F3916CB365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05000" y="5105400"/>
                <a:ext cx="8259080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32" name="Text Box 21">
                <a:extLst>
                  <a:ext uri="{FF2B5EF4-FFF2-40B4-BE49-F238E27FC236}">
                    <a16:creationId xmlns:a16="http://schemas.microsoft.com/office/drawing/2014/main" id="{B81B30A0-3D09-582D-C0DA-300F42F158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2049" y="4692227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have</a:t>
                </a:r>
              </a:p>
            </p:txBody>
          </p:sp>
        </p:grpSp>
      </p:grpSp>
      <p:sp>
        <p:nvSpPr>
          <p:cNvPr id="37" name="AutoShape 35">
            <a:extLst>
              <a:ext uri="{FF2B5EF4-FFF2-40B4-BE49-F238E27FC236}">
                <a16:creationId xmlns:a16="http://schemas.microsoft.com/office/drawing/2014/main" id="{F4BC0070-5DD4-8797-C893-4FE272018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8000" y="1759515"/>
            <a:ext cx="3703200" cy="2050485"/>
          </a:xfrm>
          <a:prstGeom prst="wedgeRoundRectCallout">
            <a:avLst>
              <a:gd name="adj1" fmla="val -54508"/>
              <a:gd name="adj2" fmla="val -38834"/>
              <a:gd name="adj3" fmla="val 16667"/>
            </a:avLst>
          </a:prstGeom>
          <a:solidFill>
            <a:srgbClr val="000066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Goal: Prove general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x.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Let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/>
              <a:t> be an </a:t>
            </a:r>
            <a:r>
              <a:rPr lang="en-US" altLang="en-US" sz="2400" dirty="0">
                <a:solidFill>
                  <a:srgbClr val="FF0000"/>
                </a:solidFill>
              </a:rPr>
              <a:t>arbitrary</a:t>
            </a:r>
            <a:r>
              <a:rPr lang="en-US" altLang="en-US" sz="2400" dirty="0"/>
              <a:t> value supplied by the </a:t>
            </a:r>
            <a:r>
              <a:rPr lang="en-US" altLang="en-US" sz="2400" dirty="0">
                <a:solidFill>
                  <a:srgbClr val="FF0000"/>
                </a:solidFill>
              </a:rPr>
              <a:t>adversary.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/>
              <a:t>Prove it for this </a:t>
            </a:r>
            <a:r>
              <a:rPr lang="en-US" altLang="en-US" sz="2400" i="0" dirty="0">
                <a:solidFill>
                  <a:srgbClr val="FFC000"/>
                </a:solidFill>
              </a:rPr>
              <a:t>x.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Generalize to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"</a:t>
            </a:r>
            <a:r>
              <a:rPr lang="en-US" altLang="en-US" sz="2400" dirty="0">
                <a:solidFill>
                  <a:srgbClr val="FFC000"/>
                </a:solidFill>
              </a:rPr>
              <a:t>x.</a:t>
            </a:r>
            <a:r>
              <a:rPr lang="en-US" altLang="en-US" sz="2400" dirty="0"/>
              <a:t> </a:t>
            </a:r>
            <a:endParaRPr lang="en-CA" altLang="en-US" sz="2400" i="0" dirty="0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D6DC3345-5DBA-8FF6-87CB-A100FDCB6A20}"/>
              </a:ext>
            </a:extLst>
          </p:cNvPr>
          <p:cNvGrpSpPr/>
          <p:nvPr/>
        </p:nvGrpSpPr>
        <p:grpSpPr>
          <a:xfrm>
            <a:off x="6010289" y="3919478"/>
            <a:ext cx="3050389" cy="2677656"/>
            <a:chOff x="6248401" y="3951194"/>
            <a:chExt cx="2375991" cy="2677656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1D17D440-6E28-D6B1-7B9B-D72866004FC5}"/>
                </a:ext>
              </a:extLst>
            </p:cNvPr>
            <p:cNvSpPr/>
            <p:nvPr/>
          </p:nvSpPr>
          <p:spPr>
            <a:xfrm>
              <a:off x="6248401" y="3951194"/>
              <a:ext cx="2375991" cy="2677656"/>
            </a:xfrm>
            <a:prstGeom prst="rect">
              <a:avLst/>
            </a:prstGeom>
            <a:solidFill>
              <a:srgbClr val="000066"/>
            </a:solidFill>
            <a:ln w="12700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1.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       Remove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19.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20.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  Add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 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129775E6-265F-FA2F-357B-2FDE364069DA}"/>
                </a:ext>
              </a:extLst>
            </p:cNvPr>
            <p:cNvGrpSpPr/>
            <p:nvPr/>
          </p:nvGrpSpPr>
          <p:grpSpPr>
            <a:xfrm>
              <a:off x="6326610" y="4956411"/>
              <a:ext cx="2103120" cy="731674"/>
              <a:chOff x="1905000" y="4692227"/>
              <a:chExt cx="8259083" cy="731674"/>
            </a:xfrm>
          </p:grpSpPr>
          <p:sp>
            <p:nvSpPr>
              <p:cNvPr id="42" name="Text Box 21">
                <a:extLst>
                  <a:ext uri="{FF2B5EF4-FFF2-40B4-BE49-F238E27FC236}">
                    <a16:creationId xmlns:a16="http://schemas.microsoft.com/office/drawing/2014/main" id="{A482B1CF-1F21-7D4A-0508-020619CA56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0575" y="4962236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need</a:t>
                </a:r>
              </a:p>
            </p:txBody>
          </p: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6E35B89C-EC0F-EB12-3838-0F4DCD33163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05000" y="5105400"/>
                <a:ext cx="8259080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5" name="Text Box 21">
                <a:extLst>
                  <a:ext uri="{FF2B5EF4-FFF2-40B4-BE49-F238E27FC236}">
                    <a16:creationId xmlns:a16="http://schemas.microsoft.com/office/drawing/2014/main" id="{8BE9C498-B918-2127-8B2A-2C0F4B3AA9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2049" y="4692227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have</a:t>
                </a:r>
              </a:p>
            </p:txBody>
          </p:sp>
        </p:grpSp>
      </p:grpSp>
      <p:sp>
        <p:nvSpPr>
          <p:cNvPr id="62" name="AutoShape 35">
            <a:extLst>
              <a:ext uri="{FF2B5EF4-FFF2-40B4-BE49-F238E27FC236}">
                <a16:creationId xmlns:a16="http://schemas.microsoft.com/office/drawing/2014/main" id="{A869BB65-1525-96D4-7296-41C46BECA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4513" y="3937513"/>
            <a:ext cx="3703200" cy="2050485"/>
          </a:xfrm>
          <a:prstGeom prst="wedgeRoundRectCallout">
            <a:avLst>
              <a:gd name="adj1" fmla="val -54508"/>
              <a:gd name="adj2" fmla="val -38834"/>
              <a:gd name="adj3" fmla="val 16667"/>
            </a:avLst>
          </a:prstGeom>
          <a:solidFill>
            <a:srgbClr val="000066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Goal: Prove general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x.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Let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/>
              <a:t> be the </a:t>
            </a:r>
            <a:r>
              <a:rPr lang="en-CA" altLang="en-US" sz="2400" dirty="0">
                <a:solidFill>
                  <a:srgbClr val="FFFF00"/>
                </a:solidFill>
              </a:rPr>
              <a:t>some </a:t>
            </a:r>
            <a:r>
              <a:rPr lang="en-US" altLang="en-US" sz="2400" dirty="0">
                <a:solidFill>
                  <a:srgbClr val="FFFF00"/>
                </a:solidFill>
              </a:rPr>
              <a:t>specific </a:t>
            </a:r>
            <a:r>
              <a:rPr lang="en-US" altLang="en-US" sz="2400" dirty="0"/>
              <a:t>value supplied by the </a:t>
            </a:r>
            <a:r>
              <a:rPr lang="en-US" altLang="en-US" sz="2400" dirty="0">
                <a:solidFill>
                  <a:schemeClr val="tx2"/>
                </a:solidFill>
              </a:rPr>
              <a:t>oracle.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i="0" dirty="0"/>
              <a:t>Prove it for this </a:t>
            </a:r>
            <a:r>
              <a:rPr lang="en-US" altLang="en-US" sz="2400" i="0" dirty="0">
                <a:solidFill>
                  <a:srgbClr val="FFC000"/>
                </a:solidFill>
              </a:rPr>
              <a:t>x.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Conclude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$</a:t>
            </a:r>
            <a:r>
              <a:rPr lang="en-US" altLang="en-US" sz="2400" dirty="0">
                <a:solidFill>
                  <a:srgbClr val="FFC000"/>
                </a:solidFill>
              </a:rPr>
              <a:t>x.</a:t>
            </a:r>
            <a:r>
              <a:rPr lang="en-US" altLang="en-US" sz="2400" dirty="0"/>
              <a:t> </a:t>
            </a:r>
            <a:endParaRPr lang="en-CA" altLang="en-US" sz="2400" i="0" dirty="0"/>
          </a:p>
        </p:txBody>
      </p:sp>
      <p:pic>
        <p:nvPicPr>
          <p:cNvPr id="13" name="Picture 2" descr="Forefathers' Eve | The Witcher 3 Wiki">
            <a:extLst>
              <a:ext uri="{FF2B5EF4-FFF2-40B4-BE49-F238E27FC236}">
                <a16:creationId xmlns:a16="http://schemas.microsoft.com/office/drawing/2014/main" id="{AD5AA661-DEFF-9B96-D075-FC2A8397539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3" r="-1" b="-1"/>
          <a:stretch/>
        </p:blipFill>
        <p:spPr bwMode="auto">
          <a:xfrm flipH="1">
            <a:off x="-228600" y="4479795"/>
            <a:ext cx="1904999" cy="2759205"/>
          </a:xfrm>
          <a:custGeom>
            <a:avLst/>
            <a:gdLst/>
            <a:ahLst/>
            <a:cxnLst/>
            <a:rect l="l" t="t" r="r" b="b"/>
            <a:pathLst>
              <a:path w="6313150" h="6857997">
                <a:moveTo>
                  <a:pt x="65565" y="0"/>
                </a:moveTo>
                <a:lnTo>
                  <a:pt x="6313150" y="0"/>
                </a:lnTo>
                <a:lnTo>
                  <a:pt x="6313150" y="6857997"/>
                </a:lnTo>
                <a:lnTo>
                  <a:pt x="3293946" y="6857997"/>
                </a:lnTo>
                <a:lnTo>
                  <a:pt x="3235857" y="6823061"/>
                </a:lnTo>
                <a:cubicBezTo>
                  <a:pt x="1291240" y="5592803"/>
                  <a:pt x="0" y="3423096"/>
                  <a:pt x="0" y="951803"/>
                </a:cubicBezTo>
                <a:cubicBezTo>
                  <a:pt x="0" y="727140"/>
                  <a:pt x="10673" y="504970"/>
                  <a:pt x="31536" y="285771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93502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Text Box 22">
            <a:extLst>
              <a:ext uri="{FF2B5EF4-FFF2-40B4-BE49-F238E27FC236}">
                <a16:creationId xmlns:a16="http://schemas.microsoft.com/office/drawing/2014/main" id="{572A5536-D43F-40F9-9AAB-AFAFDABCDD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3063" y="510692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</a:p>
        </p:txBody>
      </p:sp>
      <p:sp>
        <p:nvSpPr>
          <p:cNvPr id="49" name="Rectangle 2">
            <a:extLst>
              <a:ext uri="{FF2B5EF4-FFF2-40B4-BE49-F238E27FC236}">
                <a16:creationId xmlns:a16="http://schemas.microsoft.com/office/drawing/2014/main" id="{7E5E4CEE-12D6-4E86-B09B-A178C41C74B4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Variable Fail</a:t>
            </a:r>
            <a:endParaRPr kumimoji="0" lang="en-US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59" name="Text Box 43">
            <a:extLst>
              <a:ext uri="{FF2B5EF4-FFF2-40B4-BE49-F238E27FC236}">
                <a16:creationId xmlns:a16="http://schemas.microsoft.com/office/drawing/2014/main" id="{47F412B9-0C71-44AC-BB90-A0AF176224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21707"/>
            <a:ext cx="98777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Prove:</a:t>
            </a: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CACB3109-F4BF-4144-854F-696EEC1E463A}"/>
              </a:ext>
            </a:extLst>
          </p:cNvPr>
          <p:cNvGrpSpPr/>
          <p:nvPr/>
        </p:nvGrpSpPr>
        <p:grpSpPr>
          <a:xfrm>
            <a:off x="7063536" y="1797117"/>
            <a:ext cx="1433793" cy="640560"/>
            <a:chOff x="6865658" y="1377507"/>
            <a:chExt cx="1433793" cy="640560"/>
          </a:xfrm>
        </p:grpSpPr>
        <p:sp>
          <p:nvSpPr>
            <p:cNvPr id="48" name="Line 26">
              <a:extLst>
                <a:ext uri="{FF2B5EF4-FFF2-40B4-BE49-F238E27FC236}">
                  <a16:creationId xmlns:a16="http://schemas.microsoft.com/office/drawing/2014/main" id="{11B64492-D688-4E2C-86FF-1357164FAA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65658" y="1377507"/>
              <a:ext cx="686080" cy="64056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50" name="Line 28">
              <a:extLst>
                <a:ext uri="{FF2B5EF4-FFF2-40B4-BE49-F238E27FC236}">
                  <a16:creationId xmlns:a16="http://schemas.microsoft.com/office/drawing/2014/main" id="{88283A82-A7EB-47E9-ABF4-A36EFC6D0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51738" y="1377507"/>
              <a:ext cx="747713" cy="64056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51" name="Text Box 44">
            <a:extLst>
              <a:ext uri="{FF2B5EF4-FFF2-40B4-BE49-F238E27FC236}">
                <a16:creationId xmlns:a16="http://schemas.microsoft.com/office/drawing/2014/main" id="{F7DF8FE7-F27C-43B7-B8B3-644B66124E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8341" y="1316098"/>
            <a:ext cx="21339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</a:p>
        </p:txBody>
      </p:sp>
      <p:sp>
        <p:nvSpPr>
          <p:cNvPr id="52" name="Line 31">
            <a:extLst>
              <a:ext uri="{FF2B5EF4-FFF2-40B4-BE49-F238E27FC236}">
                <a16:creationId xmlns:a16="http://schemas.microsoft.com/office/drawing/2014/main" id="{2BCB5FD6-200F-4782-B795-DCEF8448E6E4}"/>
              </a:ext>
            </a:extLst>
          </p:cNvPr>
          <p:cNvSpPr>
            <a:spLocks noChangeShapeType="1"/>
          </p:cNvSpPr>
          <p:nvPr/>
        </p:nvSpPr>
        <p:spPr bwMode="auto">
          <a:xfrm>
            <a:off x="8497329" y="2774544"/>
            <a:ext cx="0" cy="461666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3" name="Text Box 44">
            <a:extLst>
              <a:ext uri="{FF2B5EF4-FFF2-40B4-BE49-F238E27FC236}">
                <a16:creationId xmlns:a16="http://schemas.microsoft.com/office/drawing/2014/main" id="{6607D0B0-1846-4BFE-80DD-6C56D83C0A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4147" y="3195935"/>
            <a:ext cx="70564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4" name="Text Box 44">
            <a:extLst>
              <a:ext uri="{FF2B5EF4-FFF2-40B4-BE49-F238E27FC236}">
                <a16:creationId xmlns:a16="http://schemas.microsoft.com/office/drawing/2014/main" id="{0037EAA7-589D-45A6-BE0C-22DE43979C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7899" y="2312879"/>
            <a:ext cx="11737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5" name="Text Box 44">
            <a:extLst>
              <a:ext uri="{FF2B5EF4-FFF2-40B4-BE49-F238E27FC236}">
                <a16:creationId xmlns:a16="http://schemas.microsoft.com/office/drawing/2014/main" id="{9CC27F4F-1E59-478B-8929-5002A2CD2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3744" y="2333509"/>
            <a:ext cx="70564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61" name="AutoShape 8">
            <a:extLst>
              <a:ext uri="{FF2B5EF4-FFF2-40B4-BE49-F238E27FC236}">
                <a16:creationId xmlns:a16="http://schemas.microsoft.com/office/drawing/2014/main" id="{D3D64538-B3BD-432F-ABDB-4DB128229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398" y="1450900"/>
            <a:ext cx="2743200" cy="485397"/>
          </a:xfrm>
          <a:prstGeom prst="wedgeRectCallout">
            <a:avLst>
              <a:gd name="adj1" fmla="val -29777"/>
              <a:gd name="adj2" fmla="val 7828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Build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Parse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Tree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074107C6-CC06-4FF4-99D6-2617157C37D2}"/>
              </a:ext>
            </a:extLst>
          </p:cNvPr>
          <p:cNvGrpSpPr/>
          <p:nvPr/>
        </p:nvGrpSpPr>
        <p:grpSpPr>
          <a:xfrm>
            <a:off x="1954094" y="4223989"/>
            <a:ext cx="1863725" cy="1008245"/>
            <a:chOff x="2705100" y="4754562"/>
            <a:chExt cx="1863725" cy="1008245"/>
          </a:xfrm>
        </p:grpSpPr>
        <p:pic>
          <p:nvPicPr>
            <p:cNvPr id="63" name="Picture 2" descr="Big Bang: How the Big Bang may have happened decoded">
              <a:extLst>
                <a:ext uri="{FF2B5EF4-FFF2-40B4-BE49-F238E27FC236}">
                  <a16:creationId xmlns:a16="http://schemas.microsoft.com/office/drawing/2014/main" id="{6A3F7094-B300-49C8-8B6E-09D612D3CC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05100" y="4754562"/>
              <a:ext cx="1863725" cy="100824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3AEC17CB-8F1B-48BA-9759-170C91DEE8DA}"/>
                </a:ext>
              </a:extLst>
            </p:cNvPr>
            <p:cNvSpPr/>
            <p:nvPr/>
          </p:nvSpPr>
          <p:spPr bwMode="auto">
            <a:xfrm>
              <a:off x="2743200" y="5613400"/>
              <a:ext cx="114300" cy="124007"/>
            </a:xfrm>
            <a:prstGeom prst="rect">
              <a:avLst/>
            </a:prstGeom>
            <a:solidFill>
              <a:srgbClr val="0A141D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65" name="AutoShape 58">
            <a:extLst>
              <a:ext uri="{FF2B5EF4-FFF2-40B4-BE49-F238E27FC236}">
                <a16:creationId xmlns:a16="http://schemas.microsoft.com/office/drawing/2014/main" id="{D9FB63A0-FAFB-4F10-B1F6-546956A048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691" y="2774811"/>
            <a:ext cx="5969815" cy="2482989"/>
          </a:xfrm>
          <a:prstGeom prst="wedgeRoundRectCallout">
            <a:avLst>
              <a:gd name="adj1" fmla="val -44064"/>
              <a:gd name="adj2" fmla="val -25396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second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bound, but the first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get to get to provide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worse case value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for the free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worst case predicate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            and the set of objects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U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6" name="AutoShape 46">
            <a:extLst>
              <a:ext uri="{FF2B5EF4-FFF2-40B4-BE49-F238E27FC236}">
                <a16:creationId xmlns:a16="http://schemas.microsoft.com/office/drawing/2014/main" id="{7A8AEB30-AF80-4E70-B842-6C94AA7BD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918" y="5468491"/>
            <a:ext cx="3565299" cy="1296293"/>
          </a:xfrm>
          <a:prstGeom prst="wedgeRoundRectCallout">
            <a:avLst>
              <a:gd name="adj1" fmla="val -57306"/>
              <a:gd name="adj2" fmla="val -4641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must prove that with the adversary’s choices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formula is true.</a:t>
            </a:r>
          </a:p>
        </p:txBody>
      </p:sp>
      <p:grpSp>
        <p:nvGrpSpPr>
          <p:cNvPr id="67" name="Group 26">
            <a:extLst>
              <a:ext uri="{FF2B5EF4-FFF2-40B4-BE49-F238E27FC236}">
                <a16:creationId xmlns:a16="http://schemas.microsoft.com/office/drawing/2014/main" id="{3963E1B4-8C85-4199-9081-93D27B6B211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52400" y="5060217"/>
            <a:ext cx="947738" cy="1828800"/>
            <a:chOff x="2308" y="1513"/>
            <a:chExt cx="1162" cy="2570"/>
          </a:xfrm>
        </p:grpSpPr>
        <p:grpSp>
          <p:nvGrpSpPr>
            <p:cNvPr id="68" name="Group 27">
              <a:extLst>
                <a:ext uri="{FF2B5EF4-FFF2-40B4-BE49-F238E27FC236}">
                  <a16:creationId xmlns:a16="http://schemas.microsoft.com/office/drawing/2014/main" id="{6D382714-3B22-4346-9AD0-97D475EE8A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76" name="Freeform 28">
                <a:extLst>
                  <a:ext uri="{FF2B5EF4-FFF2-40B4-BE49-F238E27FC236}">
                    <a16:creationId xmlns:a16="http://schemas.microsoft.com/office/drawing/2014/main" id="{FCDDF7DD-BF14-4208-8D24-463D66683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7" name="Freeform 29">
                <a:extLst>
                  <a:ext uri="{FF2B5EF4-FFF2-40B4-BE49-F238E27FC236}">
                    <a16:creationId xmlns:a16="http://schemas.microsoft.com/office/drawing/2014/main" id="{7EB6B382-C527-47C7-AAA1-32FB901CA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8" name="Freeform 30">
                <a:extLst>
                  <a:ext uri="{FF2B5EF4-FFF2-40B4-BE49-F238E27FC236}">
                    <a16:creationId xmlns:a16="http://schemas.microsoft.com/office/drawing/2014/main" id="{A484BD80-9797-4BA2-9A48-4F21074C4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" name="Freeform 31">
                <a:extLst>
                  <a:ext uri="{FF2B5EF4-FFF2-40B4-BE49-F238E27FC236}">
                    <a16:creationId xmlns:a16="http://schemas.microsoft.com/office/drawing/2014/main" id="{ADC5BAB7-0843-4F9E-8259-F1FB68D46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0" name="Freeform 32">
                <a:extLst>
                  <a:ext uri="{FF2B5EF4-FFF2-40B4-BE49-F238E27FC236}">
                    <a16:creationId xmlns:a16="http://schemas.microsoft.com/office/drawing/2014/main" id="{FAEE486D-47DA-427D-9812-9F2C6DB27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1" name="Freeform 33">
                <a:extLst>
                  <a:ext uri="{FF2B5EF4-FFF2-40B4-BE49-F238E27FC236}">
                    <a16:creationId xmlns:a16="http://schemas.microsoft.com/office/drawing/2014/main" id="{D4559525-7667-48A6-9F69-BE1F0E680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9" name="Freeform 34">
              <a:extLst>
                <a:ext uri="{FF2B5EF4-FFF2-40B4-BE49-F238E27FC236}">
                  <a16:creationId xmlns:a16="http://schemas.microsoft.com/office/drawing/2014/main" id="{49F894BD-5685-45A7-ABFA-D059A65E7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0" name="Freeform 35">
              <a:extLst>
                <a:ext uri="{FF2B5EF4-FFF2-40B4-BE49-F238E27FC236}">
                  <a16:creationId xmlns:a16="http://schemas.microsoft.com/office/drawing/2014/main" id="{A8DF95BF-4731-4ADE-85D0-051BF1FF3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1" name="Oval 36">
              <a:extLst>
                <a:ext uri="{FF2B5EF4-FFF2-40B4-BE49-F238E27FC236}">
                  <a16:creationId xmlns:a16="http://schemas.microsoft.com/office/drawing/2014/main" id="{5CA04D92-A008-4C47-B7A4-841963C0A3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2" name="Oval 37">
              <a:extLst>
                <a:ext uri="{FF2B5EF4-FFF2-40B4-BE49-F238E27FC236}">
                  <a16:creationId xmlns:a16="http://schemas.microsoft.com/office/drawing/2014/main" id="{4DD1D65B-2A1B-4DCF-A9BD-ACD62D53D72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3" name="Oval 38">
              <a:extLst>
                <a:ext uri="{FF2B5EF4-FFF2-40B4-BE49-F238E27FC236}">
                  <a16:creationId xmlns:a16="http://schemas.microsoft.com/office/drawing/2014/main" id="{540FC838-B066-455A-8983-D25FA6F814C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4" name="Oval 39">
              <a:extLst>
                <a:ext uri="{FF2B5EF4-FFF2-40B4-BE49-F238E27FC236}">
                  <a16:creationId xmlns:a16="http://schemas.microsoft.com/office/drawing/2014/main" id="{C283B1D8-B579-4C02-B431-9EA3FA09355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Oval 40">
              <a:extLst>
                <a:ext uri="{FF2B5EF4-FFF2-40B4-BE49-F238E27FC236}">
                  <a16:creationId xmlns:a16="http://schemas.microsoft.com/office/drawing/2014/main" id="{08C4C1BF-FEFD-420F-A1F9-9CDE86882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82" name="Group 47">
            <a:extLst>
              <a:ext uri="{FF2B5EF4-FFF2-40B4-BE49-F238E27FC236}">
                <a16:creationId xmlns:a16="http://schemas.microsoft.com/office/drawing/2014/main" id="{33BF3C9E-9E8B-468E-B7C1-6E0003183389}"/>
              </a:ext>
            </a:extLst>
          </p:cNvPr>
          <p:cNvGrpSpPr>
            <a:grpSpLocks/>
          </p:cNvGrpSpPr>
          <p:nvPr/>
        </p:nvGrpSpPr>
        <p:grpSpPr bwMode="auto">
          <a:xfrm>
            <a:off x="118563" y="1905549"/>
            <a:ext cx="912812" cy="1905000"/>
            <a:chOff x="2593" y="768"/>
            <a:chExt cx="849" cy="1475"/>
          </a:xfrm>
        </p:grpSpPr>
        <p:sp>
          <p:nvSpPr>
            <p:cNvPr id="83" name="Freeform 48">
              <a:extLst>
                <a:ext uri="{FF2B5EF4-FFF2-40B4-BE49-F238E27FC236}">
                  <a16:creationId xmlns:a16="http://schemas.microsoft.com/office/drawing/2014/main" id="{07B8DF8B-B94B-4804-9DFD-83A3D5F2E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4" name="Freeform 49">
              <a:extLst>
                <a:ext uri="{FF2B5EF4-FFF2-40B4-BE49-F238E27FC236}">
                  <a16:creationId xmlns:a16="http://schemas.microsoft.com/office/drawing/2014/main" id="{E867DCC8-21CB-4564-A234-77354C86A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5" name="Freeform 50">
              <a:extLst>
                <a:ext uri="{FF2B5EF4-FFF2-40B4-BE49-F238E27FC236}">
                  <a16:creationId xmlns:a16="http://schemas.microsoft.com/office/drawing/2014/main" id="{6139215B-F9AC-4FFD-9863-DB800A8D2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6" name="Freeform 51">
              <a:extLst>
                <a:ext uri="{FF2B5EF4-FFF2-40B4-BE49-F238E27FC236}">
                  <a16:creationId xmlns:a16="http://schemas.microsoft.com/office/drawing/2014/main" id="{EFB9FB94-50A7-433E-B2E6-01C62027F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7" name="Freeform 52">
              <a:extLst>
                <a:ext uri="{FF2B5EF4-FFF2-40B4-BE49-F238E27FC236}">
                  <a16:creationId xmlns:a16="http://schemas.microsoft.com/office/drawing/2014/main" id="{B06360E8-ABA2-4686-B463-92A388A7D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8" name="Freeform 53">
              <a:extLst>
                <a:ext uri="{FF2B5EF4-FFF2-40B4-BE49-F238E27FC236}">
                  <a16:creationId xmlns:a16="http://schemas.microsoft.com/office/drawing/2014/main" id="{000F8088-6842-485D-BC5F-5344708D5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9" name="Freeform 54">
              <a:extLst>
                <a:ext uri="{FF2B5EF4-FFF2-40B4-BE49-F238E27FC236}">
                  <a16:creationId xmlns:a16="http://schemas.microsoft.com/office/drawing/2014/main" id="{DAD12A22-4011-4F8A-B755-1B5FB2B6F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90" name="Group 55">
              <a:extLst>
                <a:ext uri="{FF2B5EF4-FFF2-40B4-BE49-F238E27FC236}">
                  <a16:creationId xmlns:a16="http://schemas.microsoft.com/office/drawing/2014/main" id="{5F470B53-1B91-44A8-ACA1-A272547F7A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91" name="Freeform 56">
                <a:extLst>
                  <a:ext uri="{FF2B5EF4-FFF2-40B4-BE49-F238E27FC236}">
                    <a16:creationId xmlns:a16="http://schemas.microsoft.com/office/drawing/2014/main" id="{2B468593-0834-4F51-A022-EB7AE21E5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2" name="Freeform 57">
                <a:extLst>
                  <a:ext uri="{FF2B5EF4-FFF2-40B4-BE49-F238E27FC236}">
                    <a16:creationId xmlns:a16="http://schemas.microsoft.com/office/drawing/2014/main" id="{3AA3D806-205A-4560-A9E1-02C631729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3" name="Text Box 22">
            <a:extLst>
              <a:ext uri="{FF2B5EF4-FFF2-40B4-BE49-F238E27FC236}">
                <a16:creationId xmlns:a16="http://schemas.microsoft.com/office/drawing/2014/main" id="{95814A3C-8134-427E-AC12-D2BCE2DDD9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856147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</a:p>
        </p:txBody>
      </p:sp>
      <p:sp>
        <p:nvSpPr>
          <p:cNvPr id="94" name="Text Box 22">
            <a:extLst>
              <a:ext uri="{FF2B5EF4-FFF2-40B4-BE49-F238E27FC236}">
                <a16:creationId xmlns:a16="http://schemas.microsoft.com/office/drawing/2014/main" id="{89CBA9CA-0327-4E3F-A39F-9025456016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5906" y="667888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same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70BE21EC-DB74-4E33-9723-DEBCF8C4BCBF}"/>
              </a:ext>
            </a:extLst>
          </p:cNvPr>
          <p:cNvSpPr/>
          <p:nvPr/>
        </p:nvSpPr>
        <p:spPr>
          <a:xfrm>
            <a:off x="6971663" y="2535298"/>
            <a:ext cx="32092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7" name="Text Box 44">
            <a:extLst>
              <a:ext uri="{FF2B5EF4-FFF2-40B4-BE49-F238E27FC236}">
                <a16:creationId xmlns:a16="http://schemas.microsoft.com/office/drawing/2014/main" id="{8235A1F5-3B60-4188-8CDB-F6BA07C019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3754" y="706480"/>
            <a:ext cx="119135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8" name="Text Box 44">
            <a:extLst>
              <a:ext uri="{FF2B5EF4-FFF2-40B4-BE49-F238E27FC236}">
                <a16:creationId xmlns:a16="http://schemas.microsoft.com/office/drawing/2014/main" id="{D38EAC7C-3C66-4863-B6F3-0DAE148C2C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439" y="286888"/>
            <a:ext cx="6623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0" name="Line 31">
            <a:extLst>
              <a:ext uri="{FF2B5EF4-FFF2-40B4-BE49-F238E27FC236}">
                <a16:creationId xmlns:a16="http://schemas.microsoft.com/office/drawing/2014/main" id="{71328605-02CB-4816-8585-D2596B9E77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3444" y="1168144"/>
            <a:ext cx="0" cy="304819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82A31983-BF82-4C8B-BF95-763A6600C30F}"/>
              </a:ext>
            </a:extLst>
          </p:cNvPr>
          <p:cNvSpPr/>
          <p:nvPr/>
        </p:nvSpPr>
        <p:spPr>
          <a:xfrm>
            <a:off x="7110762" y="603337"/>
            <a:ext cx="1524000" cy="575482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6" name="AutoShape 8">
            <a:extLst>
              <a:ext uri="{FF2B5EF4-FFF2-40B4-BE49-F238E27FC236}">
                <a16:creationId xmlns:a16="http://schemas.microsoft.com/office/drawing/2014/main" id="{4702D473-4073-49DD-8B21-636A351F4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751" y="2073397"/>
            <a:ext cx="2483567" cy="513431"/>
          </a:xfrm>
          <a:prstGeom prst="wedgeRectCallout">
            <a:avLst>
              <a:gd name="adj1" fmla="val -55856"/>
              <a:gd name="adj2" fmla="val -23129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Traverse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tree.</a:t>
            </a:r>
          </a:p>
        </p:txBody>
      </p:sp>
      <p:sp>
        <p:nvSpPr>
          <p:cNvPr id="97" name="Text Box 44">
            <a:extLst>
              <a:ext uri="{FF2B5EF4-FFF2-40B4-BE49-F238E27FC236}">
                <a16:creationId xmlns:a16="http://schemas.microsoft.com/office/drawing/2014/main" id="{03F31ED9-07C4-409A-90A0-8D1A169FB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8415" y="654903"/>
            <a:ext cx="16713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,c,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8" name="Text Box 44">
            <a:extLst>
              <a:ext uri="{FF2B5EF4-FFF2-40B4-BE49-F238E27FC236}">
                <a16:creationId xmlns:a16="http://schemas.microsoft.com/office/drawing/2014/main" id="{ADAC27CF-E673-4E37-A3A0-C91D989F1E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100" y="235311"/>
            <a:ext cx="11560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U,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,c,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594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51" grpId="0"/>
      <p:bldP spid="52" grpId="0" animBg="1"/>
      <p:bldP spid="53" grpId="0"/>
      <p:bldP spid="54" grpId="0"/>
      <p:bldP spid="55" grpId="0"/>
      <p:bldP spid="61" grpId="0" animBg="1"/>
      <p:bldP spid="65" grpId="0" animBg="1"/>
      <p:bldP spid="66" grpId="0" animBg="1"/>
      <p:bldP spid="93" grpId="0"/>
      <p:bldP spid="94" grpId="0"/>
      <p:bldP spid="2" grpId="0"/>
      <p:bldP spid="57" grpId="0"/>
      <p:bldP spid="57" grpId="1"/>
      <p:bldP spid="58" grpId="0"/>
      <p:bldP spid="58" grpId="1"/>
      <p:bldP spid="60" grpId="0" animBg="1"/>
      <p:bldP spid="95" grpId="0" animBg="1"/>
      <p:bldP spid="96" grpId="0" animBg="1"/>
      <p:bldP spid="97" grpId="0"/>
      <p:bldP spid="98" grpId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Text Box 22">
            <a:extLst>
              <a:ext uri="{FF2B5EF4-FFF2-40B4-BE49-F238E27FC236}">
                <a16:creationId xmlns:a16="http://schemas.microsoft.com/office/drawing/2014/main" id="{572A5536-D43F-40F9-9AAB-AFAFDABCDD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3063" y="510692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</a:p>
        </p:txBody>
      </p:sp>
      <p:sp>
        <p:nvSpPr>
          <p:cNvPr id="49" name="Rectangle 2">
            <a:extLst>
              <a:ext uri="{FF2B5EF4-FFF2-40B4-BE49-F238E27FC236}">
                <a16:creationId xmlns:a16="http://schemas.microsoft.com/office/drawing/2014/main" id="{7E5E4CEE-12D6-4E86-B09B-A178C41C74B4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Variable Fail</a:t>
            </a:r>
            <a:endParaRPr kumimoji="0" lang="en-US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59" name="Text Box 43">
            <a:extLst>
              <a:ext uri="{FF2B5EF4-FFF2-40B4-BE49-F238E27FC236}">
                <a16:creationId xmlns:a16="http://schemas.microsoft.com/office/drawing/2014/main" id="{47F412B9-0C71-44AC-BB90-A0AF176224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21707"/>
            <a:ext cx="98777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Prove:</a:t>
            </a: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CACB3109-F4BF-4144-854F-696EEC1E463A}"/>
              </a:ext>
            </a:extLst>
          </p:cNvPr>
          <p:cNvGrpSpPr/>
          <p:nvPr/>
        </p:nvGrpSpPr>
        <p:grpSpPr>
          <a:xfrm>
            <a:off x="7063536" y="1856003"/>
            <a:ext cx="1433793" cy="640560"/>
            <a:chOff x="6865658" y="1377507"/>
            <a:chExt cx="1433793" cy="640560"/>
          </a:xfrm>
        </p:grpSpPr>
        <p:sp>
          <p:nvSpPr>
            <p:cNvPr id="48" name="Line 26">
              <a:extLst>
                <a:ext uri="{FF2B5EF4-FFF2-40B4-BE49-F238E27FC236}">
                  <a16:creationId xmlns:a16="http://schemas.microsoft.com/office/drawing/2014/main" id="{11B64492-D688-4E2C-86FF-1357164FAA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65658" y="1377507"/>
              <a:ext cx="686080" cy="64056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50" name="Line 28">
              <a:extLst>
                <a:ext uri="{FF2B5EF4-FFF2-40B4-BE49-F238E27FC236}">
                  <a16:creationId xmlns:a16="http://schemas.microsoft.com/office/drawing/2014/main" id="{88283A82-A7EB-47E9-ABF4-A36EFC6D0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51738" y="1377507"/>
              <a:ext cx="747713" cy="64056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51" name="Text Box 44">
            <a:extLst>
              <a:ext uri="{FF2B5EF4-FFF2-40B4-BE49-F238E27FC236}">
                <a16:creationId xmlns:a16="http://schemas.microsoft.com/office/drawing/2014/main" id="{F7DF8FE7-F27C-43B7-B8B3-644B66124E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8341" y="1374984"/>
            <a:ext cx="21339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</a:p>
        </p:txBody>
      </p:sp>
      <p:sp>
        <p:nvSpPr>
          <p:cNvPr id="52" name="Line 31">
            <a:extLst>
              <a:ext uri="{FF2B5EF4-FFF2-40B4-BE49-F238E27FC236}">
                <a16:creationId xmlns:a16="http://schemas.microsoft.com/office/drawing/2014/main" id="{2BCB5FD6-200F-4782-B795-DCEF8448E6E4}"/>
              </a:ext>
            </a:extLst>
          </p:cNvPr>
          <p:cNvSpPr>
            <a:spLocks noChangeShapeType="1"/>
          </p:cNvSpPr>
          <p:nvPr/>
        </p:nvSpPr>
        <p:spPr bwMode="auto">
          <a:xfrm>
            <a:off x="8497329" y="2833430"/>
            <a:ext cx="0" cy="461666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3" name="Text Box 44">
            <a:extLst>
              <a:ext uri="{FF2B5EF4-FFF2-40B4-BE49-F238E27FC236}">
                <a16:creationId xmlns:a16="http://schemas.microsoft.com/office/drawing/2014/main" id="{6607D0B0-1846-4BFE-80DD-6C56D83C0A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4147" y="3254821"/>
            <a:ext cx="70564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4" name="Text Box 44">
            <a:extLst>
              <a:ext uri="{FF2B5EF4-FFF2-40B4-BE49-F238E27FC236}">
                <a16:creationId xmlns:a16="http://schemas.microsoft.com/office/drawing/2014/main" id="{0037EAA7-589D-45A6-BE0C-22DE43979C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7899" y="2371765"/>
            <a:ext cx="11737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5" name="Text Box 44">
            <a:extLst>
              <a:ext uri="{FF2B5EF4-FFF2-40B4-BE49-F238E27FC236}">
                <a16:creationId xmlns:a16="http://schemas.microsoft.com/office/drawing/2014/main" id="{9CC27F4F-1E59-478B-8929-5002A2CD2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3744" y="2392395"/>
            <a:ext cx="68800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CC3E3D89-EB37-4E88-A0A0-E205AACB5B89}"/>
              </a:ext>
            </a:extLst>
          </p:cNvPr>
          <p:cNvSpPr/>
          <p:nvPr/>
        </p:nvSpPr>
        <p:spPr>
          <a:xfrm>
            <a:off x="8105317" y="3218069"/>
            <a:ext cx="783188" cy="591931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6FE4AAF0-73EC-43F7-9772-98AE9CADBD77}"/>
              </a:ext>
            </a:extLst>
          </p:cNvPr>
          <p:cNvSpPr/>
          <p:nvPr/>
        </p:nvSpPr>
        <p:spPr>
          <a:xfrm>
            <a:off x="6658980" y="2293849"/>
            <a:ext cx="961020" cy="648923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38AE7C4-4555-4420-9B1B-9BFBD1FB360A}"/>
              </a:ext>
            </a:extLst>
          </p:cNvPr>
          <p:cNvSpPr/>
          <p:nvPr/>
        </p:nvSpPr>
        <p:spPr>
          <a:xfrm>
            <a:off x="7886015" y="2256236"/>
            <a:ext cx="1381250" cy="735747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C83FAB45-323B-4BF5-AC70-8FC07E7923C3}"/>
              </a:ext>
            </a:extLst>
          </p:cNvPr>
          <p:cNvSpPr/>
          <p:nvPr/>
        </p:nvSpPr>
        <p:spPr>
          <a:xfrm>
            <a:off x="6629400" y="2348188"/>
            <a:ext cx="904156" cy="579372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65" name="Text Box 22">
            <a:extLst>
              <a:ext uri="{FF2B5EF4-FFF2-40B4-BE49-F238E27FC236}">
                <a16:creationId xmlns:a16="http://schemas.microsoft.com/office/drawing/2014/main" id="{D4A473BE-7284-46D6-A15F-935EACEB8C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856147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</a:p>
        </p:txBody>
      </p:sp>
      <p:sp>
        <p:nvSpPr>
          <p:cNvPr id="66" name="Text Box 22">
            <a:extLst>
              <a:ext uri="{FF2B5EF4-FFF2-40B4-BE49-F238E27FC236}">
                <a16:creationId xmlns:a16="http://schemas.microsoft.com/office/drawing/2014/main" id="{3B4D144E-5045-4B3E-827A-3D6B9650B4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5906" y="667888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same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67" name="Picture 2" descr="http://www.swordofthespirit.net/bulwark/mosesbush.gif">
            <a:extLst>
              <a:ext uri="{FF2B5EF4-FFF2-40B4-BE49-F238E27FC236}">
                <a16:creationId xmlns:a16="http://schemas.microsoft.com/office/drawing/2014/main" id="{A2EA9279-6161-4C38-ABA2-8D8C436F27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394" y="2282944"/>
            <a:ext cx="1438410" cy="837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8" name="Group 47">
            <a:extLst>
              <a:ext uri="{FF2B5EF4-FFF2-40B4-BE49-F238E27FC236}">
                <a16:creationId xmlns:a16="http://schemas.microsoft.com/office/drawing/2014/main" id="{5746A865-FAA3-4123-A400-274C6D84940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309167" y="3473567"/>
            <a:ext cx="697056" cy="1523045"/>
            <a:chOff x="2593" y="768"/>
            <a:chExt cx="849" cy="1475"/>
          </a:xfrm>
        </p:grpSpPr>
        <p:sp>
          <p:nvSpPr>
            <p:cNvPr id="69" name="Freeform 48">
              <a:extLst>
                <a:ext uri="{FF2B5EF4-FFF2-40B4-BE49-F238E27FC236}">
                  <a16:creationId xmlns:a16="http://schemas.microsoft.com/office/drawing/2014/main" id="{8AA8D550-A16B-416A-839A-24746DCC7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0" name="Freeform 49">
              <a:extLst>
                <a:ext uri="{FF2B5EF4-FFF2-40B4-BE49-F238E27FC236}">
                  <a16:creationId xmlns:a16="http://schemas.microsoft.com/office/drawing/2014/main" id="{E0B68E7C-C5EF-49AB-9BA6-A3AF7A2D1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1" name="Freeform 50">
              <a:extLst>
                <a:ext uri="{FF2B5EF4-FFF2-40B4-BE49-F238E27FC236}">
                  <a16:creationId xmlns:a16="http://schemas.microsoft.com/office/drawing/2014/main" id="{A3EA7A7C-13F8-49F6-A653-F0FB98D3C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2" name="Freeform 51">
              <a:extLst>
                <a:ext uri="{FF2B5EF4-FFF2-40B4-BE49-F238E27FC236}">
                  <a16:creationId xmlns:a16="http://schemas.microsoft.com/office/drawing/2014/main" id="{8F2EA850-E7D7-4CDF-8BC3-EAB268BBC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3" name="Freeform 52">
              <a:extLst>
                <a:ext uri="{FF2B5EF4-FFF2-40B4-BE49-F238E27FC236}">
                  <a16:creationId xmlns:a16="http://schemas.microsoft.com/office/drawing/2014/main" id="{D4D30CB2-A4C4-4F13-961A-1C9B63601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4" name="Freeform 53">
              <a:extLst>
                <a:ext uri="{FF2B5EF4-FFF2-40B4-BE49-F238E27FC236}">
                  <a16:creationId xmlns:a16="http://schemas.microsoft.com/office/drawing/2014/main" id="{9D4740A3-45BE-4E62-A5CB-3FBC2BE98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54">
              <a:extLst>
                <a:ext uri="{FF2B5EF4-FFF2-40B4-BE49-F238E27FC236}">
                  <a16:creationId xmlns:a16="http://schemas.microsoft.com/office/drawing/2014/main" id="{274F6114-F11A-470B-B597-DB42249BF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76" name="Group 55">
              <a:extLst>
                <a:ext uri="{FF2B5EF4-FFF2-40B4-BE49-F238E27FC236}">
                  <a16:creationId xmlns:a16="http://schemas.microsoft.com/office/drawing/2014/main" id="{0AB723D4-C7C8-41C9-BC51-5EB9B415AE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77" name="Freeform 56">
                <a:extLst>
                  <a:ext uri="{FF2B5EF4-FFF2-40B4-BE49-F238E27FC236}">
                    <a16:creationId xmlns:a16="http://schemas.microsoft.com/office/drawing/2014/main" id="{3B5E31EA-8336-41F7-A397-898F04E80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8" name="Freeform 57">
                <a:extLst>
                  <a:ext uri="{FF2B5EF4-FFF2-40B4-BE49-F238E27FC236}">
                    <a16:creationId xmlns:a16="http://schemas.microsoft.com/office/drawing/2014/main" id="{BBCD13AC-C6C7-46C3-8DEF-F9F0067FE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4" name="AutoShape 38">
            <a:extLst>
              <a:ext uri="{FF2B5EF4-FFF2-40B4-BE49-F238E27FC236}">
                <a16:creationId xmlns:a16="http://schemas.microsoft.com/office/drawing/2014/main" id="{FEC33BCA-308C-43B3-BA39-5D461D472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5247" y="4800600"/>
            <a:ext cx="4289299" cy="442346"/>
          </a:xfrm>
          <a:prstGeom prst="wedgeRoundRectCallout">
            <a:avLst>
              <a:gd name="adj1" fmla="val -52538"/>
              <a:gd name="adj2" fmla="val -44293"/>
              <a:gd name="adj3" fmla="val 16667"/>
            </a:avLst>
          </a:prstGeom>
          <a:noFill/>
          <a:ln w="12700">
            <a:solidFill>
              <a:schemeClr val="accent1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know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is true, but not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5" name="AutoShape 46">
            <a:extLst>
              <a:ext uri="{FF2B5EF4-FFF2-40B4-BE49-F238E27FC236}">
                <a16:creationId xmlns:a16="http://schemas.microsoft.com/office/drawing/2014/main" id="{51D4FD2D-76B9-42F9-A573-931C705CF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6226" y="5357518"/>
            <a:ext cx="4961589" cy="433682"/>
          </a:xfrm>
          <a:prstGeom prst="wedgeRoundRectCallout">
            <a:avLst>
              <a:gd name="adj1" fmla="val -51361"/>
              <a:gd name="adj2" fmla="val -43043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Ooops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statement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 valid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96" name="AutoShape 58">
            <a:extLst>
              <a:ext uri="{FF2B5EF4-FFF2-40B4-BE49-F238E27FC236}">
                <a16:creationId xmlns:a16="http://schemas.microsoft.com/office/drawing/2014/main" id="{0C631871-E3D1-4CFF-8B62-52C7CC245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5154" y="3595956"/>
            <a:ext cx="4701045" cy="503486"/>
          </a:xfrm>
          <a:prstGeom prst="wedgeRoundRectCallout">
            <a:avLst>
              <a:gd name="adj1" fmla="val 55974"/>
              <a:gd name="adj2" fmla="val 31364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give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you an arbitrary value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97" name="AutoShape 38">
            <a:extLst>
              <a:ext uri="{FF2B5EF4-FFF2-40B4-BE49-F238E27FC236}">
                <a16:creationId xmlns:a16="http://schemas.microsoft.com/office/drawing/2014/main" id="{CB3CDF24-9677-4CFC-82B3-4EABE7AB3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1997965"/>
            <a:ext cx="3692843" cy="943171"/>
          </a:xfrm>
          <a:prstGeom prst="wedgeRoundRectCallout">
            <a:avLst>
              <a:gd name="adj1" fmla="val -63760"/>
              <a:gd name="adj2" fmla="val 11145"/>
              <a:gd name="adj3" fmla="val 16667"/>
            </a:avLst>
          </a:prstGeom>
          <a:noFill/>
          <a:ln w="12700">
            <a:solidFill>
              <a:schemeClr val="accent1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Assume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Knowing it,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can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help you!</a:t>
            </a:r>
          </a:p>
        </p:txBody>
      </p:sp>
      <p:sp>
        <p:nvSpPr>
          <p:cNvPr id="98" name="AutoShape 46">
            <a:extLst>
              <a:ext uri="{FF2B5EF4-FFF2-40B4-BE49-F238E27FC236}">
                <a16:creationId xmlns:a16="http://schemas.microsoft.com/office/drawing/2014/main" id="{90DCD0F1-7505-4855-ABD6-4391B9265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8627" y="3071462"/>
            <a:ext cx="3797374" cy="433682"/>
          </a:xfrm>
          <a:prstGeom prst="wedgeRoundRectCallout">
            <a:avLst>
              <a:gd name="adj1" fmla="val -44470"/>
              <a:gd name="adj2" fmla="val -5952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need to prove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99" name="AutoShape 46">
            <a:extLst>
              <a:ext uri="{FF2B5EF4-FFF2-40B4-BE49-F238E27FC236}">
                <a16:creationId xmlns:a16="http://schemas.microsoft.com/office/drawing/2014/main" id="{2A6ECACE-3A59-4ACA-8B56-D31407A79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6341" y="4240306"/>
            <a:ext cx="3083859" cy="433682"/>
          </a:xfrm>
          <a:prstGeom prst="wedgeRoundRectCallout">
            <a:avLst>
              <a:gd name="adj1" fmla="val -56291"/>
              <a:gd name="adj2" fmla="val -4711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need to prove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grpSp>
        <p:nvGrpSpPr>
          <p:cNvPr id="100" name="Group 26">
            <a:extLst>
              <a:ext uri="{FF2B5EF4-FFF2-40B4-BE49-F238E27FC236}">
                <a16:creationId xmlns:a16="http://schemas.microsoft.com/office/drawing/2014/main" id="{C0704092-17CA-4BC4-B680-8711E3C6F56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48801" y="1395062"/>
            <a:ext cx="519029" cy="1271938"/>
            <a:chOff x="2308" y="1513"/>
            <a:chExt cx="1162" cy="2570"/>
          </a:xfrm>
        </p:grpSpPr>
        <p:grpSp>
          <p:nvGrpSpPr>
            <p:cNvPr id="101" name="Group 27">
              <a:extLst>
                <a:ext uri="{FF2B5EF4-FFF2-40B4-BE49-F238E27FC236}">
                  <a16:creationId xmlns:a16="http://schemas.microsoft.com/office/drawing/2014/main" id="{C3F7362E-C9F2-4569-A297-2BA22C14FA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9" name="Freeform 28">
                <a:extLst>
                  <a:ext uri="{FF2B5EF4-FFF2-40B4-BE49-F238E27FC236}">
                    <a16:creationId xmlns:a16="http://schemas.microsoft.com/office/drawing/2014/main" id="{70912D72-14EA-4E32-A170-10461368B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10" name="Freeform 29">
                <a:extLst>
                  <a:ext uri="{FF2B5EF4-FFF2-40B4-BE49-F238E27FC236}">
                    <a16:creationId xmlns:a16="http://schemas.microsoft.com/office/drawing/2014/main" id="{A59A861F-96B9-4EC8-B32F-A13DBEE04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11" name="Freeform 30">
                <a:extLst>
                  <a:ext uri="{FF2B5EF4-FFF2-40B4-BE49-F238E27FC236}">
                    <a16:creationId xmlns:a16="http://schemas.microsoft.com/office/drawing/2014/main" id="{176BB3E6-CB35-4032-83E5-49912A296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12" name="Freeform 31">
                <a:extLst>
                  <a:ext uri="{FF2B5EF4-FFF2-40B4-BE49-F238E27FC236}">
                    <a16:creationId xmlns:a16="http://schemas.microsoft.com/office/drawing/2014/main" id="{CE158FA6-1E34-4E92-AE4C-BDAF8C3BA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13" name="Freeform 32">
                <a:extLst>
                  <a:ext uri="{FF2B5EF4-FFF2-40B4-BE49-F238E27FC236}">
                    <a16:creationId xmlns:a16="http://schemas.microsoft.com/office/drawing/2014/main" id="{BD185805-400D-4F06-AADC-9B0AECC69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14" name="Freeform 33">
                <a:extLst>
                  <a:ext uri="{FF2B5EF4-FFF2-40B4-BE49-F238E27FC236}">
                    <a16:creationId xmlns:a16="http://schemas.microsoft.com/office/drawing/2014/main" id="{2DE67F36-2E35-4689-B96A-5F798A74F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02" name="Freeform 34">
              <a:extLst>
                <a:ext uri="{FF2B5EF4-FFF2-40B4-BE49-F238E27FC236}">
                  <a16:creationId xmlns:a16="http://schemas.microsoft.com/office/drawing/2014/main" id="{7CD14344-F561-4EC1-96B5-37B9CC840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3" name="Freeform 35">
              <a:extLst>
                <a:ext uri="{FF2B5EF4-FFF2-40B4-BE49-F238E27FC236}">
                  <a16:creationId xmlns:a16="http://schemas.microsoft.com/office/drawing/2014/main" id="{74DE965D-1F43-4C09-8437-B2DD98B2E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4" name="Oval 36">
              <a:extLst>
                <a:ext uri="{FF2B5EF4-FFF2-40B4-BE49-F238E27FC236}">
                  <a16:creationId xmlns:a16="http://schemas.microsoft.com/office/drawing/2014/main" id="{F05495E1-504F-4DFB-9D75-3B81472A2E8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5" name="Oval 37">
              <a:extLst>
                <a:ext uri="{FF2B5EF4-FFF2-40B4-BE49-F238E27FC236}">
                  <a16:creationId xmlns:a16="http://schemas.microsoft.com/office/drawing/2014/main" id="{D59E0C1A-E5D3-423B-8B41-2C21C5A233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6" name="Oval 38">
              <a:extLst>
                <a:ext uri="{FF2B5EF4-FFF2-40B4-BE49-F238E27FC236}">
                  <a16:creationId xmlns:a16="http://schemas.microsoft.com/office/drawing/2014/main" id="{73A4936B-9CE4-4FBF-9F95-BEE2FEA003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7" name="Oval 39">
              <a:extLst>
                <a:ext uri="{FF2B5EF4-FFF2-40B4-BE49-F238E27FC236}">
                  <a16:creationId xmlns:a16="http://schemas.microsoft.com/office/drawing/2014/main" id="{68A03969-6ABA-4A47-A5B6-E71808713B2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8" name="Oval 40">
              <a:extLst>
                <a:ext uri="{FF2B5EF4-FFF2-40B4-BE49-F238E27FC236}">
                  <a16:creationId xmlns:a16="http://schemas.microsoft.com/office/drawing/2014/main" id="{B1FD4793-478C-453C-A756-B1DA8A337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15" name="AutoShape 46">
            <a:extLst>
              <a:ext uri="{FF2B5EF4-FFF2-40B4-BE49-F238E27FC236}">
                <a16:creationId xmlns:a16="http://schemas.microsoft.com/office/drawing/2014/main" id="{8033015D-5053-4BFE-A95F-3D22A55E2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0445" y="1436365"/>
            <a:ext cx="3936370" cy="461540"/>
          </a:xfrm>
          <a:prstGeom prst="wedgeRoundRectCallout">
            <a:avLst>
              <a:gd name="adj1" fmla="val -53566"/>
              <a:gd name="adj2" fmla="val -967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must prove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CD37EDFB-53F6-4CDD-A15E-8DCA3FE02ED7}"/>
              </a:ext>
            </a:extLst>
          </p:cNvPr>
          <p:cNvSpPr/>
          <p:nvPr/>
        </p:nvSpPr>
        <p:spPr>
          <a:xfrm>
            <a:off x="6732494" y="1392896"/>
            <a:ext cx="2418915" cy="485838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4E57136E-2EA4-46F4-BF96-1C68B617F8A4}"/>
              </a:ext>
            </a:extLst>
          </p:cNvPr>
          <p:cNvCxnSpPr>
            <a:cxnSpLocks/>
          </p:cNvCxnSpPr>
          <p:nvPr/>
        </p:nvCxnSpPr>
        <p:spPr bwMode="auto">
          <a:xfrm>
            <a:off x="6898341" y="1619264"/>
            <a:ext cx="1990164" cy="9667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2" name="Line 31">
            <a:extLst>
              <a:ext uri="{FF2B5EF4-FFF2-40B4-BE49-F238E27FC236}">
                <a16:creationId xmlns:a16="http://schemas.microsoft.com/office/drawing/2014/main" id="{745A2882-986A-488A-95EA-27F7F91BCD49}"/>
              </a:ext>
            </a:extLst>
          </p:cNvPr>
          <p:cNvSpPr>
            <a:spLocks noChangeShapeType="1"/>
          </p:cNvSpPr>
          <p:nvPr/>
        </p:nvSpPr>
        <p:spPr bwMode="auto">
          <a:xfrm>
            <a:off x="7753444" y="1168144"/>
            <a:ext cx="0" cy="304819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E5B191C2-8B42-4B93-81A6-07F9B2C4FCCC}"/>
              </a:ext>
            </a:extLst>
          </p:cNvPr>
          <p:cNvSpPr/>
          <p:nvPr/>
        </p:nvSpPr>
        <p:spPr>
          <a:xfrm>
            <a:off x="7110762" y="603337"/>
            <a:ext cx="1524000" cy="575482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80" name="Text Box 44">
            <a:extLst>
              <a:ext uri="{FF2B5EF4-FFF2-40B4-BE49-F238E27FC236}">
                <a16:creationId xmlns:a16="http://schemas.microsoft.com/office/drawing/2014/main" id="{97169C3A-1C22-4CB1-94EF-7DE351A9CA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8415" y="654903"/>
            <a:ext cx="16713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,c,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81" name="Text Box 44">
            <a:extLst>
              <a:ext uri="{FF2B5EF4-FFF2-40B4-BE49-F238E27FC236}">
                <a16:creationId xmlns:a16="http://schemas.microsoft.com/office/drawing/2014/main" id="{B93ADC09-C07E-491D-8ECE-DE07B7E01F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100" y="235311"/>
            <a:ext cx="11560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U,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,c,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1776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60" grpId="0" animBg="1"/>
      <p:bldP spid="60" grpId="1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15" grpId="0" animBg="1"/>
      <p:bldP spid="116" grpId="0" animBg="1"/>
      <p:bldP spid="116" grpId="1" animBg="1"/>
      <p:bldP spid="63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Variable Fail</a:t>
            </a:r>
            <a:endParaRPr kumimoji="0" lang="en-US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3" name="Text Box 22">
            <a:extLst>
              <a:ext uri="{FF2B5EF4-FFF2-40B4-BE49-F238E27FC236}">
                <a16:creationId xmlns:a16="http://schemas.microsoft.com/office/drawing/2014/main" id="{C31FED14-1760-491F-8E81-1FA6B92E8E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1897" y="838200"/>
            <a:ext cx="21339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(0)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AutoShape 35">
            <a:extLst>
              <a:ext uri="{FF2B5EF4-FFF2-40B4-BE49-F238E27FC236}">
                <a16:creationId xmlns:a16="http://schemas.microsoft.com/office/drawing/2014/main" id="{0791D760-6215-4015-A061-29F5590F9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8088" y="1401280"/>
            <a:ext cx="5987112" cy="946567"/>
          </a:xfrm>
          <a:prstGeom prst="wedgeRoundRectCallout">
            <a:avLst>
              <a:gd name="adj1" fmla="val 54689"/>
              <a:gd name="adj2" fmla="val -3324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Knowing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true for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 assure you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is true for every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38" name="AutoShape 55">
            <a:extLst>
              <a:ext uri="{FF2B5EF4-FFF2-40B4-BE49-F238E27FC236}">
                <a16:creationId xmlns:a16="http://schemas.microsoft.com/office/drawing/2014/main" id="{2CAC6724-78C9-46FF-AA42-8073BA913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8088" y="2555516"/>
            <a:ext cx="4916838" cy="2015918"/>
          </a:xfrm>
          <a:prstGeom prst="wedgeRoundRectCallout">
            <a:avLst>
              <a:gd name="adj1" fmla="val -55197"/>
              <a:gd name="adj2" fmla="val -49156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When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(0)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and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(1)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(0)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false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Hence,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(0)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false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Hence it is not true in every model.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Hence it is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not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valid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3C1049F0-E4A5-4F0F-ACAD-72571772E002}"/>
              </a:ext>
            </a:extLst>
          </p:cNvPr>
          <p:cNvCxnSpPr>
            <a:cxnSpLocks/>
          </p:cNvCxnSpPr>
          <p:nvPr/>
        </p:nvCxnSpPr>
        <p:spPr bwMode="auto">
          <a:xfrm flipV="1">
            <a:off x="1191863" y="1065402"/>
            <a:ext cx="2183286" cy="39498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4" name="Text Box 22">
            <a:extLst>
              <a:ext uri="{FF2B5EF4-FFF2-40B4-BE49-F238E27FC236}">
                <a16:creationId xmlns:a16="http://schemas.microsoft.com/office/drawing/2014/main" id="{9C8C37C8-117E-4EB9-81D1-539EC97093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3063" y="510692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</a:p>
        </p:txBody>
      </p:sp>
      <p:sp>
        <p:nvSpPr>
          <p:cNvPr id="15" name="Text Box 43">
            <a:extLst>
              <a:ext uri="{FF2B5EF4-FFF2-40B4-BE49-F238E27FC236}">
                <a16:creationId xmlns:a16="http://schemas.microsoft.com/office/drawing/2014/main" id="{F4A50BB9-3C74-436D-BF6B-F9B99982A1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21707"/>
            <a:ext cx="98777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Prove:</a:t>
            </a:r>
          </a:p>
        </p:txBody>
      </p:sp>
      <p:grpSp>
        <p:nvGrpSpPr>
          <p:cNvPr id="16" name="Group 29">
            <a:extLst>
              <a:ext uri="{FF2B5EF4-FFF2-40B4-BE49-F238E27FC236}">
                <a16:creationId xmlns:a16="http://schemas.microsoft.com/office/drawing/2014/main" id="{CD686211-31A3-4428-BE40-1C967D5235F8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1247927"/>
            <a:ext cx="1223454" cy="1239990"/>
            <a:chOff x="2065" y="1551"/>
            <a:chExt cx="1628" cy="1988"/>
          </a:xfrm>
        </p:grpSpPr>
        <p:sp>
          <p:nvSpPr>
            <p:cNvPr id="17" name="Freeform 30">
              <a:extLst>
                <a:ext uri="{FF2B5EF4-FFF2-40B4-BE49-F238E27FC236}">
                  <a16:creationId xmlns:a16="http://schemas.microsoft.com/office/drawing/2014/main" id="{64866D15-1B7E-4BC3-977B-187969080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1">
              <a:extLst>
                <a:ext uri="{FF2B5EF4-FFF2-40B4-BE49-F238E27FC236}">
                  <a16:creationId xmlns:a16="http://schemas.microsoft.com/office/drawing/2014/main" id="{09D89B0B-B5B7-44DB-8707-31E61BFF4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2">
              <a:extLst>
                <a:ext uri="{FF2B5EF4-FFF2-40B4-BE49-F238E27FC236}">
                  <a16:creationId xmlns:a16="http://schemas.microsoft.com/office/drawing/2014/main" id="{4DA4993B-85AE-45B2-A4E1-78E799E58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33">
              <a:extLst>
                <a:ext uri="{FF2B5EF4-FFF2-40B4-BE49-F238E27FC236}">
                  <a16:creationId xmlns:a16="http://schemas.microsoft.com/office/drawing/2014/main" id="{A83DE2CD-C582-47FB-9906-37D003342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34">
              <a:extLst>
                <a:ext uri="{FF2B5EF4-FFF2-40B4-BE49-F238E27FC236}">
                  <a16:creationId xmlns:a16="http://schemas.microsoft.com/office/drawing/2014/main" id="{6D3F680F-319E-491C-827C-049B45DA9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35">
              <a:extLst>
                <a:ext uri="{FF2B5EF4-FFF2-40B4-BE49-F238E27FC236}">
                  <a16:creationId xmlns:a16="http://schemas.microsoft.com/office/drawing/2014/main" id="{6D8DA565-CECE-4862-8046-22082293E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36">
              <a:extLst>
                <a:ext uri="{FF2B5EF4-FFF2-40B4-BE49-F238E27FC236}">
                  <a16:creationId xmlns:a16="http://schemas.microsoft.com/office/drawing/2014/main" id="{594C45B7-6A2C-4CCF-82FF-9D70E66DD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37">
              <a:extLst>
                <a:ext uri="{FF2B5EF4-FFF2-40B4-BE49-F238E27FC236}">
                  <a16:creationId xmlns:a16="http://schemas.microsoft.com/office/drawing/2014/main" id="{91D8D8AC-AAC7-4846-BBD5-EDB2E82F9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38">
              <a:extLst>
                <a:ext uri="{FF2B5EF4-FFF2-40B4-BE49-F238E27FC236}">
                  <a16:creationId xmlns:a16="http://schemas.microsoft.com/office/drawing/2014/main" id="{4046E410-51E3-4F9A-8FD2-BC9A377FC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39">
              <a:extLst>
                <a:ext uri="{FF2B5EF4-FFF2-40B4-BE49-F238E27FC236}">
                  <a16:creationId xmlns:a16="http://schemas.microsoft.com/office/drawing/2014/main" id="{777A0755-427B-42F0-AAF5-2BA3F8C6A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0">
              <a:extLst>
                <a:ext uri="{FF2B5EF4-FFF2-40B4-BE49-F238E27FC236}">
                  <a16:creationId xmlns:a16="http://schemas.microsoft.com/office/drawing/2014/main" id="{7A33E167-65C5-4755-A70B-74483ED33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41">
              <a:extLst>
                <a:ext uri="{FF2B5EF4-FFF2-40B4-BE49-F238E27FC236}">
                  <a16:creationId xmlns:a16="http://schemas.microsoft.com/office/drawing/2014/main" id="{B5FD459A-5299-485E-875C-9B089EE30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42">
              <a:extLst>
                <a:ext uri="{FF2B5EF4-FFF2-40B4-BE49-F238E27FC236}">
                  <a16:creationId xmlns:a16="http://schemas.microsoft.com/office/drawing/2014/main" id="{71C6B72D-D3F5-4B34-BDBB-DDD98A4B8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43">
              <a:extLst>
                <a:ext uri="{FF2B5EF4-FFF2-40B4-BE49-F238E27FC236}">
                  <a16:creationId xmlns:a16="http://schemas.microsoft.com/office/drawing/2014/main" id="{108A520E-B127-4693-808E-BFB926C72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44">
              <a:extLst>
                <a:ext uri="{FF2B5EF4-FFF2-40B4-BE49-F238E27FC236}">
                  <a16:creationId xmlns:a16="http://schemas.microsoft.com/office/drawing/2014/main" id="{CBFF2972-2F62-4D34-8A03-CADD1B594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45">
              <a:extLst>
                <a:ext uri="{FF2B5EF4-FFF2-40B4-BE49-F238E27FC236}">
                  <a16:creationId xmlns:a16="http://schemas.microsoft.com/office/drawing/2014/main" id="{385E4750-F1B0-49FC-95D6-20DC4031C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6">
              <a:extLst>
                <a:ext uri="{FF2B5EF4-FFF2-40B4-BE49-F238E27FC236}">
                  <a16:creationId xmlns:a16="http://schemas.microsoft.com/office/drawing/2014/main" id="{4F7EBEC2-1602-4735-B561-E4981CC4A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42" name="Picture 5" descr="j0116172">
            <a:extLst>
              <a:ext uri="{FF2B5EF4-FFF2-40B4-BE49-F238E27FC236}">
                <a16:creationId xmlns:a16="http://schemas.microsoft.com/office/drawing/2014/main" id="{15681341-5749-481E-86A7-D977A07C49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9000" y="1296422"/>
            <a:ext cx="839982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9A66F190-AD01-4B57-8AF2-A1D661417A94}"/>
              </a:ext>
            </a:extLst>
          </p:cNvPr>
          <p:cNvCxnSpPr>
            <a:cxnSpLocks/>
          </p:cNvCxnSpPr>
          <p:nvPr/>
        </p:nvCxnSpPr>
        <p:spPr bwMode="auto">
          <a:xfrm flipV="1">
            <a:off x="1169894" y="755075"/>
            <a:ext cx="2183286" cy="39498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35" name="Text Box 22">
            <a:extLst>
              <a:ext uri="{FF2B5EF4-FFF2-40B4-BE49-F238E27FC236}">
                <a16:creationId xmlns:a16="http://schemas.microsoft.com/office/drawing/2014/main" id="{C5DD0C47-AB6A-42B2-9482-D02EEEC719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0047" y="533400"/>
            <a:ext cx="3209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?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18113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 animBg="1"/>
      <p:bldP spid="38" grpId="0" animBg="1"/>
      <p:bldP spid="35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2" descr="upload.wikimedia.org/wikipedia/commons/c/c5/Edv...">
            <a:extLst>
              <a:ext uri="{FF2B5EF4-FFF2-40B4-BE49-F238E27FC236}">
                <a16:creationId xmlns:a16="http://schemas.microsoft.com/office/drawing/2014/main" id="{A338AEF8-82E1-419D-BCE6-3EB6C914AB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5214" y="1855269"/>
            <a:ext cx="2601572" cy="23844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9B04AC6C-2E09-4ED0-A6B6-7A3296B89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Free Variable Fail</a:t>
            </a:r>
          </a:p>
        </p:txBody>
      </p:sp>
      <p:sp>
        <p:nvSpPr>
          <p:cNvPr id="35" name="AutoShape 8">
            <a:extLst>
              <a:ext uri="{FF2B5EF4-FFF2-40B4-BE49-F238E27FC236}">
                <a16:creationId xmlns:a16="http://schemas.microsoft.com/office/drawing/2014/main" id="{F99A2316-201D-40C9-AC6A-AA417F804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454" y="1302603"/>
            <a:ext cx="4034429" cy="2106601"/>
          </a:xfrm>
          <a:prstGeom prst="wedgeRectCallout">
            <a:avLst>
              <a:gd name="adj1" fmla="val -55521"/>
              <a:gd name="adj2" fmla="val -17905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28FA80B-FC09-449A-8E1C-7CE028653C8D}"/>
              </a:ext>
            </a:extLst>
          </p:cNvPr>
          <p:cNvSpPr/>
          <p:nvPr/>
        </p:nvSpPr>
        <p:spPr>
          <a:xfrm>
            <a:off x="6712907" y="2598003"/>
            <a:ext cx="29644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"</a:t>
            </a:r>
          </a:p>
        </p:txBody>
      </p:sp>
      <p:sp>
        <p:nvSpPr>
          <p:cNvPr id="41" name="Text Box 22">
            <a:extLst>
              <a:ext uri="{FF2B5EF4-FFF2-40B4-BE49-F238E27FC236}">
                <a16:creationId xmlns:a16="http://schemas.microsoft.com/office/drawing/2014/main" id="{F0EB64D3-3236-4D06-9EC1-7B31605ABF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8482" y="759587"/>
            <a:ext cx="187205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 Valid Proof</a:t>
            </a:r>
            <a:endParaRPr lang="en-US" altLang="en-US" sz="2400" dirty="0"/>
          </a:p>
        </p:txBody>
      </p:sp>
      <p:sp>
        <p:nvSpPr>
          <p:cNvPr id="45" name="Text Box 22">
            <a:extLst>
              <a:ext uri="{FF2B5EF4-FFF2-40B4-BE49-F238E27FC236}">
                <a16:creationId xmlns:a16="http://schemas.microsoft.com/office/drawing/2014/main" id="{E3B827FF-9D9D-4CEA-96E5-FF8986EF8A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0440" y="1295400"/>
            <a:ext cx="23391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[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(x)]</a:t>
            </a: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7A265B8-2FCD-43EE-91F2-90F65D28FC54}"/>
              </a:ext>
            </a:extLst>
          </p:cNvPr>
          <p:cNvCxnSpPr>
            <a:cxnSpLocks/>
            <a:endCxn id="45" idx="3"/>
          </p:cNvCxnSpPr>
          <p:nvPr/>
        </p:nvCxnSpPr>
        <p:spPr bwMode="auto">
          <a:xfrm flipV="1">
            <a:off x="1231072" y="1526233"/>
            <a:ext cx="2388470" cy="39498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49" name="Text Box 22">
            <a:extLst>
              <a:ext uri="{FF2B5EF4-FFF2-40B4-BE49-F238E27FC236}">
                <a16:creationId xmlns:a16="http://schemas.microsoft.com/office/drawing/2014/main" id="{CF1401B3-13F2-4F0C-A6A4-CC30185127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302" y="762000"/>
            <a:ext cx="276588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Not a Valid Sentence</a:t>
            </a:r>
            <a:endParaRPr lang="en-US" altLang="en-US" sz="2400" dirty="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BD1EC137-843A-4726-9EE4-A81E465F6B69}"/>
              </a:ext>
            </a:extLst>
          </p:cNvPr>
          <p:cNvSpPr/>
          <p:nvPr/>
        </p:nvSpPr>
        <p:spPr bwMode="auto">
          <a:xfrm rot="1106169">
            <a:off x="512437" y="1259605"/>
            <a:ext cx="6485867" cy="1787548"/>
          </a:xfrm>
          <a:prstGeom prst="ellipse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0FCB06D4-D0C6-4EC6-AED6-F09B08ECD732}"/>
              </a:ext>
            </a:extLst>
          </p:cNvPr>
          <p:cNvCxnSpPr>
            <a:cxnSpLocks/>
          </p:cNvCxnSpPr>
          <p:nvPr/>
        </p:nvCxnSpPr>
        <p:spPr bwMode="auto">
          <a:xfrm flipV="1">
            <a:off x="4475662" y="781195"/>
            <a:ext cx="30862" cy="2656946"/>
          </a:xfrm>
          <a:prstGeom prst="line">
            <a:avLst/>
          </a:prstGeom>
          <a:noFill/>
          <a:ln w="254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/>
          </a:ln>
          <a:effectLst/>
        </p:spPr>
      </p:cxnSp>
      <p:grpSp>
        <p:nvGrpSpPr>
          <p:cNvPr id="4" name="Group 3">
            <a:extLst>
              <a:ext uri="{FF2B5EF4-FFF2-40B4-BE49-F238E27FC236}">
                <a16:creationId xmlns:a16="http://schemas.microsoft.com/office/drawing/2014/main" id="{53A6CEFF-8FA3-484C-BFDA-8ABDD2F799FC}"/>
              </a:ext>
            </a:extLst>
          </p:cNvPr>
          <p:cNvGrpSpPr/>
          <p:nvPr/>
        </p:nvGrpSpPr>
        <p:grpSpPr>
          <a:xfrm>
            <a:off x="5005183" y="2611066"/>
            <a:ext cx="558166" cy="461665"/>
            <a:chOff x="5005183" y="2611066"/>
            <a:chExt cx="558166" cy="461665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095DCE90-02AD-4E95-8A52-0B2909C1E87F}"/>
                </a:ext>
              </a:extLst>
            </p:cNvPr>
            <p:cNvSpPr/>
            <p:nvPr/>
          </p:nvSpPr>
          <p:spPr bwMode="auto">
            <a:xfrm>
              <a:off x="5072698" y="2713374"/>
              <a:ext cx="489902" cy="345134"/>
            </a:xfrm>
            <a:prstGeom prst="rect">
              <a:avLst/>
            </a:prstGeom>
            <a:solidFill>
              <a:srgbClr val="000066"/>
            </a:solidFill>
            <a:ln w="38100">
              <a:noFill/>
              <a:miter lim="800000"/>
              <a:headEnd/>
              <a:tailEnd/>
            </a:ln>
          </p:spPr>
          <p:txBody>
            <a:bodyPr rtlCol="0" anchor="ctr"/>
            <a:lstStyle/>
            <a:p>
              <a:pPr algn="ctr" eaLnBrk="1" hangingPunct="1">
                <a:spcBef>
                  <a:spcPct val="0"/>
                </a:spcBef>
                <a:buNone/>
              </a:pPr>
              <a:endParaRPr lang="en-US" sz="2400" dirty="0">
                <a:solidFill>
                  <a:schemeClr val="tx2"/>
                </a:solidFill>
              </a:endParaRPr>
            </a:p>
          </p:txBody>
        </p:sp>
        <p:sp>
          <p:nvSpPr>
            <p:cNvPr id="39" name="Text Box 44">
              <a:extLst>
                <a:ext uri="{FF2B5EF4-FFF2-40B4-BE49-F238E27FC236}">
                  <a16:creationId xmlns:a16="http://schemas.microsoft.com/office/drawing/2014/main" id="{D6F517F1-2642-4F2B-A834-913C82633E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05183" y="2611066"/>
              <a:ext cx="55816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  <a:defRPr/>
              </a:pPr>
              <a:r>
                <a:rPr lang="en-US" altLang="en-US" sz="2400" dirty="0">
                  <a:solidFill>
                    <a:srgbClr val="66FF66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66FF66"/>
                  </a:solidFill>
                </a:rPr>
                <a:t>x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35B1F3A-DFC8-47BE-902E-939E8FED67E9}"/>
              </a:ext>
            </a:extLst>
          </p:cNvPr>
          <p:cNvGrpSpPr/>
          <p:nvPr/>
        </p:nvGrpSpPr>
        <p:grpSpPr>
          <a:xfrm>
            <a:off x="3124200" y="2800421"/>
            <a:ext cx="1709200" cy="461665"/>
            <a:chOff x="1429656" y="2357735"/>
            <a:chExt cx="1709200" cy="461665"/>
          </a:xfrm>
        </p:grpSpPr>
        <p:sp>
          <p:nvSpPr>
            <p:cNvPr id="23" name="Text Box 22">
              <a:extLst>
                <a:ext uri="{FF2B5EF4-FFF2-40B4-BE49-F238E27FC236}">
                  <a16:creationId xmlns:a16="http://schemas.microsoft.com/office/drawing/2014/main" id="{53819A38-FBD0-4634-83C5-168AA23978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9656" y="2357735"/>
              <a:ext cx="140570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Valid step</a:t>
              </a:r>
              <a:endParaRPr lang="en-US" altLang="en-US" sz="240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5A042E3-F959-402E-A423-456F8339755D}"/>
                </a:ext>
              </a:extLst>
            </p:cNvPr>
            <p:cNvSpPr/>
            <p:nvPr/>
          </p:nvSpPr>
          <p:spPr bwMode="auto">
            <a:xfrm>
              <a:off x="2877456" y="2500086"/>
              <a:ext cx="261400" cy="240482"/>
            </a:xfrm>
            <a:custGeom>
              <a:avLst/>
              <a:gdLst>
                <a:gd name="connsiteX0" fmla="*/ 261400 w 261400"/>
                <a:gd name="connsiteY0" fmla="*/ 0 h 362857"/>
                <a:gd name="connsiteX1" fmla="*/ 143 w 261400"/>
                <a:gd name="connsiteY1" fmla="*/ 159657 h 362857"/>
                <a:gd name="connsiteX2" fmla="*/ 232371 w 261400"/>
                <a:gd name="connsiteY2" fmla="*/ 362857 h 36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1400" h="362857">
                  <a:moveTo>
                    <a:pt x="261400" y="0"/>
                  </a:moveTo>
                  <a:cubicBezTo>
                    <a:pt x="133190" y="49590"/>
                    <a:pt x="4981" y="99181"/>
                    <a:pt x="143" y="159657"/>
                  </a:cubicBezTo>
                  <a:cubicBezTo>
                    <a:pt x="-4695" y="220133"/>
                    <a:pt x="113838" y="291495"/>
                    <a:pt x="232371" y="362857"/>
                  </a:cubicBezTo>
                </a:path>
              </a:pathLst>
            </a:custGeom>
            <a:noFill/>
            <a:ln w="19050">
              <a:solidFill>
                <a:srgbClr val="FFFFFF"/>
              </a:solidFill>
              <a:miter lim="800000"/>
              <a:headEnd/>
              <a:tailEnd type="stealth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08445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41" grpId="0"/>
      <p:bldP spid="6" grpId="0" animBg="1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" name="Picture 2" descr="upload.wikimedia.org/wikipedia/commons/c/c5/Edv...">
            <a:extLst>
              <a:ext uri="{FF2B5EF4-FFF2-40B4-BE49-F238E27FC236}">
                <a16:creationId xmlns:a16="http://schemas.microsoft.com/office/drawing/2014/main" id="{FF98C030-CC5B-49AB-B0A4-729C5051E0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5214" y="1855269"/>
            <a:ext cx="2601572" cy="23844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9B04AC6C-2E09-4ED0-A6B6-7A3296B89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Free Variable Fail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BBFACB6B-48DA-492E-B8C7-A3E3EA4B08A8}"/>
              </a:ext>
            </a:extLst>
          </p:cNvPr>
          <p:cNvCxnSpPr>
            <a:cxnSpLocks/>
          </p:cNvCxnSpPr>
          <p:nvPr/>
        </p:nvCxnSpPr>
        <p:spPr bwMode="auto">
          <a:xfrm flipV="1">
            <a:off x="4475662" y="781195"/>
            <a:ext cx="30862" cy="2656946"/>
          </a:xfrm>
          <a:prstGeom prst="line">
            <a:avLst/>
          </a:prstGeom>
          <a:noFill/>
          <a:ln w="254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35" name="AutoShape 8">
            <a:extLst>
              <a:ext uri="{FF2B5EF4-FFF2-40B4-BE49-F238E27FC236}">
                <a16:creationId xmlns:a16="http://schemas.microsoft.com/office/drawing/2014/main" id="{F99A2316-201D-40C9-AC6A-AA417F804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454" y="1302603"/>
            <a:ext cx="4034429" cy="2106601"/>
          </a:xfrm>
          <a:prstGeom prst="wedgeRectCallout">
            <a:avLst>
              <a:gd name="adj1" fmla="val -55521"/>
              <a:gd name="adj2" fmla="val -17905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28FA80B-FC09-449A-8E1C-7CE028653C8D}"/>
              </a:ext>
            </a:extLst>
          </p:cNvPr>
          <p:cNvSpPr/>
          <p:nvPr/>
        </p:nvSpPr>
        <p:spPr>
          <a:xfrm>
            <a:off x="6712907" y="2598003"/>
            <a:ext cx="29644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"</a:t>
            </a:r>
          </a:p>
        </p:txBody>
      </p:sp>
      <p:sp>
        <p:nvSpPr>
          <p:cNvPr id="41" name="Text Box 22">
            <a:extLst>
              <a:ext uri="{FF2B5EF4-FFF2-40B4-BE49-F238E27FC236}">
                <a16:creationId xmlns:a16="http://schemas.microsoft.com/office/drawing/2014/main" id="{F0EB64D3-3236-4D06-9EC1-7B31605ABF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8482" y="759587"/>
            <a:ext cx="187205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 Valid Proof</a:t>
            </a:r>
            <a:endParaRPr lang="en-US" altLang="en-US" sz="2400" dirty="0"/>
          </a:p>
        </p:txBody>
      </p:sp>
      <p:sp>
        <p:nvSpPr>
          <p:cNvPr id="52" name="Text Box 22">
            <a:extLst>
              <a:ext uri="{FF2B5EF4-FFF2-40B4-BE49-F238E27FC236}">
                <a16:creationId xmlns:a16="http://schemas.microsoft.com/office/drawing/2014/main" id="{24D230A1-EBD9-4DC6-B96D-6080C0C2E6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302" y="762000"/>
            <a:ext cx="276588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Not a Valid Sentence</a:t>
            </a:r>
            <a:endParaRPr lang="en-US" altLang="en-US" sz="2400" dirty="0"/>
          </a:p>
        </p:txBody>
      </p:sp>
      <p:sp>
        <p:nvSpPr>
          <p:cNvPr id="61" name="AutoShape 8">
            <a:extLst>
              <a:ext uri="{FF2B5EF4-FFF2-40B4-BE49-F238E27FC236}">
                <a16:creationId xmlns:a16="http://schemas.microsoft.com/office/drawing/2014/main" id="{BF257D05-48EB-41CD-ADFA-652DB6048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7714" y="3606800"/>
            <a:ext cx="5278961" cy="2066198"/>
          </a:xfrm>
          <a:prstGeom prst="wedgeRectCallout">
            <a:avLst>
              <a:gd name="adj1" fmla="val -54352"/>
              <a:gd name="adj2" fmla="val -19392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Proof: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Deduction Goal: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</a:t>
            </a:r>
            <a:r>
              <a:rPr lang="en-US" altLang="en-US" sz="2400" dirty="0"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      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</a:t>
            </a:r>
            <a:r>
              <a:rPr lang="en-US" altLang="en-US" sz="2400" dirty="0"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2507788D-C899-42D5-9092-0C2FA33B41D6}"/>
              </a:ext>
            </a:extLst>
          </p:cNvPr>
          <p:cNvSpPr/>
          <p:nvPr/>
        </p:nvSpPr>
        <p:spPr>
          <a:xfrm>
            <a:off x="7258668" y="4305300"/>
            <a:ext cx="227903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Assumption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"</a:t>
            </a:r>
          </a:p>
          <a:p>
            <a:pPr algn="l"/>
            <a:r>
              <a:rPr lang="en-US" sz="2400"/>
              <a:t>Conclusion</a:t>
            </a:r>
            <a:endParaRPr lang="en-US" sz="2400" dirty="0"/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EE8C2933-DCC1-489B-96AC-1C5840F7AE39}"/>
              </a:ext>
            </a:extLst>
          </p:cNvPr>
          <p:cNvCxnSpPr>
            <a:cxnSpLocks/>
          </p:cNvCxnSpPr>
          <p:nvPr/>
        </p:nvCxnSpPr>
        <p:spPr bwMode="auto">
          <a:xfrm flipV="1">
            <a:off x="4276638" y="5293326"/>
            <a:ext cx="2183286" cy="39498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24" name="Text Box 22">
            <a:extLst>
              <a:ext uri="{FF2B5EF4-FFF2-40B4-BE49-F238E27FC236}">
                <a16:creationId xmlns:a16="http://schemas.microsoft.com/office/drawing/2014/main" id="{90862A0F-3CEE-40D9-9C24-DE376D5678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0440" y="1295400"/>
            <a:ext cx="23391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[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(x)]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401356D-1F13-4A01-9A86-EA9792786A23}"/>
              </a:ext>
            </a:extLst>
          </p:cNvPr>
          <p:cNvCxnSpPr>
            <a:cxnSpLocks/>
            <a:endCxn id="24" idx="3"/>
          </p:cNvCxnSpPr>
          <p:nvPr/>
        </p:nvCxnSpPr>
        <p:spPr bwMode="auto">
          <a:xfrm flipV="1">
            <a:off x="1231072" y="1526233"/>
            <a:ext cx="2388470" cy="39498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grpSp>
        <p:nvGrpSpPr>
          <p:cNvPr id="45" name="Group 44">
            <a:extLst>
              <a:ext uri="{FF2B5EF4-FFF2-40B4-BE49-F238E27FC236}">
                <a16:creationId xmlns:a16="http://schemas.microsoft.com/office/drawing/2014/main" id="{7685B980-036D-4AB7-A726-0864C115F40A}"/>
              </a:ext>
            </a:extLst>
          </p:cNvPr>
          <p:cNvGrpSpPr/>
          <p:nvPr/>
        </p:nvGrpSpPr>
        <p:grpSpPr>
          <a:xfrm>
            <a:off x="3124200" y="2800421"/>
            <a:ext cx="1709200" cy="461665"/>
            <a:chOff x="1429656" y="2357735"/>
            <a:chExt cx="1709200" cy="461665"/>
          </a:xfrm>
        </p:grpSpPr>
        <p:sp>
          <p:nvSpPr>
            <p:cNvPr id="46" name="Text Box 22">
              <a:extLst>
                <a:ext uri="{FF2B5EF4-FFF2-40B4-BE49-F238E27FC236}">
                  <a16:creationId xmlns:a16="http://schemas.microsoft.com/office/drawing/2014/main" id="{51EA1C84-15F9-479D-AB4E-6BB61A16A6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9656" y="2357735"/>
              <a:ext cx="140570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Valid step</a:t>
              </a:r>
              <a:endParaRPr lang="en-US" altLang="en-US" sz="240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69FC49F-757B-48B3-9021-8CB23813EA14}"/>
                </a:ext>
              </a:extLst>
            </p:cNvPr>
            <p:cNvSpPr/>
            <p:nvPr/>
          </p:nvSpPr>
          <p:spPr bwMode="auto">
            <a:xfrm>
              <a:off x="2877456" y="2500086"/>
              <a:ext cx="261400" cy="240482"/>
            </a:xfrm>
            <a:custGeom>
              <a:avLst/>
              <a:gdLst>
                <a:gd name="connsiteX0" fmla="*/ 261400 w 261400"/>
                <a:gd name="connsiteY0" fmla="*/ 0 h 362857"/>
                <a:gd name="connsiteX1" fmla="*/ 143 w 261400"/>
                <a:gd name="connsiteY1" fmla="*/ 159657 h 362857"/>
                <a:gd name="connsiteX2" fmla="*/ 232371 w 261400"/>
                <a:gd name="connsiteY2" fmla="*/ 362857 h 36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1400" h="362857">
                  <a:moveTo>
                    <a:pt x="261400" y="0"/>
                  </a:moveTo>
                  <a:cubicBezTo>
                    <a:pt x="133190" y="49590"/>
                    <a:pt x="4981" y="99181"/>
                    <a:pt x="143" y="159657"/>
                  </a:cubicBezTo>
                  <a:cubicBezTo>
                    <a:pt x="-4695" y="220133"/>
                    <a:pt x="113838" y="291495"/>
                    <a:pt x="232371" y="362857"/>
                  </a:cubicBezTo>
                </a:path>
              </a:pathLst>
            </a:custGeom>
            <a:noFill/>
            <a:ln w="19050">
              <a:solidFill>
                <a:srgbClr val="FFFFFF"/>
              </a:solidFill>
              <a:miter lim="800000"/>
              <a:headEnd/>
              <a:tailEnd type="stealth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58451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" name="Picture 2" descr="upload.wikimedia.org/wikipedia/commons/c/c5/Edv...">
            <a:extLst>
              <a:ext uri="{FF2B5EF4-FFF2-40B4-BE49-F238E27FC236}">
                <a16:creationId xmlns:a16="http://schemas.microsoft.com/office/drawing/2014/main" id="{FF98C030-CC5B-49AB-B0A4-729C5051E0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5214" y="1855269"/>
            <a:ext cx="2601572" cy="23844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9B04AC6C-2E09-4ED0-A6B6-7A3296B89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Free Variable Fail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BBFACB6B-48DA-492E-B8C7-A3E3EA4B08A8}"/>
              </a:ext>
            </a:extLst>
          </p:cNvPr>
          <p:cNvCxnSpPr>
            <a:cxnSpLocks/>
          </p:cNvCxnSpPr>
          <p:nvPr/>
        </p:nvCxnSpPr>
        <p:spPr bwMode="auto">
          <a:xfrm flipV="1">
            <a:off x="4475662" y="781195"/>
            <a:ext cx="30862" cy="2656946"/>
          </a:xfrm>
          <a:prstGeom prst="line">
            <a:avLst/>
          </a:prstGeom>
          <a:noFill/>
          <a:ln w="254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35" name="AutoShape 8">
            <a:extLst>
              <a:ext uri="{FF2B5EF4-FFF2-40B4-BE49-F238E27FC236}">
                <a16:creationId xmlns:a16="http://schemas.microsoft.com/office/drawing/2014/main" id="{F99A2316-201D-40C9-AC6A-AA417F804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454" y="1302603"/>
            <a:ext cx="4034429" cy="2106601"/>
          </a:xfrm>
          <a:prstGeom prst="wedgeRectCallout">
            <a:avLst>
              <a:gd name="adj1" fmla="val -55521"/>
              <a:gd name="adj2" fmla="val -17905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28FA80B-FC09-449A-8E1C-7CE028653C8D}"/>
              </a:ext>
            </a:extLst>
          </p:cNvPr>
          <p:cNvSpPr/>
          <p:nvPr/>
        </p:nvSpPr>
        <p:spPr>
          <a:xfrm>
            <a:off x="6712907" y="2598003"/>
            <a:ext cx="29644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"</a:t>
            </a:r>
          </a:p>
        </p:txBody>
      </p:sp>
      <p:sp>
        <p:nvSpPr>
          <p:cNvPr id="41" name="Text Box 22">
            <a:extLst>
              <a:ext uri="{FF2B5EF4-FFF2-40B4-BE49-F238E27FC236}">
                <a16:creationId xmlns:a16="http://schemas.microsoft.com/office/drawing/2014/main" id="{F0EB64D3-3236-4D06-9EC1-7B31605ABF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8482" y="759587"/>
            <a:ext cx="187205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 Valid Proof</a:t>
            </a:r>
            <a:endParaRPr lang="en-US" altLang="en-US" sz="2400" dirty="0"/>
          </a:p>
        </p:txBody>
      </p:sp>
      <p:sp>
        <p:nvSpPr>
          <p:cNvPr id="52" name="Text Box 22">
            <a:extLst>
              <a:ext uri="{FF2B5EF4-FFF2-40B4-BE49-F238E27FC236}">
                <a16:creationId xmlns:a16="http://schemas.microsoft.com/office/drawing/2014/main" id="{24D230A1-EBD9-4DC6-B96D-6080C0C2E6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302" y="762000"/>
            <a:ext cx="276588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Not a Valid Sentence</a:t>
            </a:r>
            <a:endParaRPr lang="en-US" altLang="en-US" sz="2400" dirty="0"/>
          </a:p>
        </p:txBody>
      </p:sp>
      <p:sp>
        <p:nvSpPr>
          <p:cNvPr id="61" name="AutoShape 8">
            <a:extLst>
              <a:ext uri="{FF2B5EF4-FFF2-40B4-BE49-F238E27FC236}">
                <a16:creationId xmlns:a16="http://schemas.microsoft.com/office/drawing/2014/main" id="{BF257D05-48EB-41CD-ADFA-652DB6048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7714" y="3606800"/>
            <a:ext cx="5278961" cy="2066198"/>
          </a:xfrm>
          <a:prstGeom prst="wedgeRectCallout">
            <a:avLst>
              <a:gd name="adj1" fmla="val -54352"/>
              <a:gd name="adj2" fmla="val -19392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Proof: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Deduction Goal: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</a:t>
            </a:r>
            <a:r>
              <a:rPr lang="en-US" altLang="en-US" sz="2400" dirty="0"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      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</a:t>
            </a:r>
            <a:r>
              <a:rPr lang="en-US" altLang="en-US" sz="2400" dirty="0"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2507788D-C899-42D5-9092-0C2FA33B41D6}"/>
              </a:ext>
            </a:extLst>
          </p:cNvPr>
          <p:cNvSpPr/>
          <p:nvPr/>
        </p:nvSpPr>
        <p:spPr>
          <a:xfrm>
            <a:off x="7258668" y="4305300"/>
            <a:ext cx="227903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Assumption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"</a:t>
            </a:r>
          </a:p>
          <a:p>
            <a:pPr algn="l"/>
            <a:r>
              <a:rPr lang="en-US" sz="2400"/>
              <a:t>Conclusion</a:t>
            </a:r>
            <a:endParaRPr lang="en-US" sz="2400" dirty="0"/>
          </a:p>
        </p:txBody>
      </p: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EE8C2933-DCC1-489B-96AC-1C5840F7AE39}"/>
              </a:ext>
            </a:extLst>
          </p:cNvPr>
          <p:cNvCxnSpPr>
            <a:cxnSpLocks/>
          </p:cNvCxnSpPr>
          <p:nvPr/>
        </p:nvCxnSpPr>
        <p:spPr bwMode="auto">
          <a:xfrm flipV="1">
            <a:off x="4276638" y="5293326"/>
            <a:ext cx="2183286" cy="39498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24" name="Text Box 22">
            <a:extLst>
              <a:ext uri="{FF2B5EF4-FFF2-40B4-BE49-F238E27FC236}">
                <a16:creationId xmlns:a16="http://schemas.microsoft.com/office/drawing/2014/main" id="{90862A0F-3CEE-40D9-9C24-DE376D5678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0440" y="1295400"/>
            <a:ext cx="23391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[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(x)]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401356D-1F13-4A01-9A86-EA9792786A23}"/>
              </a:ext>
            </a:extLst>
          </p:cNvPr>
          <p:cNvCxnSpPr>
            <a:cxnSpLocks/>
            <a:endCxn id="24" idx="3"/>
          </p:cNvCxnSpPr>
          <p:nvPr/>
        </p:nvCxnSpPr>
        <p:spPr bwMode="auto">
          <a:xfrm flipV="1">
            <a:off x="1231072" y="1526233"/>
            <a:ext cx="2388470" cy="39498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389D1C4-7A7E-4014-B65F-7E1EEE705D25}"/>
              </a:ext>
            </a:extLst>
          </p:cNvPr>
          <p:cNvGrpSpPr/>
          <p:nvPr/>
        </p:nvGrpSpPr>
        <p:grpSpPr>
          <a:xfrm>
            <a:off x="1066800" y="4483973"/>
            <a:ext cx="2229889" cy="461665"/>
            <a:chOff x="1066800" y="4483973"/>
            <a:chExt cx="2229889" cy="461665"/>
          </a:xfrm>
        </p:grpSpPr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1C3C78EB-186F-4133-9A3F-238892AA33EB}"/>
                </a:ext>
              </a:extLst>
            </p:cNvPr>
            <p:cNvSpPr/>
            <p:nvPr/>
          </p:nvSpPr>
          <p:spPr>
            <a:xfrm>
              <a:off x="1066800" y="4483973"/>
              <a:ext cx="16764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400" dirty="0">
                  <a:solidFill>
                    <a:srgbClr val="FF0000"/>
                  </a:solidFill>
                </a:rPr>
                <a:t>Faulty step</a:t>
              </a:r>
              <a:endParaRPr lang="en-US" sz="2400" dirty="0">
                <a:solidFill>
                  <a:srgbClr val="FF0000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ACE87B5-A655-46AC-BFC1-566C90ACFE59}"/>
                </a:ext>
              </a:extLst>
            </p:cNvPr>
            <p:cNvSpPr/>
            <p:nvPr/>
          </p:nvSpPr>
          <p:spPr bwMode="auto">
            <a:xfrm>
              <a:off x="3035289" y="4639900"/>
              <a:ext cx="261400" cy="240482"/>
            </a:xfrm>
            <a:custGeom>
              <a:avLst/>
              <a:gdLst>
                <a:gd name="connsiteX0" fmla="*/ 261400 w 261400"/>
                <a:gd name="connsiteY0" fmla="*/ 0 h 362857"/>
                <a:gd name="connsiteX1" fmla="*/ 143 w 261400"/>
                <a:gd name="connsiteY1" fmla="*/ 159657 h 362857"/>
                <a:gd name="connsiteX2" fmla="*/ 232371 w 261400"/>
                <a:gd name="connsiteY2" fmla="*/ 362857 h 36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1400" h="362857">
                  <a:moveTo>
                    <a:pt x="261400" y="0"/>
                  </a:moveTo>
                  <a:cubicBezTo>
                    <a:pt x="133190" y="49590"/>
                    <a:pt x="4981" y="99181"/>
                    <a:pt x="143" y="159657"/>
                  </a:cubicBezTo>
                  <a:cubicBezTo>
                    <a:pt x="-4695" y="220133"/>
                    <a:pt x="113838" y="291495"/>
                    <a:pt x="232371" y="362857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miter lim="800000"/>
              <a:headEnd/>
              <a:tailEnd type="stealth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3EA291F-F35E-4B59-B3EE-B353DF9C1F25}"/>
              </a:ext>
            </a:extLst>
          </p:cNvPr>
          <p:cNvGrpSpPr/>
          <p:nvPr/>
        </p:nvGrpSpPr>
        <p:grpSpPr>
          <a:xfrm>
            <a:off x="3241344" y="4330966"/>
            <a:ext cx="2895344" cy="830997"/>
            <a:chOff x="3241344" y="4330966"/>
            <a:chExt cx="2895344" cy="830997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F71B01C4-065F-4B31-9D27-6F1C35B4A4CD}"/>
                </a:ext>
              </a:extLst>
            </p:cNvPr>
            <p:cNvSpPr/>
            <p:nvPr/>
          </p:nvSpPr>
          <p:spPr bwMode="auto">
            <a:xfrm>
              <a:off x="3659277" y="4423462"/>
              <a:ext cx="679204" cy="675461"/>
            </a:xfrm>
            <a:prstGeom prst="rect">
              <a:avLst/>
            </a:prstGeom>
            <a:solidFill>
              <a:srgbClr val="000066"/>
            </a:solidFill>
            <a:ln w="38100">
              <a:noFill/>
              <a:miter lim="800000"/>
              <a:headEnd/>
              <a:tailEnd/>
            </a:ln>
          </p:spPr>
          <p:txBody>
            <a:bodyPr rtlCol="0" anchor="ctr"/>
            <a:lstStyle/>
            <a:p>
              <a:pPr algn="ctr" eaLnBrk="1" hangingPunct="1">
                <a:spcBef>
                  <a:spcPct val="0"/>
                </a:spcBef>
                <a:buNone/>
              </a:pPr>
              <a:endParaRPr lang="en-US" sz="2400" dirty="0">
                <a:solidFill>
                  <a:schemeClr val="tx2"/>
                </a:solidFill>
              </a:endParaRPr>
            </a:p>
          </p:txBody>
        </p:sp>
        <p:sp>
          <p:nvSpPr>
            <p:cNvPr id="42" name="Text Box 44">
              <a:extLst>
                <a:ext uri="{FF2B5EF4-FFF2-40B4-BE49-F238E27FC236}">
                  <a16:creationId xmlns:a16="http://schemas.microsoft.com/office/drawing/2014/main" id="{D99AFCF8-603F-49F5-9015-0C774D0EF0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1344" y="4330966"/>
              <a:ext cx="2895344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lang="en-US" altLang="en-US" sz="2400" dirty="0">
                  <a:solidFill>
                    <a:srgbClr val="66FF66"/>
                  </a:solidFill>
                  <a:latin typeface="+mj-lt"/>
                </a:rPr>
                <a:t>x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[</a:t>
              </a:r>
              <a:r>
                <a:rPr lang="el-GR" altLang="en-US" sz="24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sz="2400" dirty="0">
                  <a:solidFill>
                    <a:schemeClr val="tx2"/>
                  </a:solidFill>
                  <a:cs typeface="Times New Roman" panose="02020603050405020304" pitchFamily="18" charset="0"/>
                </a:rPr>
                <a:t>(</a:t>
              </a:r>
              <a:r>
                <a:rPr lang="en-CA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x</a:t>
              </a:r>
              <a:r>
                <a:rPr lang="en-CA" altLang="en-US" sz="24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 </a:t>
              </a:r>
              <a:r>
                <a:rPr lang="el-GR" altLang="en-US" sz="24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j-lt"/>
                  <a:ea typeface="+mn-ea"/>
                  <a:cs typeface="+mn-cs"/>
                </a:rPr>
                <a:t>      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]</a:t>
              </a:r>
            </a:p>
            <a:p>
              <a:pPr eaLnBrk="1" hangingPunct="1">
                <a:spcBef>
                  <a:spcPct val="0"/>
                </a:spcBef>
                <a:buNone/>
                <a:defRPr/>
              </a:pPr>
              <a:r>
                <a:rPr lang="en-US" altLang="en-US" sz="2400" dirty="0">
                  <a:solidFill>
                    <a:srgbClr val="66FF66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66FF66"/>
                  </a:solidFill>
                </a:rPr>
                <a:t>x [</a:t>
              </a:r>
              <a:r>
                <a:rPr lang="el-GR" altLang="en-US" sz="24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sz="2400" dirty="0">
                  <a:solidFill>
                    <a:schemeClr val="tx2"/>
                  </a:solidFill>
                  <a:cs typeface="Times New Roman" panose="02020603050405020304" pitchFamily="18" charset="0"/>
                </a:rPr>
                <a:t>(</a:t>
              </a:r>
              <a:r>
                <a:rPr lang="en-CA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x</a:t>
              </a:r>
              <a:r>
                <a:rPr lang="en-CA" altLang="en-US" sz="24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 </a:t>
              </a:r>
              <a:r>
                <a:rPr lang="el-GR" altLang="en-US" sz="24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lang="en-US" altLang="en-US" sz="2400" dirty="0">
                  <a:solidFill>
                    <a:schemeClr val="tx2"/>
                  </a:solidFill>
                </a:rPr>
                <a:t>           </a:t>
              </a:r>
              <a:r>
                <a:rPr lang="en-US" altLang="en-US" sz="2400" dirty="0">
                  <a:solidFill>
                    <a:srgbClr val="66FF66"/>
                  </a:solidFill>
                </a:rPr>
                <a:t>    </a:t>
              </a:r>
              <a:r>
                <a:rPr lang="en-US" altLang="en-US" sz="2400" dirty="0">
                  <a:solidFill>
                    <a:srgbClr val="66FF66"/>
                  </a:solidFill>
                  <a:latin typeface="Symbol" pitchFamily="18" charset="2"/>
                </a:rPr>
                <a:t>]</a:t>
              </a: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1D03EDAE-32AC-4694-9AF2-EF9D7FFDF57B}"/>
              </a:ext>
            </a:extLst>
          </p:cNvPr>
          <p:cNvSpPr/>
          <p:nvPr/>
        </p:nvSpPr>
        <p:spPr>
          <a:xfrm>
            <a:off x="2443555" y="4315096"/>
            <a:ext cx="110301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Valid</a:t>
            </a:r>
            <a:endParaRPr lang="en-US" sz="2400" dirty="0"/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EC4D3C5-52A3-42C3-9382-E3B4EBBCCBBE}"/>
              </a:ext>
            </a:extLst>
          </p:cNvPr>
          <p:cNvCxnSpPr>
            <a:cxnSpLocks/>
          </p:cNvCxnSpPr>
          <p:nvPr/>
        </p:nvCxnSpPr>
        <p:spPr bwMode="auto">
          <a:xfrm flipV="1">
            <a:off x="3429000" y="4945638"/>
            <a:ext cx="2707688" cy="33488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32" name="AutoShape 55">
            <a:extLst>
              <a:ext uri="{FF2B5EF4-FFF2-40B4-BE49-F238E27FC236}">
                <a16:creationId xmlns:a16="http://schemas.microsoft.com/office/drawing/2014/main" id="{6EE0A199-4ACC-496B-9DE0-46EE1B6F5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867400"/>
            <a:ext cx="8381999" cy="855124"/>
          </a:xfrm>
          <a:prstGeom prst="wedgeRoundRectCallout">
            <a:avLst>
              <a:gd name="adj1" fmla="val -31238"/>
              <a:gd name="adj2" fmla="val -5899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Let’s first see where the intended meaning broke down.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And then see where we did not follow the formal rules correctly.</a:t>
            </a:r>
            <a:br>
              <a:rPr lang="en-US" altLang="en-US" sz="2400" dirty="0"/>
            </a:br>
            <a:endParaRPr lang="en-US" altLang="en-US" sz="2400" dirty="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E758601B-78AD-49EE-A9FE-4E67EF7D3365}"/>
              </a:ext>
            </a:extLst>
          </p:cNvPr>
          <p:cNvGrpSpPr/>
          <p:nvPr/>
        </p:nvGrpSpPr>
        <p:grpSpPr>
          <a:xfrm>
            <a:off x="3124200" y="2800421"/>
            <a:ext cx="1709200" cy="461665"/>
            <a:chOff x="1429656" y="2357735"/>
            <a:chExt cx="1709200" cy="461665"/>
          </a:xfrm>
        </p:grpSpPr>
        <p:sp>
          <p:nvSpPr>
            <p:cNvPr id="34" name="Text Box 22">
              <a:extLst>
                <a:ext uri="{FF2B5EF4-FFF2-40B4-BE49-F238E27FC236}">
                  <a16:creationId xmlns:a16="http://schemas.microsoft.com/office/drawing/2014/main" id="{7EAB62E4-4362-4CD5-BF9C-B06B562082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9656" y="2357735"/>
              <a:ext cx="140570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Valid step</a:t>
              </a:r>
              <a:endParaRPr lang="en-US" altLang="en-US" sz="240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B110168-1366-4587-81EC-4ACD57A2BFC3}"/>
                </a:ext>
              </a:extLst>
            </p:cNvPr>
            <p:cNvSpPr/>
            <p:nvPr/>
          </p:nvSpPr>
          <p:spPr bwMode="auto">
            <a:xfrm>
              <a:off x="2877456" y="2500086"/>
              <a:ext cx="261400" cy="240482"/>
            </a:xfrm>
            <a:custGeom>
              <a:avLst/>
              <a:gdLst>
                <a:gd name="connsiteX0" fmla="*/ 261400 w 261400"/>
                <a:gd name="connsiteY0" fmla="*/ 0 h 362857"/>
                <a:gd name="connsiteX1" fmla="*/ 143 w 261400"/>
                <a:gd name="connsiteY1" fmla="*/ 159657 h 362857"/>
                <a:gd name="connsiteX2" fmla="*/ 232371 w 261400"/>
                <a:gd name="connsiteY2" fmla="*/ 362857 h 36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1400" h="362857">
                  <a:moveTo>
                    <a:pt x="261400" y="0"/>
                  </a:moveTo>
                  <a:cubicBezTo>
                    <a:pt x="133190" y="49590"/>
                    <a:pt x="4981" y="99181"/>
                    <a:pt x="143" y="159657"/>
                  </a:cubicBezTo>
                  <a:cubicBezTo>
                    <a:pt x="-4695" y="220133"/>
                    <a:pt x="113838" y="291495"/>
                    <a:pt x="232371" y="362857"/>
                  </a:cubicBezTo>
                </a:path>
              </a:pathLst>
            </a:custGeom>
            <a:noFill/>
            <a:ln w="19050">
              <a:solidFill>
                <a:srgbClr val="FFFFFF"/>
              </a:solidFill>
              <a:miter lim="800000"/>
              <a:headEnd/>
              <a:tailEnd type="stealth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612366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32" grpId="0" animBg="1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9B04AC6C-2E09-4ED0-A6B6-7A3296B89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Free Variable Fail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BBFACB6B-48DA-492E-B8C7-A3E3EA4B08A8}"/>
              </a:ext>
            </a:extLst>
          </p:cNvPr>
          <p:cNvCxnSpPr>
            <a:cxnSpLocks/>
          </p:cNvCxnSpPr>
          <p:nvPr/>
        </p:nvCxnSpPr>
        <p:spPr bwMode="auto">
          <a:xfrm flipV="1">
            <a:off x="4475662" y="781195"/>
            <a:ext cx="30862" cy="2656946"/>
          </a:xfrm>
          <a:prstGeom prst="line">
            <a:avLst/>
          </a:prstGeom>
          <a:noFill/>
          <a:ln w="254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35" name="AutoShape 8">
            <a:extLst>
              <a:ext uri="{FF2B5EF4-FFF2-40B4-BE49-F238E27FC236}">
                <a16:creationId xmlns:a16="http://schemas.microsoft.com/office/drawing/2014/main" id="{F99A2316-201D-40C9-AC6A-AA417F804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454" y="1302603"/>
            <a:ext cx="4034429" cy="2106601"/>
          </a:xfrm>
          <a:prstGeom prst="wedgeRectCallout">
            <a:avLst>
              <a:gd name="adj1" fmla="val -55521"/>
              <a:gd name="adj2" fmla="val -17905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28FA80B-FC09-449A-8E1C-7CE028653C8D}"/>
              </a:ext>
            </a:extLst>
          </p:cNvPr>
          <p:cNvSpPr/>
          <p:nvPr/>
        </p:nvSpPr>
        <p:spPr>
          <a:xfrm>
            <a:off x="6712907" y="2598003"/>
            <a:ext cx="29644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"</a:t>
            </a:r>
          </a:p>
        </p:txBody>
      </p:sp>
      <p:sp>
        <p:nvSpPr>
          <p:cNvPr id="41" name="Text Box 22">
            <a:extLst>
              <a:ext uri="{FF2B5EF4-FFF2-40B4-BE49-F238E27FC236}">
                <a16:creationId xmlns:a16="http://schemas.microsoft.com/office/drawing/2014/main" id="{F0EB64D3-3236-4D06-9EC1-7B31605ABF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8482" y="759587"/>
            <a:ext cx="187205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 Valid Proof</a:t>
            </a:r>
            <a:endParaRPr lang="en-US" altLang="en-US" sz="2400" dirty="0"/>
          </a:p>
        </p:txBody>
      </p:sp>
      <p:sp>
        <p:nvSpPr>
          <p:cNvPr id="61" name="AutoShape 8">
            <a:extLst>
              <a:ext uri="{FF2B5EF4-FFF2-40B4-BE49-F238E27FC236}">
                <a16:creationId xmlns:a16="http://schemas.microsoft.com/office/drawing/2014/main" id="{BF257D05-48EB-41CD-ADFA-652DB6048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7714" y="3606800"/>
            <a:ext cx="5278961" cy="2066198"/>
          </a:xfrm>
          <a:prstGeom prst="wedgeRectCallout">
            <a:avLst>
              <a:gd name="adj1" fmla="val -54352"/>
              <a:gd name="adj2" fmla="val -19392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Proof: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Deduction Goal: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</a:t>
            </a:r>
            <a:r>
              <a:rPr lang="en-US" altLang="en-US" sz="2400" dirty="0"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 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      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 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</a:t>
            </a:r>
            <a:r>
              <a:rPr lang="en-US" altLang="en-US" sz="2400" dirty="0"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2507788D-C899-42D5-9092-0C2FA33B41D6}"/>
              </a:ext>
            </a:extLst>
          </p:cNvPr>
          <p:cNvSpPr/>
          <p:nvPr/>
        </p:nvSpPr>
        <p:spPr>
          <a:xfrm>
            <a:off x="7258668" y="4305300"/>
            <a:ext cx="227903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Assumption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"</a:t>
            </a:r>
          </a:p>
          <a:p>
            <a:pPr algn="l"/>
            <a:r>
              <a:rPr lang="en-US" sz="2400"/>
              <a:t>Conclusion</a:t>
            </a:r>
            <a:endParaRPr lang="en-US" sz="2400" dirty="0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389D1C4-7A7E-4014-B65F-7E1EEE705D25}"/>
              </a:ext>
            </a:extLst>
          </p:cNvPr>
          <p:cNvGrpSpPr/>
          <p:nvPr/>
        </p:nvGrpSpPr>
        <p:grpSpPr>
          <a:xfrm>
            <a:off x="1066800" y="4483973"/>
            <a:ext cx="2229889" cy="461665"/>
            <a:chOff x="1066800" y="4483973"/>
            <a:chExt cx="2229889" cy="461665"/>
          </a:xfrm>
        </p:grpSpPr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1C3C78EB-186F-4133-9A3F-238892AA33EB}"/>
                </a:ext>
              </a:extLst>
            </p:cNvPr>
            <p:cNvSpPr/>
            <p:nvPr/>
          </p:nvSpPr>
          <p:spPr>
            <a:xfrm>
              <a:off x="1066800" y="4483973"/>
              <a:ext cx="16764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400" dirty="0">
                  <a:solidFill>
                    <a:srgbClr val="FF0000"/>
                  </a:solidFill>
                </a:rPr>
                <a:t>Faulty step</a:t>
              </a:r>
              <a:endParaRPr lang="en-US" sz="2400" dirty="0">
                <a:solidFill>
                  <a:srgbClr val="FF0000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ACE87B5-A655-46AC-BFC1-566C90ACFE59}"/>
                </a:ext>
              </a:extLst>
            </p:cNvPr>
            <p:cNvSpPr/>
            <p:nvPr/>
          </p:nvSpPr>
          <p:spPr bwMode="auto">
            <a:xfrm>
              <a:off x="3035289" y="4639900"/>
              <a:ext cx="261400" cy="240482"/>
            </a:xfrm>
            <a:custGeom>
              <a:avLst/>
              <a:gdLst>
                <a:gd name="connsiteX0" fmla="*/ 261400 w 261400"/>
                <a:gd name="connsiteY0" fmla="*/ 0 h 362857"/>
                <a:gd name="connsiteX1" fmla="*/ 143 w 261400"/>
                <a:gd name="connsiteY1" fmla="*/ 159657 h 362857"/>
                <a:gd name="connsiteX2" fmla="*/ 232371 w 261400"/>
                <a:gd name="connsiteY2" fmla="*/ 362857 h 36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1400" h="362857">
                  <a:moveTo>
                    <a:pt x="261400" y="0"/>
                  </a:moveTo>
                  <a:cubicBezTo>
                    <a:pt x="133190" y="49590"/>
                    <a:pt x="4981" y="99181"/>
                    <a:pt x="143" y="159657"/>
                  </a:cubicBezTo>
                  <a:cubicBezTo>
                    <a:pt x="-4695" y="220133"/>
                    <a:pt x="113838" y="291495"/>
                    <a:pt x="232371" y="362857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miter lim="800000"/>
              <a:headEnd/>
              <a:tailEnd type="stealth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22" name="Picture 2" descr="Forefathers' Eve | The Witcher 3 Wiki">
            <a:extLst>
              <a:ext uri="{FF2B5EF4-FFF2-40B4-BE49-F238E27FC236}">
                <a16:creationId xmlns:a16="http://schemas.microsoft.com/office/drawing/2014/main" id="{0BC03161-534F-4531-98B1-E766F66D205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85" r="-1" b="-1"/>
          <a:stretch/>
        </p:blipFill>
        <p:spPr bwMode="auto">
          <a:xfrm>
            <a:off x="21" y="5183744"/>
            <a:ext cx="1103012" cy="1674255"/>
          </a:xfrm>
          <a:custGeom>
            <a:avLst/>
            <a:gdLst/>
            <a:ahLst/>
            <a:cxnLst/>
            <a:rect l="l" t="t" r="r" b="b"/>
            <a:pathLst>
              <a:path w="6024154" h="6858000">
                <a:moveTo>
                  <a:pt x="0" y="0"/>
                </a:moveTo>
                <a:lnTo>
                  <a:pt x="5953780" y="0"/>
                </a:lnTo>
                <a:lnTo>
                  <a:pt x="5989880" y="284091"/>
                </a:lnTo>
                <a:cubicBezTo>
                  <a:pt x="6012544" y="507260"/>
                  <a:pt x="6024154" y="733696"/>
                  <a:pt x="6024154" y="962844"/>
                </a:cubicBezTo>
                <a:cubicBezTo>
                  <a:pt x="6024154" y="3483472"/>
                  <a:pt x="4619336" y="5675986"/>
                  <a:pt x="2549934" y="6800152"/>
                </a:cubicBezTo>
                <a:lnTo>
                  <a:pt x="2436987" y="6858000"/>
                </a:lnTo>
                <a:lnTo>
                  <a:pt x="0" y="6858000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AutoShape 55">
            <a:extLst>
              <a:ext uri="{FF2B5EF4-FFF2-40B4-BE49-F238E27FC236}">
                <a16:creationId xmlns:a16="http://schemas.microsoft.com/office/drawing/2014/main" id="{94C32854-1EFA-4655-BFF9-FB6B7E1812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5867400"/>
            <a:ext cx="7696200" cy="855124"/>
          </a:xfrm>
          <a:prstGeom prst="wedgeRoundRectCallout">
            <a:avLst>
              <a:gd name="adj1" fmla="val -54615"/>
              <a:gd name="adj2" fmla="val -40321"/>
              <a:gd name="adj3" fmla="val 16667"/>
            </a:avLst>
          </a:prstGeom>
          <a:noFill/>
          <a:ln w="12700">
            <a:solidFill>
              <a:srgbClr val="9966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You can’t use the “</a:t>
            </a:r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” rule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when the variable appears in an </a:t>
            </a:r>
            <a:r>
              <a:rPr lang="en-US" altLang="en-US" sz="2400" dirty="0">
                <a:solidFill>
                  <a:srgbClr val="FFFF00"/>
                </a:solidFill>
              </a:rPr>
              <a:t>assumption/hypothesis</a:t>
            </a:r>
            <a:r>
              <a:rPr lang="en-US" altLang="en-US" sz="2400" dirty="0"/>
              <a:t>.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5E3CBDE-B10B-47AA-A77A-5EB3688FBA77}"/>
              </a:ext>
            </a:extLst>
          </p:cNvPr>
          <p:cNvGrpSpPr/>
          <p:nvPr/>
        </p:nvGrpSpPr>
        <p:grpSpPr>
          <a:xfrm>
            <a:off x="3124200" y="2800421"/>
            <a:ext cx="1709200" cy="461665"/>
            <a:chOff x="1429656" y="2357735"/>
            <a:chExt cx="1709200" cy="461665"/>
          </a:xfrm>
        </p:grpSpPr>
        <p:sp>
          <p:nvSpPr>
            <p:cNvPr id="28" name="Text Box 22">
              <a:extLst>
                <a:ext uri="{FF2B5EF4-FFF2-40B4-BE49-F238E27FC236}">
                  <a16:creationId xmlns:a16="http://schemas.microsoft.com/office/drawing/2014/main" id="{AA498199-928D-4447-B277-22C458E48E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9656" y="2357735"/>
              <a:ext cx="140570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Valid step</a:t>
              </a:r>
              <a:endParaRPr lang="en-US" altLang="en-US" sz="240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3553F6F-5366-43E1-AE94-70DD7F890C94}"/>
                </a:ext>
              </a:extLst>
            </p:cNvPr>
            <p:cNvSpPr/>
            <p:nvPr/>
          </p:nvSpPr>
          <p:spPr bwMode="auto">
            <a:xfrm>
              <a:off x="2877456" y="2500086"/>
              <a:ext cx="261400" cy="240482"/>
            </a:xfrm>
            <a:custGeom>
              <a:avLst/>
              <a:gdLst>
                <a:gd name="connsiteX0" fmla="*/ 261400 w 261400"/>
                <a:gd name="connsiteY0" fmla="*/ 0 h 362857"/>
                <a:gd name="connsiteX1" fmla="*/ 143 w 261400"/>
                <a:gd name="connsiteY1" fmla="*/ 159657 h 362857"/>
                <a:gd name="connsiteX2" fmla="*/ 232371 w 261400"/>
                <a:gd name="connsiteY2" fmla="*/ 362857 h 36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1400" h="362857">
                  <a:moveTo>
                    <a:pt x="261400" y="0"/>
                  </a:moveTo>
                  <a:cubicBezTo>
                    <a:pt x="133190" y="49590"/>
                    <a:pt x="4981" y="99181"/>
                    <a:pt x="143" y="159657"/>
                  </a:cubicBezTo>
                  <a:cubicBezTo>
                    <a:pt x="-4695" y="220133"/>
                    <a:pt x="113838" y="291495"/>
                    <a:pt x="232371" y="362857"/>
                  </a:cubicBezTo>
                </a:path>
              </a:pathLst>
            </a:custGeom>
            <a:noFill/>
            <a:ln w="19050">
              <a:solidFill>
                <a:srgbClr val="FFFFFF"/>
              </a:solidFill>
              <a:miter lim="800000"/>
              <a:headEnd/>
              <a:tailEnd type="stealth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AutoShape 55">
            <a:extLst>
              <a:ext uri="{FF2B5EF4-FFF2-40B4-BE49-F238E27FC236}">
                <a16:creationId xmlns:a16="http://schemas.microsoft.com/office/drawing/2014/main" id="{A75EDB03-4802-40E1-B7A1-BB6780A89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676" y="939486"/>
            <a:ext cx="4114799" cy="1747833"/>
          </a:xfrm>
          <a:prstGeom prst="wedgeRoundRectCallout">
            <a:avLst>
              <a:gd name="adj1" fmla="val -33099"/>
              <a:gd name="adj2" fmla="val 66802"/>
              <a:gd name="adj3" fmla="val 16667"/>
            </a:avLst>
          </a:prstGeom>
          <a:solidFill>
            <a:srgbClr val="000066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 don’t like this rule 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because the line with the assumption might be far away.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 want my rules local.</a:t>
            </a:r>
          </a:p>
        </p:txBody>
      </p:sp>
    </p:spTree>
    <p:extLst>
      <p:ext uri="{BB962C8B-B14F-4D97-AF65-F5344CB8AC3E}">
        <p14:creationId xmlns:p14="http://schemas.microsoft.com/office/powerpoint/2010/main" val="35323546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31" grpId="0" animBg="1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9B04AC6C-2E09-4ED0-A6B6-7A3296B89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Free Variable Fail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BBFACB6B-48DA-492E-B8C7-A3E3EA4B08A8}"/>
              </a:ext>
            </a:extLst>
          </p:cNvPr>
          <p:cNvCxnSpPr>
            <a:cxnSpLocks/>
          </p:cNvCxnSpPr>
          <p:nvPr/>
        </p:nvCxnSpPr>
        <p:spPr bwMode="auto">
          <a:xfrm flipV="1">
            <a:off x="4475662" y="781195"/>
            <a:ext cx="30862" cy="2656946"/>
          </a:xfrm>
          <a:prstGeom prst="line">
            <a:avLst/>
          </a:prstGeom>
          <a:noFill/>
          <a:ln w="254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35" name="AutoShape 8">
            <a:extLst>
              <a:ext uri="{FF2B5EF4-FFF2-40B4-BE49-F238E27FC236}">
                <a16:creationId xmlns:a16="http://schemas.microsoft.com/office/drawing/2014/main" id="{F99A2316-201D-40C9-AC6A-AA417F804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454" y="1302603"/>
            <a:ext cx="4034429" cy="2106601"/>
          </a:xfrm>
          <a:prstGeom prst="wedgeRectCallout">
            <a:avLst>
              <a:gd name="adj1" fmla="val -55521"/>
              <a:gd name="adj2" fmla="val -17905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28FA80B-FC09-449A-8E1C-7CE028653C8D}"/>
              </a:ext>
            </a:extLst>
          </p:cNvPr>
          <p:cNvSpPr/>
          <p:nvPr/>
        </p:nvSpPr>
        <p:spPr>
          <a:xfrm>
            <a:off x="6712907" y="2598003"/>
            <a:ext cx="29644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"</a:t>
            </a:r>
          </a:p>
        </p:txBody>
      </p:sp>
      <p:sp>
        <p:nvSpPr>
          <p:cNvPr id="41" name="Text Box 22">
            <a:extLst>
              <a:ext uri="{FF2B5EF4-FFF2-40B4-BE49-F238E27FC236}">
                <a16:creationId xmlns:a16="http://schemas.microsoft.com/office/drawing/2014/main" id="{F0EB64D3-3236-4D06-9EC1-7B31605ABF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8482" y="759587"/>
            <a:ext cx="187205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 Valid Proof</a:t>
            </a:r>
            <a:endParaRPr lang="en-US" altLang="en-US" sz="2400" dirty="0"/>
          </a:p>
        </p:txBody>
      </p:sp>
      <p:sp>
        <p:nvSpPr>
          <p:cNvPr id="61" name="AutoShape 8">
            <a:extLst>
              <a:ext uri="{FF2B5EF4-FFF2-40B4-BE49-F238E27FC236}">
                <a16:creationId xmlns:a16="http://schemas.microsoft.com/office/drawing/2014/main" id="{BF257D05-48EB-41CD-ADFA-652DB6048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7714" y="3606800"/>
            <a:ext cx="5278961" cy="2066198"/>
          </a:xfrm>
          <a:prstGeom prst="wedgeRectCallout">
            <a:avLst>
              <a:gd name="adj1" fmla="val -54352"/>
              <a:gd name="adj2" fmla="val -19392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Proof: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Deduction Goal: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</a:t>
            </a:r>
            <a:r>
              <a:rPr lang="en-US" altLang="en-US" sz="2400" dirty="0"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/>
              <a:t>(x  )</a:t>
            </a:r>
            <a:endParaRPr lang="en-US" altLang="en-US" sz="2400" dirty="0"/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      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 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</a:t>
            </a:r>
            <a:r>
              <a:rPr lang="en-US" altLang="en-US" sz="2400" dirty="0"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2507788D-C899-42D5-9092-0C2FA33B41D6}"/>
              </a:ext>
            </a:extLst>
          </p:cNvPr>
          <p:cNvSpPr/>
          <p:nvPr/>
        </p:nvSpPr>
        <p:spPr>
          <a:xfrm>
            <a:off x="7258668" y="4305300"/>
            <a:ext cx="227903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Assumption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"</a:t>
            </a:r>
          </a:p>
          <a:p>
            <a:pPr algn="l"/>
            <a:r>
              <a:rPr lang="en-US" sz="2400"/>
              <a:t>Conclusion</a:t>
            </a:r>
            <a:endParaRPr lang="en-US" sz="2400" dirty="0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389D1C4-7A7E-4014-B65F-7E1EEE705D25}"/>
              </a:ext>
            </a:extLst>
          </p:cNvPr>
          <p:cNvGrpSpPr/>
          <p:nvPr/>
        </p:nvGrpSpPr>
        <p:grpSpPr>
          <a:xfrm>
            <a:off x="1066800" y="4483973"/>
            <a:ext cx="2229889" cy="461665"/>
            <a:chOff x="1066800" y="4483973"/>
            <a:chExt cx="2229889" cy="461665"/>
          </a:xfrm>
        </p:grpSpPr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1C3C78EB-186F-4133-9A3F-238892AA33EB}"/>
                </a:ext>
              </a:extLst>
            </p:cNvPr>
            <p:cNvSpPr/>
            <p:nvPr/>
          </p:nvSpPr>
          <p:spPr>
            <a:xfrm>
              <a:off x="1066800" y="4483973"/>
              <a:ext cx="16764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400" dirty="0">
                  <a:solidFill>
                    <a:srgbClr val="FF0000"/>
                  </a:solidFill>
                </a:rPr>
                <a:t>Faulty step</a:t>
              </a:r>
              <a:endParaRPr lang="en-US" sz="2400" dirty="0">
                <a:solidFill>
                  <a:srgbClr val="FF0000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ACE87B5-A655-46AC-BFC1-566C90ACFE59}"/>
                </a:ext>
              </a:extLst>
            </p:cNvPr>
            <p:cNvSpPr/>
            <p:nvPr/>
          </p:nvSpPr>
          <p:spPr bwMode="auto">
            <a:xfrm>
              <a:off x="3035289" y="4639900"/>
              <a:ext cx="261400" cy="240482"/>
            </a:xfrm>
            <a:custGeom>
              <a:avLst/>
              <a:gdLst>
                <a:gd name="connsiteX0" fmla="*/ 261400 w 261400"/>
                <a:gd name="connsiteY0" fmla="*/ 0 h 362857"/>
                <a:gd name="connsiteX1" fmla="*/ 143 w 261400"/>
                <a:gd name="connsiteY1" fmla="*/ 159657 h 362857"/>
                <a:gd name="connsiteX2" fmla="*/ 232371 w 261400"/>
                <a:gd name="connsiteY2" fmla="*/ 362857 h 36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1400" h="362857">
                  <a:moveTo>
                    <a:pt x="261400" y="0"/>
                  </a:moveTo>
                  <a:cubicBezTo>
                    <a:pt x="133190" y="49590"/>
                    <a:pt x="4981" y="99181"/>
                    <a:pt x="143" y="159657"/>
                  </a:cubicBezTo>
                  <a:cubicBezTo>
                    <a:pt x="-4695" y="220133"/>
                    <a:pt x="113838" y="291495"/>
                    <a:pt x="232371" y="362857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miter lim="800000"/>
              <a:headEnd/>
              <a:tailEnd type="stealth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5" name="Rectangle 44">
            <a:extLst>
              <a:ext uri="{FF2B5EF4-FFF2-40B4-BE49-F238E27FC236}">
                <a16:creationId xmlns:a16="http://schemas.microsoft.com/office/drawing/2014/main" id="{15FC0B8A-2DEE-42C9-94F7-C13455B16D11}"/>
              </a:ext>
            </a:extLst>
          </p:cNvPr>
          <p:cNvSpPr/>
          <p:nvPr/>
        </p:nvSpPr>
        <p:spPr>
          <a:xfrm>
            <a:off x="5272352" y="4409073"/>
            <a:ext cx="3369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sz="1800" baseline="-2500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sz="1800" dirty="0">
              <a:solidFill>
                <a:srgbClr val="FF00FF"/>
              </a:solidFill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0895B26-6083-4C9F-B50C-C42029331234}"/>
              </a:ext>
            </a:extLst>
          </p:cNvPr>
          <p:cNvGrpSpPr/>
          <p:nvPr/>
        </p:nvGrpSpPr>
        <p:grpSpPr>
          <a:xfrm>
            <a:off x="3124200" y="2800421"/>
            <a:ext cx="1709200" cy="461665"/>
            <a:chOff x="1429656" y="2357735"/>
            <a:chExt cx="1709200" cy="461665"/>
          </a:xfrm>
        </p:grpSpPr>
        <p:sp>
          <p:nvSpPr>
            <p:cNvPr id="23" name="Text Box 22">
              <a:extLst>
                <a:ext uri="{FF2B5EF4-FFF2-40B4-BE49-F238E27FC236}">
                  <a16:creationId xmlns:a16="http://schemas.microsoft.com/office/drawing/2014/main" id="{A197307A-1DD1-4FBB-8845-42244E976D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9656" y="2357735"/>
              <a:ext cx="140570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Valid step</a:t>
              </a:r>
              <a:endParaRPr lang="en-US" altLang="en-US" sz="240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4D13330-2182-497E-9925-394A2543862C}"/>
                </a:ext>
              </a:extLst>
            </p:cNvPr>
            <p:cNvSpPr/>
            <p:nvPr/>
          </p:nvSpPr>
          <p:spPr bwMode="auto">
            <a:xfrm>
              <a:off x="2877456" y="2500086"/>
              <a:ext cx="261400" cy="240482"/>
            </a:xfrm>
            <a:custGeom>
              <a:avLst/>
              <a:gdLst>
                <a:gd name="connsiteX0" fmla="*/ 261400 w 261400"/>
                <a:gd name="connsiteY0" fmla="*/ 0 h 362857"/>
                <a:gd name="connsiteX1" fmla="*/ 143 w 261400"/>
                <a:gd name="connsiteY1" fmla="*/ 159657 h 362857"/>
                <a:gd name="connsiteX2" fmla="*/ 232371 w 261400"/>
                <a:gd name="connsiteY2" fmla="*/ 362857 h 36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1400" h="362857">
                  <a:moveTo>
                    <a:pt x="261400" y="0"/>
                  </a:moveTo>
                  <a:cubicBezTo>
                    <a:pt x="133190" y="49590"/>
                    <a:pt x="4981" y="99181"/>
                    <a:pt x="143" y="159657"/>
                  </a:cubicBezTo>
                  <a:cubicBezTo>
                    <a:pt x="-4695" y="220133"/>
                    <a:pt x="113838" y="291495"/>
                    <a:pt x="232371" y="362857"/>
                  </a:cubicBezTo>
                </a:path>
              </a:pathLst>
            </a:custGeom>
            <a:noFill/>
            <a:ln w="19050">
              <a:solidFill>
                <a:srgbClr val="FFFFFF"/>
              </a:solidFill>
              <a:miter lim="800000"/>
              <a:headEnd/>
              <a:tailEnd type="stealth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AutoShape 55">
            <a:extLst>
              <a:ext uri="{FF2B5EF4-FFF2-40B4-BE49-F238E27FC236}">
                <a16:creationId xmlns:a16="http://schemas.microsoft.com/office/drawing/2014/main" id="{FC40D8A0-F67B-4AE9-9720-17255272F0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17" y="640713"/>
            <a:ext cx="4272820" cy="2966087"/>
          </a:xfrm>
          <a:prstGeom prst="wedgeRoundRectCallout">
            <a:avLst>
              <a:gd name="adj1" fmla="val -36214"/>
              <a:gd name="adj2" fmla="val 63216"/>
              <a:gd name="adj3" fmla="val 16667"/>
            </a:avLst>
          </a:prstGeom>
          <a:solidFill>
            <a:srgbClr val="000066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It is hard to do deduction </a:t>
            </a:r>
            <a:b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for ALL x at once.</a:t>
            </a:r>
          </a:p>
          <a:p>
            <a:pPr lvl="0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Let's do them one at a time.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Within an assumption, </a:t>
            </a:r>
            <a:br>
              <a:rPr lang="en-US" altLang="en-US" sz="2400" dirty="0"/>
            </a:br>
            <a:r>
              <a:rPr lang="en-US" altLang="en-US" sz="2400" dirty="0"/>
              <a:t>  we say that free variables</a:t>
            </a:r>
            <a:br>
              <a:rPr lang="en-US" altLang="en-US" sz="2400" dirty="0"/>
            </a:br>
            <a:r>
              <a:rPr lang="en-US" altLang="en-US" sz="2400" dirty="0"/>
              <a:t>  become </a:t>
            </a:r>
            <a:r>
              <a:rPr lang="en-US" altLang="en-US" sz="2400" dirty="0">
                <a:solidFill>
                  <a:schemeClr val="tx2"/>
                </a:solidFill>
              </a:rPr>
              <a:t>arbitrary</a:t>
            </a:r>
            <a:r>
              <a:rPr lang="en-US" altLang="en-US" sz="2400" dirty="0"/>
              <a:t> but </a:t>
            </a:r>
            <a:r>
              <a:rPr lang="en-US" altLang="en-US" sz="2400" dirty="0">
                <a:solidFill>
                  <a:schemeClr val="tx2"/>
                </a:solidFill>
              </a:rPr>
              <a:t>fixed</a:t>
            </a:r>
            <a:r>
              <a:rPr lang="en-US" altLang="en-US" sz="2400" dirty="0"/>
              <a:t>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We flag this </a:t>
            </a:r>
            <a:r>
              <a:rPr lang="en-US" altLang="en-US" sz="2400"/>
              <a:t>with </a:t>
            </a:r>
            <a:r>
              <a:rPr lang="el-GR" altLang="en-US" sz="2400" baseline="-2500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ym typeface="Symbol" pitchFamily="18" charset="2"/>
              </a:rPr>
              <a:t>.</a:t>
            </a:r>
            <a:endParaRPr lang="en-US" sz="2400" dirty="0"/>
          </a:p>
        </p:txBody>
      </p:sp>
      <p:sp>
        <p:nvSpPr>
          <p:cNvPr id="32" name="AutoShape 55">
            <a:extLst>
              <a:ext uri="{FF2B5EF4-FFF2-40B4-BE49-F238E27FC236}">
                <a16:creationId xmlns:a16="http://schemas.microsoft.com/office/drawing/2014/main" id="{4D4DC4A5-A906-4A8D-B8D8-EBACB97FC7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8077" y="5867400"/>
            <a:ext cx="4203907" cy="838200"/>
          </a:xfrm>
          <a:prstGeom prst="wedgeRoundRectCallout">
            <a:avLst>
              <a:gd name="adj1" fmla="val -54615"/>
              <a:gd name="adj2" fmla="val -40321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The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can’t be added </a:t>
            </a:r>
            <a:r>
              <a:rPr lang="en-US" altLang="en-US" sz="2400"/>
              <a:t>to x</a:t>
            </a:r>
            <a:r>
              <a:rPr lang="el-GR" altLang="en-US" sz="1800" baseline="-2500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ym typeface="Symbol" pitchFamily="18" charset="2"/>
              </a:rPr>
              <a:t>.</a:t>
            </a:r>
            <a:endParaRPr lang="en-US" altLang="en-US" sz="2400" dirty="0">
              <a:sym typeface="Symbol" pitchFamily="18" charset="2"/>
            </a:endParaRP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Symbol" pitchFamily="18" charset="2"/>
              </a:rPr>
              <a:t>And that solves the problem.</a:t>
            </a:r>
            <a:r>
              <a:rPr lang="en-US" altLang="en-US" sz="2400" dirty="0"/>
              <a:t>  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B86C794-B19D-4F21-BFCB-674D898092D1}"/>
              </a:ext>
            </a:extLst>
          </p:cNvPr>
          <p:cNvCxnSpPr>
            <a:cxnSpLocks/>
          </p:cNvCxnSpPr>
          <p:nvPr/>
        </p:nvCxnSpPr>
        <p:spPr bwMode="auto">
          <a:xfrm flipV="1">
            <a:off x="4760559" y="4880382"/>
            <a:ext cx="3392841" cy="98018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</p:spTree>
    <p:extLst>
      <p:ext uri="{BB962C8B-B14F-4D97-AF65-F5344CB8AC3E}">
        <p14:creationId xmlns:p14="http://schemas.microsoft.com/office/powerpoint/2010/main" val="931028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31" grpId="0" animBg="1"/>
      <p:bldP spid="32" grpId="0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9B04AC6C-2E09-4ED0-A6B6-7A3296B89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Free Variable Fail</a:t>
            </a:r>
          </a:p>
        </p:txBody>
      </p:sp>
      <p:sp>
        <p:nvSpPr>
          <p:cNvPr id="61" name="AutoShape 8">
            <a:extLst>
              <a:ext uri="{FF2B5EF4-FFF2-40B4-BE49-F238E27FC236}">
                <a16:creationId xmlns:a16="http://schemas.microsoft.com/office/drawing/2014/main" id="{BF257D05-48EB-41CD-ADFA-652DB6048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7714" y="3606800"/>
            <a:ext cx="5278961" cy="2066198"/>
          </a:xfrm>
          <a:prstGeom prst="wedgeRectCallout">
            <a:avLst>
              <a:gd name="adj1" fmla="val -54352"/>
              <a:gd name="adj2" fmla="val -19392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Proof: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Deduction Goal: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</a:t>
            </a:r>
            <a:r>
              <a:rPr lang="en-US" altLang="en-US" sz="2400" dirty="0"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/>
              <a:t>(x  )</a:t>
            </a:r>
            <a:endParaRPr lang="en-US" altLang="en-US" sz="2400" dirty="0"/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      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sz="2400">
                <a:cs typeface="Times New Roman" panose="02020603050405020304" pitchFamily="18" charset="0"/>
              </a:rPr>
              <a:t>(</a:t>
            </a:r>
            <a:r>
              <a:rPr lang="en-CA" sz="2400"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1800" baseline="-2500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</a:t>
            </a:r>
            <a:r>
              <a:rPr lang="en-US" altLang="en-US" sz="2400"/>
              <a:t>x  ) </a:t>
            </a:r>
            <a:r>
              <a:rPr lang="en-US" altLang="en-US" sz="2400" dirty="0"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sz="2400" dirty="0">
                <a:cs typeface="Times New Roman" panose="02020603050405020304" pitchFamily="18" charset="0"/>
              </a:rPr>
              <a:t>(</a:t>
            </a:r>
            <a:r>
              <a:rPr lang="en-CA" sz="2400">
                <a:cs typeface="Times New Roman" panose="02020603050405020304" pitchFamily="18" charset="0"/>
                <a:sym typeface="Symbol" panose="05050102010706020507" pitchFamily="18" charset="2"/>
              </a:rPr>
              <a:t>x  </a:t>
            </a:r>
            <a:r>
              <a:rPr lang="en-CA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400" dirty="0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2507788D-C899-42D5-9092-0C2FA33B41D6}"/>
              </a:ext>
            </a:extLst>
          </p:cNvPr>
          <p:cNvSpPr/>
          <p:nvPr/>
        </p:nvSpPr>
        <p:spPr>
          <a:xfrm>
            <a:off x="6705600" y="4305300"/>
            <a:ext cx="28321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Assumption</a:t>
            </a:r>
          </a:p>
          <a:p>
            <a:pPr algn="l"/>
            <a:r>
              <a:rPr lang="en-US" sz="2400" dirty="0"/>
              <a:t>Proved some how</a:t>
            </a:r>
            <a:endParaRPr lang="en-US" altLang="en-US" sz="2400" dirty="0">
              <a:latin typeface="Symbol" pitchFamily="18" charset="2"/>
            </a:endParaRPr>
          </a:p>
          <a:p>
            <a:pPr algn="l"/>
            <a:r>
              <a:rPr lang="en-US" sz="2400" dirty="0"/>
              <a:t>Conclusion</a:t>
            </a:r>
          </a:p>
        </p:txBody>
      </p:sp>
      <p:sp>
        <p:nvSpPr>
          <p:cNvPr id="31" name="AutoShape 55">
            <a:extLst>
              <a:ext uri="{FF2B5EF4-FFF2-40B4-BE49-F238E27FC236}">
                <a16:creationId xmlns:a16="http://schemas.microsoft.com/office/drawing/2014/main" id="{FC40D8A0-F67B-4AE9-9720-17255272F0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16" y="640714"/>
            <a:ext cx="6223484" cy="1901866"/>
          </a:xfrm>
          <a:prstGeom prst="wedgeRoundRectCallout">
            <a:avLst>
              <a:gd name="adj1" fmla="val -36214"/>
              <a:gd name="adj2" fmla="val 63216"/>
              <a:gd name="adj3" fmla="val 16667"/>
            </a:avLst>
          </a:prstGeom>
          <a:solidFill>
            <a:srgbClr val="000066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None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We now go back to the bigger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proof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 </a:t>
            </a:r>
            <a:r>
              <a:rPr lang="en-CA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value 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was chosen arbitrarily.</a:t>
            </a:r>
          </a:p>
          <a:p>
            <a:pPr>
              <a:buNone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Hence,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lang="en-US" sz="240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true for each </a:t>
            </a:r>
            <a:r>
              <a:rPr lang="en-US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value </a:t>
            </a:r>
            <a:r>
              <a:rPr lang="en-CA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US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>
              <a:buNone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We conclude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 [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]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04A0521-7F2C-4D98-9C9F-26209EBBCBA1}"/>
              </a:ext>
            </a:extLst>
          </p:cNvPr>
          <p:cNvGrpSpPr/>
          <p:nvPr/>
        </p:nvGrpSpPr>
        <p:grpSpPr>
          <a:xfrm>
            <a:off x="4726675" y="5133731"/>
            <a:ext cx="1379338" cy="664444"/>
            <a:chOff x="4726675" y="5059991"/>
            <a:chExt cx="1379338" cy="664444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6E3F0004-2402-4792-9A56-37CC0809EC1A}"/>
                </a:ext>
              </a:extLst>
            </p:cNvPr>
            <p:cNvSpPr txBox="1"/>
            <p:nvPr/>
          </p:nvSpPr>
          <p:spPr>
            <a:xfrm>
              <a:off x="4726675" y="5059991"/>
              <a:ext cx="275229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1800" baseline="-2500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endParaRPr lang="en-US" sz="1800">
                <a:solidFill>
                  <a:srgbClr val="FF00FF"/>
                </a:solidFill>
              </a:endParaRPr>
            </a:p>
            <a:p>
              <a:pPr algn="l"/>
              <a:endParaRPr lang="en-US" sz="1800" dirty="0"/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BFA5702-5B29-41FB-BCE6-DF838080CBA8}"/>
                </a:ext>
              </a:extLst>
            </p:cNvPr>
            <p:cNvSpPr txBox="1"/>
            <p:nvPr/>
          </p:nvSpPr>
          <p:spPr>
            <a:xfrm>
              <a:off x="5830784" y="5078104"/>
              <a:ext cx="275229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1800" baseline="-2500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endParaRPr lang="en-US" sz="1800">
                <a:solidFill>
                  <a:srgbClr val="FF00FF"/>
                </a:solidFill>
              </a:endParaRPr>
            </a:p>
            <a:p>
              <a:pPr algn="l"/>
              <a:endParaRPr lang="en-US" sz="1800" dirty="0"/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F1B5D375-2A50-4AC3-A66B-3011AFF2F8F3}"/>
              </a:ext>
            </a:extLst>
          </p:cNvPr>
          <p:cNvSpPr/>
          <p:nvPr/>
        </p:nvSpPr>
        <p:spPr>
          <a:xfrm>
            <a:off x="5272352" y="4409073"/>
            <a:ext cx="3369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sz="1800" baseline="-2500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sz="1800" dirty="0">
              <a:solidFill>
                <a:srgbClr val="FF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3309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9B04AC6C-2E09-4ED0-A6B6-7A3296B89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Free Variable Fail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34A8A89-5E01-4D0F-9D0F-AB2D78D89070}"/>
              </a:ext>
            </a:extLst>
          </p:cNvPr>
          <p:cNvSpPr/>
          <p:nvPr/>
        </p:nvSpPr>
        <p:spPr>
          <a:xfrm>
            <a:off x="1672231" y="990600"/>
            <a:ext cx="7382437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2" algn="l">
              <a:defRPr/>
            </a:pPr>
            <a:endParaRPr lang="en-US" sz="2400" dirty="0">
              <a:cs typeface="Times New Roman" panose="02020603050405020304" pitchFamily="18" charset="0"/>
            </a:endParaRPr>
          </a:p>
          <a:p>
            <a:pPr lvl="2" algn="l">
              <a:defRPr/>
            </a:pPr>
            <a:r>
              <a:rPr lang="en-US" sz="2400" dirty="0">
                <a:cs typeface="Times New Roman" panose="02020603050405020304" pitchFamily="18" charset="0"/>
              </a:rPr>
              <a:t>Deduction Goal: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cs typeface="Times New Roman" panose="02020603050405020304" pitchFamily="18" charset="0"/>
              </a:rPr>
              <a:t>(</a:t>
            </a:r>
            <a:r>
              <a:rPr lang="en-CA" sz="2400" dirty="0"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lang="en-US" sz="2400" dirty="0">
                <a:cs typeface="Times New Roman" panose="02020603050405020304" pitchFamily="18" charset="0"/>
              </a:rPr>
              <a:t>(</a:t>
            </a:r>
            <a:r>
              <a:rPr lang="en-CA" sz="2400" dirty="0"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sz="2400" dirty="0">
                <a:cs typeface="Times New Roman" panose="02020603050405020304" pitchFamily="18" charset="0"/>
              </a:rPr>
              <a:t>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lvl="2" algn="l"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>
                <a:cs typeface="Times New Roman" panose="02020603050405020304" pitchFamily="18" charset="0"/>
              </a:rPr>
              <a:t>(</a:t>
            </a:r>
            <a:r>
              <a:rPr lang="en-CA" sz="2400"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                   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Assumption</a:t>
            </a:r>
          </a:p>
          <a:p>
            <a:pPr lvl="2" algn="l"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______ …</a:t>
            </a:r>
          </a:p>
          <a:p>
            <a:pPr lvl="2" algn="l"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D</a:t>
            </a:r>
            <a:r>
              <a:rPr lang="en-US" sz="2400" dirty="0">
                <a:cs typeface="Times New Roman" panose="02020603050405020304" pitchFamily="18" charset="0"/>
              </a:rPr>
              <a:t>eduction Goal is to prove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sz="2400" dirty="0">
                <a:cs typeface="Times New Roman" panose="02020603050405020304" pitchFamily="18" charset="0"/>
              </a:rPr>
              <a:t>(</a:t>
            </a:r>
            <a:r>
              <a:rPr lang="en-CA" sz="2400" dirty="0"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sz="2400" dirty="0">
                <a:cs typeface="Times New Roman" panose="02020603050405020304" pitchFamily="18" charset="0"/>
              </a:rPr>
              <a:t>ς</a:t>
            </a:r>
            <a:r>
              <a:rPr lang="en-US" sz="2400" dirty="0">
                <a:cs typeface="Times New Roman" panose="02020603050405020304" pitchFamily="18" charset="0"/>
              </a:rPr>
              <a:t>(</a:t>
            </a:r>
            <a:r>
              <a:rPr lang="en-CA" sz="2400" dirty="0"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sz="2400" dirty="0">
                <a:cs typeface="Times New Roman" panose="02020603050405020304" pitchFamily="18" charset="0"/>
              </a:rPr>
              <a:t>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lvl="2" algn="l"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______ ______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sz="2400">
                <a:cs typeface="Times New Roman" panose="02020603050405020304" pitchFamily="18" charset="0"/>
              </a:rPr>
              <a:t>(</a:t>
            </a:r>
            <a:r>
              <a:rPr lang="en-CA" sz="2400"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l-GR" altLang="en-US" sz="2400" baseline="-2500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Assumption</a:t>
            </a:r>
          </a:p>
          <a:p>
            <a:pPr lvl="2" algn="l"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______ …</a:t>
            </a:r>
          </a:p>
          <a:p>
            <a:pPr lvl="2" algn="l"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lang="el-GR" sz="2400" dirty="0">
                <a:cs typeface="Times New Roman" panose="02020603050405020304" pitchFamily="18" charset="0"/>
              </a:rPr>
              <a:t>ς</a:t>
            </a:r>
            <a:r>
              <a:rPr lang="en-US" sz="2400">
                <a:cs typeface="Times New Roman" panose="02020603050405020304" pitchFamily="18" charset="0"/>
              </a:rPr>
              <a:t>(</a:t>
            </a:r>
            <a:r>
              <a:rPr lang="en-CA" sz="2400"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l-GR" altLang="en-US" sz="2400" baseline="-2500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sz="2400">
                <a:cs typeface="Times New Roman" panose="02020603050405020304" pitchFamily="18" charset="0"/>
              </a:rPr>
              <a:t> </a:t>
            </a:r>
            <a:endParaRPr lang="en-US" sz="2400" dirty="0">
              <a:cs typeface="Times New Roman" panose="02020603050405020304" pitchFamily="18" charset="0"/>
            </a:endParaRPr>
          </a:p>
          <a:p>
            <a:pPr lvl="2" algn="l"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sz="2400" dirty="0">
                <a:cs typeface="Times New Roman" panose="02020603050405020304" pitchFamily="18" charset="0"/>
              </a:rPr>
              <a:t>(</a:t>
            </a:r>
            <a:r>
              <a:rPr lang="en-CA" sz="2400" dirty="0"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sz="2400" dirty="0">
                <a:cs typeface="Times New Roman" panose="02020603050405020304" pitchFamily="18" charset="0"/>
              </a:rPr>
              <a:t>ς</a:t>
            </a:r>
            <a:r>
              <a:rPr lang="en-US" sz="2400" dirty="0">
                <a:cs typeface="Times New Roman" panose="02020603050405020304" pitchFamily="18" charset="0"/>
              </a:rPr>
              <a:t>(</a:t>
            </a:r>
            <a:r>
              <a:rPr lang="en-CA" sz="2400" dirty="0"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sz="2400" dirty="0">
                <a:cs typeface="Times New Roman" panose="02020603050405020304" pitchFamily="18" charset="0"/>
              </a:rPr>
              <a:t>         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D</a:t>
            </a:r>
            <a:r>
              <a:rPr lang="en-US" sz="2400" dirty="0">
                <a:cs typeface="Times New Roman" panose="02020603050405020304" pitchFamily="18" charset="0"/>
              </a:rPr>
              <a:t>eduction </a:t>
            </a:r>
            <a:r>
              <a:rPr lang="en-US" sz="2400" dirty="0">
                <a:cs typeface="Times New Roman" panose="02020603050405020304" pitchFamily="18" charset="0"/>
                <a:sym typeface="Wingdings" panose="05000000000000000000" pitchFamily="2" charset="2"/>
              </a:rPr>
              <a:t>Conclusion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lvl="2" algn="l"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______ …</a:t>
            </a:r>
          </a:p>
          <a:p>
            <a:pPr lvl="2" algn="l"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sz="2400">
                <a:cs typeface="Times New Roman" panose="02020603050405020304" pitchFamily="18" charset="0"/>
              </a:rPr>
              <a:t>(</a:t>
            </a:r>
            <a:r>
              <a:rPr lang="en-CA" sz="2400"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sz="2400">
                <a:cs typeface="Times New Roman" panose="02020603050405020304" pitchFamily="18" charset="0"/>
              </a:rPr>
              <a:t> </a:t>
            </a:r>
            <a:endParaRPr lang="en-US" sz="2400" dirty="0">
              <a:cs typeface="Times New Roman" panose="02020603050405020304" pitchFamily="18" charset="0"/>
            </a:endParaRPr>
          </a:p>
          <a:p>
            <a:pPr lvl="2" algn="l">
              <a:defRPr/>
            </a:pP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cs typeface="Times New Roman" panose="02020603050405020304" pitchFamily="18" charset="0"/>
              </a:rPr>
              <a:t>(</a:t>
            </a:r>
            <a:r>
              <a:rPr lang="en-CA" sz="2400" dirty="0"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lang="en-US" sz="2400" dirty="0">
                <a:cs typeface="Times New Roman" panose="02020603050405020304" pitchFamily="18" charset="0"/>
              </a:rPr>
              <a:t>(</a:t>
            </a:r>
            <a:r>
              <a:rPr lang="en-CA" sz="2400" dirty="0"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sz="2400" dirty="0">
                <a:cs typeface="Times New Roman" panose="02020603050405020304" pitchFamily="18" charset="0"/>
              </a:rPr>
              <a:t>                      Deduction C</a:t>
            </a:r>
            <a:r>
              <a:rPr lang="en-US" sz="2400" dirty="0">
                <a:cs typeface="Times New Roman" panose="02020603050405020304" pitchFamily="18" charset="0"/>
                <a:sym typeface="Wingdings" panose="05000000000000000000" pitchFamily="2" charset="2"/>
              </a:rPr>
              <a:t>onclusion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2" name="AutoShape 35">
            <a:extLst>
              <a:ext uri="{FF2B5EF4-FFF2-40B4-BE49-F238E27FC236}">
                <a16:creationId xmlns:a16="http://schemas.microsoft.com/office/drawing/2014/main" id="{2E4A92F2-FCD0-4F06-BD19-0E3DF9E769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867400"/>
            <a:ext cx="4449050" cy="541676"/>
          </a:xfrm>
          <a:prstGeom prst="wedgeRoundRectCallout">
            <a:avLst>
              <a:gd name="adj1" fmla="val -40954"/>
              <a:gd name="adj2" fmla="val -76991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2400" dirty="0"/>
              <a:t>Blocks can be nested  </a:t>
            </a:r>
            <a:r>
              <a:rPr lang="en-US" sz="2400" dirty="0" err="1"/>
              <a:t>eg</a:t>
            </a:r>
            <a:r>
              <a:rPr lang="en-US" sz="2400" dirty="0"/>
              <a:t> (()(()))</a:t>
            </a:r>
          </a:p>
        </p:txBody>
      </p:sp>
    </p:spTree>
    <p:extLst>
      <p:ext uri="{BB962C8B-B14F-4D97-AF65-F5344CB8AC3E}">
        <p14:creationId xmlns:p14="http://schemas.microsoft.com/office/powerpoint/2010/main" val="3012858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53C630-3CA4-552D-89CF-45DDE4A465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B9D345CC-25F4-1FB8-3908-93715ECC04E8}"/>
              </a:ext>
            </a:extLst>
          </p:cNvPr>
          <p:cNvSpPr txBox="1">
            <a:spLocks/>
          </p:cNvSpPr>
          <p:nvPr/>
        </p:nvSpPr>
        <p:spPr>
          <a:xfrm>
            <a:off x="8686800" y="6705600"/>
            <a:ext cx="457200" cy="157113"/>
          </a:xfrm>
          <a:prstGeom prst="rect">
            <a:avLst/>
          </a:prstGeom>
        </p:spPr>
        <p:txBody>
          <a:bodyPr vert="horz" lIns="91440" tIns="45720" rIns="91440" bIns="45720" rtlCol="0" anchor="ctr" anchorCtr="0"/>
          <a:lstStyle>
            <a:defPPr>
              <a:defRPr lang="en-US"/>
            </a:defPPr>
            <a:lvl1pPr marL="0" algn="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847A6AB7-ED92-4CC2-895B-E46908831F7A}" type="slidenum">
              <a:rPr lang="en-US" smtClean="0">
                <a:solidFill>
                  <a:schemeClr val="bg1"/>
                </a:solidFill>
              </a:rPr>
              <a:pPr/>
              <a:t>15</a:t>
            </a:fld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EC36DCF5-5E0A-B5FE-61DE-AF3FDBA5C59E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Formal Proof Systems</a:t>
            </a:r>
          </a:p>
        </p:txBody>
      </p:sp>
      <p:pic>
        <p:nvPicPr>
          <p:cNvPr id="3" name="Picture 5" descr="j0116172">
            <a:extLst>
              <a:ext uri="{FF2B5EF4-FFF2-40B4-BE49-F238E27FC236}">
                <a16:creationId xmlns:a16="http://schemas.microsoft.com/office/drawing/2014/main" id="{BAD7B2E7-0ED7-4980-4FE3-67FDD61360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6096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Rectangle 32">
            <a:extLst>
              <a:ext uri="{FF2B5EF4-FFF2-40B4-BE49-F238E27FC236}">
                <a16:creationId xmlns:a16="http://schemas.microsoft.com/office/drawing/2014/main" id="{E765915B-692A-5A03-0042-7DB00CEB0557}"/>
              </a:ext>
            </a:extLst>
          </p:cNvPr>
          <p:cNvSpPr/>
          <p:nvPr/>
        </p:nvSpPr>
        <p:spPr>
          <a:xfrm>
            <a:off x="6010291" y="826994"/>
            <a:ext cx="3050389" cy="2677656"/>
          </a:xfrm>
          <a:prstGeom prst="rect">
            <a:avLst/>
          </a:prstGeom>
          <a:solidFill>
            <a:srgbClr val="000066"/>
          </a:solidFill>
          <a:ln w="127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2.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       </a:t>
            </a: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</a:p>
          <a:p>
            <a:pPr algn="l" eaLnBrk="1" hangingPunct="1">
              <a:spcBef>
                <a:spcPct val="0"/>
              </a:spcBef>
              <a:buNone/>
            </a:pP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19.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70A6960C-5A15-DA8B-8DFE-25DB85553998}"/>
              </a:ext>
            </a:extLst>
          </p:cNvPr>
          <p:cNvSpPr/>
          <p:nvPr/>
        </p:nvSpPr>
        <p:spPr>
          <a:xfrm>
            <a:off x="6010290" y="3919478"/>
            <a:ext cx="3050389" cy="2677656"/>
          </a:xfrm>
          <a:prstGeom prst="rect">
            <a:avLst/>
          </a:prstGeom>
          <a:solidFill>
            <a:srgbClr val="000066"/>
          </a:solidFill>
          <a:ln w="127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2.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       </a:t>
            </a: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</a:p>
          <a:p>
            <a:pPr algn="l" eaLnBrk="1" hangingPunct="1">
              <a:spcBef>
                <a:spcPct val="0"/>
              </a:spcBef>
              <a:buNone/>
            </a:pP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19.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</a:p>
          <a:p>
            <a:pPr algn="l" eaLnBrk="1" hangingPunct="1">
              <a:spcBef>
                <a:spcPct val="0"/>
              </a:spcBef>
              <a:buNone/>
            </a:pP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2" name="Group 29">
            <a:extLst>
              <a:ext uri="{FF2B5EF4-FFF2-40B4-BE49-F238E27FC236}">
                <a16:creationId xmlns:a16="http://schemas.microsoft.com/office/drawing/2014/main" id="{6129FF9F-FA51-E3BA-3F7A-0EFC129F6888}"/>
              </a:ext>
            </a:extLst>
          </p:cNvPr>
          <p:cNvGrpSpPr>
            <a:grpSpLocks/>
          </p:cNvGrpSpPr>
          <p:nvPr/>
        </p:nvGrpSpPr>
        <p:grpSpPr bwMode="auto">
          <a:xfrm>
            <a:off x="83320" y="2460138"/>
            <a:ext cx="1189548" cy="1252690"/>
            <a:chOff x="2065" y="1551"/>
            <a:chExt cx="1628" cy="1988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648F9B2F-5632-43B1-DABE-2181476EE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3" name="Freeform 31">
              <a:extLst>
                <a:ext uri="{FF2B5EF4-FFF2-40B4-BE49-F238E27FC236}">
                  <a16:creationId xmlns:a16="http://schemas.microsoft.com/office/drawing/2014/main" id="{8FD2D601-0067-6429-A0E3-970585D46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4" name="Freeform 32">
              <a:extLst>
                <a:ext uri="{FF2B5EF4-FFF2-40B4-BE49-F238E27FC236}">
                  <a16:creationId xmlns:a16="http://schemas.microsoft.com/office/drawing/2014/main" id="{2BA1C3C6-609B-587F-6B82-1DABF0B3E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5" name="Freeform 33">
              <a:extLst>
                <a:ext uri="{FF2B5EF4-FFF2-40B4-BE49-F238E27FC236}">
                  <a16:creationId xmlns:a16="http://schemas.microsoft.com/office/drawing/2014/main" id="{1C7DB192-DC4E-F159-3C19-62BAFE6AC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6" name="Freeform 34">
              <a:extLst>
                <a:ext uri="{FF2B5EF4-FFF2-40B4-BE49-F238E27FC236}">
                  <a16:creationId xmlns:a16="http://schemas.microsoft.com/office/drawing/2014/main" id="{912317F4-AEFA-6F60-F23F-07C4C02CA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7" name="Freeform 35">
              <a:extLst>
                <a:ext uri="{FF2B5EF4-FFF2-40B4-BE49-F238E27FC236}">
                  <a16:creationId xmlns:a16="http://schemas.microsoft.com/office/drawing/2014/main" id="{B71BED39-955E-F118-3A71-B5B5261BC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8" name="Freeform 36">
              <a:extLst>
                <a:ext uri="{FF2B5EF4-FFF2-40B4-BE49-F238E27FC236}">
                  <a16:creationId xmlns:a16="http://schemas.microsoft.com/office/drawing/2014/main" id="{86DA3D2B-0F4F-8E0C-3C09-632185B14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9" name="Freeform 37">
              <a:extLst>
                <a:ext uri="{FF2B5EF4-FFF2-40B4-BE49-F238E27FC236}">
                  <a16:creationId xmlns:a16="http://schemas.microsoft.com/office/drawing/2014/main" id="{17468BF5-A2E1-74A7-C87B-481E05196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0" name="Freeform 38">
              <a:extLst>
                <a:ext uri="{FF2B5EF4-FFF2-40B4-BE49-F238E27FC236}">
                  <a16:creationId xmlns:a16="http://schemas.microsoft.com/office/drawing/2014/main" id="{44405F39-1FDB-2275-3554-E35AB8190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1" name="Freeform 532">
              <a:extLst>
                <a:ext uri="{FF2B5EF4-FFF2-40B4-BE49-F238E27FC236}">
                  <a16:creationId xmlns:a16="http://schemas.microsoft.com/office/drawing/2014/main" id="{8DD61DBB-FF8A-FFAC-F40A-E30016C02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2" name="Freeform 534">
              <a:extLst>
                <a:ext uri="{FF2B5EF4-FFF2-40B4-BE49-F238E27FC236}">
                  <a16:creationId xmlns:a16="http://schemas.microsoft.com/office/drawing/2014/main" id="{C590ACA1-A979-E592-FD19-A44BE1565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3" name="Freeform 41">
              <a:extLst>
                <a:ext uri="{FF2B5EF4-FFF2-40B4-BE49-F238E27FC236}">
                  <a16:creationId xmlns:a16="http://schemas.microsoft.com/office/drawing/2014/main" id="{18B88C99-AA9E-2BD0-A30E-2E841208B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4" name="Freeform 42">
              <a:extLst>
                <a:ext uri="{FF2B5EF4-FFF2-40B4-BE49-F238E27FC236}">
                  <a16:creationId xmlns:a16="http://schemas.microsoft.com/office/drawing/2014/main" id="{2E3D1DBD-88D0-B90E-3CBD-3DE36FB19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812C8698-173A-485C-4187-7594F8AAF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6" name="Freeform 44">
              <a:extLst>
                <a:ext uri="{FF2B5EF4-FFF2-40B4-BE49-F238E27FC236}">
                  <a16:creationId xmlns:a16="http://schemas.microsoft.com/office/drawing/2014/main" id="{2739E862-B5FC-683F-BA84-4476FD10F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7" name="Freeform 45">
              <a:extLst>
                <a:ext uri="{FF2B5EF4-FFF2-40B4-BE49-F238E27FC236}">
                  <a16:creationId xmlns:a16="http://schemas.microsoft.com/office/drawing/2014/main" id="{51AFD5EF-F5C0-CD04-4E6D-6FAD03F0A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8" name="Freeform 46">
              <a:extLst>
                <a:ext uri="{FF2B5EF4-FFF2-40B4-BE49-F238E27FC236}">
                  <a16:creationId xmlns:a16="http://schemas.microsoft.com/office/drawing/2014/main" id="{6E29FE6E-A0A1-1D37-D79F-9DB8BE3A7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</p:grpSp>
      <p:sp>
        <p:nvSpPr>
          <p:cNvPr id="29" name="AutoShape 35">
            <a:extLst>
              <a:ext uri="{FF2B5EF4-FFF2-40B4-BE49-F238E27FC236}">
                <a16:creationId xmlns:a16="http://schemas.microsoft.com/office/drawing/2014/main" id="{DB0C8C38-7DBF-65C3-DDE3-7DFB73F72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1239" y="1151036"/>
            <a:ext cx="4191000" cy="838200"/>
          </a:xfrm>
          <a:prstGeom prst="wedgeRoundRectCallout">
            <a:avLst>
              <a:gd name="adj1" fmla="val -43870"/>
              <a:gd name="adj2" fmla="val 7314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t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Locally, how do you tell the difference between these?!?</a:t>
            </a: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A310EF0-1D1B-CF38-A04C-A71D769F858D}"/>
              </a:ext>
            </a:extLst>
          </p:cNvPr>
          <p:cNvGrpSpPr/>
          <p:nvPr/>
        </p:nvGrpSpPr>
        <p:grpSpPr>
          <a:xfrm flipH="1">
            <a:off x="7162800" y="1600200"/>
            <a:ext cx="1845628" cy="2895600"/>
            <a:chOff x="4555541" y="1795522"/>
            <a:chExt cx="1845628" cy="2895600"/>
          </a:xfrm>
        </p:grpSpPr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92988949-7E78-4380-E2D8-B8D2536D414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572000" y="1795522"/>
              <a:ext cx="1829169" cy="2123956"/>
            </a:xfrm>
            <a:prstGeom prst="straightConnector1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62DB3B8F-D155-A313-D466-D2CBCB1494A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555541" y="3901710"/>
              <a:ext cx="1845628" cy="789412"/>
            </a:xfrm>
            <a:prstGeom prst="straightConnector1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sp>
        <p:nvSpPr>
          <p:cNvPr id="49" name="AutoShape 35">
            <a:extLst>
              <a:ext uri="{FF2B5EF4-FFF2-40B4-BE49-F238E27FC236}">
                <a16:creationId xmlns:a16="http://schemas.microsoft.com/office/drawing/2014/main" id="{3A8BC34C-8ECA-345D-E00C-991FEFB8C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9347" y="2127418"/>
            <a:ext cx="4351853" cy="2148560"/>
          </a:xfrm>
          <a:prstGeom prst="wedgeRoundRectCallout">
            <a:avLst>
              <a:gd name="adj1" fmla="val -37446"/>
              <a:gd name="adj2" fmla="val 6150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This is not a Hilbert proof itself.</a:t>
            </a:r>
            <a:br>
              <a:rPr lang="en-US" sz="2400" dirty="0"/>
            </a:br>
            <a:r>
              <a:rPr lang="en-US" sz="2400" dirty="0"/>
              <a:t>There is a lemma that it can be turned into a Hilbert proof.</a:t>
            </a:r>
          </a:p>
          <a:p>
            <a:pPr algn="ctr">
              <a:buNone/>
            </a:pPr>
            <a:r>
              <a:rPr lang="en-US" sz="2400" dirty="0"/>
              <a:t>You have to know which type of lemma you are inside of.</a:t>
            </a:r>
          </a:p>
        </p:txBody>
      </p:sp>
      <p:pic>
        <p:nvPicPr>
          <p:cNvPr id="70" name="Picture 69">
            <a:extLst>
              <a:ext uri="{FF2B5EF4-FFF2-40B4-BE49-F238E27FC236}">
                <a16:creationId xmlns:a16="http://schemas.microsoft.com/office/drawing/2014/main" id="{F159DE66-3EBC-CCAE-7BA6-054BE05013C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86181" y="4341223"/>
            <a:ext cx="2692933" cy="2479022"/>
          </a:xfrm>
          <a:prstGeom prst="rect">
            <a:avLst/>
          </a:prstGeom>
        </p:spPr>
      </p:pic>
      <p:pic>
        <p:nvPicPr>
          <p:cNvPr id="4" name="Picture 2" descr="Forefathers' Eve | The Witcher 3 Wiki">
            <a:extLst>
              <a:ext uri="{FF2B5EF4-FFF2-40B4-BE49-F238E27FC236}">
                <a16:creationId xmlns:a16="http://schemas.microsoft.com/office/drawing/2014/main" id="{690FD5EA-E3BB-970A-3D78-78B82BAE16D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3" r="-1" b="-1"/>
          <a:stretch/>
        </p:blipFill>
        <p:spPr bwMode="auto">
          <a:xfrm flipH="1">
            <a:off x="-228600" y="4479795"/>
            <a:ext cx="1904999" cy="2759205"/>
          </a:xfrm>
          <a:custGeom>
            <a:avLst/>
            <a:gdLst/>
            <a:ahLst/>
            <a:cxnLst/>
            <a:rect l="l" t="t" r="r" b="b"/>
            <a:pathLst>
              <a:path w="6313150" h="6857997">
                <a:moveTo>
                  <a:pt x="65565" y="0"/>
                </a:moveTo>
                <a:lnTo>
                  <a:pt x="6313150" y="0"/>
                </a:lnTo>
                <a:lnTo>
                  <a:pt x="6313150" y="6857997"/>
                </a:lnTo>
                <a:lnTo>
                  <a:pt x="3293946" y="6857997"/>
                </a:lnTo>
                <a:lnTo>
                  <a:pt x="3235857" y="6823061"/>
                </a:lnTo>
                <a:cubicBezTo>
                  <a:pt x="1291240" y="5592803"/>
                  <a:pt x="0" y="3423096"/>
                  <a:pt x="0" y="951803"/>
                </a:cubicBezTo>
                <a:cubicBezTo>
                  <a:pt x="0" y="727140"/>
                  <a:pt x="10673" y="504970"/>
                  <a:pt x="31536" y="285771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57125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49" grpId="0" animBg="1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9B04AC6C-2E09-4ED0-A6B6-7A3296B89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Free Variable Fail</a:t>
            </a:r>
          </a:p>
        </p:txBody>
      </p:sp>
      <p:sp>
        <p:nvSpPr>
          <p:cNvPr id="6" name="AutoShape 35">
            <a:extLst>
              <a:ext uri="{FF2B5EF4-FFF2-40B4-BE49-F238E27FC236}">
                <a16:creationId xmlns:a16="http://schemas.microsoft.com/office/drawing/2014/main" id="{DC3DDA5F-8E55-4B28-AE2C-408705B32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7977" y="1182260"/>
            <a:ext cx="3958289" cy="1269658"/>
          </a:xfrm>
          <a:prstGeom prst="wedgeRoundRectCallout">
            <a:avLst>
              <a:gd name="adj1" fmla="val -53474"/>
              <a:gd name="adj2" fmla="val 13078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</a:rPr>
              <a:t>⊨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ym typeface="Symbol" panose="05050102010706020507" pitchFamily="18" charset="2"/>
              </a:rPr>
              <a:t>means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/>
              <a:t>is true in every model in which is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 </a:t>
            </a:r>
            <a:r>
              <a:rPr lang="en-US" altLang="en-US" sz="2400" dirty="0"/>
              <a:t>true.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/>
              <a:t>    i.e.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Γβ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9F87132-8E45-4683-8655-17C82438A05C}"/>
              </a:ext>
            </a:extLst>
          </p:cNvPr>
          <p:cNvSpPr/>
          <p:nvPr/>
        </p:nvSpPr>
        <p:spPr>
          <a:xfrm>
            <a:off x="5257800" y="2514600"/>
            <a:ext cx="3429000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en-US" sz="2000" dirty="0">
                <a:cs typeface="Times New Roman" panose="02020603050405020304" pitchFamily="18" charset="0"/>
              </a:rPr>
              <a:t>Deduction Goal: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US" sz="20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lang="en-US" sz="20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sz="2000" dirty="0">
                <a:solidFill>
                  <a:srgbClr val="FFC000"/>
                </a:solidFill>
                <a:cs typeface="Times New Roman" panose="02020603050405020304" pitchFamily="18" charset="0"/>
              </a:rPr>
              <a:t> </a:t>
            </a:r>
            <a:endParaRPr lang="en-CA" altLang="en-US" sz="20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>
              <a:defRPr/>
            </a:pPr>
            <a:r>
              <a:rPr lang="en-CA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US" sz="20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sz="2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CA" altLang="en-US" sz="2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Assumption</a:t>
            </a:r>
          </a:p>
          <a:p>
            <a:pPr algn="l">
              <a:defRPr/>
            </a:pP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______ …</a:t>
            </a:r>
          </a:p>
          <a:p>
            <a:pPr algn="l">
              <a:defRPr/>
            </a:pP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______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sz="20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sz="2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CA" altLang="en-US" sz="2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sz="2000">
                <a:solidFill>
                  <a:srgbClr val="FFC000"/>
                </a:solidFill>
                <a:cs typeface="Times New Roman" panose="02020603050405020304" pitchFamily="18" charset="0"/>
              </a:rPr>
              <a:t> </a:t>
            </a:r>
            <a:endParaRPr lang="en-US" sz="2000" dirty="0">
              <a:solidFill>
                <a:srgbClr val="FFC000"/>
              </a:solidFill>
              <a:cs typeface="Times New Roman" panose="02020603050405020304" pitchFamily="18" charset="0"/>
            </a:endParaRPr>
          </a:p>
          <a:p>
            <a:pPr algn="l">
              <a:defRPr/>
            </a:pP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US" sz="20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lang="en-US" sz="20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sz="2000" dirty="0">
                <a:solidFill>
                  <a:srgbClr val="FFC000"/>
                </a:solidFill>
                <a:cs typeface="Times New Roman" panose="02020603050405020304" pitchFamily="18" charset="0"/>
              </a:rPr>
              <a:t>           </a:t>
            </a:r>
            <a:r>
              <a:rPr lang="en-US" sz="2000" dirty="0">
                <a:cs typeface="Times New Roman" panose="02020603050405020304" pitchFamily="18" charset="0"/>
                <a:sym typeface="Wingdings" panose="05000000000000000000" pitchFamily="2" charset="2"/>
              </a:rPr>
              <a:t>Conclusion</a:t>
            </a:r>
            <a:r>
              <a:rPr lang="en-CA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5DC1DE3E-4B6A-4E52-A804-16D3AB17DF23}"/>
              </a:ext>
            </a:extLst>
          </p:cNvPr>
          <p:cNvSpPr/>
          <p:nvPr/>
        </p:nvSpPr>
        <p:spPr>
          <a:xfrm>
            <a:off x="1456763" y="2514600"/>
            <a:ext cx="4715437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en-US" sz="2000" dirty="0">
                <a:cs typeface="Times New Roman" panose="02020603050405020304" pitchFamily="18" charset="0"/>
              </a:rPr>
              <a:t>Proof Goal: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US" sz="20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sz="2000" dirty="0">
                <a:solidFill>
                  <a:srgbClr val="FFC000"/>
                </a:solidFill>
              </a:rPr>
              <a:t>⊢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sz="20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sz="2000" dirty="0">
                <a:solidFill>
                  <a:srgbClr val="FFC000"/>
                </a:solidFill>
                <a:cs typeface="Times New Roman" panose="02020603050405020304" pitchFamily="18" charset="0"/>
              </a:rPr>
              <a:t> </a:t>
            </a:r>
            <a:endParaRPr lang="en-CA" altLang="en-US" sz="20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>
              <a:defRPr/>
            </a:pP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US" sz="200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sz="2000" baseline="-2500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CA" altLang="en-US" sz="2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Axiom</a:t>
            </a:r>
          </a:p>
          <a:p>
            <a:pPr algn="l">
              <a:defRPr/>
            </a:pP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</a:p>
          <a:p>
            <a:pPr algn="l">
              <a:defRPr/>
            </a:pP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sz="200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sz="2000" baseline="-2500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CA" altLang="en-US" sz="2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sz="2000">
                <a:solidFill>
                  <a:srgbClr val="FFC000"/>
                </a:solidFill>
                <a:cs typeface="Times New Roman" panose="02020603050405020304" pitchFamily="18" charset="0"/>
              </a:rPr>
              <a:t> </a:t>
            </a:r>
            <a:endParaRPr lang="en-US" sz="2000" dirty="0">
              <a:solidFill>
                <a:srgbClr val="FFC000"/>
              </a:solidFill>
              <a:cs typeface="Times New Roman" panose="02020603050405020304" pitchFamily="18" charset="0"/>
            </a:endParaRPr>
          </a:p>
          <a:p>
            <a:pPr algn="l">
              <a:defRPr/>
            </a:pP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US" sz="20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sz="2000" dirty="0">
                <a:solidFill>
                  <a:srgbClr val="FFC000"/>
                </a:solidFill>
              </a:rPr>
              <a:t>⊢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sz="20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sz="2000" dirty="0">
                <a:solidFill>
                  <a:srgbClr val="FFC000"/>
                </a:solidFill>
                <a:cs typeface="Times New Roman" panose="02020603050405020304" pitchFamily="18" charset="0"/>
              </a:rPr>
              <a:t>  </a:t>
            </a:r>
            <a:r>
              <a:rPr lang="en-US" sz="2000" dirty="0">
                <a:cs typeface="Times New Roman" panose="02020603050405020304" pitchFamily="18" charset="0"/>
                <a:sym typeface="Wingdings" panose="05000000000000000000" pitchFamily="2" charset="2"/>
              </a:rPr>
              <a:t>Conclusion</a:t>
            </a:r>
            <a:r>
              <a:rPr lang="en-CA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8" name="AutoShape 35">
            <a:extLst>
              <a:ext uri="{FF2B5EF4-FFF2-40B4-BE49-F238E27FC236}">
                <a16:creationId xmlns:a16="http://schemas.microsoft.com/office/drawing/2014/main" id="{61A1FB00-2462-4A35-8D96-E949E7079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997" y="1219200"/>
            <a:ext cx="4648203" cy="890596"/>
          </a:xfrm>
          <a:prstGeom prst="wedgeRoundRectCallout">
            <a:avLst>
              <a:gd name="adj1" fmla="val -53664"/>
              <a:gd name="adj2" fmla="val 43176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CA" sz="2400" dirty="0">
                <a:solidFill>
                  <a:srgbClr val="FFC000"/>
                </a:solidFill>
              </a:rPr>
              <a:t>⊢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means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can be proved from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i.e.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l-GR" sz="2400" dirty="0">
                <a:solidFill>
                  <a:srgbClr val="FFC000"/>
                </a:solidFill>
              </a:rPr>
              <a:t> ⇒⇒⇒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sz="2400" dirty="0"/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BDF13662-C52B-41FD-9FCE-E7A645CB5AD4}"/>
              </a:ext>
            </a:extLst>
          </p:cNvPr>
          <p:cNvSpPr/>
          <p:nvPr/>
        </p:nvSpPr>
        <p:spPr>
          <a:xfrm>
            <a:off x="1814052" y="2846436"/>
            <a:ext cx="3048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el-GR" altLang="en-US" sz="2000" baseline="-2500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altLang="en-US" sz="20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>
              <a:defRPr/>
            </a:pPr>
            <a:endParaRPr lang="en-US" altLang="en-US" sz="20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>
              <a:defRPr/>
            </a:pPr>
            <a:r>
              <a:rPr lang="el-GR" altLang="en-US" sz="2000" baseline="-2500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CA" altLang="en-US" sz="20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F0529852-7493-4E77-B1E3-313C5B4B864D}"/>
              </a:ext>
            </a:extLst>
          </p:cNvPr>
          <p:cNvSpPr/>
          <p:nvPr/>
        </p:nvSpPr>
        <p:spPr>
          <a:xfrm>
            <a:off x="6441744" y="2833048"/>
            <a:ext cx="3048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el-GR" altLang="en-US" sz="2000" baseline="-2500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altLang="en-US" sz="200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>
              <a:defRPr/>
            </a:pPr>
            <a:endParaRPr lang="en-US" altLang="en-US" sz="200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>
              <a:defRPr/>
            </a:pPr>
            <a:r>
              <a:rPr lang="el-GR" altLang="en-US" sz="2000" baseline="-2500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CA" altLang="en-US" sz="20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4" name="AutoShape 55">
            <a:extLst>
              <a:ext uri="{FF2B5EF4-FFF2-40B4-BE49-F238E27FC236}">
                <a16:creationId xmlns:a16="http://schemas.microsoft.com/office/drawing/2014/main" id="{8530E9C4-2B35-4A75-98C7-945AD5F00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4448342"/>
            <a:ext cx="3352800" cy="457200"/>
          </a:xfrm>
          <a:prstGeom prst="wedgeRoundRectCallout">
            <a:avLst>
              <a:gd name="adj1" fmla="val -52667"/>
              <a:gd name="adj2" fmla="val 22536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>
                <a:latin typeface="Symbol" pitchFamily="18" charset="2"/>
              </a:rPr>
              <a:t>"</a:t>
            </a:r>
            <a:r>
              <a:rPr lang="en-US" altLang="en-US" sz="2400"/>
              <a:t>x can’t be added to x</a:t>
            </a:r>
            <a:r>
              <a:rPr lang="el-GR" altLang="en-US" sz="2400" baseline="-2500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ym typeface="Symbol" pitchFamily="18" charset="2"/>
              </a:rPr>
              <a:t>.</a:t>
            </a:r>
            <a:endParaRPr lang="en-US" altLang="en-US" sz="2400" dirty="0">
              <a:sym typeface="Symbol" pitchFamily="18" charset="2"/>
            </a:endParaRPr>
          </a:p>
        </p:txBody>
      </p:sp>
      <p:sp>
        <p:nvSpPr>
          <p:cNvPr id="25" name="AutoShape 35">
            <a:extLst>
              <a:ext uri="{FF2B5EF4-FFF2-40B4-BE49-F238E27FC236}">
                <a16:creationId xmlns:a16="http://schemas.microsoft.com/office/drawing/2014/main" id="{E6B08B11-0A9F-47D8-B1DB-C7D214F72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6917" y="623118"/>
            <a:ext cx="7178584" cy="457200"/>
          </a:xfrm>
          <a:prstGeom prst="wedgeRoundRectCallout">
            <a:avLst>
              <a:gd name="adj1" fmla="val -47390"/>
              <a:gd name="adj2" fmla="val 6083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denotes the set of axioms (things assumed to be true).</a:t>
            </a:r>
          </a:p>
        </p:txBody>
      </p:sp>
      <p:sp>
        <p:nvSpPr>
          <p:cNvPr id="30" name="AutoShape 55">
            <a:extLst>
              <a:ext uri="{FF2B5EF4-FFF2-40B4-BE49-F238E27FC236}">
                <a16:creationId xmlns:a16="http://schemas.microsoft.com/office/drawing/2014/main" id="{2857B990-010F-4D6C-AC70-5736D4AFD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0211" y="4996983"/>
            <a:ext cx="4955177" cy="871973"/>
          </a:xfrm>
          <a:prstGeom prst="wedgeRoundRectCallout">
            <a:avLst>
              <a:gd name="adj1" fmla="val -52667"/>
              <a:gd name="adj2" fmla="val 22536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indent="-228600" algn="ctr" eaLnBrk="1" hangingPunct="1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Though it is a little strange to have free variables in your axioms.</a:t>
            </a:r>
          </a:p>
        </p:txBody>
      </p:sp>
    </p:spTree>
    <p:extLst>
      <p:ext uri="{BB962C8B-B14F-4D97-AF65-F5344CB8AC3E}">
        <p14:creationId xmlns:p14="http://schemas.microsoft.com/office/powerpoint/2010/main" val="34234414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4" grpId="0"/>
      <p:bldP spid="15" grpId="0"/>
      <p:bldP spid="18" grpId="0" animBg="1"/>
      <p:bldP spid="22" grpId="0"/>
      <p:bldP spid="23" grpId="0"/>
      <p:bldP spid="24" grpId="0" animBg="1"/>
      <p:bldP spid="25" grpId="0" animBg="1"/>
      <p:bldP spid="30" grpId="0" animBg="1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9B04AC6C-2E09-4ED0-A6B6-7A3296B89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algn="l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Free Variable Fail</a:t>
            </a:r>
          </a:p>
        </p:txBody>
      </p:sp>
      <p:sp>
        <p:nvSpPr>
          <p:cNvPr id="30" name="Text Box 22">
            <a:extLst>
              <a:ext uri="{FF2B5EF4-FFF2-40B4-BE49-F238E27FC236}">
                <a16:creationId xmlns:a16="http://schemas.microsoft.com/office/drawing/2014/main" id="{58502D0C-7F9B-4E3A-8494-F0256F17F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1540" y="2057400"/>
            <a:ext cx="21339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4B267A40-06BE-4003-98C6-E544E6E8230F}"/>
              </a:ext>
            </a:extLst>
          </p:cNvPr>
          <p:cNvCxnSpPr>
            <a:cxnSpLocks/>
          </p:cNvCxnSpPr>
          <p:nvPr/>
        </p:nvCxnSpPr>
        <p:spPr bwMode="auto">
          <a:xfrm flipV="1">
            <a:off x="1219200" y="2310002"/>
            <a:ext cx="2183286" cy="39498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37" name="AutoShape 55">
            <a:extLst>
              <a:ext uri="{FF2B5EF4-FFF2-40B4-BE49-F238E27FC236}">
                <a16:creationId xmlns:a16="http://schemas.microsoft.com/office/drawing/2014/main" id="{44588A6A-9509-45BA-9CB9-B3CA37A9E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208" y="916213"/>
            <a:ext cx="4152575" cy="855124"/>
          </a:xfrm>
          <a:prstGeom prst="wedgeRoundRectCallout">
            <a:avLst>
              <a:gd name="adj1" fmla="val -30390"/>
              <a:gd name="adj2" fmla="val 8040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The “clears up” this confusion.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Let’s do another. </a:t>
            </a:r>
          </a:p>
        </p:txBody>
      </p:sp>
      <p:sp>
        <p:nvSpPr>
          <p:cNvPr id="34" name="Text Box 22">
            <a:extLst>
              <a:ext uri="{FF2B5EF4-FFF2-40B4-BE49-F238E27FC236}">
                <a16:creationId xmlns:a16="http://schemas.microsoft.com/office/drawing/2014/main" id="{9D4A5299-5E62-4B17-8D3F-4E7CFC3A34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0440" y="2781300"/>
            <a:ext cx="208262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(y)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66FF66"/>
                </a:solidFill>
              </a:rPr>
              <a:t>y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63D3B663-8ED8-44DC-B684-909F2A13471C}"/>
              </a:ext>
            </a:extLst>
          </p:cNvPr>
          <p:cNvGrpSpPr/>
          <p:nvPr/>
        </p:nvGrpSpPr>
        <p:grpSpPr>
          <a:xfrm>
            <a:off x="-39478" y="2362200"/>
            <a:ext cx="1385500" cy="609600"/>
            <a:chOff x="7371036" y="815022"/>
            <a:chExt cx="1385500" cy="609600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170D4D9B-6728-4021-A0FC-10D3967F7357}"/>
                </a:ext>
              </a:extLst>
            </p:cNvPr>
            <p:cNvSpPr/>
            <p:nvPr/>
          </p:nvSpPr>
          <p:spPr>
            <a:xfrm>
              <a:off x="7371036" y="873878"/>
              <a:ext cx="902811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n-US" altLang="en-US" sz="2400" dirty="0"/>
                <a:t>Duals</a:t>
              </a:r>
              <a:endParaRPr lang="en-US" sz="2400" dirty="0"/>
            </a:p>
          </p:txBody>
        </p: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0F8CABEB-DCB4-4E32-BCE9-39B3E7AE0E4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8543471" y="815022"/>
              <a:ext cx="213065" cy="289690"/>
            </a:xfrm>
            <a:prstGeom prst="straightConnector1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43" name="Straight Arrow Connector 42">
              <a:extLst>
                <a:ext uri="{FF2B5EF4-FFF2-40B4-BE49-F238E27FC236}">
                  <a16:creationId xmlns:a16="http://schemas.microsoft.com/office/drawing/2014/main" id="{65C4435D-032B-4244-8C20-5D2BA7EEB58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545706" y="1104157"/>
              <a:ext cx="210830" cy="320465"/>
            </a:xfrm>
            <a:prstGeom prst="straightConnector1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F178843-26CB-408D-BECB-E6275E5A74C6}"/>
              </a:ext>
            </a:extLst>
          </p:cNvPr>
          <p:cNvCxnSpPr>
            <a:cxnSpLocks/>
          </p:cNvCxnSpPr>
          <p:nvPr/>
        </p:nvCxnSpPr>
        <p:spPr bwMode="auto">
          <a:xfrm flipV="1">
            <a:off x="4648200" y="781195"/>
            <a:ext cx="0" cy="2952605"/>
          </a:xfrm>
          <a:prstGeom prst="line">
            <a:avLst/>
          </a:prstGeom>
          <a:noFill/>
          <a:ln w="254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45" name="AutoShape 8">
            <a:extLst>
              <a:ext uri="{FF2B5EF4-FFF2-40B4-BE49-F238E27FC236}">
                <a16:creationId xmlns:a16="http://schemas.microsoft.com/office/drawing/2014/main" id="{A9B8BD91-9B17-4581-B175-633D4968B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455" y="1302603"/>
            <a:ext cx="3853338" cy="2507397"/>
          </a:xfrm>
          <a:prstGeom prst="wedgeRectCallout">
            <a:avLst>
              <a:gd name="adj1" fmla="val -55521"/>
              <a:gd name="adj2" fmla="val -17905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baseline="-250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3D5F62F5-CA85-4291-90A4-0418BEC1A2C9}"/>
              </a:ext>
            </a:extLst>
          </p:cNvPr>
          <p:cNvSpPr/>
          <p:nvPr/>
        </p:nvSpPr>
        <p:spPr>
          <a:xfrm>
            <a:off x="6712907" y="2598003"/>
            <a:ext cx="29644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Remove </a:t>
            </a:r>
            <a:r>
              <a:rPr lang="en-US" altLang="en-US" sz="2400" dirty="0">
                <a:latin typeface="Symbol" pitchFamily="18" charset="2"/>
              </a:rPr>
              <a:t>$.</a:t>
            </a:r>
          </a:p>
        </p:txBody>
      </p:sp>
      <p:sp>
        <p:nvSpPr>
          <p:cNvPr id="47" name="Text Box 22">
            <a:extLst>
              <a:ext uri="{FF2B5EF4-FFF2-40B4-BE49-F238E27FC236}">
                <a16:creationId xmlns:a16="http://schemas.microsoft.com/office/drawing/2014/main" id="{4037FBBB-EA13-4D57-8C81-492AFDEE98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5207" y="753765"/>
            <a:ext cx="3209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?</a:t>
            </a:r>
            <a:endParaRPr lang="en-US" altLang="en-US" sz="2400" dirty="0">
              <a:solidFill>
                <a:srgbClr val="FF0000"/>
              </a:solidFill>
            </a:endParaRP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365BD064-7B1D-4CB1-A1B0-7F689EBF55DD}"/>
              </a:ext>
            </a:extLst>
          </p:cNvPr>
          <p:cNvCxnSpPr>
            <a:cxnSpLocks/>
          </p:cNvCxnSpPr>
          <p:nvPr/>
        </p:nvCxnSpPr>
        <p:spPr bwMode="auto">
          <a:xfrm>
            <a:off x="5108468" y="3239898"/>
            <a:ext cx="1139932" cy="0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50" name="Text Box 22">
            <a:extLst>
              <a:ext uri="{FF2B5EF4-FFF2-40B4-BE49-F238E27FC236}">
                <a16:creationId xmlns:a16="http://schemas.microsoft.com/office/drawing/2014/main" id="{4EEE918D-16F7-483D-80BD-83032B0484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8515" y="762000"/>
            <a:ext cx="234109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Not a Valid Proof</a:t>
            </a:r>
            <a:endParaRPr lang="en-US" altLang="en-US" sz="2400" dirty="0"/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FA71D950-71A4-4A3D-84B4-D588943745BE}"/>
              </a:ext>
            </a:extLst>
          </p:cNvPr>
          <p:cNvCxnSpPr>
            <a:cxnSpLocks/>
          </p:cNvCxnSpPr>
          <p:nvPr/>
        </p:nvCxnSpPr>
        <p:spPr bwMode="auto">
          <a:xfrm flipV="1">
            <a:off x="1219200" y="2971800"/>
            <a:ext cx="2183286" cy="39498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A8607C9D-D13A-4CBB-A776-AD3955037C25}"/>
              </a:ext>
            </a:extLst>
          </p:cNvPr>
          <p:cNvSpPr txBox="1"/>
          <p:nvPr/>
        </p:nvSpPr>
        <p:spPr>
          <a:xfrm>
            <a:off x="2142552" y="3287069"/>
            <a:ext cx="2292231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en-US" sz="2400" dirty="0">
                <a:solidFill>
                  <a:srgbClr val="66FF66"/>
                </a:solidFill>
              </a:rPr>
              <a:t>Free</a:t>
            </a:r>
            <a:r>
              <a:rPr lang="en-US" altLang="en-US" sz="2400" dirty="0"/>
              <a:t> value given by adversary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6185353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4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4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4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7" grpId="0" animBg="1"/>
      <p:bldP spid="34" grpId="0"/>
      <p:bldP spid="45" grpId="0" uiExpand="1" build="allAtOnce" animBg="1"/>
      <p:bldP spid="47" grpId="0"/>
      <p:bldP spid="47" grpId="1"/>
      <p:bldP spid="50" grpId="0"/>
      <p:bldP spid="52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Text Box 22">
            <a:extLst>
              <a:ext uri="{FF2B5EF4-FFF2-40B4-BE49-F238E27FC236}">
                <a16:creationId xmlns:a16="http://schemas.microsoft.com/office/drawing/2014/main" id="{572A5536-D43F-40F9-9AAB-AFAFDABCDD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3063" y="510692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</a:p>
        </p:txBody>
      </p:sp>
      <p:sp>
        <p:nvSpPr>
          <p:cNvPr id="49" name="Rectangle 2">
            <a:extLst>
              <a:ext uri="{FF2B5EF4-FFF2-40B4-BE49-F238E27FC236}">
                <a16:creationId xmlns:a16="http://schemas.microsoft.com/office/drawing/2014/main" id="{7E5E4CEE-12D6-4E86-B09B-A178C41C74B4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Variable Fail</a:t>
            </a:r>
            <a:endParaRPr kumimoji="0" lang="en-US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59" name="Text Box 43">
            <a:extLst>
              <a:ext uri="{FF2B5EF4-FFF2-40B4-BE49-F238E27FC236}">
                <a16:creationId xmlns:a16="http://schemas.microsoft.com/office/drawing/2014/main" id="{47F412B9-0C71-44AC-BB90-A0AF176224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21707"/>
            <a:ext cx="98777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Prove:</a:t>
            </a: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CACB3109-F4BF-4144-854F-696EEC1E463A}"/>
              </a:ext>
            </a:extLst>
          </p:cNvPr>
          <p:cNvGrpSpPr/>
          <p:nvPr/>
        </p:nvGrpSpPr>
        <p:grpSpPr>
          <a:xfrm>
            <a:off x="7063536" y="1797117"/>
            <a:ext cx="1433793" cy="640560"/>
            <a:chOff x="6865658" y="1377507"/>
            <a:chExt cx="1433793" cy="640560"/>
          </a:xfrm>
        </p:grpSpPr>
        <p:sp>
          <p:nvSpPr>
            <p:cNvPr id="48" name="Line 26">
              <a:extLst>
                <a:ext uri="{FF2B5EF4-FFF2-40B4-BE49-F238E27FC236}">
                  <a16:creationId xmlns:a16="http://schemas.microsoft.com/office/drawing/2014/main" id="{11B64492-D688-4E2C-86FF-1357164FAA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65658" y="1377507"/>
              <a:ext cx="686080" cy="64056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50" name="Line 28">
              <a:extLst>
                <a:ext uri="{FF2B5EF4-FFF2-40B4-BE49-F238E27FC236}">
                  <a16:creationId xmlns:a16="http://schemas.microsoft.com/office/drawing/2014/main" id="{88283A82-A7EB-47E9-ABF4-A36EFC6D0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51738" y="1377507"/>
              <a:ext cx="747713" cy="64056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51" name="Text Box 44">
            <a:extLst>
              <a:ext uri="{FF2B5EF4-FFF2-40B4-BE49-F238E27FC236}">
                <a16:creationId xmlns:a16="http://schemas.microsoft.com/office/drawing/2014/main" id="{F7DF8FE7-F27C-43B7-B8B3-644B66124E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8341" y="1316098"/>
            <a:ext cx="21339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</a:p>
        </p:txBody>
      </p:sp>
      <p:sp>
        <p:nvSpPr>
          <p:cNvPr id="52" name="Line 31">
            <a:extLst>
              <a:ext uri="{FF2B5EF4-FFF2-40B4-BE49-F238E27FC236}">
                <a16:creationId xmlns:a16="http://schemas.microsoft.com/office/drawing/2014/main" id="{2BCB5FD6-200F-4782-B795-DCEF8448E6E4}"/>
              </a:ext>
            </a:extLst>
          </p:cNvPr>
          <p:cNvSpPr>
            <a:spLocks noChangeShapeType="1"/>
          </p:cNvSpPr>
          <p:nvPr/>
        </p:nvSpPr>
        <p:spPr bwMode="auto">
          <a:xfrm>
            <a:off x="8497329" y="2774544"/>
            <a:ext cx="0" cy="461666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3" name="Text Box 44">
            <a:extLst>
              <a:ext uri="{FF2B5EF4-FFF2-40B4-BE49-F238E27FC236}">
                <a16:creationId xmlns:a16="http://schemas.microsoft.com/office/drawing/2014/main" id="{6607D0B0-1846-4BFE-80DD-6C56D83C0A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4147" y="3195935"/>
            <a:ext cx="70564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4" name="Text Box 44">
            <a:extLst>
              <a:ext uri="{FF2B5EF4-FFF2-40B4-BE49-F238E27FC236}">
                <a16:creationId xmlns:a16="http://schemas.microsoft.com/office/drawing/2014/main" id="{0037EAA7-589D-45A6-BE0C-22DE43979C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7899" y="2312879"/>
            <a:ext cx="110479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5" name="Text Box 44">
            <a:extLst>
              <a:ext uri="{FF2B5EF4-FFF2-40B4-BE49-F238E27FC236}">
                <a16:creationId xmlns:a16="http://schemas.microsoft.com/office/drawing/2014/main" id="{9CC27F4F-1E59-478B-8929-5002A2CD2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3744" y="2333509"/>
            <a:ext cx="70564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61" name="AutoShape 8">
            <a:extLst>
              <a:ext uri="{FF2B5EF4-FFF2-40B4-BE49-F238E27FC236}">
                <a16:creationId xmlns:a16="http://schemas.microsoft.com/office/drawing/2014/main" id="{D3D64538-B3BD-432F-ABDB-4DB128229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398" y="1450900"/>
            <a:ext cx="2743200" cy="485397"/>
          </a:xfrm>
          <a:prstGeom prst="wedgeRectCallout">
            <a:avLst>
              <a:gd name="adj1" fmla="val -29777"/>
              <a:gd name="adj2" fmla="val 7828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Build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Parse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Tree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074107C6-CC06-4FF4-99D6-2617157C37D2}"/>
              </a:ext>
            </a:extLst>
          </p:cNvPr>
          <p:cNvGrpSpPr/>
          <p:nvPr/>
        </p:nvGrpSpPr>
        <p:grpSpPr>
          <a:xfrm>
            <a:off x="1954094" y="4310040"/>
            <a:ext cx="1863725" cy="1008245"/>
            <a:chOff x="2705100" y="4754562"/>
            <a:chExt cx="1863725" cy="1008245"/>
          </a:xfrm>
        </p:grpSpPr>
        <p:pic>
          <p:nvPicPr>
            <p:cNvPr id="63" name="Picture 2" descr="Big Bang: How the Big Bang may have happened decoded">
              <a:extLst>
                <a:ext uri="{FF2B5EF4-FFF2-40B4-BE49-F238E27FC236}">
                  <a16:creationId xmlns:a16="http://schemas.microsoft.com/office/drawing/2014/main" id="{6A3F7094-B300-49C8-8B6E-09D612D3CC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05100" y="4754562"/>
              <a:ext cx="1863725" cy="100824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3AEC17CB-8F1B-48BA-9759-170C91DEE8DA}"/>
                </a:ext>
              </a:extLst>
            </p:cNvPr>
            <p:cNvSpPr/>
            <p:nvPr/>
          </p:nvSpPr>
          <p:spPr bwMode="auto">
            <a:xfrm>
              <a:off x="2743200" y="5613400"/>
              <a:ext cx="114300" cy="124007"/>
            </a:xfrm>
            <a:prstGeom prst="rect">
              <a:avLst/>
            </a:prstGeom>
            <a:solidFill>
              <a:srgbClr val="0A141D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65" name="AutoShape 58">
            <a:extLst>
              <a:ext uri="{FF2B5EF4-FFF2-40B4-BE49-F238E27FC236}">
                <a16:creationId xmlns:a16="http://schemas.microsoft.com/office/drawing/2014/main" id="{D9FB63A0-FAFB-4F10-B1F6-546956A048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691" y="2860862"/>
            <a:ext cx="5969815" cy="2482989"/>
          </a:xfrm>
          <a:prstGeom prst="wedgeRoundRectCallout">
            <a:avLst>
              <a:gd name="adj1" fmla="val -44064"/>
              <a:gd name="adj2" fmla="val -25396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second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bound, but the first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get to get to provide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worse case value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for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worst case predicate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           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set of objects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U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82" name="Group 47">
            <a:extLst>
              <a:ext uri="{FF2B5EF4-FFF2-40B4-BE49-F238E27FC236}">
                <a16:creationId xmlns:a16="http://schemas.microsoft.com/office/drawing/2014/main" id="{33BF3C9E-9E8B-468E-B7C1-6E0003183389}"/>
              </a:ext>
            </a:extLst>
          </p:cNvPr>
          <p:cNvGrpSpPr>
            <a:grpSpLocks/>
          </p:cNvGrpSpPr>
          <p:nvPr/>
        </p:nvGrpSpPr>
        <p:grpSpPr bwMode="auto">
          <a:xfrm>
            <a:off x="118563" y="2448800"/>
            <a:ext cx="912812" cy="1905000"/>
            <a:chOff x="2593" y="768"/>
            <a:chExt cx="849" cy="1475"/>
          </a:xfrm>
        </p:grpSpPr>
        <p:sp>
          <p:nvSpPr>
            <p:cNvPr id="83" name="Freeform 48">
              <a:extLst>
                <a:ext uri="{FF2B5EF4-FFF2-40B4-BE49-F238E27FC236}">
                  <a16:creationId xmlns:a16="http://schemas.microsoft.com/office/drawing/2014/main" id="{07B8DF8B-B94B-4804-9DFD-83A3D5F2E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4" name="Freeform 49">
              <a:extLst>
                <a:ext uri="{FF2B5EF4-FFF2-40B4-BE49-F238E27FC236}">
                  <a16:creationId xmlns:a16="http://schemas.microsoft.com/office/drawing/2014/main" id="{E867DCC8-21CB-4564-A234-77354C86A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5" name="Freeform 50">
              <a:extLst>
                <a:ext uri="{FF2B5EF4-FFF2-40B4-BE49-F238E27FC236}">
                  <a16:creationId xmlns:a16="http://schemas.microsoft.com/office/drawing/2014/main" id="{6139215B-F9AC-4FFD-9863-DB800A8D2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6" name="Freeform 51">
              <a:extLst>
                <a:ext uri="{FF2B5EF4-FFF2-40B4-BE49-F238E27FC236}">
                  <a16:creationId xmlns:a16="http://schemas.microsoft.com/office/drawing/2014/main" id="{EFB9FB94-50A7-433E-B2E6-01C62027F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7" name="Freeform 52">
              <a:extLst>
                <a:ext uri="{FF2B5EF4-FFF2-40B4-BE49-F238E27FC236}">
                  <a16:creationId xmlns:a16="http://schemas.microsoft.com/office/drawing/2014/main" id="{B06360E8-ABA2-4686-B463-92A388A7D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8" name="Freeform 53">
              <a:extLst>
                <a:ext uri="{FF2B5EF4-FFF2-40B4-BE49-F238E27FC236}">
                  <a16:creationId xmlns:a16="http://schemas.microsoft.com/office/drawing/2014/main" id="{000F8088-6842-485D-BC5F-5344708D5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9" name="Freeform 54">
              <a:extLst>
                <a:ext uri="{FF2B5EF4-FFF2-40B4-BE49-F238E27FC236}">
                  <a16:creationId xmlns:a16="http://schemas.microsoft.com/office/drawing/2014/main" id="{DAD12A22-4011-4F8A-B755-1B5FB2B6F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90" name="Group 55">
              <a:extLst>
                <a:ext uri="{FF2B5EF4-FFF2-40B4-BE49-F238E27FC236}">
                  <a16:creationId xmlns:a16="http://schemas.microsoft.com/office/drawing/2014/main" id="{5F470B53-1B91-44A8-ACA1-A272547F7A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91" name="Freeform 56">
                <a:extLst>
                  <a:ext uri="{FF2B5EF4-FFF2-40B4-BE49-F238E27FC236}">
                    <a16:creationId xmlns:a16="http://schemas.microsoft.com/office/drawing/2014/main" id="{2B468593-0834-4F51-A022-EB7AE21E5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2" name="Freeform 57">
                <a:extLst>
                  <a:ext uri="{FF2B5EF4-FFF2-40B4-BE49-F238E27FC236}">
                    <a16:creationId xmlns:a16="http://schemas.microsoft.com/office/drawing/2014/main" id="{3AA3D806-205A-4560-A9E1-02C631729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3" name="Text Box 22">
            <a:extLst>
              <a:ext uri="{FF2B5EF4-FFF2-40B4-BE49-F238E27FC236}">
                <a16:creationId xmlns:a16="http://schemas.microsoft.com/office/drawing/2014/main" id="{95814A3C-8134-427E-AC12-D2BCE2DDD9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856147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</a:p>
        </p:txBody>
      </p:sp>
      <p:sp>
        <p:nvSpPr>
          <p:cNvPr id="94" name="Text Box 22">
            <a:extLst>
              <a:ext uri="{FF2B5EF4-FFF2-40B4-BE49-F238E27FC236}">
                <a16:creationId xmlns:a16="http://schemas.microsoft.com/office/drawing/2014/main" id="{89CBA9CA-0327-4E3F-A39F-9025456016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5906" y="667888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same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70BE21EC-DB74-4E33-9723-DEBCF8C4BCBF}"/>
              </a:ext>
            </a:extLst>
          </p:cNvPr>
          <p:cNvSpPr/>
          <p:nvPr/>
        </p:nvSpPr>
        <p:spPr>
          <a:xfrm>
            <a:off x="6971663" y="2535298"/>
            <a:ext cx="32092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6" name="AutoShape 8">
            <a:extLst>
              <a:ext uri="{FF2B5EF4-FFF2-40B4-BE49-F238E27FC236}">
                <a16:creationId xmlns:a16="http://schemas.microsoft.com/office/drawing/2014/main" id="{A4B99D80-B1F7-46D8-BFB4-5FBD9444E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1425" y="2212647"/>
            <a:ext cx="2483567" cy="513431"/>
          </a:xfrm>
          <a:prstGeom prst="wedgeRectCallout">
            <a:avLst>
              <a:gd name="adj1" fmla="val -22106"/>
              <a:gd name="adj2" fmla="val 62209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Traverse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tree.</a:t>
            </a:r>
          </a:p>
        </p:txBody>
      </p:sp>
      <p:sp>
        <p:nvSpPr>
          <p:cNvPr id="78" name="Text Box 43">
            <a:extLst>
              <a:ext uri="{FF2B5EF4-FFF2-40B4-BE49-F238E27FC236}">
                <a16:creationId xmlns:a16="http://schemas.microsoft.com/office/drawing/2014/main" id="{74B01C5A-A3E9-4736-992F-7C04AAB1A5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21707"/>
            <a:ext cx="98777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Prove:</a:t>
            </a:r>
          </a:p>
        </p:txBody>
      </p:sp>
      <p:sp>
        <p:nvSpPr>
          <p:cNvPr id="79" name="Text Box 44">
            <a:extLst>
              <a:ext uri="{FF2B5EF4-FFF2-40B4-BE49-F238E27FC236}">
                <a16:creationId xmlns:a16="http://schemas.microsoft.com/office/drawing/2014/main" id="{E6476529-2479-4CC3-BC8C-9ADB85F0BB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3754" y="706480"/>
            <a:ext cx="119135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80" name="Text Box 44">
            <a:extLst>
              <a:ext uri="{FF2B5EF4-FFF2-40B4-BE49-F238E27FC236}">
                <a16:creationId xmlns:a16="http://schemas.microsoft.com/office/drawing/2014/main" id="{ABD2FA75-F44F-4BC5-B2F5-465DDF7A8C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439" y="286888"/>
            <a:ext cx="6623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12F081D9-744C-4BB8-A7CB-106C385E134D}"/>
              </a:ext>
            </a:extLst>
          </p:cNvPr>
          <p:cNvSpPr/>
          <p:nvPr/>
        </p:nvSpPr>
        <p:spPr>
          <a:xfrm>
            <a:off x="7110762" y="603337"/>
            <a:ext cx="1524000" cy="575482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5" name="Text Box 44">
            <a:extLst>
              <a:ext uri="{FF2B5EF4-FFF2-40B4-BE49-F238E27FC236}">
                <a16:creationId xmlns:a16="http://schemas.microsoft.com/office/drawing/2014/main" id="{74C9CA56-4BA3-4DB2-8757-3EFFF16CA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8415" y="654903"/>
            <a:ext cx="16713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,c,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6" name="Text Box 44">
            <a:extLst>
              <a:ext uri="{FF2B5EF4-FFF2-40B4-BE49-F238E27FC236}">
                <a16:creationId xmlns:a16="http://schemas.microsoft.com/office/drawing/2014/main" id="{F1EDAF5A-E592-491D-BC1C-EE01D14589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100" y="235311"/>
            <a:ext cx="11560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U,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,c,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7" name="Line 31">
            <a:extLst>
              <a:ext uri="{FF2B5EF4-FFF2-40B4-BE49-F238E27FC236}">
                <a16:creationId xmlns:a16="http://schemas.microsoft.com/office/drawing/2014/main" id="{DFD498B8-D37D-4A66-BC73-EC3647CF5970}"/>
              </a:ext>
            </a:extLst>
          </p:cNvPr>
          <p:cNvSpPr>
            <a:spLocks noChangeShapeType="1"/>
          </p:cNvSpPr>
          <p:nvPr/>
        </p:nvSpPr>
        <p:spPr bwMode="auto">
          <a:xfrm>
            <a:off x="7772400" y="1169875"/>
            <a:ext cx="0" cy="304819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7277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51" grpId="0"/>
      <p:bldP spid="52" grpId="0" animBg="1"/>
      <p:bldP spid="53" grpId="0"/>
      <p:bldP spid="54" grpId="0"/>
      <p:bldP spid="55" grpId="0"/>
      <p:bldP spid="61" grpId="0" animBg="1"/>
      <p:bldP spid="65" grpId="0" animBg="1"/>
      <p:bldP spid="93" grpId="0"/>
      <p:bldP spid="94" grpId="0"/>
      <p:bldP spid="2" grpId="0"/>
      <p:bldP spid="66" grpId="0" animBg="1"/>
      <p:bldP spid="79" grpId="0"/>
      <p:bldP spid="79" grpId="1"/>
      <p:bldP spid="80" grpId="0"/>
      <p:bldP spid="80" grpId="1"/>
      <p:bldP spid="81" grpId="0" animBg="1"/>
      <p:bldP spid="95" grpId="0"/>
      <p:bldP spid="96" grpId="0"/>
      <p:bldP spid="97" grpId="0" animBg="1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Text Box 44">
            <a:extLst>
              <a:ext uri="{FF2B5EF4-FFF2-40B4-BE49-F238E27FC236}">
                <a16:creationId xmlns:a16="http://schemas.microsoft.com/office/drawing/2014/main" id="{0E6B4E45-39E0-41B4-99CF-0FB722AFFC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3533" y="1353941"/>
            <a:ext cx="2510624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1" indent="0">
              <a:buNone/>
            </a:pPr>
            <a:r>
              <a:rPr lang="pt-BR" sz="1500"/>
              <a:t>Prover: [</a:t>
            </a:r>
            <a:r>
              <a:rPr lang="en-US" sz="1500"/>
              <a:t>∀x </a:t>
            </a:r>
            <a:r>
              <a:rPr lang="el-GR" sz="1500"/>
              <a:t>α(</a:t>
            </a:r>
            <a:r>
              <a:rPr lang="en-US" sz="1500"/>
              <a:t>x)]→[∀x′ </a:t>
            </a:r>
            <a:r>
              <a:rPr lang="el-GR" sz="1500"/>
              <a:t>α(</a:t>
            </a:r>
            <a:r>
              <a:rPr lang="en-US" sz="1500"/>
              <a:t>x′)]</a:t>
            </a:r>
            <a:endParaRPr lang="en-US" sz="1500">
              <a:cs typeface="Times New Roman" panose="02020603050405020304" pitchFamily="18" charset="0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69EE2ECA-0A24-494B-9287-A434E1016489}"/>
              </a:ext>
            </a:extLst>
          </p:cNvPr>
          <p:cNvGrpSpPr/>
          <p:nvPr/>
        </p:nvGrpSpPr>
        <p:grpSpPr>
          <a:xfrm>
            <a:off x="2925333" y="1611891"/>
            <a:ext cx="2784209" cy="203299"/>
            <a:chOff x="7877831" y="2362200"/>
            <a:chExt cx="673216" cy="344118"/>
          </a:xfrm>
        </p:grpSpPr>
        <p:sp>
          <p:nvSpPr>
            <p:cNvPr id="48" name="Line 26">
              <a:extLst>
                <a:ext uri="{FF2B5EF4-FFF2-40B4-BE49-F238E27FC236}">
                  <a16:creationId xmlns:a16="http://schemas.microsoft.com/office/drawing/2014/main" id="{8C6ADEC7-7DD2-4BCD-9188-A9E3478094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77831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500">
                <a:latin typeface="+mj-lt"/>
              </a:endParaRPr>
            </a:p>
          </p:txBody>
        </p:sp>
        <p:sp>
          <p:nvSpPr>
            <p:cNvPr id="49" name="Line 26">
              <a:extLst>
                <a:ext uri="{FF2B5EF4-FFF2-40B4-BE49-F238E27FC236}">
                  <a16:creationId xmlns:a16="http://schemas.microsoft.com/office/drawing/2014/main" id="{8BCB975B-0ED4-4C74-ADB5-E857A13EAF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775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500">
                <a:latin typeface="+mj-lt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EF1E7DBE-BE03-4528-9BD5-F9B5E6446645}"/>
              </a:ext>
            </a:extLst>
          </p:cNvPr>
          <p:cNvGrpSpPr/>
          <p:nvPr/>
        </p:nvGrpSpPr>
        <p:grpSpPr>
          <a:xfrm>
            <a:off x="5988579" y="2075544"/>
            <a:ext cx="506714" cy="151918"/>
            <a:chOff x="7877831" y="2362200"/>
            <a:chExt cx="675619" cy="344118"/>
          </a:xfrm>
        </p:grpSpPr>
        <p:sp>
          <p:nvSpPr>
            <p:cNvPr id="51" name="Line 26">
              <a:extLst>
                <a:ext uri="{FF2B5EF4-FFF2-40B4-BE49-F238E27FC236}">
                  <a16:creationId xmlns:a16="http://schemas.microsoft.com/office/drawing/2014/main" id="{4495CF7F-85B4-44C2-ABEE-4B40919B4C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77831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500">
                <a:latin typeface="+mj-lt"/>
              </a:endParaRPr>
            </a:p>
          </p:txBody>
        </p:sp>
        <p:sp>
          <p:nvSpPr>
            <p:cNvPr id="52" name="Line 26">
              <a:extLst>
                <a:ext uri="{FF2B5EF4-FFF2-40B4-BE49-F238E27FC236}">
                  <a16:creationId xmlns:a16="http://schemas.microsoft.com/office/drawing/2014/main" id="{875382BD-AC2C-443E-BA22-64015A8B46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6178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500">
                <a:latin typeface="+mj-lt"/>
              </a:endParaRPr>
            </a:p>
          </p:txBody>
        </p:sp>
      </p:grpSp>
      <p:sp>
        <p:nvSpPr>
          <p:cNvPr id="53" name="Text Box 44">
            <a:extLst>
              <a:ext uri="{FF2B5EF4-FFF2-40B4-BE49-F238E27FC236}">
                <a16:creationId xmlns:a16="http://schemas.microsoft.com/office/drawing/2014/main" id="{EA8DA6BB-805D-4B82-AB83-B0D102E07D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70961" y="2167544"/>
            <a:ext cx="1846980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1" indent="0">
              <a:buNone/>
            </a:pPr>
            <a:r>
              <a:rPr lang="en-US" sz="1500"/>
              <a:t>Adversary: ∀x′</a:t>
            </a:r>
            <a:r>
              <a:rPr lang="en-US" sz="1500" baseline="-25000"/>
              <a:t>adversary</a:t>
            </a:r>
            <a:endParaRPr lang="en-US" sz="1500">
              <a:cs typeface="Times New Roman" panose="02020603050405020304" pitchFamily="18" charset="0"/>
            </a:endParaRPr>
          </a:p>
        </p:txBody>
      </p:sp>
      <p:sp>
        <p:nvSpPr>
          <p:cNvPr id="86" name="Text Box 44">
            <a:extLst>
              <a:ext uri="{FF2B5EF4-FFF2-40B4-BE49-F238E27FC236}">
                <a16:creationId xmlns:a16="http://schemas.microsoft.com/office/drawing/2014/main" id="{A1ED0024-362B-4C49-A14D-D69234B0DE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5078" y="719759"/>
            <a:ext cx="1572290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1" indent="0">
              <a:buNone/>
            </a:pPr>
            <a:r>
              <a:rPr lang="pt-BR" sz="1500"/>
              <a:t>Game Parse Trees</a:t>
            </a:r>
            <a:endParaRPr lang="en-US" sz="2400">
              <a:cs typeface="Times New Roman" panose="02020603050405020304" pitchFamily="18" charset="0"/>
            </a:endParaRPr>
          </a:p>
        </p:txBody>
      </p:sp>
      <p:sp>
        <p:nvSpPr>
          <p:cNvPr id="33" name="Text Box 44">
            <a:extLst>
              <a:ext uri="{FF2B5EF4-FFF2-40B4-BE49-F238E27FC236}">
                <a16:creationId xmlns:a16="http://schemas.microsoft.com/office/drawing/2014/main" id="{D5AE0610-F0D5-4D15-856F-A6CC4618C2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6213" y="1363880"/>
            <a:ext cx="1584088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1" indent="0">
              <a:buNone/>
            </a:pPr>
            <a:r>
              <a:rPr lang="en-US" sz="1500"/>
              <a:t>Adversary</a:t>
            </a:r>
            <a:r>
              <a:rPr lang="pt-BR" sz="1500"/>
              <a:t>: </a:t>
            </a:r>
            <a:r>
              <a:rPr lang="en-US" sz="1500"/>
              <a:t>∀</a:t>
            </a:r>
            <a:r>
              <a:rPr lang="en-US" sz="1350">
                <a:latin typeface="Courgette" panose="02000603070400060004" pitchFamily="2" charset="0"/>
                <a:cs typeface="Vijaya" panose="02020604020202020204" pitchFamily="18" charset="0"/>
              </a:rPr>
              <a:t>U</a:t>
            </a:r>
            <a:r>
              <a:rPr lang="en-US" sz="1500"/>
              <a:t> ∀</a:t>
            </a:r>
            <a:r>
              <a:rPr lang="el-GR" sz="1500"/>
              <a:t>α</a:t>
            </a:r>
            <a:endParaRPr lang="en-US" sz="1500"/>
          </a:p>
        </p:txBody>
      </p:sp>
      <p:sp>
        <p:nvSpPr>
          <p:cNvPr id="34" name="Text Box 44">
            <a:extLst>
              <a:ext uri="{FF2B5EF4-FFF2-40B4-BE49-F238E27FC236}">
                <a16:creationId xmlns:a16="http://schemas.microsoft.com/office/drawing/2014/main" id="{8B0F8C56-BF51-46DC-8581-BD2436731B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9533" y="1004788"/>
            <a:ext cx="3183885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1" indent="0">
              <a:buNone/>
            </a:pPr>
            <a:r>
              <a:rPr lang="pt-BR" sz="1500"/>
              <a:t>Prover: </a:t>
            </a:r>
            <a:r>
              <a:rPr lang="en-US" sz="1500"/>
              <a:t>∀</a:t>
            </a:r>
            <a:r>
              <a:rPr lang="en-US" sz="1350">
                <a:latin typeface="Courgette" panose="02000603070400060004" pitchFamily="2" charset="0"/>
                <a:cs typeface="Vijaya" panose="02020604020202020204" pitchFamily="18" charset="0"/>
              </a:rPr>
              <a:t>U</a:t>
            </a:r>
            <a:r>
              <a:rPr lang="en-US" sz="1500"/>
              <a:t> ∀</a:t>
            </a:r>
            <a:r>
              <a:rPr lang="el-GR" sz="1500"/>
              <a:t>α</a:t>
            </a:r>
            <a:r>
              <a:rPr lang="en-US" sz="1500"/>
              <a:t> [</a:t>
            </a:r>
            <a:r>
              <a:rPr lang="pt-BR" sz="1500"/>
              <a:t>[</a:t>
            </a:r>
            <a:r>
              <a:rPr lang="en-US" sz="1500"/>
              <a:t>∀x </a:t>
            </a:r>
            <a:r>
              <a:rPr lang="el-GR" sz="1500"/>
              <a:t>α(</a:t>
            </a:r>
            <a:r>
              <a:rPr lang="en-US" sz="1500"/>
              <a:t>x)]→[∀x′ </a:t>
            </a:r>
            <a:r>
              <a:rPr lang="el-GR" sz="1500"/>
              <a:t>α(</a:t>
            </a:r>
            <a:r>
              <a:rPr lang="en-US" sz="1500"/>
              <a:t>x′)]]</a:t>
            </a:r>
          </a:p>
        </p:txBody>
      </p:sp>
      <p:sp>
        <p:nvSpPr>
          <p:cNvPr id="36" name="Text Box 44">
            <a:extLst>
              <a:ext uri="{FF2B5EF4-FFF2-40B4-BE49-F238E27FC236}">
                <a16:creationId xmlns:a16="http://schemas.microsoft.com/office/drawing/2014/main" id="{2B7FE65A-A50F-40A1-B1B9-4A739112DD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5808" y="1794191"/>
            <a:ext cx="1471878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1" indent="0">
              <a:buNone/>
            </a:pPr>
            <a:r>
              <a:rPr lang="pt-BR" sz="1500"/>
              <a:t>Prover: </a:t>
            </a:r>
            <a:r>
              <a:rPr lang="en-US" sz="1500"/>
              <a:t>∀x′ </a:t>
            </a:r>
            <a:r>
              <a:rPr lang="el-GR" sz="1500"/>
              <a:t>α(</a:t>
            </a:r>
            <a:r>
              <a:rPr lang="en-US" sz="1500"/>
              <a:t>x′)</a:t>
            </a:r>
            <a:endParaRPr lang="en-US" sz="1500">
              <a:cs typeface="Times New Roman" panose="02020603050405020304" pitchFamily="18" charset="0"/>
            </a:endParaRPr>
          </a:p>
        </p:txBody>
      </p:sp>
      <p:sp>
        <p:nvSpPr>
          <p:cNvPr id="39" name="Text Box 44">
            <a:extLst>
              <a:ext uri="{FF2B5EF4-FFF2-40B4-BE49-F238E27FC236}">
                <a16:creationId xmlns:a16="http://schemas.microsoft.com/office/drawing/2014/main" id="{F3DE76B7-E6EE-4260-AD48-AB488D5BDB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8761" y="2167544"/>
            <a:ext cx="1667444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1" indent="0">
              <a:buNone/>
            </a:pPr>
            <a:r>
              <a:rPr lang="pt-BR" sz="1500"/>
              <a:t>Prover: </a:t>
            </a:r>
            <a:r>
              <a:rPr lang="el-GR" sz="1500"/>
              <a:t>α(</a:t>
            </a:r>
            <a:r>
              <a:rPr lang="en-US" sz="1500"/>
              <a:t>x′</a:t>
            </a:r>
            <a:r>
              <a:rPr lang="en-US" sz="1500" baseline="-25000"/>
              <a:t>adversary</a:t>
            </a:r>
            <a:r>
              <a:rPr lang="en-US" sz="1500"/>
              <a:t>)</a:t>
            </a:r>
            <a:endParaRPr lang="en-US" sz="1500">
              <a:cs typeface="Times New Roman" panose="02020603050405020304" pitchFamily="18" charset="0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F4988985-41F6-4D14-8BDD-A2EB138041C1}"/>
              </a:ext>
            </a:extLst>
          </p:cNvPr>
          <p:cNvGrpSpPr/>
          <p:nvPr/>
        </p:nvGrpSpPr>
        <p:grpSpPr>
          <a:xfrm>
            <a:off x="2365760" y="2070576"/>
            <a:ext cx="506714" cy="151918"/>
            <a:chOff x="7877831" y="2362200"/>
            <a:chExt cx="675619" cy="344118"/>
          </a:xfrm>
        </p:grpSpPr>
        <p:sp>
          <p:nvSpPr>
            <p:cNvPr id="41" name="Line 26">
              <a:extLst>
                <a:ext uri="{FF2B5EF4-FFF2-40B4-BE49-F238E27FC236}">
                  <a16:creationId xmlns:a16="http://schemas.microsoft.com/office/drawing/2014/main" id="{7BE6A277-4818-40AF-8BB6-D303419374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77831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500">
                <a:latin typeface="+mj-lt"/>
              </a:endParaRPr>
            </a:p>
          </p:txBody>
        </p:sp>
        <p:sp>
          <p:nvSpPr>
            <p:cNvPr id="42" name="Line 26">
              <a:extLst>
                <a:ext uri="{FF2B5EF4-FFF2-40B4-BE49-F238E27FC236}">
                  <a16:creationId xmlns:a16="http://schemas.microsoft.com/office/drawing/2014/main" id="{0FBC9FEF-02CC-4659-9A7F-FD3E3105B2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6178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500">
                <a:latin typeface="+mj-lt"/>
              </a:endParaRPr>
            </a:p>
          </p:txBody>
        </p:sp>
      </p:grpSp>
      <p:sp>
        <p:nvSpPr>
          <p:cNvPr id="45" name="Text Box 44">
            <a:extLst>
              <a:ext uri="{FF2B5EF4-FFF2-40B4-BE49-F238E27FC236}">
                <a16:creationId xmlns:a16="http://schemas.microsoft.com/office/drawing/2014/main" id="{6B118539-623D-4EB4-B5A1-BD7C44AA83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167544"/>
            <a:ext cx="1351652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1" indent="0">
              <a:buNone/>
            </a:pPr>
            <a:r>
              <a:rPr lang="en-US" sz="1500"/>
              <a:t>Prover: ∀x</a:t>
            </a:r>
            <a:r>
              <a:rPr lang="en-US" sz="1500" baseline="-25000"/>
              <a:t>prover</a:t>
            </a:r>
            <a:endParaRPr lang="en-US" sz="1500">
              <a:cs typeface="Times New Roman" panose="02020603050405020304" pitchFamily="18" charset="0"/>
            </a:endParaRPr>
          </a:p>
        </p:txBody>
      </p:sp>
      <p:sp>
        <p:nvSpPr>
          <p:cNvPr id="46" name="Text Box 44">
            <a:extLst>
              <a:ext uri="{FF2B5EF4-FFF2-40B4-BE49-F238E27FC236}">
                <a16:creationId xmlns:a16="http://schemas.microsoft.com/office/drawing/2014/main" id="{5347BF55-4902-4DB0-8D1E-6314A4AFAB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12990" y="1794191"/>
            <a:ext cx="1386918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1" indent="0">
              <a:buNone/>
            </a:pPr>
            <a:r>
              <a:rPr lang="pt-BR" sz="1500"/>
              <a:t>Oracle: </a:t>
            </a:r>
            <a:r>
              <a:rPr lang="en-US" sz="1500"/>
              <a:t>∀x </a:t>
            </a:r>
            <a:r>
              <a:rPr lang="el-GR" sz="1500"/>
              <a:t>α(</a:t>
            </a:r>
            <a:r>
              <a:rPr lang="en-US" sz="1500"/>
              <a:t>x)</a:t>
            </a:r>
            <a:endParaRPr lang="en-US" sz="1500">
              <a:cs typeface="Times New Roman" panose="02020603050405020304" pitchFamily="18" charset="0"/>
            </a:endParaRPr>
          </a:p>
        </p:txBody>
      </p:sp>
      <p:sp>
        <p:nvSpPr>
          <p:cNvPr id="47" name="Text Box 44">
            <a:extLst>
              <a:ext uri="{FF2B5EF4-FFF2-40B4-BE49-F238E27FC236}">
                <a16:creationId xmlns:a16="http://schemas.microsoft.com/office/drawing/2014/main" id="{D3950BB4-1C28-41E3-9E48-7E220CA4DB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5942" y="2167544"/>
            <a:ext cx="1459054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1" indent="0">
              <a:buNone/>
            </a:pPr>
            <a:r>
              <a:rPr lang="pt-BR" sz="1500"/>
              <a:t>Oracle: </a:t>
            </a:r>
            <a:r>
              <a:rPr lang="el-GR" sz="1500"/>
              <a:t>α(</a:t>
            </a:r>
            <a:r>
              <a:rPr lang="en-US" sz="1500"/>
              <a:t>x</a:t>
            </a:r>
            <a:r>
              <a:rPr lang="en-US" sz="1500" baseline="-25000"/>
              <a:t>prover</a:t>
            </a:r>
            <a:r>
              <a:rPr lang="en-US" sz="1500"/>
              <a:t>)</a:t>
            </a:r>
            <a:endParaRPr lang="en-US" sz="1500">
              <a:cs typeface="Times New Roman" panose="02020603050405020304" pitchFamily="18" charset="0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FB43333C-69F0-4EF5-BDC5-FBBA6A177D83}"/>
              </a:ext>
            </a:extLst>
          </p:cNvPr>
          <p:cNvGrpSpPr/>
          <p:nvPr/>
        </p:nvGrpSpPr>
        <p:grpSpPr>
          <a:xfrm>
            <a:off x="2474907" y="1290610"/>
            <a:ext cx="1480376" cy="111770"/>
            <a:chOff x="7877831" y="2362200"/>
            <a:chExt cx="673216" cy="344118"/>
          </a:xfrm>
        </p:grpSpPr>
        <p:sp>
          <p:nvSpPr>
            <p:cNvPr id="59" name="Line 26">
              <a:extLst>
                <a:ext uri="{FF2B5EF4-FFF2-40B4-BE49-F238E27FC236}">
                  <a16:creationId xmlns:a16="http://schemas.microsoft.com/office/drawing/2014/main" id="{37113A8B-125B-4733-B83A-85B8380B3A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77831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500">
                <a:latin typeface="+mj-lt"/>
              </a:endParaRPr>
            </a:p>
          </p:txBody>
        </p:sp>
        <p:sp>
          <p:nvSpPr>
            <p:cNvPr id="60" name="Line 26">
              <a:extLst>
                <a:ext uri="{FF2B5EF4-FFF2-40B4-BE49-F238E27FC236}">
                  <a16:creationId xmlns:a16="http://schemas.microsoft.com/office/drawing/2014/main" id="{C35E9652-70E8-4A45-96D7-8BC17F11DF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775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500">
                <a:latin typeface="+mj-lt"/>
              </a:endParaRPr>
            </a:p>
          </p:txBody>
        </p:sp>
      </p:grpSp>
      <p:sp>
        <p:nvSpPr>
          <p:cNvPr id="65" name="Text Box 44">
            <a:extLst>
              <a:ext uri="{FF2B5EF4-FFF2-40B4-BE49-F238E27FC236}">
                <a16:creationId xmlns:a16="http://schemas.microsoft.com/office/drawing/2014/main" id="{0E9CD171-D929-491A-BD9D-80F83943F5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8504" y="3552147"/>
            <a:ext cx="2478564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1" indent="0">
              <a:buNone/>
            </a:pPr>
            <a:r>
              <a:rPr lang="pt-BR" sz="1500"/>
              <a:t>Prover: </a:t>
            </a:r>
            <a:r>
              <a:rPr lang="en-US" sz="1500"/>
              <a:t>∀x [</a:t>
            </a:r>
            <a:r>
              <a:rPr lang="el-GR" sz="1500"/>
              <a:t>α(</a:t>
            </a:r>
            <a:r>
              <a:rPr lang="en-US" sz="1500"/>
              <a:t>x) → ∀x′ </a:t>
            </a:r>
            <a:r>
              <a:rPr lang="el-GR" sz="1500"/>
              <a:t>α(</a:t>
            </a:r>
            <a:r>
              <a:rPr lang="en-US" sz="1500"/>
              <a:t>x′)]</a:t>
            </a:r>
            <a:endParaRPr lang="en-US" sz="1500">
              <a:cs typeface="Times New Roman" panose="02020603050405020304" pitchFamily="18" charset="0"/>
            </a:endParaRP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3A103A0D-4A2B-4E21-8D4B-A294E7D00668}"/>
              </a:ext>
            </a:extLst>
          </p:cNvPr>
          <p:cNvGrpSpPr/>
          <p:nvPr/>
        </p:nvGrpSpPr>
        <p:grpSpPr>
          <a:xfrm>
            <a:off x="3698245" y="3839914"/>
            <a:ext cx="1797608" cy="182300"/>
            <a:chOff x="7877831" y="2362200"/>
            <a:chExt cx="673216" cy="344118"/>
          </a:xfrm>
        </p:grpSpPr>
        <p:sp>
          <p:nvSpPr>
            <p:cNvPr id="68" name="Line 26">
              <a:extLst>
                <a:ext uri="{FF2B5EF4-FFF2-40B4-BE49-F238E27FC236}">
                  <a16:creationId xmlns:a16="http://schemas.microsoft.com/office/drawing/2014/main" id="{2AC88C0D-360C-469C-BA2E-485BCBE378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77831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500">
                <a:latin typeface="+mj-lt"/>
              </a:endParaRPr>
            </a:p>
          </p:txBody>
        </p:sp>
        <p:sp>
          <p:nvSpPr>
            <p:cNvPr id="71" name="Line 26">
              <a:extLst>
                <a:ext uri="{FF2B5EF4-FFF2-40B4-BE49-F238E27FC236}">
                  <a16:creationId xmlns:a16="http://schemas.microsoft.com/office/drawing/2014/main" id="{066BA6AF-7103-4FED-9228-919356A41D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775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500">
                <a:latin typeface="+mj-lt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2EA8E31F-0C7D-40CD-81CF-A29EC00FDBC2}"/>
              </a:ext>
            </a:extLst>
          </p:cNvPr>
          <p:cNvGrpSpPr/>
          <p:nvPr/>
        </p:nvGrpSpPr>
        <p:grpSpPr>
          <a:xfrm>
            <a:off x="5427020" y="4273750"/>
            <a:ext cx="506714" cy="151918"/>
            <a:chOff x="7877831" y="2362200"/>
            <a:chExt cx="675619" cy="344118"/>
          </a:xfrm>
        </p:grpSpPr>
        <p:sp>
          <p:nvSpPr>
            <p:cNvPr id="84" name="Line 26">
              <a:extLst>
                <a:ext uri="{FF2B5EF4-FFF2-40B4-BE49-F238E27FC236}">
                  <a16:creationId xmlns:a16="http://schemas.microsoft.com/office/drawing/2014/main" id="{88F2133E-2554-4582-924E-257FA123D4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77831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500">
                <a:latin typeface="+mj-lt"/>
              </a:endParaRPr>
            </a:p>
          </p:txBody>
        </p:sp>
        <p:sp>
          <p:nvSpPr>
            <p:cNvPr id="85" name="Line 26">
              <a:extLst>
                <a:ext uri="{FF2B5EF4-FFF2-40B4-BE49-F238E27FC236}">
                  <a16:creationId xmlns:a16="http://schemas.microsoft.com/office/drawing/2014/main" id="{5BB7A5B0-E561-425B-AD08-183547B7F4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6178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500">
                <a:latin typeface="+mj-lt"/>
              </a:endParaRPr>
            </a:p>
          </p:txBody>
        </p:sp>
      </p:grpSp>
      <p:sp>
        <p:nvSpPr>
          <p:cNvPr id="87" name="Text Box 44">
            <a:extLst>
              <a:ext uri="{FF2B5EF4-FFF2-40B4-BE49-F238E27FC236}">
                <a16:creationId xmlns:a16="http://schemas.microsoft.com/office/drawing/2014/main" id="{9048D340-BECE-4C87-86BC-D4ACCC997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7879" y="4365750"/>
            <a:ext cx="1624163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1" indent="0">
              <a:buNone/>
            </a:pPr>
            <a:r>
              <a:rPr lang="pt-BR" sz="1500"/>
              <a:t>Oracle</a:t>
            </a:r>
            <a:r>
              <a:rPr lang="en-US" sz="1500"/>
              <a:t>: </a:t>
            </a:r>
            <a:r>
              <a:rPr lang="el-GR" sz="1500"/>
              <a:t>α(</a:t>
            </a:r>
            <a:r>
              <a:rPr lang="en-US" sz="1500"/>
              <a:t>x</a:t>
            </a:r>
            <a:r>
              <a:rPr lang="en-US" sz="1500" baseline="-25000"/>
              <a:t>adversary</a:t>
            </a:r>
            <a:r>
              <a:rPr lang="en-US" sz="1500"/>
              <a:t>)</a:t>
            </a:r>
            <a:endParaRPr lang="en-US" sz="1500">
              <a:cs typeface="Times New Roman" panose="02020603050405020304" pitchFamily="18" charset="0"/>
            </a:endParaRPr>
          </a:p>
        </p:txBody>
      </p:sp>
      <p:sp>
        <p:nvSpPr>
          <p:cNvPr id="88" name="Text Box 44">
            <a:extLst>
              <a:ext uri="{FF2B5EF4-FFF2-40B4-BE49-F238E27FC236}">
                <a16:creationId xmlns:a16="http://schemas.microsoft.com/office/drawing/2014/main" id="{77E79809-2DF7-40CB-849C-0059A405F5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1184" y="3562086"/>
            <a:ext cx="1584088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1" indent="0">
              <a:buNone/>
            </a:pPr>
            <a:r>
              <a:rPr lang="en-US" sz="1500"/>
              <a:t>Adversary</a:t>
            </a:r>
            <a:r>
              <a:rPr lang="pt-BR" sz="1500"/>
              <a:t>: </a:t>
            </a:r>
            <a:r>
              <a:rPr lang="en-US" sz="1500"/>
              <a:t>∀</a:t>
            </a:r>
            <a:r>
              <a:rPr lang="en-US" sz="1350">
                <a:latin typeface="Courgette" panose="02000603070400060004" pitchFamily="2" charset="0"/>
                <a:cs typeface="Vijaya" panose="02020604020202020204" pitchFamily="18" charset="0"/>
              </a:rPr>
              <a:t>U</a:t>
            </a:r>
            <a:r>
              <a:rPr lang="en-US" sz="1500"/>
              <a:t> ∀</a:t>
            </a:r>
            <a:r>
              <a:rPr lang="el-GR" sz="1500"/>
              <a:t>α</a:t>
            </a:r>
            <a:endParaRPr lang="en-US" sz="1500"/>
          </a:p>
        </p:txBody>
      </p:sp>
      <p:sp>
        <p:nvSpPr>
          <p:cNvPr id="89" name="Text Box 44">
            <a:extLst>
              <a:ext uri="{FF2B5EF4-FFF2-40B4-BE49-F238E27FC236}">
                <a16:creationId xmlns:a16="http://schemas.microsoft.com/office/drawing/2014/main" id="{954446AF-6C73-490E-B0A3-8C1D3538EB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4504" y="3202995"/>
            <a:ext cx="3151825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1" indent="0">
              <a:buNone/>
            </a:pPr>
            <a:r>
              <a:rPr lang="pt-BR" sz="1500"/>
              <a:t>Prover: </a:t>
            </a:r>
            <a:r>
              <a:rPr lang="en-US" sz="1500"/>
              <a:t>∀</a:t>
            </a:r>
            <a:r>
              <a:rPr lang="en-US" sz="1350">
                <a:latin typeface="Courgette" panose="02000603070400060004" pitchFamily="2" charset="0"/>
                <a:cs typeface="Vijaya" panose="02020604020202020204" pitchFamily="18" charset="0"/>
              </a:rPr>
              <a:t>U</a:t>
            </a:r>
            <a:r>
              <a:rPr lang="en-US" sz="1500"/>
              <a:t> ∀</a:t>
            </a:r>
            <a:r>
              <a:rPr lang="el-GR" sz="1500"/>
              <a:t>α</a:t>
            </a:r>
            <a:r>
              <a:rPr lang="en-US" sz="1500"/>
              <a:t> [∀x [</a:t>
            </a:r>
            <a:r>
              <a:rPr lang="el-GR" sz="1500"/>
              <a:t>α(</a:t>
            </a:r>
            <a:r>
              <a:rPr lang="en-US" sz="1500"/>
              <a:t>x) → ∀x′ </a:t>
            </a:r>
            <a:r>
              <a:rPr lang="el-GR" sz="1500"/>
              <a:t>α(</a:t>
            </a:r>
            <a:r>
              <a:rPr lang="en-US" sz="1500"/>
              <a:t>x′)]]</a:t>
            </a:r>
          </a:p>
        </p:txBody>
      </p:sp>
      <p:sp>
        <p:nvSpPr>
          <p:cNvPr id="90" name="Text Box 44">
            <a:extLst>
              <a:ext uri="{FF2B5EF4-FFF2-40B4-BE49-F238E27FC236}">
                <a16:creationId xmlns:a16="http://schemas.microsoft.com/office/drawing/2014/main" id="{8501AE14-C967-4092-BA31-388BDD24D4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4250" y="3992397"/>
            <a:ext cx="2587568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1" indent="0">
              <a:buNone/>
            </a:pPr>
            <a:r>
              <a:rPr lang="pt-BR" sz="1500"/>
              <a:t>Prover: </a:t>
            </a:r>
            <a:r>
              <a:rPr lang="el-GR" sz="1500"/>
              <a:t>α(</a:t>
            </a:r>
            <a:r>
              <a:rPr lang="en-US" sz="1500"/>
              <a:t>x</a:t>
            </a:r>
            <a:r>
              <a:rPr lang="en-US" sz="1500" baseline="-25000"/>
              <a:t>adversary</a:t>
            </a:r>
            <a:r>
              <a:rPr lang="en-US" sz="1500"/>
              <a:t>) → ∀x′ </a:t>
            </a:r>
            <a:r>
              <a:rPr lang="el-GR" sz="1500"/>
              <a:t>α(</a:t>
            </a:r>
            <a:r>
              <a:rPr lang="en-US" sz="1500"/>
              <a:t>x′)</a:t>
            </a:r>
            <a:endParaRPr lang="en-US" sz="1500">
              <a:cs typeface="Times New Roman" panose="02020603050405020304" pitchFamily="18" charset="0"/>
            </a:endParaRPr>
          </a:p>
        </p:txBody>
      </p:sp>
      <p:sp>
        <p:nvSpPr>
          <p:cNvPr id="91" name="Text Box 44">
            <a:extLst>
              <a:ext uri="{FF2B5EF4-FFF2-40B4-BE49-F238E27FC236}">
                <a16:creationId xmlns:a16="http://schemas.microsoft.com/office/drawing/2014/main" id="{78BA5236-E92D-471C-BCE9-3A6F7298CC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202" y="4365750"/>
            <a:ext cx="1471878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1" indent="0">
              <a:buNone/>
            </a:pPr>
            <a:r>
              <a:rPr lang="pt-BR" sz="1500"/>
              <a:t>Prover: </a:t>
            </a:r>
            <a:r>
              <a:rPr lang="en-US" sz="1500"/>
              <a:t>∀x′ </a:t>
            </a:r>
            <a:r>
              <a:rPr lang="el-GR" sz="1500"/>
              <a:t>α(</a:t>
            </a:r>
            <a:r>
              <a:rPr lang="en-US" sz="1500"/>
              <a:t>x′)</a:t>
            </a:r>
            <a:endParaRPr lang="en-US" sz="1500">
              <a:cs typeface="Times New Roman" panose="02020603050405020304" pitchFamily="18" charset="0"/>
            </a:endParaRPr>
          </a:p>
        </p:txBody>
      </p:sp>
      <p:sp>
        <p:nvSpPr>
          <p:cNvPr id="96" name="Text Box 44">
            <a:extLst>
              <a:ext uri="{FF2B5EF4-FFF2-40B4-BE49-F238E27FC236}">
                <a16:creationId xmlns:a16="http://schemas.microsoft.com/office/drawing/2014/main" id="{79E768FB-6DE0-4CFE-A3C0-AE92C6331B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5100" y="3992397"/>
            <a:ext cx="1805302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1" indent="0">
              <a:buNone/>
            </a:pPr>
            <a:r>
              <a:rPr lang="en-US" sz="1500"/>
              <a:t>Adversary</a:t>
            </a:r>
            <a:r>
              <a:rPr lang="pt-BR" sz="1500"/>
              <a:t>: </a:t>
            </a:r>
            <a:r>
              <a:rPr lang="en-US" sz="1500"/>
              <a:t>∀x</a:t>
            </a:r>
            <a:r>
              <a:rPr lang="en-US" sz="1500" baseline="-25000"/>
              <a:t>adversary</a:t>
            </a:r>
            <a:endParaRPr lang="en-US" sz="1500"/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E5B38B57-3ADC-421A-800E-1A93630799B2}"/>
              </a:ext>
            </a:extLst>
          </p:cNvPr>
          <p:cNvGrpSpPr/>
          <p:nvPr/>
        </p:nvGrpSpPr>
        <p:grpSpPr>
          <a:xfrm>
            <a:off x="2479878" y="3488816"/>
            <a:ext cx="1480376" cy="111770"/>
            <a:chOff x="7877831" y="2362200"/>
            <a:chExt cx="673216" cy="344118"/>
          </a:xfrm>
        </p:grpSpPr>
        <p:sp>
          <p:nvSpPr>
            <p:cNvPr id="99" name="Line 26">
              <a:extLst>
                <a:ext uri="{FF2B5EF4-FFF2-40B4-BE49-F238E27FC236}">
                  <a16:creationId xmlns:a16="http://schemas.microsoft.com/office/drawing/2014/main" id="{9A7876F2-54F4-41B3-B2DF-F2B9A4E817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77831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500">
                <a:latin typeface="+mj-lt"/>
              </a:endParaRPr>
            </a:p>
          </p:txBody>
        </p:sp>
        <p:sp>
          <p:nvSpPr>
            <p:cNvPr id="100" name="Line 26">
              <a:extLst>
                <a:ext uri="{FF2B5EF4-FFF2-40B4-BE49-F238E27FC236}">
                  <a16:creationId xmlns:a16="http://schemas.microsoft.com/office/drawing/2014/main" id="{8EA7CBD6-174D-4959-8237-F70F14E228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775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500">
                <a:latin typeface="+mj-lt"/>
              </a:endParaRPr>
            </a:p>
          </p:txBody>
        </p:sp>
      </p:grpSp>
      <p:sp>
        <p:nvSpPr>
          <p:cNvPr id="101" name="Text Box 44">
            <a:extLst>
              <a:ext uri="{FF2B5EF4-FFF2-40B4-BE49-F238E27FC236}">
                <a16:creationId xmlns:a16="http://schemas.microsoft.com/office/drawing/2014/main" id="{F63AC2B4-FAC1-4E56-B213-45C3837DE2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5767" y="4740636"/>
            <a:ext cx="1846980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1" indent="0">
              <a:buNone/>
            </a:pPr>
            <a:r>
              <a:rPr lang="en-US" sz="1500"/>
              <a:t>Adversary</a:t>
            </a:r>
            <a:r>
              <a:rPr lang="pt-BR" sz="1500"/>
              <a:t>: </a:t>
            </a:r>
            <a:r>
              <a:rPr lang="en-US" sz="1500"/>
              <a:t>∀x′</a:t>
            </a:r>
            <a:r>
              <a:rPr lang="en-US" sz="1500" baseline="-25000"/>
              <a:t>adversary</a:t>
            </a:r>
            <a:endParaRPr lang="en-US" sz="1500"/>
          </a:p>
        </p:txBody>
      </p:sp>
      <p:sp>
        <p:nvSpPr>
          <p:cNvPr id="102" name="Text Box 44">
            <a:extLst>
              <a:ext uri="{FF2B5EF4-FFF2-40B4-BE49-F238E27FC236}">
                <a16:creationId xmlns:a16="http://schemas.microsoft.com/office/drawing/2014/main" id="{984AF70F-ECF3-4D36-A1E3-A0A65256BB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851" y="4740636"/>
            <a:ext cx="1667444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1" indent="0">
              <a:buNone/>
            </a:pPr>
            <a:r>
              <a:rPr lang="pt-BR" sz="1500"/>
              <a:t>Prover: </a:t>
            </a:r>
            <a:r>
              <a:rPr lang="el-GR" sz="1500"/>
              <a:t>α(</a:t>
            </a:r>
            <a:r>
              <a:rPr lang="en-US" sz="1500"/>
              <a:t>x′</a:t>
            </a:r>
            <a:r>
              <a:rPr lang="en-US" sz="1500" baseline="-25000"/>
              <a:t>adversary</a:t>
            </a:r>
            <a:r>
              <a:rPr lang="en-US" sz="1500"/>
              <a:t>)</a:t>
            </a:r>
            <a:endParaRPr lang="en-US" sz="1500">
              <a:cs typeface="Times New Roman" panose="02020603050405020304" pitchFamily="18" charset="0"/>
            </a:endParaRP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9496F4E3-FB57-4F69-8A1F-8A0200E11BB7}"/>
              </a:ext>
            </a:extLst>
          </p:cNvPr>
          <p:cNvGrpSpPr/>
          <p:nvPr/>
        </p:nvGrpSpPr>
        <p:grpSpPr>
          <a:xfrm>
            <a:off x="6306634" y="4616650"/>
            <a:ext cx="506714" cy="151918"/>
            <a:chOff x="7877831" y="2362200"/>
            <a:chExt cx="675619" cy="344118"/>
          </a:xfrm>
        </p:grpSpPr>
        <p:sp>
          <p:nvSpPr>
            <p:cNvPr id="104" name="Line 26">
              <a:extLst>
                <a:ext uri="{FF2B5EF4-FFF2-40B4-BE49-F238E27FC236}">
                  <a16:creationId xmlns:a16="http://schemas.microsoft.com/office/drawing/2014/main" id="{301E5DFA-0C2D-414C-954F-C79961BD3E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77831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500">
                <a:latin typeface="+mj-lt"/>
              </a:endParaRPr>
            </a:p>
          </p:txBody>
        </p:sp>
        <p:sp>
          <p:nvSpPr>
            <p:cNvPr id="105" name="Line 26">
              <a:extLst>
                <a:ext uri="{FF2B5EF4-FFF2-40B4-BE49-F238E27FC236}">
                  <a16:creationId xmlns:a16="http://schemas.microsoft.com/office/drawing/2014/main" id="{D9A45632-FAB3-4FC8-AD59-19C0AE6BC6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6178" y="2362200"/>
              <a:ext cx="337272" cy="34411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n-US" sz="1500">
                <a:latin typeface="+mj-lt"/>
              </a:endParaRPr>
            </a:p>
          </p:txBody>
        </p:sp>
      </p:grp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298A8BB8-A815-4BA3-AA5A-2D1AACA0858A}"/>
              </a:ext>
            </a:extLst>
          </p:cNvPr>
          <p:cNvCxnSpPr>
            <a:cxnSpLocks/>
          </p:cNvCxnSpPr>
          <p:nvPr/>
        </p:nvCxnSpPr>
        <p:spPr>
          <a:xfrm flipV="1">
            <a:off x="3622308" y="2303065"/>
            <a:ext cx="459589" cy="8759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Text Box 44">
            <a:extLst>
              <a:ext uri="{FF2B5EF4-FFF2-40B4-BE49-F238E27FC236}">
                <a16:creationId xmlns:a16="http://schemas.microsoft.com/office/drawing/2014/main" id="{28525094-7785-4774-B2CB-FCCB13CF5F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5604" y="2396221"/>
            <a:ext cx="69121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1" indent="0">
              <a:buNone/>
            </a:pPr>
            <a:r>
              <a:rPr lang="en-US" sz="1200"/>
              <a:t>x′</a:t>
            </a:r>
            <a:r>
              <a:rPr lang="en-US" sz="1200" baseline="-25000"/>
              <a:t>adversary</a:t>
            </a:r>
            <a:endParaRPr lang="en-US" sz="1200">
              <a:cs typeface="Times New Roman" panose="02020603050405020304" pitchFamily="18" charset="0"/>
            </a:endParaRPr>
          </a:p>
        </p:txBody>
      </p:sp>
      <p:sp>
        <p:nvSpPr>
          <p:cNvPr id="111" name="Text Box 44">
            <a:extLst>
              <a:ext uri="{FF2B5EF4-FFF2-40B4-BE49-F238E27FC236}">
                <a16:creationId xmlns:a16="http://schemas.microsoft.com/office/drawing/2014/main" id="{F363F951-42A2-4F46-902F-4F9E297FE0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26968" y="4980801"/>
            <a:ext cx="78098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1" indent="0">
              <a:buNone/>
            </a:pPr>
            <a:r>
              <a:rPr lang="el-GR" altLang="en-US" sz="1200"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</a:t>
            </a:r>
            <a:r>
              <a:rPr lang="el-GR" altLang="en-US" sz="120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sz="1200"/>
              <a:t>x</a:t>
            </a:r>
            <a:r>
              <a:rPr lang="en-US" sz="1200" baseline="-25000"/>
              <a:t>adversary</a:t>
            </a:r>
            <a:endParaRPr lang="en-US" sz="1200">
              <a:cs typeface="Times New Roman" panose="02020603050405020304" pitchFamily="18" charset="0"/>
            </a:endParaRPr>
          </a:p>
        </p:txBody>
      </p:sp>
      <p:sp>
        <p:nvSpPr>
          <p:cNvPr id="112" name="Text Box 44">
            <a:extLst>
              <a:ext uri="{FF2B5EF4-FFF2-40B4-BE49-F238E27FC236}">
                <a16:creationId xmlns:a16="http://schemas.microsoft.com/office/drawing/2014/main" id="{57A319D0-DDC2-439F-9C80-C0F0E04EB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81836" y="4980801"/>
            <a:ext cx="78098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lvl="1" indent="0">
              <a:buNone/>
            </a:pPr>
            <a:r>
              <a:rPr lang="el-GR" altLang="en-US" sz="1200"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</a:t>
            </a:r>
            <a:r>
              <a:rPr lang="el-GR" altLang="en-US" sz="120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sz="1200"/>
              <a:t>x</a:t>
            </a:r>
            <a:r>
              <a:rPr lang="en-US" sz="1200" baseline="-25000"/>
              <a:t>adversary</a:t>
            </a:r>
            <a:endParaRPr lang="en-US" sz="1200">
              <a:cs typeface="Times New Roman" panose="02020603050405020304" pitchFamily="18" charset="0"/>
            </a:endParaRPr>
          </a:p>
        </p:txBody>
      </p:sp>
      <p:sp>
        <p:nvSpPr>
          <p:cNvPr id="54" name="Rectangle 2">
            <a:extLst>
              <a:ext uri="{FF2B5EF4-FFF2-40B4-BE49-F238E27FC236}">
                <a16:creationId xmlns:a16="http://schemas.microsoft.com/office/drawing/2014/main" id="{94AE0173-94B4-4D66-B9E8-B92A112F79A9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Variable Fail</a:t>
            </a:r>
            <a:endParaRPr kumimoji="0" lang="en-US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061116172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roup 71">
            <a:extLst>
              <a:ext uri="{FF2B5EF4-FFF2-40B4-BE49-F238E27FC236}">
                <a16:creationId xmlns:a16="http://schemas.microsoft.com/office/drawing/2014/main" id="{E4C7499F-62C6-4A19-890C-A8169650BD04}"/>
              </a:ext>
            </a:extLst>
          </p:cNvPr>
          <p:cNvGrpSpPr/>
          <p:nvPr/>
        </p:nvGrpSpPr>
        <p:grpSpPr>
          <a:xfrm>
            <a:off x="7063536" y="1797117"/>
            <a:ext cx="1433793" cy="640560"/>
            <a:chOff x="6865658" y="1377507"/>
            <a:chExt cx="1433793" cy="640560"/>
          </a:xfrm>
        </p:grpSpPr>
        <p:sp>
          <p:nvSpPr>
            <p:cNvPr id="73" name="Line 26">
              <a:extLst>
                <a:ext uri="{FF2B5EF4-FFF2-40B4-BE49-F238E27FC236}">
                  <a16:creationId xmlns:a16="http://schemas.microsoft.com/office/drawing/2014/main" id="{979EB678-9730-45DE-A11A-8F38534E10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65658" y="1377507"/>
              <a:ext cx="686080" cy="64056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74" name="Line 28">
              <a:extLst>
                <a:ext uri="{FF2B5EF4-FFF2-40B4-BE49-F238E27FC236}">
                  <a16:creationId xmlns:a16="http://schemas.microsoft.com/office/drawing/2014/main" id="{407F07E5-4D8F-4695-BB47-9032BFC0EE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51738" y="1377507"/>
              <a:ext cx="747713" cy="64056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75" name="Text Box 44">
            <a:extLst>
              <a:ext uri="{FF2B5EF4-FFF2-40B4-BE49-F238E27FC236}">
                <a16:creationId xmlns:a16="http://schemas.microsoft.com/office/drawing/2014/main" id="{FC61006C-9AE1-45C1-95EB-43BA24A68B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8341" y="1316098"/>
            <a:ext cx="21339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</a:p>
        </p:txBody>
      </p:sp>
      <p:sp>
        <p:nvSpPr>
          <p:cNvPr id="76" name="Line 31">
            <a:extLst>
              <a:ext uri="{FF2B5EF4-FFF2-40B4-BE49-F238E27FC236}">
                <a16:creationId xmlns:a16="http://schemas.microsoft.com/office/drawing/2014/main" id="{B87FA268-6448-421F-8A4B-42A049397BBE}"/>
              </a:ext>
            </a:extLst>
          </p:cNvPr>
          <p:cNvSpPr>
            <a:spLocks noChangeShapeType="1"/>
          </p:cNvSpPr>
          <p:nvPr/>
        </p:nvSpPr>
        <p:spPr bwMode="auto">
          <a:xfrm>
            <a:off x="8497329" y="2774544"/>
            <a:ext cx="0" cy="461666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77" name="Text Box 44">
            <a:extLst>
              <a:ext uri="{FF2B5EF4-FFF2-40B4-BE49-F238E27FC236}">
                <a16:creationId xmlns:a16="http://schemas.microsoft.com/office/drawing/2014/main" id="{12F7F978-DB81-42A6-9B27-F39E90C23A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4147" y="3195935"/>
            <a:ext cx="70564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78" name="Text Box 44">
            <a:extLst>
              <a:ext uri="{FF2B5EF4-FFF2-40B4-BE49-F238E27FC236}">
                <a16:creationId xmlns:a16="http://schemas.microsoft.com/office/drawing/2014/main" id="{48197A02-2239-4CCA-8BBE-056C5919B5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7899" y="2312879"/>
            <a:ext cx="110479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4" name="Text Box 44">
            <a:extLst>
              <a:ext uri="{FF2B5EF4-FFF2-40B4-BE49-F238E27FC236}">
                <a16:creationId xmlns:a16="http://schemas.microsoft.com/office/drawing/2014/main" id="{073896DC-FBE4-4BFD-BE69-968393A01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3744" y="2333509"/>
            <a:ext cx="70564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8253EB5C-FD08-4E9A-9820-C01E620D621D}"/>
              </a:ext>
            </a:extLst>
          </p:cNvPr>
          <p:cNvSpPr/>
          <p:nvPr/>
        </p:nvSpPr>
        <p:spPr>
          <a:xfrm>
            <a:off x="6971663" y="2535298"/>
            <a:ext cx="32092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6" name="Line 31">
            <a:extLst>
              <a:ext uri="{FF2B5EF4-FFF2-40B4-BE49-F238E27FC236}">
                <a16:creationId xmlns:a16="http://schemas.microsoft.com/office/drawing/2014/main" id="{DA98F575-FA78-4843-8650-CC3C1D28E02C}"/>
              </a:ext>
            </a:extLst>
          </p:cNvPr>
          <p:cNvSpPr>
            <a:spLocks noChangeShapeType="1"/>
          </p:cNvSpPr>
          <p:nvPr/>
        </p:nvSpPr>
        <p:spPr bwMode="auto">
          <a:xfrm>
            <a:off x="7772400" y="1169875"/>
            <a:ext cx="0" cy="304819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3" name="Text Box 22">
            <a:extLst>
              <a:ext uri="{FF2B5EF4-FFF2-40B4-BE49-F238E27FC236}">
                <a16:creationId xmlns:a16="http://schemas.microsoft.com/office/drawing/2014/main" id="{572A5536-D43F-40F9-9AAB-AFAFDABCDD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3063" y="510692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</a:p>
        </p:txBody>
      </p:sp>
      <p:sp>
        <p:nvSpPr>
          <p:cNvPr id="49" name="Rectangle 2">
            <a:extLst>
              <a:ext uri="{FF2B5EF4-FFF2-40B4-BE49-F238E27FC236}">
                <a16:creationId xmlns:a16="http://schemas.microsoft.com/office/drawing/2014/main" id="{7E5E4CEE-12D6-4E86-B09B-A178C41C74B4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Variable Fail</a:t>
            </a:r>
            <a:endParaRPr kumimoji="0" lang="en-US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59" name="Text Box 43">
            <a:extLst>
              <a:ext uri="{FF2B5EF4-FFF2-40B4-BE49-F238E27FC236}">
                <a16:creationId xmlns:a16="http://schemas.microsoft.com/office/drawing/2014/main" id="{47F412B9-0C71-44AC-BB90-A0AF176224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21707"/>
            <a:ext cx="98777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Prove:</a:t>
            </a: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CC3E3D89-EB37-4E88-A0A0-E205AACB5B89}"/>
              </a:ext>
            </a:extLst>
          </p:cNvPr>
          <p:cNvSpPr/>
          <p:nvPr/>
        </p:nvSpPr>
        <p:spPr>
          <a:xfrm>
            <a:off x="8105317" y="3218069"/>
            <a:ext cx="783188" cy="591931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6FE4AAF0-73EC-43F7-9772-98AE9CADBD77}"/>
              </a:ext>
            </a:extLst>
          </p:cNvPr>
          <p:cNvSpPr/>
          <p:nvPr/>
        </p:nvSpPr>
        <p:spPr>
          <a:xfrm>
            <a:off x="6574467" y="2328747"/>
            <a:ext cx="959089" cy="614025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38AE7C4-4555-4420-9B1B-9BFBD1FB360A}"/>
              </a:ext>
            </a:extLst>
          </p:cNvPr>
          <p:cNvSpPr/>
          <p:nvPr/>
        </p:nvSpPr>
        <p:spPr>
          <a:xfrm>
            <a:off x="7886015" y="2256236"/>
            <a:ext cx="1381250" cy="735747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C83FAB45-323B-4BF5-AC70-8FC07E7923C3}"/>
              </a:ext>
            </a:extLst>
          </p:cNvPr>
          <p:cNvSpPr/>
          <p:nvPr/>
        </p:nvSpPr>
        <p:spPr>
          <a:xfrm>
            <a:off x="6629400" y="2348188"/>
            <a:ext cx="904156" cy="579372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65" name="Text Box 22">
            <a:extLst>
              <a:ext uri="{FF2B5EF4-FFF2-40B4-BE49-F238E27FC236}">
                <a16:creationId xmlns:a16="http://schemas.microsoft.com/office/drawing/2014/main" id="{D4A473BE-7284-46D6-A15F-935EACEB8C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856147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</a:p>
        </p:txBody>
      </p:sp>
      <p:sp>
        <p:nvSpPr>
          <p:cNvPr id="66" name="Text Box 22">
            <a:extLst>
              <a:ext uri="{FF2B5EF4-FFF2-40B4-BE49-F238E27FC236}">
                <a16:creationId xmlns:a16="http://schemas.microsoft.com/office/drawing/2014/main" id="{3B4D144E-5045-4B3E-827A-3D6B9650B4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5906" y="667888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same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67" name="Picture 2" descr="http://www.swordofthespirit.net/bulwark/mosesbush.gif">
            <a:extLst>
              <a:ext uri="{FF2B5EF4-FFF2-40B4-BE49-F238E27FC236}">
                <a16:creationId xmlns:a16="http://schemas.microsoft.com/office/drawing/2014/main" id="{A2EA9279-6161-4C38-ABA2-8D8C436F27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394" y="2282944"/>
            <a:ext cx="1438410" cy="837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" name="AutoShape 38">
            <a:extLst>
              <a:ext uri="{FF2B5EF4-FFF2-40B4-BE49-F238E27FC236}">
                <a16:creationId xmlns:a16="http://schemas.microsoft.com/office/drawing/2014/main" id="{CB3CDF24-9677-4CFC-82B3-4EABE7AB3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1997965"/>
            <a:ext cx="3692843" cy="943171"/>
          </a:xfrm>
          <a:prstGeom prst="wedgeRoundRectCallout">
            <a:avLst>
              <a:gd name="adj1" fmla="val -63760"/>
              <a:gd name="adj2" fmla="val 11145"/>
              <a:gd name="adj3" fmla="val 16667"/>
            </a:avLst>
          </a:prstGeom>
          <a:noFill/>
          <a:ln w="12700">
            <a:solidFill>
              <a:schemeClr val="accent1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Assume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Knowing it,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can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help you!</a:t>
            </a:r>
          </a:p>
        </p:txBody>
      </p:sp>
      <p:sp>
        <p:nvSpPr>
          <p:cNvPr id="98" name="AutoShape 46">
            <a:extLst>
              <a:ext uri="{FF2B5EF4-FFF2-40B4-BE49-F238E27FC236}">
                <a16:creationId xmlns:a16="http://schemas.microsoft.com/office/drawing/2014/main" id="{90DCD0F1-7505-4855-ABD6-4391B9265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8626" y="3071462"/>
            <a:ext cx="3949774" cy="497322"/>
          </a:xfrm>
          <a:prstGeom prst="wedgeRoundRectCallout">
            <a:avLst>
              <a:gd name="adj1" fmla="val -44470"/>
              <a:gd name="adj2" fmla="val -5952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need to prove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grpSp>
        <p:nvGrpSpPr>
          <p:cNvPr id="100" name="Group 26">
            <a:extLst>
              <a:ext uri="{FF2B5EF4-FFF2-40B4-BE49-F238E27FC236}">
                <a16:creationId xmlns:a16="http://schemas.microsoft.com/office/drawing/2014/main" id="{C0704092-17CA-4BC4-B680-8711E3C6F56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48801" y="1395062"/>
            <a:ext cx="519029" cy="1271938"/>
            <a:chOff x="2308" y="1513"/>
            <a:chExt cx="1162" cy="2570"/>
          </a:xfrm>
        </p:grpSpPr>
        <p:grpSp>
          <p:nvGrpSpPr>
            <p:cNvPr id="101" name="Group 27">
              <a:extLst>
                <a:ext uri="{FF2B5EF4-FFF2-40B4-BE49-F238E27FC236}">
                  <a16:creationId xmlns:a16="http://schemas.microsoft.com/office/drawing/2014/main" id="{C3F7362E-C9F2-4569-A297-2BA22C14FA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9" name="Freeform 28">
                <a:extLst>
                  <a:ext uri="{FF2B5EF4-FFF2-40B4-BE49-F238E27FC236}">
                    <a16:creationId xmlns:a16="http://schemas.microsoft.com/office/drawing/2014/main" id="{70912D72-14EA-4E32-A170-10461368B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10" name="Freeform 29">
                <a:extLst>
                  <a:ext uri="{FF2B5EF4-FFF2-40B4-BE49-F238E27FC236}">
                    <a16:creationId xmlns:a16="http://schemas.microsoft.com/office/drawing/2014/main" id="{A59A861F-96B9-4EC8-B32F-A13DBEE04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11" name="Freeform 30">
                <a:extLst>
                  <a:ext uri="{FF2B5EF4-FFF2-40B4-BE49-F238E27FC236}">
                    <a16:creationId xmlns:a16="http://schemas.microsoft.com/office/drawing/2014/main" id="{176BB3E6-CB35-4032-83E5-49912A296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12" name="Freeform 31">
                <a:extLst>
                  <a:ext uri="{FF2B5EF4-FFF2-40B4-BE49-F238E27FC236}">
                    <a16:creationId xmlns:a16="http://schemas.microsoft.com/office/drawing/2014/main" id="{CE158FA6-1E34-4E92-AE4C-BDAF8C3BA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13" name="Freeform 32">
                <a:extLst>
                  <a:ext uri="{FF2B5EF4-FFF2-40B4-BE49-F238E27FC236}">
                    <a16:creationId xmlns:a16="http://schemas.microsoft.com/office/drawing/2014/main" id="{BD185805-400D-4F06-AADC-9B0AECC69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14" name="Freeform 33">
                <a:extLst>
                  <a:ext uri="{FF2B5EF4-FFF2-40B4-BE49-F238E27FC236}">
                    <a16:creationId xmlns:a16="http://schemas.microsoft.com/office/drawing/2014/main" id="{2DE67F36-2E35-4689-B96A-5F798A74F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02" name="Freeform 34">
              <a:extLst>
                <a:ext uri="{FF2B5EF4-FFF2-40B4-BE49-F238E27FC236}">
                  <a16:creationId xmlns:a16="http://schemas.microsoft.com/office/drawing/2014/main" id="{7CD14344-F561-4EC1-96B5-37B9CC840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3" name="Freeform 35">
              <a:extLst>
                <a:ext uri="{FF2B5EF4-FFF2-40B4-BE49-F238E27FC236}">
                  <a16:creationId xmlns:a16="http://schemas.microsoft.com/office/drawing/2014/main" id="{74DE965D-1F43-4C09-8437-B2DD98B2E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4" name="Oval 36">
              <a:extLst>
                <a:ext uri="{FF2B5EF4-FFF2-40B4-BE49-F238E27FC236}">
                  <a16:creationId xmlns:a16="http://schemas.microsoft.com/office/drawing/2014/main" id="{F05495E1-504F-4DFB-9D75-3B81472A2E8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5" name="Oval 37">
              <a:extLst>
                <a:ext uri="{FF2B5EF4-FFF2-40B4-BE49-F238E27FC236}">
                  <a16:creationId xmlns:a16="http://schemas.microsoft.com/office/drawing/2014/main" id="{D59E0C1A-E5D3-423B-8B41-2C21C5A233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6" name="Oval 38">
              <a:extLst>
                <a:ext uri="{FF2B5EF4-FFF2-40B4-BE49-F238E27FC236}">
                  <a16:creationId xmlns:a16="http://schemas.microsoft.com/office/drawing/2014/main" id="{73A4936B-9CE4-4FBF-9F95-BEE2FEA003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7" name="Oval 39">
              <a:extLst>
                <a:ext uri="{FF2B5EF4-FFF2-40B4-BE49-F238E27FC236}">
                  <a16:creationId xmlns:a16="http://schemas.microsoft.com/office/drawing/2014/main" id="{68A03969-6ABA-4A47-A5B6-E71808713B2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8" name="Oval 40">
              <a:extLst>
                <a:ext uri="{FF2B5EF4-FFF2-40B4-BE49-F238E27FC236}">
                  <a16:creationId xmlns:a16="http://schemas.microsoft.com/office/drawing/2014/main" id="{B1FD4793-478C-453C-A756-B1DA8A337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15" name="AutoShape 46">
            <a:extLst>
              <a:ext uri="{FF2B5EF4-FFF2-40B4-BE49-F238E27FC236}">
                <a16:creationId xmlns:a16="http://schemas.microsoft.com/office/drawing/2014/main" id="{8033015D-5053-4BFE-A95F-3D22A55E2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0445" y="1436365"/>
            <a:ext cx="3936370" cy="461540"/>
          </a:xfrm>
          <a:prstGeom prst="wedgeRoundRectCallout">
            <a:avLst>
              <a:gd name="adj1" fmla="val -53566"/>
              <a:gd name="adj2" fmla="val -967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must prove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CD37EDFB-53F6-4CDD-A15E-8DCA3FE02ED7}"/>
              </a:ext>
            </a:extLst>
          </p:cNvPr>
          <p:cNvSpPr/>
          <p:nvPr/>
        </p:nvSpPr>
        <p:spPr>
          <a:xfrm>
            <a:off x="6732494" y="1392896"/>
            <a:ext cx="2418915" cy="485838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61" name="AutoShape 38">
            <a:extLst>
              <a:ext uri="{FF2B5EF4-FFF2-40B4-BE49-F238E27FC236}">
                <a16:creationId xmlns:a16="http://schemas.microsoft.com/office/drawing/2014/main" id="{8C4C4A08-D073-48E6-9C41-733936BD9C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3513" y="4661174"/>
            <a:ext cx="3128240" cy="508280"/>
          </a:xfrm>
          <a:prstGeom prst="wedgeRoundRectCallout">
            <a:avLst>
              <a:gd name="adj1" fmla="val -52851"/>
              <a:gd name="adj2" fmla="val -38213"/>
              <a:gd name="adj3" fmla="val 16667"/>
            </a:avLst>
          </a:prstGeom>
          <a:noFill/>
          <a:ln w="12700">
            <a:solidFill>
              <a:schemeClr val="accent1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No problem, it is true.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62" name="AutoShape 46">
            <a:extLst>
              <a:ext uri="{FF2B5EF4-FFF2-40B4-BE49-F238E27FC236}">
                <a16:creationId xmlns:a16="http://schemas.microsoft.com/office/drawing/2014/main" id="{9C2099CF-2704-4AFD-BB0A-58E3DC33F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6374" y="3618094"/>
            <a:ext cx="4197145" cy="943171"/>
          </a:xfrm>
          <a:prstGeom prst="wedgeRoundRectCallout">
            <a:avLst>
              <a:gd name="adj1" fmla="val -53841"/>
              <a:gd name="adj2" fmla="val -4486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My task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to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 a value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will give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3" name="AutoShape 46">
            <a:extLst>
              <a:ext uri="{FF2B5EF4-FFF2-40B4-BE49-F238E27FC236}">
                <a16:creationId xmlns:a16="http://schemas.microsoft.com/office/drawing/2014/main" id="{41D483FD-F86F-4187-8553-CD8F5E775D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380" y="5280132"/>
            <a:ext cx="2373283" cy="493001"/>
          </a:xfrm>
          <a:prstGeom prst="wedgeRoundRectCallout">
            <a:avLst>
              <a:gd name="adj1" fmla="val -29226"/>
              <a:gd name="adj2" fmla="val -5871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proves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64" name="AutoShape 46">
            <a:extLst>
              <a:ext uri="{FF2B5EF4-FFF2-40B4-BE49-F238E27FC236}">
                <a16:creationId xmlns:a16="http://schemas.microsoft.com/office/drawing/2014/main" id="{9325C55A-39A1-4354-B702-06BB0BC1B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5812262"/>
            <a:ext cx="3048000" cy="493001"/>
          </a:xfrm>
          <a:prstGeom prst="wedgeRoundRectCallout">
            <a:avLst>
              <a:gd name="adj1" fmla="val -35376"/>
              <a:gd name="adj2" fmla="val -6689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Which proves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79" name="AutoShape 46">
            <a:extLst>
              <a:ext uri="{FF2B5EF4-FFF2-40B4-BE49-F238E27FC236}">
                <a16:creationId xmlns:a16="http://schemas.microsoft.com/office/drawing/2014/main" id="{29C00F36-9FCA-4A6A-8010-E56506866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6318202"/>
            <a:ext cx="4187885" cy="493001"/>
          </a:xfrm>
          <a:prstGeom prst="wedgeRoundRectCallout">
            <a:avLst>
              <a:gd name="adj1" fmla="val -36716"/>
              <a:gd name="adj2" fmla="val -66895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Which proves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80" name="AutoShape 46">
            <a:extLst>
              <a:ext uri="{FF2B5EF4-FFF2-40B4-BE49-F238E27FC236}">
                <a16:creationId xmlns:a16="http://schemas.microsoft.com/office/drawing/2014/main" id="{509AD316-C1A8-4BBB-A634-53A75DA892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0663" y="4634384"/>
            <a:ext cx="3048000" cy="497322"/>
          </a:xfrm>
          <a:prstGeom prst="wedgeRoundRectCallout">
            <a:avLst>
              <a:gd name="adj1" fmla="val -33882"/>
              <a:gd name="adj2" fmla="val -6492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need to prove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04489B8B-C3E3-4878-947B-5149D666410B}"/>
              </a:ext>
            </a:extLst>
          </p:cNvPr>
          <p:cNvSpPr/>
          <p:nvPr/>
        </p:nvSpPr>
        <p:spPr>
          <a:xfrm>
            <a:off x="7848600" y="2257990"/>
            <a:ext cx="1381250" cy="735747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C52BB456-9326-4F76-8635-4D381F8E33CA}"/>
              </a:ext>
            </a:extLst>
          </p:cNvPr>
          <p:cNvSpPr/>
          <p:nvPr/>
        </p:nvSpPr>
        <p:spPr>
          <a:xfrm>
            <a:off x="6754906" y="1391152"/>
            <a:ext cx="2418915" cy="485838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83" name="Group 47">
            <a:extLst>
              <a:ext uri="{FF2B5EF4-FFF2-40B4-BE49-F238E27FC236}">
                <a16:creationId xmlns:a16="http://schemas.microsoft.com/office/drawing/2014/main" id="{5C4426A3-438C-4A59-A395-28869493E5E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370744" y="4343400"/>
            <a:ext cx="697056" cy="1523045"/>
            <a:chOff x="2593" y="768"/>
            <a:chExt cx="849" cy="1475"/>
          </a:xfrm>
        </p:grpSpPr>
        <p:sp>
          <p:nvSpPr>
            <p:cNvPr id="84" name="Freeform 48">
              <a:extLst>
                <a:ext uri="{FF2B5EF4-FFF2-40B4-BE49-F238E27FC236}">
                  <a16:creationId xmlns:a16="http://schemas.microsoft.com/office/drawing/2014/main" id="{D28E4E84-6424-4EA7-92A0-B94A5CE73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5" name="Freeform 49">
              <a:extLst>
                <a:ext uri="{FF2B5EF4-FFF2-40B4-BE49-F238E27FC236}">
                  <a16:creationId xmlns:a16="http://schemas.microsoft.com/office/drawing/2014/main" id="{ECA7DA45-3977-4B16-8EA2-062C556A5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6" name="Freeform 50">
              <a:extLst>
                <a:ext uri="{FF2B5EF4-FFF2-40B4-BE49-F238E27FC236}">
                  <a16:creationId xmlns:a16="http://schemas.microsoft.com/office/drawing/2014/main" id="{23081249-6D17-4E7A-8A31-2B33F70A6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7" name="Freeform 51">
              <a:extLst>
                <a:ext uri="{FF2B5EF4-FFF2-40B4-BE49-F238E27FC236}">
                  <a16:creationId xmlns:a16="http://schemas.microsoft.com/office/drawing/2014/main" id="{3E76190D-C6A1-4928-8C1C-8A407BEB6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8" name="Freeform 52">
              <a:extLst>
                <a:ext uri="{FF2B5EF4-FFF2-40B4-BE49-F238E27FC236}">
                  <a16:creationId xmlns:a16="http://schemas.microsoft.com/office/drawing/2014/main" id="{F3AD5C55-4497-459B-809A-414DB44AB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9" name="Freeform 53">
              <a:extLst>
                <a:ext uri="{FF2B5EF4-FFF2-40B4-BE49-F238E27FC236}">
                  <a16:creationId xmlns:a16="http://schemas.microsoft.com/office/drawing/2014/main" id="{D466DC3E-6CFB-4A61-8C27-17DA5B5F6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0" name="Freeform 54">
              <a:extLst>
                <a:ext uri="{FF2B5EF4-FFF2-40B4-BE49-F238E27FC236}">
                  <a16:creationId xmlns:a16="http://schemas.microsoft.com/office/drawing/2014/main" id="{583067AC-30A6-4995-B7A3-B2CD2DD45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91" name="Group 55">
              <a:extLst>
                <a:ext uri="{FF2B5EF4-FFF2-40B4-BE49-F238E27FC236}">
                  <a16:creationId xmlns:a16="http://schemas.microsoft.com/office/drawing/2014/main" id="{3706DC9D-83E9-4848-BB01-18B9421434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92" name="Freeform 56">
                <a:extLst>
                  <a:ext uri="{FF2B5EF4-FFF2-40B4-BE49-F238E27FC236}">
                    <a16:creationId xmlns:a16="http://schemas.microsoft.com/office/drawing/2014/main" id="{2F868A55-27BD-4CF3-B719-32F8018F1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3" name="Freeform 57">
                <a:extLst>
                  <a:ext uri="{FF2B5EF4-FFF2-40B4-BE49-F238E27FC236}">
                    <a16:creationId xmlns:a16="http://schemas.microsoft.com/office/drawing/2014/main" id="{A940AF48-1062-461A-B675-3D252309F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117" name="AutoShape 58">
            <a:extLst>
              <a:ext uri="{FF2B5EF4-FFF2-40B4-BE49-F238E27FC236}">
                <a16:creationId xmlns:a16="http://schemas.microsoft.com/office/drawing/2014/main" id="{2B47658D-2495-489A-BAA8-C7A2889AC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2386" y="5423394"/>
            <a:ext cx="2702271" cy="508280"/>
          </a:xfrm>
          <a:prstGeom prst="wedgeRoundRectCallout">
            <a:avLst>
              <a:gd name="adj1" fmla="val 55292"/>
              <a:gd name="adj2" fmla="val -4694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did not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enjoy that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68" name="Text Box 44">
            <a:extLst>
              <a:ext uri="{FF2B5EF4-FFF2-40B4-BE49-F238E27FC236}">
                <a16:creationId xmlns:a16="http://schemas.microsoft.com/office/drawing/2014/main" id="{4D887804-3988-474E-B43D-377606C652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8415" y="654903"/>
            <a:ext cx="16713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,c,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69" name="Text Box 44">
            <a:extLst>
              <a:ext uri="{FF2B5EF4-FFF2-40B4-BE49-F238E27FC236}">
                <a16:creationId xmlns:a16="http://schemas.microsoft.com/office/drawing/2014/main" id="{3B3D8B40-5C75-4805-B6BC-1A3ED514B1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100" y="235311"/>
            <a:ext cx="11560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U,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,c,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26F3113D-F028-416B-82A8-3B021076D8BF}"/>
              </a:ext>
            </a:extLst>
          </p:cNvPr>
          <p:cNvSpPr/>
          <p:nvPr/>
        </p:nvSpPr>
        <p:spPr>
          <a:xfrm>
            <a:off x="7110762" y="603337"/>
            <a:ext cx="1524000" cy="575482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9" name="AutoShape 46">
            <a:extLst>
              <a:ext uri="{FF2B5EF4-FFF2-40B4-BE49-F238E27FC236}">
                <a16:creationId xmlns:a16="http://schemas.microsoft.com/office/drawing/2014/main" id="{27528CE9-C828-4A86-8345-56466D006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0" y="5943600"/>
            <a:ext cx="1111399" cy="876002"/>
          </a:xfrm>
          <a:prstGeom prst="wedgeRoundRectCallout">
            <a:avLst>
              <a:gd name="adj1" fmla="val -33861"/>
              <a:gd name="adj2" fmla="val -6366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valid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18" name="Oval 117">
            <a:extLst>
              <a:ext uri="{FF2B5EF4-FFF2-40B4-BE49-F238E27FC236}">
                <a16:creationId xmlns:a16="http://schemas.microsoft.com/office/drawing/2014/main" id="{C0CD1094-CC86-4100-829E-83A93483E39F}"/>
              </a:ext>
            </a:extLst>
          </p:cNvPr>
          <p:cNvSpPr/>
          <p:nvPr/>
        </p:nvSpPr>
        <p:spPr>
          <a:xfrm>
            <a:off x="7133772" y="611060"/>
            <a:ext cx="1524000" cy="575482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075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60" grpId="0" animBg="1"/>
      <p:bldP spid="60" grpId="1" animBg="1"/>
      <p:bldP spid="97" grpId="0" animBg="1"/>
      <p:bldP spid="98" grpId="0" animBg="1"/>
      <p:bldP spid="115" grpId="0" animBg="1"/>
      <p:bldP spid="116" grpId="0" animBg="1"/>
      <p:bldP spid="116" grpId="1" animBg="1"/>
      <p:bldP spid="61" grpId="0" animBg="1"/>
      <p:bldP spid="62" grpId="0" animBg="1"/>
      <p:bldP spid="63" grpId="0" animBg="1"/>
      <p:bldP spid="64" grpId="0" animBg="1"/>
      <p:bldP spid="79" grpId="0" animBg="1"/>
      <p:bldP spid="80" grpId="0" animBg="1"/>
      <p:bldP spid="81" grpId="0" animBg="1"/>
      <p:bldP spid="81" grpId="1" animBg="1"/>
      <p:bldP spid="82" grpId="0" animBg="1"/>
      <p:bldP spid="82" grpId="1" animBg="1"/>
      <p:bldP spid="117" grpId="0" animBg="1"/>
      <p:bldP spid="71" grpId="0" animBg="1"/>
      <p:bldP spid="99" grpId="0" animBg="1"/>
      <p:bldP spid="118" grpId="0" animBg="1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tangle 2">
            <a:extLst>
              <a:ext uri="{FF2B5EF4-FFF2-40B4-BE49-F238E27FC236}">
                <a16:creationId xmlns:a16="http://schemas.microsoft.com/office/drawing/2014/main" id="{7E5E4CEE-12D6-4E86-B09B-A178C41C74B4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Variable Fail</a:t>
            </a:r>
            <a:endParaRPr kumimoji="0" lang="en-US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59" name="Text Box 43">
            <a:extLst>
              <a:ext uri="{FF2B5EF4-FFF2-40B4-BE49-F238E27FC236}">
                <a16:creationId xmlns:a16="http://schemas.microsoft.com/office/drawing/2014/main" id="{47F412B9-0C71-44AC-BB90-A0AF176224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21707"/>
            <a:ext cx="98777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Prove:</a:t>
            </a: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CACB3109-F4BF-4144-854F-696EEC1E463A}"/>
              </a:ext>
            </a:extLst>
          </p:cNvPr>
          <p:cNvGrpSpPr/>
          <p:nvPr/>
        </p:nvGrpSpPr>
        <p:grpSpPr>
          <a:xfrm>
            <a:off x="7063536" y="1865474"/>
            <a:ext cx="1433793" cy="640560"/>
            <a:chOff x="6865658" y="1377507"/>
            <a:chExt cx="1433793" cy="640560"/>
          </a:xfrm>
        </p:grpSpPr>
        <p:sp>
          <p:nvSpPr>
            <p:cNvPr id="48" name="Line 26">
              <a:extLst>
                <a:ext uri="{FF2B5EF4-FFF2-40B4-BE49-F238E27FC236}">
                  <a16:creationId xmlns:a16="http://schemas.microsoft.com/office/drawing/2014/main" id="{11B64492-D688-4E2C-86FF-1357164FAA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65658" y="1377507"/>
              <a:ext cx="686080" cy="64056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50" name="Line 28">
              <a:extLst>
                <a:ext uri="{FF2B5EF4-FFF2-40B4-BE49-F238E27FC236}">
                  <a16:creationId xmlns:a16="http://schemas.microsoft.com/office/drawing/2014/main" id="{88283A82-A7EB-47E9-ABF4-A36EFC6D0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51738" y="1377507"/>
              <a:ext cx="747713" cy="64056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51" name="Text Box 44">
            <a:extLst>
              <a:ext uri="{FF2B5EF4-FFF2-40B4-BE49-F238E27FC236}">
                <a16:creationId xmlns:a16="http://schemas.microsoft.com/office/drawing/2014/main" id="{F7DF8FE7-F27C-43B7-B8B3-644B66124E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3894" y="1384455"/>
            <a:ext cx="21339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</a:p>
        </p:txBody>
      </p:sp>
      <p:sp>
        <p:nvSpPr>
          <p:cNvPr id="54" name="Text Box 44">
            <a:extLst>
              <a:ext uri="{FF2B5EF4-FFF2-40B4-BE49-F238E27FC236}">
                <a16:creationId xmlns:a16="http://schemas.microsoft.com/office/drawing/2014/main" id="{0037EAA7-589D-45A6-BE0C-22DE43979C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7899" y="2381236"/>
            <a:ext cx="70564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5" name="Text Box 44">
            <a:extLst>
              <a:ext uri="{FF2B5EF4-FFF2-40B4-BE49-F238E27FC236}">
                <a16:creationId xmlns:a16="http://schemas.microsoft.com/office/drawing/2014/main" id="{9CC27F4F-1E59-478B-8929-5002A2CD2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1410" y="2401866"/>
            <a:ext cx="110479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61" name="AutoShape 8">
            <a:extLst>
              <a:ext uri="{FF2B5EF4-FFF2-40B4-BE49-F238E27FC236}">
                <a16:creationId xmlns:a16="http://schemas.microsoft.com/office/drawing/2014/main" id="{D3D64538-B3BD-432F-ABDB-4DB128229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6398" y="1450900"/>
            <a:ext cx="2743200" cy="485397"/>
          </a:xfrm>
          <a:prstGeom prst="wedgeRectCallout">
            <a:avLst>
              <a:gd name="adj1" fmla="val -29777"/>
              <a:gd name="adj2" fmla="val 7828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Build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the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Parse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Tree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074107C6-CC06-4FF4-99D6-2617157C37D2}"/>
              </a:ext>
            </a:extLst>
          </p:cNvPr>
          <p:cNvGrpSpPr/>
          <p:nvPr/>
        </p:nvGrpSpPr>
        <p:grpSpPr>
          <a:xfrm>
            <a:off x="1954094" y="4376389"/>
            <a:ext cx="1863725" cy="1008245"/>
            <a:chOff x="2705100" y="4754562"/>
            <a:chExt cx="1863725" cy="1008245"/>
          </a:xfrm>
        </p:grpSpPr>
        <p:pic>
          <p:nvPicPr>
            <p:cNvPr id="63" name="Picture 2" descr="Big Bang: How the Big Bang may have happened decoded">
              <a:extLst>
                <a:ext uri="{FF2B5EF4-FFF2-40B4-BE49-F238E27FC236}">
                  <a16:creationId xmlns:a16="http://schemas.microsoft.com/office/drawing/2014/main" id="{6A3F7094-B300-49C8-8B6E-09D612D3CC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05100" y="4754562"/>
              <a:ext cx="1863725" cy="100824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3AEC17CB-8F1B-48BA-9759-170C91DEE8DA}"/>
                </a:ext>
              </a:extLst>
            </p:cNvPr>
            <p:cNvSpPr/>
            <p:nvPr/>
          </p:nvSpPr>
          <p:spPr bwMode="auto">
            <a:xfrm>
              <a:off x="2743200" y="5613400"/>
              <a:ext cx="114300" cy="124007"/>
            </a:xfrm>
            <a:prstGeom prst="rect">
              <a:avLst/>
            </a:prstGeom>
            <a:solidFill>
              <a:srgbClr val="0A141D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65" name="AutoShape 58">
            <a:extLst>
              <a:ext uri="{FF2B5EF4-FFF2-40B4-BE49-F238E27FC236}">
                <a16:creationId xmlns:a16="http://schemas.microsoft.com/office/drawing/2014/main" id="{D9FB63A0-FAFB-4F10-B1F6-546956A048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691" y="2927211"/>
            <a:ext cx="5969815" cy="2482989"/>
          </a:xfrm>
          <a:prstGeom prst="wedgeRoundRectCallout">
            <a:avLst>
              <a:gd name="adj1" fmla="val -44064"/>
              <a:gd name="adj2" fmla="val -25396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first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bound, but the second 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get to get to provide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worse case value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for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worst case predicate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            and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set of objects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U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82" name="Group 47">
            <a:extLst>
              <a:ext uri="{FF2B5EF4-FFF2-40B4-BE49-F238E27FC236}">
                <a16:creationId xmlns:a16="http://schemas.microsoft.com/office/drawing/2014/main" id="{33BF3C9E-9E8B-468E-B7C1-6E0003183389}"/>
              </a:ext>
            </a:extLst>
          </p:cNvPr>
          <p:cNvGrpSpPr>
            <a:grpSpLocks/>
          </p:cNvGrpSpPr>
          <p:nvPr/>
        </p:nvGrpSpPr>
        <p:grpSpPr bwMode="auto">
          <a:xfrm>
            <a:off x="118563" y="1905549"/>
            <a:ext cx="912812" cy="1905000"/>
            <a:chOff x="2593" y="768"/>
            <a:chExt cx="849" cy="1475"/>
          </a:xfrm>
        </p:grpSpPr>
        <p:sp>
          <p:nvSpPr>
            <p:cNvPr id="83" name="Freeform 48">
              <a:extLst>
                <a:ext uri="{FF2B5EF4-FFF2-40B4-BE49-F238E27FC236}">
                  <a16:creationId xmlns:a16="http://schemas.microsoft.com/office/drawing/2014/main" id="{07B8DF8B-B94B-4804-9DFD-83A3D5F2E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4" name="Freeform 49">
              <a:extLst>
                <a:ext uri="{FF2B5EF4-FFF2-40B4-BE49-F238E27FC236}">
                  <a16:creationId xmlns:a16="http://schemas.microsoft.com/office/drawing/2014/main" id="{E867DCC8-21CB-4564-A234-77354C86A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5" name="Freeform 50">
              <a:extLst>
                <a:ext uri="{FF2B5EF4-FFF2-40B4-BE49-F238E27FC236}">
                  <a16:creationId xmlns:a16="http://schemas.microsoft.com/office/drawing/2014/main" id="{6139215B-F9AC-4FFD-9863-DB800A8D2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6" name="Freeform 51">
              <a:extLst>
                <a:ext uri="{FF2B5EF4-FFF2-40B4-BE49-F238E27FC236}">
                  <a16:creationId xmlns:a16="http://schemas.microsoft.com/office/drawing/2014/main" id="{EFB9FB94-50A7-433E-B2E6-01C62027F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7" name="Freeform 52">
              <a:extLst>
                <a:ext uri="{FF2B5EF4-FFF2-40B4-BE49-F238E27FC236}">
                  <a16:creationId xmlns:a16="http://schemas.microsoft.com/office/drawing/2014/main" id="{B06360E8-ABA2-4686-B463-92A388A7D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8" name="Freeform 53">
              <a:extLst>
                <a:ext uri="{FF2B5EF4-FFF2-40B4-BE49-F238E27FC236}">
                  <a16:creationId xmlns:a16="http://schemas.microsoft.com/office/drawing/2014/main" id="{000F8088-6842-485D-BC5F-5344708D5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9" name="Freeform 54">
              <a:extLst>
                <a:ext uri="{FF2B5EF4-FFF2-40B4-BE49-F238E27FC236}">
                  <a16:creationId xmlns:a16="http://schemas.microsoft.com/office/drawing/2014/main" id="{DAD12A22-4011-4F8A-B755-1B5FB2B6F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90" name="Group 55">
              <a:extLst>
                <a:ext uri="{FF2B5EF4-FFF2-40B4-BE49-F238E27FC236}">
                  <a16:creationId xmlns:a16="http://schemas.microsoft.com/office/drawing/2014/main" id="{5F470B53-1B91-44A8-ACA1-A272547F7A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91" name="Freeform 56">
                <a:extLst>
                  <a:ext uri="{FF2B5EF4-FFF2-40B4-BE49-F238E27FC236}">
                    <a16:creationId xmlns:a16="http://schemas.microsoft.com/office/drawing/2014/main" id="{2B468593-0834-4F51-A022-EB7AE21E5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2" name="Freeform 57">
                <a:extLst>
                  <a:ext uri="{FF2B5EF4-FFF2-40B4-BE49-F238E27FC236}">
                    <a16:creationId xmlns:a16="http://schemas.microsoft.com/office/drawing/2014/main" id="{3AA3D806-205A-4560-A9E1-02C631729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93" name="Text Box 22">
            <a:extLst>
              <a:ext uri="{FF2B5EF4-FFF2-40B4-BE49-F238E27FC236}">
                <a16:creationId xmlns:a16="http://schemas.microsoft.com/office/drawing/2014/main" id="{95814A3C-8134-427E-AC12-D2BCE2DDD9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856147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94" name="Text Box 22">
            <a:extLst>
              <a:ext uri="{FF2B5EF4-FFF2-40B4-BE49-F238E27FC236}">
                <a16:creationId xmlns:a16="http://schemas.microsoft.com/office/drawing/2014/main" id="{89CBA9CA-0327-4E3F-A39F-9025456016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5906" y="667888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same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70BE21EC-DB74-4E33-9723-DEBCF8C4BCBF}"/>
              </a:ext>
            </a:extLst>
          </p:cNvPr>
          <p:cNvSpPr/>
          <p:nvPr/>
        </p:nvSpPr>
        <p:spPr>
          <a:xfrm>
            <a:off x="8294679" y="2662535"/>
            <a:ext cx="32092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2" name="Text Box 22">
            <a:extLst>
              <a:ext uri="{FF2B5EF4-FFF2-40B4-BE49-F238E27FC236}">
                <a16:creationId xmlns:a16="http://schemas.microsoft.com/office/drawing/2014/main" id="{A8398C18-A8A8-4ABB-BD2E-657BB696D3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0931" y="526931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</a:p>
        </p:txBody>
      </p:sp>
      <p:sp>
        <p:nvSpPr>
          <p:cNvPr id="30" name="AutoShape 8">
            <a:extLst>
              <a:ext uri="{FF2B5EF4-FFF2-40B4-BE49-F238E27FC236}">
                <a16:creationId xmlns:a16="http://schemas.microsoft.com/office/drawing/2014/main" id="{E3ECFDAE-6644-4E42-9F72-C2A31B1293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1425" y="2212647"/>
            <a:ext cx="2483567" cy="513431"/>
          </a:xfrm>
          <a:prstGeom prst="wedgeRectCallout">
            <a:avLst>
              <a:gd name="adj1" fmla="val -22106"/>
              <a:gd name="adj2" fmla="val 62209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Traverse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tree.</a:t>
            </a:r>
          </a:p>
        </p:txBody>
      </p:sp>
      <p:sp>
        <p:nvSpPr>
          <p:cNvPr id="34" name="Line 31">
            <a:extLst>
              <a:ext uri="{FF2B5EF4-FFF2-40B4-BE49-F238E27FC236}">
                <a16:creationId xmlns:a16="http://schemas.microsoft.com/office/drawing/2014/main" id="{4DD2C78C-1C8F-4B0B-9766-07366BF2B96F}"/>
              </a:ext>
            </a:extLst>
          </p:cNvPr>
          <p:cNvSpPr>
            <a:spLocks noChangeShapeType="1"/>
          </p:cNvSpPr>
          <p:nvPr/>
        </p:nvSpPr>
        <p:spPr bwMode="auto">
          <a:xfrm>
            <a:off x="7772400" y="1169875"/>
            <a:ext cx="0" cy="304819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5" name="Text Box 44">
            <a:extLst>
              <a:ext uri="{FF2B5EF4-FFF2-40B4-BE49-F238E27FC236}">
                <a16:creationId xmlns:a16="http://schemas.microsoft.com/office/drawing/2014/main" id="{D756593E-16C6-4C79-8640-11A7A0C2F2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5792" y="670661"/>
            <a:ext cx="119135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36" name="Text Box 44">
            <a:extLst>
              <a:ext uri="{FF2B5EF4-FFF2-40B4-BE49-F238E27FC236}">
                <a16:creationId xmlns:a16="http://schemas.microsoft.com/office/drawing/2014/main" id="{490DC433-17EB-4883-A9E9-D8BEA599E2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7839" y="300335"/>
            <a:ext cx="6623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B82AA231-A62D-4E17-AA32-26AFD5C8637E}"/>
              </a:ext>
            </a:extLst>
          </p:cNvPr>
          <p:cNvSpPr/>
          <p:nvPr/>
        </p:nvSpPr>
        <p:spPr>
          <a:xfrm>
            <a:off x="7162800" y="567518"/>
            <a:ext cx="1524000" cy="575482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38" name="Text Box 44">
            <a:extLst>
              <a:ext uri="{FF2B5EF4-FFF2-40B4-BE49-F238E27FC236}">
                <a16:creationId xmlns:a16="http://schemas.microsoft.com/office/drawing/2014/main" id="{F298CCED-0378-4E6C-B7EE-84F1AAD0DE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0453" y="619084"/>
            <a:ext cx="16713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,c,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39" name="Text Box 44">
            <a:extLst>
              <a:ext uri="{FF2B5EF4-FFF2-40B4-BE49-F238E27FC236}">
                <a16:creationId xmlns:a16="http://schemas.microsoft.com/office/drawing/2014/main" id="{69889A4E-D203-418C-872A-409ED6E317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248758"/>
            <a:ext cx="11560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U,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,c,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48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4" grpId="0"/>
      <p:bldP spid="55" grpId="0"/>
      <p:bldP spid="61" grpId="0" animBg="1"/>
      <p:bldP spid="65" grpId="0" animBg="1"/>
      <p:bldP spid="93" grpId="0"/>
      <p:bldP spid="94" grpId="0"/>
      <p:bldP spid="2" grpId="0"/>
      <p:bldP spid="32" grpId="0"/>
      <p:bldP spid="30" grpId="0" animBg="1"/>
      <p:bldP spid="34" grpId="0" animBg="1"/>
      <p:bldP spid="35" grpId="0"/>
      <p:bldP spid="35" grpId="1"/>
      <p:bldP spid="36" grpId="0"/>
      <p:bldP spid="36" grpId="1"/>
      <p:bldP spid="37" grpId="0" animBg="1"/>
      <p:bldP spid="38" grpId="0"/>
      <p:bldP spid="39" grpId="0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tangle 2">
            <a:extLst>
              <a:ext uri="{FF2B5EF4-FFF2-40B4-BE49-F238E27FC236}">
                <a16:creationId xmlns:a16="http://schemas.microsoft.com/office/drawing/2014/main" id="{7E5E4CEE-12D6-4E86-B09B-A178C41C74B4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Variable Fail</a:t>
            </a:r>
            <a:endParaRPr kumimoji="0" lang="en-US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59" name="Text Box 43">
            <a:extLst>
              <a:ext uri="{FF2B5EF4-FFF2-40B4-BE49-F238E27FC236}">
                <a16:creationId xmlns:a16="http://schemas.microsoft.com/office/drawing/2014/main" id="{47F412B9-0C71-44AC-BB90-A0AF176224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21707"/>
            <a:ext cx="98777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Prove:</a:t>
            </a: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CACB3109-F4BF-4144-854F-696EEC1E463A}"/>
              </a:ext>
            </a:extLst>
          </p:cNvPr>
          <p:cNvGrpSpPr/>
          <p:nvPr/>
        </p:nvGrpSpPr>
        <p:grpSpPr>
          <a:xfrm>
            <a:off x="7063536" y="1857981"/>
            <a:ext cx="1433793" cy="640560"/>
            <a:chOff x="6865658" y="1377507"/>
            <a:chExt cx="1433793" cy="640560"/>
          </a:xfrm>
        </p:grpSpPr>
        <p:sp>
          <p:nvSpPr>
            <p:cNvPr id="48" name="Line 26">
              <a:extLst>
                <a:ext uri="{FF2B5EF4-FFF2-40B4-BE49-F238E27FC236}">
                  <a16:creationId xmlns:a16="http://schemas.microsoft.com/office/drawing/2014/main" id="{11B64492-D688-4E2C-86FF-1357164FAA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65658" y="1377507"/>
              <a:ext cx="686080" cy="64056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50" name="Line 28">
              <a:extLst>
                <a:ext uri="{FF2B5EF4-FFF2-40B4-BE49-F238E27FC236}">
                  <a16:creationId xmlns:a16="http://schemas.microsoft.com/office/drawing/2014/main" id="{88283A82-A7EB-47E9-ABF4-A36EFC6D0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51738" y="1377507"/>
              <a:ext cx="747713" cy="64056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51" name="Text Box 44">
            <a:extLst>
              <a:ext uri="{FF2B5EF4-FFF2-40B4-BE49-F238E27FC236}">
                <a16:creationId xmlns:a16="http://schemas.microsoft.com/office/drawing/2014/main" id="{F7DF8FE7-F27C-43B7-B8B3-644B66124E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3894" y="1376962"/>
            <a:ext cx="213391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</a:p>
        </p:txBody>
      </p:sp>
      <p:sp>
        <p:nvSpPr>
          <p:cNvPr id="54" name="Text Box 44">
            <a:extLst>
              <a:ext uri="{FF2B5EF4-FFF2-40B4-BE49-F238E27FC236}">
                <a16:creationId xmlns:a16="http://schemas.microsoft.com/office/drawing/2014/main" id="{0037EAA7-589D-45A6-BE0C-22DE43979C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7899" y="2373743"/>
            <a:ext cx="68800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5" name="Text Box 44">
            <a:extLst>
              <a:ext uri="{FF2B5EF4-FFF2-40B4-BE49-F238E27FC236}">
                <a16:creationId xmlns:a16="http://schemas.microsoft.com/office/drawing/2014/main" id="{9CC27F4F-1E59-478B-8929-5002A2CD2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1410" y="2394373"/>
            <a:ext cx="110479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3" name="Text Box 22">
            <a:extLst>
              <a:ext uri="{FF2B5EF4-FFF2-40B4-BE49-F238E27FC236}">
                <a16:creationId xmlns:a16="http://schemas.microsoft.com/office/drawing/2014/main" id="{95814A3C-8134-427E-AC12-D2BCE2DDD9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856147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94" name="Text Box 22">
            <a:extLst>
              <a:ext uri="{FF2B5EF4-FFF2-40B4-BE49-F238E27FC236}">
                <a16:creationId xmlns:a16="http://schemas.microsoft.com/office/drawing/2014/main" id="{89CBA9CA-0327-4E3F-A39F-9025456016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5906" y="667888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same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2" name="Text Box 22">
            <a:extLst>
              <a:ext uri="{FF2B5EF4-FFF2-40B4-BE49-F238E27FC236}">
                <a16:creationId xmlns:a16="http://schemas.microsoft.com/office/drawing/2014/main" id="{A8398C18-A8A8-4ABB-BD2E-657BB696D3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0931" y="526931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</a:p>
        </p:txBody>
      </p:sp>
      <p:grpSp>
        <p:nvGrpSpPr>
          <p:cNvPr id="30" name="Group 26">
            <a:extLst>
              <a:ext uri="{FF2B5EF4-FFF2-40B4-BE49-F238E27FC236}">
                <a16:creationId xmlns:a16="http://schemas.microsoft.com/office/drawing/2014/main" id="{CCAF4E09-CAAC-4585-8FF7-33A48EA432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48801" y="1295400"/>
            <a:ext cx="519029" cy="1271938"/>
            <a:chOff x="2308" y="1513"/>
            <a:chExt cx="1162" cy="2570"/>
          </a:xfrm>
        </p:grpSpPr>
        <p:grpSp>
          <p:nvGrpSpPr>
            <p:cNvPr id="31" name="Group 27">
              <a:extLst>
                <a:ext uri="{FF2B5EF4-FFF2-40B4-BE49-F238E27FC236}">
                  <a16:creationId xmlns:a16="http://schemas.microsoft.com/office/drawing/2014/main" id="{A19549FD-27C9-4951-897B-F287F6C610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0" name="Freeform 28">
                <a:extLst>
                  <a:ext uri="{FF2B5EF4-FFF2-40B4-BE49-F238E27FC236}">
                    <a16:creationId xmlns:a16="http://schemas.microsoft.com/office/drawing/2014/main" id="{F653DBF4-5F17-4221-85AD-F0A6AC6B5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1" name="Freeform 29">
                <a:extLst>
                  <a:ext uri="{FF2B5EF4-FFF2-40B4-BE49-F238E27FC236}">
                    <a16:creationId xmlns:a16="http://schemas.microsoft.com/office/drawing/2014/main" id="{4D24C694-9064-4782-BC99-2AD6A733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2" name="Freeform 30">
                <a:extLst>
                  <a:ext uri="{FF2B5EF4-FFF2-40B4-BE49-F238E27FC236}">
                    <a16:creationId xmlns:a16="http://schemas.microsoft.com/office/drawing/2014/main" id="{A0A74FC0-9ACC-4E58-AE96-8A5573DE4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3" name="Freeform 31">
                <a:extLst>
                  <a:ext uri="{FF2B5EF4-FFF2-40B4-BE49-F238E27FC236}">
                    <a16:creationId xmlns:a16="http://schemas.microsoft.com/office/drawing/2014/main" id="{AD5E0203-3F37-4BB5-98E4-0FB1D1C9A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" name="Freeform 32">
                <a:extLst>
                  <a:ext uri="{FF2B5EF4-FFF2-40B4-BE49-F238E27FC236}">
                    <a16:creationId xmlns:a16="http://schemas.microsoft.com/office/drawing/2014/main" id="{BA0DF819-1A17-48EF-AE57-7586F5966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5" name="Freeform 33">
                <a:extLst>
                  <a:ext uri="{FF2B5EF4-FFF2-40B4-BE49-F238E27FC236}">
                    <a16:creationId xmlns:a16="http://schemas.microsoft.com/office/drawing/2014/main" id="{66402792-A9E9-4E73-A305-CEE6763AC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33" name="Freeform 34">
              <a:extLst>
                <a:ext uri="{FF2B5EF4-FFF2-40B4-BE49-F238E27FC236}">
                  <a16:creationId xmlns:a16="http://schemas.microsoft.com/office/drawing/2014/main" id="{D716D4D2-0EA4-4033-AD8E-A4F1999AF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5">
              <a:extLst>
                <a:ext uri="{FF2B5EF4-FFF2-40B4-BE49-F238E27FC236}">
                  <a16:creationId xmlns:a16="http://schemas.microsoft.com/office/drawing/2014/main" id="{1F98CB9E-6AA1-4AAE-AD28-836FD9720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Oval 36">
              <a:extLst>
                <a:ext uri="{FF2B5EF4-FFF2-40B4-BE49-F238E27FC236}">
                  <a16:creationId xmlns:a16="http://schemas.microsoft.com/office/drawing/2014/main" id="{2180848F-5AD9-4653-A441-7CE0162938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Oval 37">
              <a:extLst>
                <a:ext uri="{FF2B5EF4-FFF2-40B4-BE49-F238E27FC236}">
                  <a16:creationId xmlns:a16="http://schemas.microsoft.com/office/drawing/2014/main" id="{6F6D8CE2-0020-4C4C-9273-5508EB4131A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7" name="Oval 38">
              <a:extLst>
                <a:ext uri="{FF2B5EF4-FFF2-40B4-BE49-F238E27FC236}">
                  <a16:creationId xmlns:a16="http://schemas.microsoft.com/office/drawing/2014/main" id="{5895A584-AF61-4422-A99E-D294BE9562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Oval 39">
              <a:extLst>
                <a:ext uri="{FF2B5EF4-FFF2-40B4-BE49-F238E27FC236}">
                  <a16:creationId xmlns:a16="http://schemas.microsoft.com/office/drawing/2014/main" id="{9F38E6FE-38E4-48E2-BBED-29E8D5E9CE9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Oval 40">
              <a:extLst>
                <a:ext uri="{FF2B5EF4-FFF2-40B4-BE49-F238E27FC236}">
                  <a16:creationId xmlns:a16="http://schemas.microsoft.com/office/drawing/2014/main" id="{ED358A3A-AAB9-4589-A064-CD37853A1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6" name="AutoShape 46">
            <a:extLst>
              <a:ext uri="{FF2B5EF4-FFF2-40B4-BE49-F238E27FC236}">
                <a16:creationId xmlns:a16="http://schemas.microsoft.com/office/drawing/2014/main" id="{2481AA45-FE97-4C9C-97E7-3F1135B1C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0445" y="1336703"/>
            <a:ext cx="3936370" cy="461540"/>
          </a:xfrm>
          <a:prstGeom prst="wedgeRoundRectCallout">
            <a:avLst>
              <a:gd name="adj1" fmla="val -53566"/>
              <a:gd name="adj2" fmla="val -967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must prove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52" name="Picture 2" descr="http://www.swordofthespirit.net/bulwark/mosesbush.gif">
            <a:extLst>
              <a:ext uri="{FF2B5EF4-FFF2-40B4-BE49-F238E27FC236}">
                <a16:creationId xmlns:a16="http://schemas.microsoft.com/office/drawing/2014/main" id="{C609C50E-973B-481C-9029-AEB03C280F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625" y="2186596"/>
            <a:ext cx="1438410" cy="837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" name="AutoShape 38">
            <a:extLst>
              <a:ext uri="{FF2B5EF4-FFF2-40B4-BE49-F238E27FC236}">
                <a16:creationId xmlns:a16="http://schemas.microsoft.com/office/drawing/2014/main" id="{98360F56-8C9D-4460-9B81-E2161A2DA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1565" y="3797165"/>
            <a:ext cx="4191000" cy="883324"/>
          </a:xfrm>
          <a:prstGeom prst="wedgeRoundRectCallout">
            <a:avLst>
              <a:gd name="adj1" fmla="val -52851"/>
              <a:gd name="adj2" fmla="val -38213"/>
              <a:gd name="adj3" fmla="val 16667"/>
            </a:avLst>
          </a:prstGeom>
          <a:noFill/>
          <a:ln w="12700">
            <a:solidFill>
              <a:schemeClr val="accent1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know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(y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is true for some y.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will denote it with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y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</a:p>
        </p:txBody>
      </p:sp>
      <p:sp>
        <p:nvSpPr>
          <p:cNvPr id="77" name="AutoShape 46">
            <a:extLst>
              <a:ext uri="{FF2B5EF4-FFF2-40B4-BE49-F238E27FC236}">
                <a16:creationId xmlns:a16="http://schemas.microsoft.com/office/drawing/2014/main" id="{21548C09-9625-4F57-9917-D542E4654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6270" y="5819454"/>
            <a:ext cx="4961589" cy="433682"/>
          </a:xfrm>
          <a:prstGeom prst="wedgeRoundRectCallout">
            <a:avLst>
              <a:gd name="adj1" fmla="val -41062"/>
              <a:gd name="adj2" fmla="val -7094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Ooops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statement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 valid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78" name="AutoShape 46">
            <a:extLst>
              <a:ext uri="{FF2B5EF4-FFF2-40B4-BE49-F238E27FC236}">
                <a16:creationId xmlns:a16="http://schemas.microsoft.com/office/drawing/2014/main" id="{47BE1092-7D10-403A-9387-9C1BA6D2EC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621" y="3226342"/>
            <a:ext cx="3352800" cy="504626"/>
          </a:xfrm>
          <a:prstGeom prst="wedgeRoundRectCallout">
            <a:avLst>
              <a:gd name="adj1" fmla="val -46139"/>
              <a:gd name="adj2" fmla="val -62550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need to prove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79" name="AutoShape 38">
            <a:extLst>
              <a:ext uri="{FF2B5EF4-FFF2-40B4-BE49-F238E27FC236}">
                <a16:creationId xmlns:a16="http://schemas.microsoft.com/office/drawing/2014/main" id="{B4FF21BA-20F9-49EB-8689-8F4D302A4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2133600"/>
            <a:ext cx="3692843" cy="943171"/>
          </a:xfrm>
          <a:prstGeom prst="wedgeRoundRectCallout">
            <a:avLst>
              <a:gd name="adj1" fmla="val -58773"/>
              <a:gd name="adj2" fmla="val -15857"/>
              <a:gd name="adj3" fmla="val 16667"/>
            </a:avLst>
          </a:prstGeom>
          <a:noFill/>
          <a:ln w="12700">
            <a:solidFill>
              <a:schemeClr val="accent1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Assume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is true.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Knowing it, 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can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help you!</a:t>
            </a:r>
          </a:p>
        </p:txBody>
      </p:sp>
      <p:sp>
        <p:nvSpPr>
          <p:cNvPr id="80" name="AutoShape 38">
            <a:extLst>
              <a:ext uri="{FF2B5EF4-FFF2-40B4-BE49-F238E27FC236}">
                <a16:creationId xmlns:a16="http://schemas.microsoft.com/office/drawing/2014/main" id="{55ECD0DD-59DA-4195-81C8-B3371F9C0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730" y="4727594"/>
            <a:ext cx="3868270" cy="433682"/>
          </a:xfrm>
          <a:prstGeom prst="wedgeRoundRectCallout">
            <a:avLst>
              <a:gd name="adj1" fmla="val -52851"/>
              <a:gd name="adj2" fmla="val -38213"/>
              <a:gd name="adj3" fmla="val 16667"/>
            </a:avLst>
          </a:prstGeom>
          <a:noFill/>
          <a:ln w="12700">
            <a:solidFill>
              <a:schemeClr val="accent1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I know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  <a:sym typeface="Symbol" panose="05050102010706020507" pitchFamily="18" charset="2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is but not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(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  <a:b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81" name="AutoShape 46">
            <a:extLst>
              <a:ext uri="{FF2B5EF4-FFF2-40B4-BE49-F238E27FC236}">
                <a16:creationId xmlns:a16="http://schemas.microsoft.com/office/drawing/2014/main" id="{6356F0E4-9EC0-4F77-82AC-3C91281DD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847" y="5270698"/>
            <a:ext cx="2514600" cy="504626"/>
          </a:xfrm>
          <a:prstGeom prst="wedgeRoundRectCallout">
            <a:avLst>
              <a:gd name="adj1" fmla="val -46139"/>
              <a:gd name="adj2" fmla="val -62550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can’t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CBC04ABC-862D-47FE-A540-E4F05F20922B}"/>
              </a:ext>
            </a:extLst>
          </p:cNvPr>
          <p:cNvSpPr/>
          <p:nvPr/>
        </p:nvSpPr>
        <p:spPr>
          <a:xfrm>
            <a:off x="6511122" y="2431404"/>
            <a:ext cx="1247831" cy="433682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A349845F-6758-45D1-BF25-5633CF940AEA}"/>
              </a:ext>
            </a:extLst>
          </p:cNvPr>
          <p:cNvSpPr/>
          <p:nvPr/>
        </p:nvSpPr>
        <p:spPr>
          <a:xfrm>
            <a:off x="6454270" y="1366152"/>
            <a:ext cx="2133918" cy="485838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F8262E7F-C71A-4F88-A892-E697EF37AE36}"/>
              </a:ext>
            </a:extLst>
          </p:cNvPr>
          <p:cNvSpPr/>
          <p:nvPr/>
        </p:nvSpPr>
        <p:spPr>
          <a:xfrm>
            <a:off x="7946894" y="2385474"/>
            <a:ext cx="864912" cy="485838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2E043E32-6F05-40A6-BB28-3572CCA8D409}"/>
              </a:ext>
            </a:extLst>
          </p:cNvPr>
          <p:cNvSpPr/>
          <p:nvPr/>
        </p:nvSpPr>
        <p:spPr>
          <a:xfrm>
            <a:off x="6526232" y="2409762"/>
            <a:ext cx="1223383" cy="485838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16C14B06-91F6-4373-839A-A345EF9D1554}"/>
              </a:ext>
            </a:extLst>
          </p:cNvPr>
          <p:cNvSpPr/>
          <p:nvPr/>
        </p:nvSpPr>
        <p:spPr>
          <a:xfrm>
            <a:off x="7939447" y="2373743"/>
            <a:ext cx="864912" cy="485838"/>
          </a:xfrm>
          <a:prstGeom prst="ellipse">
            <a:avLst/>
          </a:prstGeom>
          <a:ln w="22225">
            <a:solidFill>
              <a:srgbClr val="FF0000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77F37BA3-1F01-4BE8-A0EE-BACF666AAC82}"/>
              </a:ext>
            </a:extLst>
          </p:cNvPr>
          <p:cNvCxnSpPr>
            <a:stCxn id="96" idx="2"/>
            <a:endCxn id="96" idx="6"/>
          </p:cNvCxnSpPr>
          <p:nvPr/>
        </p:nvCxnSpPr>
        <p:spPr bwMode="auto">
          <a:xfrm>
            <a:off x="6454270" y="1609071"/>
            <a:ext cx="2133918" cy="0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3" name="Line 31">
            <a:extLst>
              <a:ext uri="{FF2B5EF4-FFF2-40B4-BE49-F238E27FC236}">
                <a16:creationId xmlns:a16="http://schemas.microsoft.com/office/drawing/2014/main" id="{927EA738-3520-46C1-9E3E-E413D4F62208}"/>
              </a:ext>
            </a:extLst>
          </p:cNvPr>
          <p:cNvSpPr>
            <a:spLocks noChangeShapeType="1"/>
          </p:cNvSpPr>
          <p:nvPr/>
        </p:nvSpPr>
        <p:spPr bwMode="auto">
          <a:xfrm>
            <a:off x="7772400" y="1169875"/>
            <a:ext cx="0" cy="304819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6" name="Text Box 44">
            <a:extLst>
              <a:ext uri="{FF2B5EF4-FFF2-40B4-BE49-F238E27FC236}">
                <a16:creationId xmlns:a16="http://schemas.microsoft.com/office/drawing/2014/main" id="{30443B15-B9B9-43B7-BD10-E6A20D9E7C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0453" y="619084"/>
            <a:ext cx="16713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,c,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7" name="Text Box 44">
            <a:extLst>
              <a:ext uri="{FF2B5EF4-FFF2-40B4-BE49-F238E27FC236}">
                <a16:creationId xmlns:a16="http://schemas.microsoft.com/office/drawing/2014/main" id="{5BEB3C5B-A61C-4C83-9711-4178A49C1C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248758"/>
            <a:ext cx="11560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U,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,c,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CEE029D2-451B-43D4-A59C-7AF86B27D896}"/>
              </a:ext>
            </a:extLst>
          </p:cNvPr>
          <p:cNvSpPr/>
          <p:nvPr/>
        </p:nvSpPr>
        <p:spPr>
          <a:xfrm>
            <a:off x="7162800" y="567518"/>
            <a:ext cx="1524000" cy="575482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8483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95" grpId="0" animBg="1"/>
      <p:bldP spid="95" grpId="1" animBg="1"/>
      <p:bldP spid="96" grpId="0" animBg="1"/>
      <p:bldP spid="96" grpId="1" animBg="1"/>
      <p:bldP spid="97" grpId="0" animBg="1"/>
      <p:bldP spid="97" grpId="1" animBg="1"/>
      <p:bldP spid="99" grpId="0" animBg="1"/>
      <p:bldP spid="99" grpId="1" animBg="1"/>
      <p:bldP spid="100" grpId="0" animBg="1"/>
      <p:bldP spid="100" grpId="1" animBg="1"/>
      <p:bldP spid="58" grpId="0" animBg="1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5" descr="j0116172">
            <a:extLst>
              <a:ext uri="{FF2B5EF4-FFF2-40B4-BE49-F238E27FC236}">
                <a16:creationId xmlns:a16="http://schemas.microsoft.com/office/drawing/2014/main" id="{C969E66E-6008-48BA-A4CD-E2C82FC5D1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9000" y="1296422"/>
            <a:ext cx="839982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" name="Text Box 22">
            <a:extLst>
              <a:ext uri="{FF2B5EF4-FFF2-40B4-BE49-F238E27FC236}">
                <a16:creationId xmlns:a16="http://schemas.microsoft.com/office/drawing/2014/main" id="{572A5536-D43F-40F9-9AAB-AFAFDABCDD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526931"/>
            <a:ext cx="2743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</a:p>
        </p:txBody>
      </p:sp>
      <p:sp>
        <p:nvSpPr>
          <p:cNvPr id="48" name="Text Box 43">
            <a:extLst>
              <a:ext uri="{FF2B5EF4-FFF2-40B4-BE49-F238E27FC236}">
                <a16:creationId xmlns:a16="http://schemas.microsoft.com/office/drawing/2014/main" id="{D807B414-1CB3-48FA-BB0E-51A569EF59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21707"/>
            <a:ext cx="98777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Prove:</a:t>
            </a:r>
          </a:p>
        </p:txBody>
      </p:sp>
      <p:sp>
        <p:nvSpPr>
          <p:cNvPr id="49" name="Rectangle 2">
            <a:extLst>
              <a:ext uri="{FF2B5EF4-FFF2-40B4-BE49-F238E27FC236}">
                <a16:creationId xmlns:a16="http://schemas.microsoft.com/office/drawing/2014/main" id="{131388A2-EE9E-4344-BD37-EF616825DF6B}"/>
              </a:ext>
            </a:extLst>
          </p:cNvPr>
          <p:cNvSpPr txBox="1">
            <a:spLocks noChangeArrowheads="1"/>
          </p:cNvSpPr>
          <p:nvPr/>
        </p:nvSpPr>
        <p:spPr>
          <a:xfrm>
            <a:off x="2286000" y="-76200"/>
            <a:ext cx="5644937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Free Variable Fail</a:t>
            </a:r>
            <a:endParaRPr kumimoji="0" lang="en-US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42" name="Text Box 22">
            <a:extLst>
              <a:ext uri="{FF2B5EF4-FFF2-40B4-BE49-F238E27FC236}">
                <a16:creationId xmlns:a16="http://schemas.microsoft.com/office/drawing/2014/main" id="{63D568D4-6809-497B-B801-FF46542385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1825" y="838200"/>
            <a:ext cx="208262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(0)</a:t>
            </a:r>
          </a:p>
        </p:txBody>
      </p:sp>
      <p:sp>
        <p:nvSpPr>
          <p:cNvPr id="46" name="AutoShape 35">
            <a:extLst>
              <a:ext uri="{FF2B5EF4-FFF2-40B4-BE49-F238E27FC236}">
                <a16:creationId xmlns:a16="http://schemas.microsoft.com/office/drawing/2014/main" id="{FAE74A98-B611-41F4-A8C2-52B08239B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8088" y="1401280"/>
            <a:ext cx="5987112" cy="946567"/>
          </a:xfrm>
          <a:prstGeom prst="wedgeRoundRectCallout">
            <a:avLst>
              <a:gd name="adj1" fmla="val 54689"/>
              <a:gd name="adj2" fmla="val -3324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Knowing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true for some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does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 assure you that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is true for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47" name="AutoShape 55">
            <a:extLst>
              <a:ext uri="{FF2B5EF4-FFF2-40B4-BE49-F238E27FC236}">
                <a16:creationId xmlns:a16="http://schemas.microsoft.com/office/drawing/2014/main" id="{CC7440C0-E3FD-47E9-853A-FBE99315D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8088" y="2555516"/>
            <a:ext cx="4916838" cy="2015918"/>
          </a:xfrm>
          <a:prstGeom prst="wedgeRoundRectCallout">
            <a:avLst>
              <a:gd name="adj1" fmla="val -55197"/>
              <a:gd name="adj2" fmla="val -49156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When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(0)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and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(1)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true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and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(0)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false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Hence,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(0)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false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Hence it is not true in every model.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Hence it is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not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valid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D8A4B554-4E56-49CB-87C4-6C8AD646AB0C}"/>
              </a:ext>
            </a:extLst>
          </p:cNvPr>
          <p:cNvCxnSpPr>
            <a:cxnSpLocks/>
          </p:cNvCxnSpPr>
          <p:nvPr/>
        </p:nvCxnSpPr>
        <p:spPr bwMode="auto">
          <a:xfrm flipV="1">
            <a:off x="1184111" y="1067457"/>
            <a:ext cx="2183286" cy="39498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grpSp>
        <p:nvGrpSpPr>
          <p:cNvPr id="52" name="Group 29">
            <a:extLst>
              <a:ext uri="{FF2B5EF4-FFF2-40B4-BE49-F238E27FC236}">
                <a16:creationId xmlns:a16="http://schemas.microsoft.com/office/drawing/2014/main" id="{DEB7A25D-1647-442A-830A-21D9A2666BCB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1247927"/>
            <a:ext cx="1223454" cy="1239990"/>
            <a:chOff x="2065" y="1551"/>
            <a:chExt cx="1628" cy="1988"/>
          </a:xfrm>
        </p:grpSpPr>
        <p:sp>
          <p:nvSpPr>
            <p:cNvPr id="53" name="Freeform 30">
              <a:extLst>
                <a:ext uri="{FF2B5EF4-FFF2-40B4-BE49-F238E27FC236}">
                  <a16:creationId xmlns:a16="http://schemas.microsoft.com/office/drawing/2014/main" id="{E158D530-22C7-4219-B96C-DE571C642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Freeform 31">
              <a:extLst>
                <a:ext uri="{FF2B5EF4-FFF2-40B4-BE49-F238E27FC236}">
                  <a16:creationId xmlns:a16="http://schemas.microsoft.com/office/drawing/2014/main" id="{D7457A78-00CD-4E88-BC63-5CE6FDB2B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Freeform 32">
              <a:extLst>
                <a:ext uri="{FF2B5EF4-FFF2-40B4-BE49-F238E27FC236}">
                  <a16:creationId xmlns:a16="http://schemas.microsoft.com/office/drawing/2014/main" id="{1192F243-5912-4531-B3E3-49392296C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Freeform 33">
              <a:extLst>
                <a:ext uri="{FF2B5EF4-FFF2-40B4-BE49-F238E27FC236}">
                  <a16:creationId xmlns:a16="http://schemas.microsoft.com/office/drawing/2014/main" id="{FF2B4A73-19E0-4CBE-B8D1-F9425F530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7" name="Freeform 34">
              <a:extLst>
                <a:ext uri="{FF2B5EF4-FFF2-40B4-BE49-F238E27FC236}">
                  <a16:creationId xmlns:a16="http://schemas.microsoft.com/office/drawing/2014/main" id="{F9F41121-7F9E-47DB-8F5C-1FA235153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8" name="Freeform 35">
              <a:extLst>
                <a:ext uri="{FF2B5EF4-FFF2-40B4-BE49-F238E27FC236}">
                  <a16:creationId xmlns:a16="http://schemas.microsoft.com/office/drawing/2014/main" id="{5DB2F086-89E5-480B-9C9A-E9A07BEF0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9" name="Freeform 36">
              <a:extLst>
                <a:ext uri="{FF2B5EF4-FFF2-40B4-BE49-F238E27FC236}">
                  <a16:creationId xmlns:a16="http://schemas.microsoft.com/office/drawing/2014/main" id="{D007548F-279B-40FF-B7FD-3AF2D872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" name="Freeform 37">
              <a:extLst>
                <a:ext uri="{FF2B5EF4-FFF2-40B4-BE49-F238E27FC236}">
                  <a16:creationId xmlns:a16="http://schemas.microsoft.com/office/drawing/2014/main" id="{3B8A60F6-A9EF-4E4A-BF1D-6FC034E24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1" name="Freeform 38">
              <a:extLst>
                <a:ext uri="{FF2B5EF4-FFF2-40B4-BE49-F238E27FC236}">
                  <a16:creationId xmlns:a16="http://schemas.microsoft.com/office/drawing/2014/main" id="{0429ABEB-E90A-4035-90F6-6E0E3AAAB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2" name="Freeform 39">
              <a:extLst>
                <a:ext uri="{FF2B5EF4-FFF2-40B4-BE49-F238E27FC236}">
                  <a16:creationId xmlns:a16="http://schemas.microsoft.com/office/drawing/2014/main" id="{FC48D8A2-8368-41F5-8056-D0BD00820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3" name="Freeform 40">
              <a:extLst>
                <a:ext uri="{FF2B5EF4-FFF2-40B4-BE49-F238E27FC236}">
                  <a16:creationId xmlns:a16="http://schemas.microsoft.com/office/drawing/2014/main" id="{24F3D9D3-9651-4196-B9DF-20D50D731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4" name="Freeform 41">
              <a:extLst>
                <a:ext uri="{FF2B5EF4-FFF2-40B4-BE49-F238E27FC236}">
                  <a16:creationId xmlns:a16="http://schemas.microsoft.com/office/drawing/2014/main" id="{4927D2AC-2789-4DF8-9825-EEB59B463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5" name="Freeform 42">
              <a:extLst>
                <a:ext uri="{FF2B5EF4-FFF2-40B4-BE49-F238E27FC236}">
                  <a16:creationId xmlns:a16="http://schemas.microsoft.com/office/drawing/2014/main" id="{099CD840-C9CA-4AD1-A174-0265104C5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6" name="Freeform 43">
              <a:extLst>
                <a:ext uri="{FF2B5EF4-FFF2-40B4-BE49-F238E27FC236}">
                  <a16:creationId xmlns:a16="http://schemas.microsoft.com/office/drawing/2014/main" id="{D541D400-0304-44B8-8EA6-C5B7589D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7" name="Freeform 44">
              <a:extLst>
                <a:ext uri="{FF2B5EF4-FFF2-40B4-BE49-F238E27FC236}">
                  <a16:creationId xmlns:a16="http://schemas.microsoft.com/office/drawing/2014/main" id="{8ED8B9C5-D60C-4AEB-9D7D-D1CB50BE6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8" name="Freeform 45">
              <a:extLst>
                <a:ext uri="{FF2B5EF4-FFF2-40B4-BE49-F238E27FC236}">
                  <a16:creationId xmlns:a16="http://schemas.microsoft.com/office/drawing/2014/main" id="{1A23F29D-5A7D-41B3-8C6B-7DB580E34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9" name="Freeform 46">
              <a:extLst>
                <a:ext uri="{FF2B5EF4-FFF2-40B4-BE49-F238E27FC236}">
                  <a16:creationId xmlns:a16="http://schemas.microsoft.com/office/drawing/2014/main" id="{63D6E66A-66B7-4B63-8A6F-41877A9CD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01A300BF-0599-421E-9516-25A836A05E3C}"/>
              </a:ext>
            </a:extLst>
          </p:cNvPr>
          <p:cNvCxnSpPr>
            <a:cxnSpLocks/>
          </p:cNvCxnSpPr>
          <p:nvPr/>
        </p:nvCxnSpPr>
        <p:spPr bwMode="auto">
          <a:xfrm flipV="1">
            <a:off x="1255332" y="755075"/>
            <a:ext cx="2183286" cy="39498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29" name="Line 31">
            <a:extLst>
              <a:ext uri="{FF2B5EF4-FFF2-40B4-BE49-F238E27FC236}">
                <a16:creationId xmlns:a16="http://schemas.microsoft.com/office/drawing/2014/main" id="{2A02E871-6CB5-441F-AF56-62B3903021C9}"/>
              </a:ext>
            </a:extLst>
          </p:cNvPr>
          <p:cNvSpPr>
            <a:spLocks noChangeShapeType="1"/>
          </p:cNvSpPr>
          <p:nvPr/>
        </p:nvSpPr>
        <p:spPr bwMode="auto">
          <a:xfrm>
            <a:off x="7772400" y="1169875"/>
            <a:ext cx="0" cy="304819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" name="Text Box 44">
            <a:extLst>
              <a:ext uri="{FF2B5EF4-FFF2-40B4-BE49-F238E27FC236}">
                <a16:creationId xmlns:a16="http://schemas.microsoft.com/office/drawing/2014/main" id="{A3B9F471-0AD2-48DF-8380-FCE23FE5D7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0453" y="619084"/>
            <a:ext cx="16713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,c,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…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31" name="Text Box 44">
            <a:extLst>
              <a:ext uri="{FF2B5EF4-FFF2-40B4-BE49-F238E27FC236}">
                <a16:creationId xmlns:a16="http://schemas.microsoft.com/office/drawing/2014/main" id="{128F9BF6-293A-4600-A7BE-516B596B4A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248758"/>
            <a:ext cx="11560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U,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,c,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6352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6" grpId="0" animBg="1"/>
      <p:bldP spid="47" grpId="0" animBg="1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3" name="Group 45"/>
          <p:cNvGrpSpPr>
            <a:grpSpLocks/>
          </p:cNvGrpSpPr>
          <p:nvPr/>
        </p:nvGrpSpPr>
        <p:grpSpPr bwMode="auto">
          <a:xfrm flipH="1">
            <a:off x="8232185" y="1052371"/>
            <a:ext cx="790078" cy="1342708"/>
            <a:chOff x="2593" y="768"/>
            <a:chExt cx="849" cy="1475"/>
          </a:xfrm>
        </p:grpSpPr>
        <p:sp>
          <p:nvSpPr>
            <p:cNvPr id="24" name="Freeform 46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47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48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9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50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51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2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" name="Group 53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3" name="Freeform 54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55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6" name="AutoShape 37">
            <a:extLst>
              <a:ext uri="{FF2B5EF4-FFF2-40B4-BE49-F238E27FC236}">
                <a16:creationId xmlns:a16="http://schemas.microsoft.com/office/drawing/2014/main" id="{DBACD260-4604-4F8B-B0AA-4C52F4EFA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3454758"/>
            <a:ext cx="1545462" cy="279042"/>
          </a:xfrm>
          <a:prstGeom prst="wedgeRoundRectCallout">
            <a:avLst>
              <a:gd name="adj1" fmla="val -57773"/>
              <a:gd name="adj2" fmla="val -45700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endParaRPr lang="en-US" altLang="en-US" sz="2400" dirty="0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6777F1A6-778D-4536-9F87-E882A9B02D81}"/>
              </a:ext>
            </a:extLst>
          </p:cNvPr>
          <p:cNvSpPr/>
          <p:nvPr/>
        </p:nvSpPr>
        <p:spPr>
          <a:xfrm>
            <a:off x="2286000" y="2633008"/>
            <a:ext cx="4572000" cy="2308324"/>
          </a:xfrm>
          <a:prstGeom prst="rect">
            <a:avLst/>
          </a:prstGeom>
        </p:spPr>
        <p:txBody>
          <a:bodyPr>
            <a:spAutoFit/>
          </a:bodyPr>
          <a:lstStyle/>
          <a:p>
            <a:pPr algn="l"/>
            <a:r>
              <a:rPr lang="en-US" altLang="en-US" sz="2400" dirty="0"/>
              <a:t>The proof: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altLang="en-US" sz="2400" dirty="0"/>
              <a:t>Let 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dirty="0"/>
              <a:t> be an arbitrary integer.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altLang="en-US" sz="2400" dirty="0"/>
              <a:t>Let </a:t>
            </a:r>
            <a:r>
              <a:rPr lang="en-US" altLang="en-US" sz="2400" dirty="0">
                <a:solidFill>
                  <a:schemeClr val="accent2"/>
                </a:solidFill>
              </a:rPr>
              <a:t>y = x+1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altLang="en-US" sz="2400" dirty="0"/>
              <a:t>Note </a:t>
            </a:r>
            <a:r>
              <a:rPr lang="en-US" altLang="en-US" sz="2400" dirty="0">
                <a:solidFill>
                  <a:srgbClr val="FFC000"/>
                </a:solidFill>
              </a:rPr>
              <a:t>y=x+1 &gt; x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altLang="en-US" sz="2400" dirty="0"/>
              <a:t>Conclude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chemeClr val="tx2"/>
                </a:solidFill>
              </a:rPr>
              <a:t>x,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tx2"/>
                </a:solidFill>
              </a:rPr>
              <a:t>y, y&gt;x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endParaRPr lang="en-US" altLang="en-US" sz="2400" dirty="0">
              <a:solidFill>
                <a:srgbClr val="FF00FF"/>
              </a:solidFill>
            </a:endParaRPr>
          </a:p>
        </p:txBody>
      </p:sp>
      <p:sp>
        <p:nvSpPr>
          <p:cNvPr id="48" name="AutoShape 37">
            <a:extLst>
              <a:ext uri="{FF2B5EF4-FFF2-40B4-BE49-F238E27FC236}">
                <a16:creationId xmlns:a16="http://schemas.microsoft.com/office/drawing/2014/main" id="{11B26A06-D68B-44E6-80D8-76A17D596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3819308"/>
            <a:ext cx="2083158" cy="284320"/>
          </a:xfrm>
          <a:prstGeom prst="wedgeRoundRectCallout">
            <a:avLst>
              <a:gd name="adj1" fmla="val -54017"/>
              <a:gd name="adj2" fmla="val -48708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endParaRPr lang="en-US" altLang="en-US" sz="2400" dirty="0"/>
          </a:p>
        </p:txBody>
      </p:sp>
      <p:sp>
        <p:nvSpPr>
          <p:cNvPr id="49" name="AutoShape 37">
            <a:extLst>
              <a:ext uri="{FF2B5EF4-FFF2-40B4-BE49-F238E27FC236}">
                <a16:creationId xmlns:a16="http://schemas.microsoft.com/office/drawing/2014/main" id="{4B7ED4DE-9117-460E-AE86-D933CE081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3061953"/>
            <a:ext cx="3607158" cy="328410"/>
          </a:xfrm>
          <a:prstGeom prst="wedgeRoundRectCallout">
            <a:avLst>
              <a:gd name="adj1" fmla="val 38984"/>
              <a:gd name="adj2" fmla="val -69230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endParaRPr lang="en-US" altLang="en-US" sz="2400" dirty="0"/>
          </a:p>
        </p:txBody>
      </p:sp>
      <p:sp>
        <p:nvSpPr>
          <p:cNvPr id="50" name="AutoShape 37">
            <a:extLst>
              <a:ext uri="{FF2B5EF4-FFF2-40B4-BE49-F238E27FC236}">
                <a16:creationId xmlns:a16="http://schemas.microsoft.com/office/drawing/2014/main" id="{F262EBF7-33C4-46D8-8C66-64AD9717C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4203879"/>
            <a:ext cx="2818326" cy="279042"/>
          </a:xfrm>
          <a:prstGeom prst="wedgeRoundRectCallout">
            <a:avLst>
              <a:gd name="adj1" fmla="val -51432"/>
              <a:gd name="adj2" fmla="val -44748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endParaRPr lang="en-US" altLang="en-US" sz="2400" dirty="0"/>
          </a:p>
        </p:txBody>
      </p:sp>
      <p:sp>
        <p:nvSpPr>
          <p:cNvPr id="55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73" name="AutoShape 19">
            <a:extLst>
              <a:ext uri="{FF2B5EF4-FFF2-40B4-BE49-F238E27FC236}">
                <a16:creationId xmlns:a16="http://schemas.microsoft.com/office/drawing/2014/main" id="{CCD5E06A-FAD9-48E4-A170-998571E8C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1066801"/>
            <a:ext cx="4419600" cy="1295399"/>
          </a:xfrm>
          <a:prstGeom prst="wedgeRoundRectCallout">
            <a:avLst>
              <a:gd name="adj1" fmla="val -54532"/>
              <a:gd name="adj2" fmla="val -31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Informally, we proved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chemeClr val="accent2"/>
                </a:solidFill>
              </a:rPr>
              <a:t>x,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accent2"/>
                </a:solidFill>
              </a:rPr>
              <a:t>y,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chemeClr val="accent2"/>
                </a:solidFill>
              </a:rPr>
              <a:t>y&gt;x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by playing the following game.</a:t>
            </a:r>
          </a:p>
        </p:txBody>
      </p:sp>
    </p:spTree>
    <p:extLst>
      <p:ext uri="{BB962C8B-B14F-4D97-AF65-F5344CB8AC3E}">
        <p14:creationId xmlns:p14="http://schemas.microsoft.com/office/powerpoint/2010/main" val="3746010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1" fill="hold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1" fill="hold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7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48" grpId="0" animBg="1"/>
      <p:bldP spid="49" grpId="0" animBg="1"/>
      <p:bldP spid="50" grpId="0" animBg="1"/>
      <p:bldP spid="55" grpId="0"/>
      <p:bldP spid="73" grpId="0" animBg="1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Rectangle 46">
            <a:extLst>
              <a:ext uri="{FF2B5EF4-FFF2-40B4-BE49-F238E27FC236}">
                <a16:creationId xmlns:a16="http://schemas.microsoft.com/office/drawing/2014/main" id="{6777F1A6-778D-4536-9F87-E882A9B02D81}"/>
              </a:ext>
            </a:extLst>
          </p:cNvPr>
          <p:cNvSpPr/>
          <p:nvPr/>
        </p:nvSpPr>
        <p:spPr>
          <a:xfrm>
            <a:off x="2286000" y="2633008"/>
            <a:ext cx="4572000" cy="2308324"/>
          </a:xfrm>
          <a:prstGeom prst="rect">
            <a:avLst/>
          </a:prstGeom>
        </p:spPr>
        <p:txBody>
          <a:bodyPr>
            <a:spAutoFit/>
          </a:bodyPr>
          <a:lstStyle/>
          <a:p>
            <a:pPr algn="l"/>
            <a:r>
              <a:rPr lang="en-US" altLang="en-US" sz="2400" dirty="0"/>
              <a:t>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endParaRPr lang="en-US" altLang="en-US" sz="2400" dirty="0"/>
          </a:p>
          <a:p>
            <a:pPr marL="342900" indent="-342900" algn="l">
              <a:buFont typeface="Arial" panose="020B0604020202020204" pitchFamily="34" charset="0"/>
              <a:buChar char="•"/>
            </a:pPr>
            <a:endParaRPr lang="en-US" altLang="en-US" sz="2400" dirty="0">
              <a:solidFill>
                <a:schemeClr val="accent2"/>
              </a:solidFill>
            </a:endParaRP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altLang="en-US" sz="2400" dirty="0"/>
              <a:t>Note </a:t>
            </a:r>
            <a:r>
              <a:rPr lang="en-US" altLang="en-US" sz="2400" dirty="0">
                <a:solidFill>
                  <a:schemeClr val="accent2"/>
                </a:solidFill>
              </a:rPr>
              <a:t> </a:t>
            </a:r>
            <a:endParaRPr lang="en-US" altLang="en-US" sz="2400" dirty="0">
              <a:solidFill>
                <a:srgbClr val="FF0000"/>
              </a:solidFill>
            </a:endParaRPr>
          </a:p>
          <a:p>
            <a:pPr algn="l"/>
            <a:endParaRPr lang="en-US" altLang="en-US" sz="2400" dirty="0">
              <a:solidFill>
                <a:schemeClr val="tx2"/>
              </a:solidFill>
            </a:endParaRPr>
          </a:p>
          <a:p>
            <a:pPr marL="342900" indent="-342900" algn="l">
              <a:buFont typeface="Arial" panose="020B0604020202020204" pitchFamily="34" charset="0"/>
              <a:buChar char="•"/>
            </a:pPr>
            <a:endParaRPr lang="en-US" altLang="en-US" sz="2400" dirty="0">
              <a:solidFill>
                <a:srgbClr val="FF00FF"/>
              </a:solidFill>
            </a:endParaRPr>
          </a:p>
        </p:txBody>
      </p:sp>
      <p:sp>
        <p:nvSpPr>
          <p:cNvPr id="48" name="AutoShape 55">
            <a:extLst>
              <a:ext uri="{FF2B5EF4-FFF2-40B4-BE49-F238E27FC236}">
                <a16:creationId xmlns:a16="http://schemas.microsoft.com/office/drawing/2014/main" id="{9C8B61D8-D7A2-4FDC-AEAE-7F01E9122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750" y="4660026"/>
            <a:ext cx="5538050" cy="1295061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So far we have took this part for granted.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But it is actually the hard part.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We will at least talk about it now.</a:t>
            </a:r>
          </a:p>
        </p:txBody>
      </p:sp>
      <p:sp>
        <p:nvSpPr>
          <p:cNvPr id="21" name="Arrow: Down 20">
            <a:extLst>
              <a:ext uri="{FF2B5EF4-FFF2-40B4-BE49-F238E27FC236}">
                <a16:creationId xmlns:a16="http://schemas.microsoft.com/office/drawing/2014/main" id="{B427C4D6-A35C-4B8E-BA77-E1E2E57E8FC2}"/>
              </a:ext>
            </a:extLst>
          </p:cNvPr>
          <p:cNvSpPr/>
          <p:nvPr/>
        </p:nvSpPr>
        <p:spPr bwMode="auto">
          <a:xfrm rot="16200000">
            <a:off x="1891316" y="3873194"/>
            <a:ext cx="76200" cy="201231"/>
          </a:xfrm>
          <a:prstGeom prst="downArrow">
            <a:avLst/>
          </a:prstGeom>
          <a:noFill/>
          <a:ln w="381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sp>
        <p:nvSpPr>
          <p:cNvPr id="46" name="AutoShape 37">
            <a:extLst>
              <a:ext uri="{FF2B5EF4-FFF2-40B4-BE49-F238E27FC236}">
                <a16:creationId xmlns:a16="http://schemas.microsoft.com/office/drawing/2014/main" id="{4FF75E17-8EAF-44E6-88A7-8FA09F239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3819308"/>
            <a:ext cx="2083158" cy="284320"/>
          </a:xfrm>
          <a:prstGeom prst="wedgeRoundRectCallout">
            <a:avLst>
              <a:gd name="adj1" fmla="val -54017"/>
              <a:gd name="adj2" fmla="val -48708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endParaRPr lang="en-US" altLang="en-US" sz="2400" dirty="0"/>
          </a:p>
        </p:txBody>
      </p:sp>
      <p:grpSp>
        <p:nvGrpSpPr>
          <p:cNvPr id="12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1219200" y="848142"/>
            <a:ext cx="917591" cy="929993"/>
            <a:chOff x="2065" y="1551"/>
            <a:chExt cx="1628" cy="1988"/>
          </a:xfrm>
        </p:grpSpPr>
        <p:sp>
          <p:nvSpPr>
            <p:cNvPr id="13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5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6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9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0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2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9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0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1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2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3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34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64" y="685800"/>
            <a:ext cx="4845036" cy="2487137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NO! STOP! </a:t>
            </a:r>
          </a:p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This is way too hard to prove.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It opens Pandora's box 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US" altLang="en-US" sz="2400" dirty="0">
                <a:solidFill>
                  <a:srgbClr val="FFFFFF"/>
                </a:solidFill>
              </a:rPr>
              <a:t>Models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US" altLang="en-US" sz="2400" dirty="0">
                <a:solidFill>
                  <a:srgbClr val="FFFFFF"/>
                </a:solidFill>
              </a:rPr>
              <a:t>Gödel's Completeness Theorem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US" altLang="en-US" sz="2400" dirty="0">
                <a:solidFill>
                  <a:srgbClr val="FFFFFF"/>
                </a:solidFill>
              </a:rPr>
              <a:t>Gödel's Incompleteness Theorem</a:t>
            </a:r>
          </a:p>
        </p:txBody>
      </p:sp>
      <p:sp>
        <p:nvSpPr>
          <p:cNvPr id="36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49" name="AutoShape 55">
            <a:extLst>
              <a:ext uri="{FF2B5EF4-FFF2-40B4-BE49-F238E27FC236}">
                <a16:creationId xmlns:a16="http://schemas.microsoft.com/office/drawing/2014/main" id="{27EB3261-05AD-4A40-B1D0-F6893DCEA9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6096339"/>
            <a:ext cx="2413850" cy="506864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Is it even true?!?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8888AF19-483F-42DB-B8B2-187ACBE384B6}"/>
              </a:ext>
            </a:extLst>
          </p:cNvPr>
          <p:cNvSpPr/>
          <p:nvPr/>
        </p:nvSpPr>
        <p:spPr>
          <a:xfrm>
            <a:off x="3623986" y="2962870"/>
            <a:ext cx="302576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isometricOffAxis1Right"/>
              <a:lightRig rig="threePt" dir="t"/>
            </a:scene3d>
          </a:bodyPr>
          <a:lstStyle/>
          <a:p>
            <a:pPr algn="ctr"/>
            <a:r>
              <a:rPr lang="en-US" sz="5400" b="1" cap="none" spc="0" dirty="0">
                <a:ln w="6600">
                  <a:solidFill>
                    <a:schemeClr val="accent2"/>
                  </a:solidFill>
                  <a:prstDash val="solid"/>
                </a:ln>
                <a:solidFill>
                  <a:srgbClr val="FF00FF"/>
                </a:solidFill>
                <a:effectLst>
                  <a:outerShdw dist="38100" dir="2700000" algn="tl" rotWithShape="0">
                    <a:schemeClr val="accent2"/>
                  </a:outerShdw>
                </a:effectLst>
              </a:rPr>
              <a:t>Too Hard</a:t>
            </a:r>
          </a:p>
        </p:txBody>
      </p:sp>
    </p:spTree>
    <p:extLst>
      <p:ext uri="{BB962C8B-B14F-4D97-AF65-F5344CB8AC3E}">
        <p14:creationId xmlns:p14="http://schemas.microsoft.com/office/powerpoint/2010/main" val="14210455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6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6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6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6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21" grpId="0" animBg="1"/>
      <p:bldP spid="34" grpId="0" animBg="1"/>
      <p:bldP spid="49" grpId="0" animBg="1"/>
      <p:bldP spid="3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221E26-7E66-28EB-D3C9-89C5390F37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22B19DA3-7CEF-2085-6836-F28B88DB96A0}"/>
              </a:ext>
            </a:extLst>
          </p:cNvPr>
          <p:cNvSpPr txBox="1">
            <a:spLocks/>
          </p:cNvSpPr>
          <p:nvPr/>
        </p:nvSpPr>
        <p:spPr>
          <a:xfrm>
            <a:off x="8686800" y="6705600"/>
            <a:ext cx="457200" cy="157113"/>
          </a:xfrm>
          <a:prstGeom prst="rect">
            <a:avLst/>
          </a:prstGeom>
        </p:spPr>
        <p:txBody>
          <a:bodyPr vert="horz" lIns="91440" tIns="45720" rIns="91440" bIns="45720" rtlCol="0" anchor="ctr" anchorCtr="0"/>
          <a:lstStyle>
            <a:defPPr>
              <a:defRPr lang="en-US"/>
            </a:defPPr>
            <a:lvl1pPr marL="0" algn="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847A6AB7-ED92-4CC2-895B-E46908831F7A}" type="slidenum">
              <a:rPr lang="en-US" smtClean="0">
                <a:solidFill>
                  <a:schemeClr val="bg1"/>
                </a:solidFill>
              </a:rPr>
              <a:pPr/>
              <a:t>16</a:t>
            </a:fld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AF7DBAAA-09DA-CE41-2CED-517510579D64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Formal Proof Systems</a:t>
            </a:r>
          </a:p>
        </p:txBody>
      </p:sp>
      <p:pic>
        <p:nvPicPr>
          <p:cNvPr id="3" name="Picture 5" descr="j0116172">
            <a:extLst>
              <a:ext uri="{FF2B5EF4-FFF2-40B4-BE49-F238E27FC236}">
                <a16:creationId xmlns:a16="http://schemas.microsoft.com/office/drawing/2014/main" id="{4DAEF41F-9B02-45AF-48F9-9ECA81A99B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6096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Rectangle 32">
            <a:extLst>
              <a:ext uri="{FF2B5EF4-FFF2-40B4-BE49-F238E27FC236}">
                <a16:creationId xmlns:a16="http://schemas.microsoft.com/office/drawing/2014/main" id="{7C462B5E-107D-B6B0-BAFA-248955FADD49}"/>
              </a:ext>
            </a:extLst>
          </p:cNvPr>
          <p:cNvSpPr/>
          <p:nvPr/>
        </p:nvSpPr>
        <p:spPr>
          <a:xfrm>
            <a:off x="6010291" y="826994"/>
            <a:ext cx="3050389" cy="2677656"/>
          </a:xfrm>
          <a:prstGeom prst="rect">
            <a:avLst/>
          </a:prstGeom>
          <a:solidFill>
            <a:srgbClr val="000066"/>
          </a:solidFill>
          <a:ln w="127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2.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       </a:t>
            </a: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</a:p>
          <a:p>
            <a:pPr algn="l" eaLnBrk="1" hangingPunct="1">
              <a:spcBef>
                <a:spcPct val="0"/>
              </a:spcBef>
              <a:buNone/>
            </a:pP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19.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596552C1-0459-ABC8-0792-E8E378ACA0C0}"/>
              </a:ext>
            </a:extLst>
          </p:cNvPr>
          <p:cNvSpPr/>
          <p:nvPr/>
        </p:nvSpPr>
        <p:spPr>
          <a:xfrm>
            <a:off x="6010290" y="3919478"/>
            <a:ext cx="3050389" cy="2677656"/>
          </a:xfrm>
          <a:prstGeom prst="rect">
            <a:avLst/>
          </a:prstGeom>
          <a:solidFill>
            <a:srgbClr val="000066"/>
          </a:solidFill>
          <a:ln w="12700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2.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       </a:t>
            </a: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</a:p>
          <a:p>
            <a:pPr algn="l" eaLnBrk="1" hangingPunct="1">
              <a:spcBef>
                <a:spcPct val="0"/>
              </a:spcBef>
              <a:buNone/>
            </a:pP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19.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</a:p>
          <a:p>
            <a:pPr algn="l" eaLnBrk="1" hangingPunct="1">
              <a:spcBef>
                <a:spcPct val="0"/>
              </a:spcBef>
              <a:buNone/>
            </a:pP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05B71C07-1A75-B62C-57BF-E81EB37ABF56}"/>
              </a:ext>
            </a:extLst>
          </p:cNvPr>
          <p:cNvSpPr txBox="1"/>
          <p:nvPr/>
        </p:nvSpPr>
        <p:spPr>
          <a:xfrm>
            <a:off x="6894278" y="4415786"/>
            <a:ext cx="51326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lang="en-GB" sz="2400" baseline="-25000" dirty="0"/>
          </a:p>
        </p:txBody>
      </p:sp>
      <p:grpSp>
        <p:nvGrpSpPr>
          <p:cNvPr id="2" name="Group 29">
            <a:extLst>
              <a:ext uri="{FF2B5EF4-FFF2-40B4-BE49-F238E27FC236}">
                <a16:creationId xmlns:a16="http://schemas.microsoft.com/office/drawing/2014/main" id="{023AC00D-F132-A356-35AC-AE4F8E1E5F50}"/>
              </a:ext>
            </a:extLst>
          </p:cNvPr>
          <p:cNvGrpSpPr>
            <a:grpSpLocks/>
          </p:cNvGrpSpPr>
          <p:nvPr/>
        </p:nvGrpSpPr>
        <p:grpSpPr bwMode="auto">
          <a:xfrm>
            <a:off x="83320" y="2460138"/>
            <a:ext cx="1189548" cy="1252690"/>
            <a:chOff x="2065" y="1551"/>
            <a:chExt cx="1628" cy="1988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7D49157D-F7C9-85C2-4882-A4CBD1624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3" name="Freeform 31">
              <a:extLst>
                <a:ext uri="{FF2B5EF4-FFF2-40B4-BE49-F238E27FC236}">
                  <a16:creationId xmlns:a16="http://schemas.microsoft.com/office/drawing/2014/main" id="{8391E87A-20F1-AE13-D51A-4BB5B8A37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4" name="Freeform 32">
              <a:extLst>
                <a:ext uri="{FF2B5EF4-FFF2-40B4-BE49-F238E27FC236}">
                  <a16:creationId xmlns:a16="http://schemas.microsoft.com/office/drawing/2014/main" id="{C77502D2-BD86-A072-5421-E0CD9F4B3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5" name="Freeform 33">
              <a:extLst>
                <a:ext uri="{FF2B5EF4-FFF2-40B4-BE49-F238E27FC236}">
                  <a16:creationId xmlns:a16="http://schemas.microsoft.com/office/drawing/2014/main" id="{ACE83015-B38A-37EB-307C-85E24B93A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6" name="Freeform 34">
              <a:extLst>
                <a:ext uri="{FF2B5EF4-FFF2-40B4-BE49-F238E27FC236}">
                  <a16:creationId xmlns:a16="http://schemas.microsoft.com/office/drawing/2014/main" id="{6DB858A0-16E3-3C69-763F-FFE7821DC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7" name="Freeform 35">
              <a:extLst>
                <a:ext uri="{FF2B5EF4-FFF2-40B4-BE49-F238E27FC236}">
                  <a16:creationId xmlns:a16="http://schemas.microsoft.com/office/drawing/2014/main" id="{48C6A62A-613A-E2E8-A427-403FB8432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8" name="Freeform 36">
              <a:extLst>
                <a:ext uri="{FF2B5EF4-FFF2-40B4-BE49-F238E27FC236}">
                  <a16:creationId xmlns:a16="http://schemas.microsoft.com/office/drawing/2014/main" id="{889ED4D6-CCF3-FA8C-F781-CD31A2900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9" name="Freeform 37">
              <a:extLst>
                <a:ext uri="{FF2B5EF4-FFF2-40B4-BE49-F238E27FC236}">
                  <a16:creationId xmlns:a16="http://schemas.microsoft.com/office/drawing/2014/main" id="{9DC72054-975F-3D0A-B539-75DBA3032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0" name="Freeform 38">
              <a:extLst>
                <a:ext uri="{FF2B5EF4-FFF2-40B4-BE49-F238E27FC236}">
                  <a16:creationId xmlns:a16="http://schemas.microsoft.com/office/drawing/2014/main" id="{FAA8F4BD-3AF2-F3EC-B2A3-7CFCB262E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1" name="Freeform 532">
              <a:extLst>
                <a:ext uri="{FF2B5EF4-FFF2-40B4-BE49-F238E27FC236}">
                  <a16:creationId xmlns:a16="http://schemas.microsoft.com/office/drawing/2014/main" id="{485010B5-23F7-9E40-64FA-70C6F9013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2" name="Freeform 534">
              <a:extLst>
                <a:ext uri="{FF2B5EF4-FFF2-40B4-BE49-F238E27FC236}">
                  <a16:creationId xmlns:a16="http://schemas.microsoft.com/office/drawing/2014/main" id="{F9782295-3815-C985-83DC-C0E093FC5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3" name="Freeform 41">
              <a:extLst>
                <a:ext uri="{FF2B5EF4-FFF2-40B4-BE49-F238E27FC236}">
                  <a16:creationId xmlns:a16="http://schemas.microsoft.com/office/drawing/2014/main" id="{AB83DDAD-1C52-A464-6DF7-383B23A26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4" name="Freeform 42">
              <a:extLst>
                <a:ext uri="{FF2B5EF4-FFF2-40B4-BE49-F238E27FC236}">
                  <a16:creationId xmlns:a16="http://schemas.microsoft.com/office/drawing/2014/main" id="{3941C6BF-3548-D8CC-21A4-647A1963A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43896CBF-F3F5-2236-6A6E-50D5B2CA5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6" name="Freeform 44">
              <a:extLst>
                <a:ext uri="{FF2B5EF4-FFF2-40B4-BE49-F238E27FC236}">
                  <a16:creationId xmlns:a16="http://schemas.microsoft.com/office/drawing/2014/main" id="{BE8C3AC6-5089-81BE-A883-56A8623C4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7" name="Freeform 45">
              <a:extLst>
                <a:ext uri="{FF2B5EF4-FFF2-40B4-BE49-F238E27FC236}">
                  <a16:creationId xmlns:a16="http://schemas.microsoft.com/office/drawing/2014/main" id="{A216B9F5-0988-4299-864C-B7938F196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8" name="Freeform 46">
              <a:extLst>
                <a:ext uri="{FF2B5EF4-FFF2-40B4-BE49-F238E27FC236}">
                  <a16:creationId xmlns:a16="http://schemas.microsoft.com/office/drawing/2014/main" id="{CB811149-1E1F-2559-5C43-38B165BB7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</p:grpSp>
      <p:sp>
        <p:nvSpPr>
          <p:cNvPr id="29" name="AutoShape 35">
            <a:extLst>
              <a:ext uri="{FF2B5EF4-FFF2-40B4-BE49-F238E27FC236}">
                <a16:creationId xmlns:a16="http://schemas.microsoft.com/office/drawing/2014/main" id="{55D407F0-33C3-8E0A-6292-3CFC97181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1239" y="1151036"/>
            <a:ext cx="4191000" cy="838200"/>
          </a:xfrm>
          <a:prstGeom prst="wedgeRoundRectCallout">
            <a:avLst>
              <a:gd name="adj1" fmla="val -43870"/>
              <a:gd name="adj2" fmla="val 7314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t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Locally, how do you tell the difference between these?!?</a:t>
            </a: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4AEBB867-923F-92AA-255D-228AA75EADB3}"/>
              </a:ext>
            </a:extLst>
          </p:cNvPr>
          <p:cNvGrpSpPr/>
          <p:nvPr/>
        </p:nvGrpSpPr>
        <p:grpSpPr>
          <a:xfrm flipH="1">
            <a:off x="7162800" y="1600200"/>
            <a:ext cx="1845628" cy="2895600"/>
            <a:chOff x="4555541" y="1795522"/>
            <a:chExt cx="1845628" cy="2895600"/>
          </a:xfrm>
        </p:grpSpPr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442F2BE7-3734-17B7-F31C-394AEE276CE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572000" y="1795522"/>
              <a:ext cx="1829169" cy="2123956"/>
            </a:xfrm>
            <a:prstGeom prst="straightConnector1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36" name="Straight Arrow Connector 35">
              <a:extLst>
                <a:ext uri="{FF2B5EF4-FFF2-40B4-BE49-F238E27FC236}">
                  <a16:creationId xmlns:a16="http://schemas.microsoft.com/office/drawing/2014/main" id="{05EF83D3-C8E7-E27C-1396-63782E74000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555541" y="3901710"/>
              <a:ext cx="1845628" cy="789412"/>
            </a:xfrm>
            <a:prstGeom prst="straightConnector1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sp>
        <p:nvSpPr>
          <p:cNvPr id="60" name="AutoShape 35">
            <a:extLst>
              <a:ext uri="{FF2B5EF4-FFF2-40B4-BE49-F238E27FC236}">
                <a16:creationId xmlns:a16="http://schemas.microsoft.com/office/drawing/2014/main" id="{95B47C1B-932D-2AF5-5112-B85140F85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343400"/>
            <a:ext cx="914400" cy="457200"/>
          </a:xfrm>
          <a:prstGeom prst="wedgeRoundRectCallout">
            <a:avLst>
              <a:gd name="adj1" fmla="val -60598"/>
              <a:gd name="adj2" fmla="val -3906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t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aaah!</a:t>
            </a:r>
          </a:p>
        </p:txBody>
      </p:sp>
      <p:sp>
        <p:nvSpPr>
          <p:cNvPr id="61" name="AutoShape 35">
            <a:extLst>
              <a:ext uri="{FF2B5EF4-FFF2-40B4-BE49-F238E27FC236}">
                <a16:creationId xmlns:a16="http://schemas.microsoft.com/office/drawing/2014/main" id="{9B084ED6-2647-2C60-534D-749A51A52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496" y="4915346"/>
            <a:ext cx="3050389" cy="1219200"/>
          </a:xfrm>
          <a:prstGeom prst="wedgeRoundRectCallout">
            <a:avLst>
              <a:gd name="adj1" fmla="val -54508"/>
              <a:gd name="adj2" fmla="val -38834"/>
              <a:gd name="adj3" fmla="val 16667"/>
            </a:avLst>
          </a:prstGeom>
          <a:solidFill>
            <a:srgbClr val="000066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We differentiate 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between these variables 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by adding a subscript 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/>
              <a:t>.</a:t>
            </a:r>
            <a:endParaRPr lang="en-CA" altLang="en-US" sz="2400" i="0" dirty="0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9F6D04F3-7241-E5B7-0FC1-13E02134C52C}"/>
              </a:ext>
            </a:extLst>
          </p:cNvPr>
          <p:cNvSpPr txBox="1"/>
          <p:nvPr/>
        </p:nvSpPr>
        <p:spPr>
          <a:xfrm>
            <a:off x="7025641" y="5909846"/>
            <a:ext cx="51326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lang="en-GB" sz="2400" baseline="-25000" dirty="0"/>
          </a:p>
        </p:txBody>
      </p:sp>
      <p:pic>
        <p:nvPicPr>
          <p:cNvPr id="4" name="Picture 2" descr="Forefathers' Eve | The Witcher 3 Wiki">
            <a:extLst>
              <a:ext uri="{FF2B5EF4-FFF2-40B4-BE49-F238E27FC236}">
                <a16:creationId xmlns:a16="http://schemas.microsoft.com/office/drawing/2014/main" id="{B02415B3-E5CD-4C52-FDF1-43F04043B89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3" r="-1" b="-1"/>
          <a:stretch/>
        </p:blipFill>
        <p:spPr bwMode="auto">
          <a:xfrm flipH="1">
            <a:off x="-228600" y="4479795"/>
            <a:ext cx="1904999" cy="2759205"/>
          </a:xfrm>
          <a:custGeom>
            <a:avLst/>
            <a:gdLst/>
            <a:ahLst/>
            <a:cxnLst/>
            <a:rect l="l" t="t" r="r" b="b"/>
            <a:pathLst>
              <a:path w="6313150" h="6857997">
                <a:moveTo>
                  <a:pt x="65565" y="0"/>
                </a:moveTo>
                <a:lnTo>
                  <a:pt x="6313150" y="0"/>
                </a:lnTo>
                <a:lnTo>
                  <a:pt x="6313150" y="6857997"/>
                </a:lnTo>
                <a:lnTo>
                  <a:pt x="3293946" y="6857997"/>
                </a:lnTo>
                <a:lnTo>
                  <a:pt x="3235857" y="6823061"/>
                </a:lnTo>
                <a:cubicBezTo>
                  <a:pt x="1291240" y="5592803"/>
                  <a:pt x="0" y="3423096"/>
                  <a:pt x="0" y="951803"/>
                </a:cubicBezTo>
                <a:cubicBezTo>
                  <a:pt x="0" y="727140"/>
                  <a:pt x="10673" y="504970"/>
                  <a:pt x="31536" y="285771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AutoShape 35">
            <a:extLst>
              <a:ext uri="{FF2B5EF4-FFF2-40B4-BE49-F238E27FC236}">
                <a16:creationId xmlns:a16="http://schemas.microsoft.com/office/drawing/2014/main" id="{1110AB2D-EC70-9A6E-0A9E-EE08801C7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9347" y="2127418"/>
            <a:ext cx="4351853" cy="2148560"/>
          </a:xfrm>
          <a:prstGeom prst="wedgeRoundRectCallout">
            <a:avLst>
              <a:gd name="adj1" fmla="val -37446"/>
              <a:gd name="adj2" fmla="val 6150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This is not a Hilbert proof itself.</a:t>
            </a:r>
            <a:br>
              <a:rPr lang="en-US" sz="2400" dirty="0"/>
            </a:br>
            <a:r>
              <a:rPr lang="en-US" sz="2400" dirty="0"/>
              <a:t>There is a lemma that it can be turned into a Hilbert proof.</a:t>
            </a:r>
          </a:p>
          <a:p>
            <a:pPr algn="ctr">
              <a:buNone/>
            </a:pPr>
            <a:r>
              <a:rPr lang="en-US" sz="2400" dirty="0"/>
              <a:t>You have to know which type of lemma you are inside of.</a:t>
            </a:r>
          </a:p>
        </p:txBody>
      </p:sp>
    </p:spTree>
    <p:extLst>
      <p:ext uri="{BB962C8B-B14F-4D97-AF65-F5344CB8AC3E}">
        <p14:creationId xmlns:p14="http://schemas.microsoft.com/office/powerpoint/2010/main" val="699888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0" grpId="0" animBg="1"/>
      <p:bldP spid="61" grpId="0" animBg="1"/>
      <p:bldP spid="63" grpId="0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Rectangle 46">
            <a:extLst>
              <a:ext uri="{FF2B5EF4-FFF2-40B4-BE49-F238E27FC236}">
                <a16:creationId xmlns:a16="http://schemas.microsoft.com/office/drawing/2014/main" id="{6777F1A6-778D-4536-9F87-E882A9B02D81}"/>
              </a:ext>
            </a:extLst>
          </p:cNvPr>
          <p:cNvSpPr/>
          <p:nvPr/>
        </p:nvSpPr>
        <p:spPr>
          <a:xfrm>
            <a:off x="2286000" y="2633008"/>
            <a:ext cx="4572000" cy="2308324"/>
          </a:xfrm>
          <a:prstGeom prst="rect">
            <a:avLst/>
          </a:prstGeom>
        </p:spPr>
        <p:txBody>
          <a:bodyPr>
            <a:spAutoFit/>
          </a:bodyPr>
          <a:lstStyle/>
          <a:p>
            <a:pPr algn="l"/>
            <a:r>
              <a:rPr lang="en-US" altLang="en-US" sz="2400" dirty="0"/>
              <a:t>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endParaRPr lang="en-US" altLang="en-US" sz="2400" dirty="0"/>
          </a:p>
          <a:p>
            <a:pPr marL="342900" indent="-342900" algn="l">
              <a:buFont typeface="Arial" panose="020B0604020202020204" pitchFamily="34" charset="0"/>
              <a:buChar char="•"/>
            </a:pPr>
            <a:endParaRPr lang="en-US" altLang="en-US" sz="2400" dirty="0">
              <a:solidFill>
                <a:schemeClr val="accent2"/>
              </a:solidFill>
            </a:endParaRP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altLang="en-US" sz="2400" dirty="0"/>
              <a:t>Note </a:t>
            </a:r>
            <a:r>
              <a:rPr lang="en-US" altLang="en-US" sz="2400" dirty="0">
                <a:solidFill>
                  <a:schemeClr val="accent2"/>
                </a:solidFill>
              </a:rPr>
              <a:t> </a:t>
            </a:r>
            <a:endParaRPr lang="en-US" altLang="en-US" sz="2400" dirty="0">
              <a:solidFill>
                <a:srgbClr val="FF0000"/>
              </a:solidFill>
            </a:endParaRPr>
          </a:p>
          <a:p>
            <a:pPr algn="l"/>
            <a:endParaRPr lang="en-US" altLang="en-US" sz="2400" dirty="0">
              <a:solidFill>
                <a:schemeClr val="tx2"/>
              </a:solidFill>
            </a:endParaRPr>
          </a:p>
          <a:p>
            <a:pPr marL="342900" indent="-342900" algn="l">
              <a:buFont typeface="Arial" panose="020B0604020202020204" pitchFamily="34" charset="0"/>
              <a:buChar char="•"/>
            </a:pPr>
            <a:endParaRPr lang="en-US" altLang="en-US" sz="2400" dirty="0">
              <a:solidFill>
                <a:srgbClr val="FF00FF"/>
              </a:solidFill>
            </a:endParaRPr>
          </a:p>
        </p:txBody>
      </p:sp>
      <p:sp>
        <p:nvSpPr>
          <p:cNvPr id="21" name="Arrow: Down 20">
            <a:extLst>
              <a:ext uri="{FF2B5EF4-FFF2-40B4-BE49-F238E27FC236}">
                <a16:creationId xmlns:a16="http://schemas.microsoft.com/office/drawing/2014/main" id="{B427C4D6-A35C-4B8E-BA77-E1E2E57E8FC2}"/>
              </a:ext>
            </a:extLst>
          </p:cNvPr>
          <p:cNvSpPr/>
          <p:nvPr/>
        </p:nvSpPr>
        <p:spPr bwMode="auto">
          <a:xfrm rot="16200000">
            <a:off x="1891316" y="3873194"/>
            <a:ext cx="76200" cy="201231"/>
          </a:xfrm>
          <a:prstGeom prst="downArrow">
            <a:avLst/>
          </a:prstGeom>
          <a:noFill/>
          <a:ln w="381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sp>
        <p:nvSpPr>
          <p:cNvPr id="46" name="AutoShape 37">
            <a:extLst>
              <a:ext uri="{FF2B5EF4-FFF2-40B4-BE49-F238E27FC236}">
                <a16:creationId xmlns:a16="http://schemas.microsoft.com/office/drawing/2014/main" id="{4FF75E17-8EAF-44E6-88A7-8FA09F239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3819308"/>
            <a:ext cx="2083158" cy="284320"/>
          </a:xfrm>
          <a:prstGeom prst="wedgeRoundRectCallout">
            <a:avLst>
              <a:gd name="adj1" fmla="val -54017"/>
              <a:gd name="adj2" fmla="val -48708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endParaRPr lang="en-US" altLang="en-US" sz="2400" dirty="0"/>
          </a:p>
        </p:txBody>
      </p:sp>
      <p:grpSp>
        <p:nvGrpSpPr>
          <p:cNvPr id="12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1219200" y="848142"/>
            <a:ext cx="917591" cy="929993"/>
            <a:chOff x="2065" y="1551"/>
            <a:chExt cx="1628" cy="1988"/>
          </a:xfrm>
        </p:grpSpPr>
        <p:sp>
          <p:nvSpPr>
            <p:cNvPr id="13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5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6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9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0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2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9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0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1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2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3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34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64" y="685800"/>
            <a:ext cx="4845036" cy="2487137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NO! STOP! </a:t>
            </a:r>
          </a:p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This is way too hard to prove.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It opens Pandora's box 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US" altLang="en-US" sz="2400" dirty="0">
                <a:solidFill>
                  <a:srgbClr val="FFFFFF"/>
                </a:solidFill>
              </a:rPr>
              <a:t>Models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US" altLang="en-US" sz="2400" dirty="0">
                <a:solidFill>
                  <a:srgbClr val="FFFFFF"/>
                </a:solidFill>
              </a:rPr>
              <a:t>Gödel's Completeness Theorem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US" altLang="en-US" sz="2400" dirty="0">
                <a:solidFill>
                  <a:srgbClr val="FFFFFF"/>
                </a:solidFill>
              </a:rPr>
              <a:t>Gödel's Incompleteness Theorem</a:t>
            </a:r>
          </a:p>
        </p:txBody>
      </p:sp>
      <p:sp>
        <p:nvSpPr>
          <p:cNvPr id="36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grpSp>
        <p:nvGrpSpPr>
          <p:cNvPr id="39" name="Group 98">
            <a:extLst>
              <a:ext uri="{FF2B5EF4-FFF2-40B4-BE49-F238E27FC236}">
                <a16:creationId xmlns:a16="http://schemas.microsoft.com/office/drawing/2014/main" id="{10C70325-A93C-4D67-B726-0473A8F88D08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152400"/>
            <a:ext cx="457200" cy="914400"/>
            <a:chOff x="2432" y="1328"/>
            <a:chExt cx="906" cy="2075"/>
          </a:xfrm>
          <a:solidFill>
            <a:schemeClr val="accent1"/>
          </a:solidFill>
        </p:grpSpPr>
        <p:sp>
          <p:nvSpPr>
            <p:cNvPr id="40" name="Freeform 99">
              <a:extLst>
                <a:ext uri="{FF2B5EF4-FFF2-40B4-BE49-F238E27FC236}">
                  <a16:creationId xmlns:a16="http://schemas.microsoft.com/office/drawing/2014/main" id="{FB1AED81-CAC6-448C-AD2C-1CA9E9F28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1" name="Freeform 100">
              <a:extLst>
                <a:ext uri="{FF2B5EF4-FFF2-40B4-BE49-F238E27FC236}">
                  <a16:creationId xmlns:a16="http://schemas.microsoft.com/office/drawing/2014/main" id="{B6E4E10C-3969-4405-A72E-241C126AF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2" name="Freeform 101">
              <a:extLst>
                <a:ext uri="{FF2B5EF4-FFF2-40B4-BE49-F238E27FC236}">
                  <a16:creationId xmlns:a16="http://schemas.microsoft.com/office/drawing/2014/main" id="{0B2FAE91-7718-4433-8DCB-7D76A3423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3" name="Freeform 102">
              <a:extLst>
                <a:ext uri="{FF2B5EF4-FFF2-40B4-BE49-F238E27FC236}">
                  <a16:creationId xmlns:a16="http://schemas.microsoft.com/office/drawing/2014/main" id="{F6B98489-533B-4BAD-8B86-BE6434670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4" name="Freeform 103">
              <a:extLst>
                <a:ext uri="{FF2B5EF4-FFF2-40B4-BE49-F238E27FC236}">
                  <a16:creationId xmlns:a16="http://schemas.microsoft.com/office/drawing/2014/main" id="{9970820D-6017-45D2-82AE-3F986B086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45" name="Freeform 104">
              <a:extLst>
                <a:ext uri="{FF2B5EF4-FFF2-40B4-BE49-F238E27FC236}">
                  <a16:creationId xmlns:a16="http://schemas.microsoft.com/office/drawing/2014/main" id="{070BDB7A-9FC1-4C5F-B350-121A023DDB72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38" name="AutoShape 8">
            <a:extLst>
              <a:ext uri="{FF2B5EF4-FFF2-40B4-BE49-F238E27FC236}">
                <a16:creationId xmlns:a16="http://schemas.microsoft.com/office/drawing/2014/main" id="{C8F37D18-0717-4A97-9061-48F24F59FD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1963" y="4419600"/>
            <a:ext cx="4845037" cy="1958327"/>
          </a:xfrm>
          <a:prstGeom prst="wedgeRectCallout">
            <a:avLst>
              <a:gd name="adj1" fmla="val -34464"/>
              <a:gd name="adj2" fmla="val -55751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73063" indent="-373063" algn="ctr" defTabSz="992188" eaLnBrk="1" hangingPunct="1">
              <a:spcBef>
                <a:spcPct val="0"/>
              </a:spcBef>
              <a:buFontTx/>
              <a:buNone/>
              <a:defRPr/>
            </a:pPr>
            <a:r>
              <a:rPr lang="en-US" sz="24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I hope to give you an appreciation </a:t>
            </a:r>
            <a:br>
              <a:rPr lang="en-US" sz="2400" dirty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24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for the big picture</a:t>
            </a:r>
          </a:p>
          <a:p>
            <a:pPr marL="373063" indent="-373063" algn="ctr" defTabSz="992188" eaLnBrk="1" hangingPunct="1">
              <a:spcBef>
                <a:spcPct val="0"/>
              </a:spcBef>
              <a:buFontTx/>
              <a:buNone/>
              <a:defRPr/>
            </a:pPr>
            <a:r>
              <a:rPr lang="en-US" sz="24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It’s really cool.</a:t>
            </a:r>
          </a:p>
          <a:p>
            <a:pPr marL="373063" indent="-373063" algn="ctr" defTabSz="992188" eaLnBrk="1" hangingPunct="1">
              <a:spcBef>
                <a:spcPct val="0"/>
              </a:spcBef>
              <a:buFontTx/>
              <a:buNone/>
              <a:defRPr/>
            </a:pPr>
            <a:r>
              <a:rPr lang="en-US" sz="24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Don’t panic about details </a:t>
            </a:r>
            <a:br>
              <a:rPr lang="en-US" sz="2400" dirty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24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that are too much for you.</a:t>
            </a:r>
          </a:p>
        </p:txBody>
      </p:sp>
      <p:pic>
        <p:nvPicPr>
          <p:cNvPr id="50" name="Picture 2" descr="The Importance of Seeing the Big Picture">
            <a:extLst>
              <a:ext uri="{FF2B5EF4-FFF2-40B4-BE49-F238E27FC236}">
                <a16:creationId xmlns:a16="http://schemas.microsoft.com/office/drawing/2014/main" id="{062DCF60-883F-4707-958D-5BECA74CA8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8574" y="1676400"/>
            <a:ext cx="2246064" cy="14969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4" descr="Free download Really Cool Backgrounds For Girls Best Hd Wallpapers  [1440x792] for your Desktop, Mobile &amp;amp; Tablet | Explore 48+ Extremely Cool  Wallpapers | Really Cool HD Wallpaper, Really Cool Free Wallpapers,">
            <a:extLst>
              <a:ext uri="{FF2B5EF4-FFF2-40B4-BE49-F238E27FC236}">
                <a16:creationId xmlns:a16="http://schemas.microsoft.com/office/drawing/2014/main" id="{86FDA436-A1D6-455C-A477-D1935C82177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00" t="1891" r="6745" b="-1"/>
          <a:stretch/>
        </p:blipFill>
        <p:spPr bwMode="auto">
          <a:xfrm>
            <a:off x="6758574" y="3183614"/>
            <a:ext cx="2246064" cy="15610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6" descr="Conquer TOEFL by yourself! Part IVTopAdmit- Online Application Essay  Editing - Topadmit">
            <a:extLst>
              <a:ext uri="{FF2B5EF4-FFF2-40B4-BE49-F238E27FC236}">
                <a16:creationId xmlns:a16="http://schemas.microsoft.com/office/drawing/2014/main" id="{84084D93-6EA2-4BC3-A237-C8AE9933E0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1513" y="4638611"/>
            <a:ext cx="2143125" cy="2143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Rectangle 53">
            <a:extLst>
              <a:ext uri="{FF2B5EF4-FFF2-40B4-BE49-F238E27FC236}">
                <a16:creationId xmlns:a16="http://schemas.microsoft.com/office/drawing/2014/main" id="{5487917D-C81F-4B4C-85BD-400972F6C55F}"/>
              </a:ext>
            </a:extLst>
          </p:cNvPr>
          <p:cNvSpPr/>
          <p:nvPr/>
        </p:nvSpPr>
        <p:spPr>
          <a:xfrm>
            <a:off x="3623986" y="2962870"/>
            <a:ext cx="302576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isometricOffAxis1Right"/>
              <a:lightRig rig="threePt" dir="t"/>
            </a:scene3d>
          </a:bodyPr>
          <a:lstStyle/>
          <a:p>
            <a:pPr algn="ctr"/>
            <a:r>
              <a:rPr lang="en-US" sz="5400" b="1" cap="none" spc="0" dirty="0">
                <a:ln w="6600">
                  <a:solidFill>
                    <a:schemeClr val="accent2"/>
                  </a:solidFill>
                  <a:prstDash val="solid"/>
                </a:ln>
                <a:solidFill>
                  <a:srgbClr val="FF00FF"/>
                </a:solidFill>
                <a:effectLst>
                  <a:outerShdw dist="38100" dir="2700000" algn="tl" rotWithShape="0">
                    <a:schemeClr val="accent2"/>
                  </a:outerShdw>
                </a:effectLst>
              </a:rPr>
              <a:t>Too Hard</a:t>
            </a:r>
          </a:p>
        </p:txBody>
      </p:sp>
    </p:spTree>
    <p:extLst>
      <p:ext uri="{BB962C8B-B14F-4D97-AF65-F5344CB8AC3E}">
        <p14:creationId xmlns:p14="http://schemas.microsoft.com/office/powerpoint/2010/main" val="3526707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Arrow: Down 20">
            <a:extLst>
              <a:ext uri="{FF2B5EF4-FFF2-40B4-BE49-F238E27FC236}">
                <a16:creationId xmlns:a16="http://schemas.microsoft.com/office/drawing/2014/main" id="{B427C4D6-A35C-4B8E-BA77-E1E2E57E8FC2}"/>
              </a:ext>
            </a:extLst>
          </p:cNvPr>
          <p:cNvSpPr/>
          <p:nvPr/>
        </p:nvSpPr>
        <p:spPr bwMode="auto">
          <a:xfrm rot="16200000">
            <a:off x="1891316" y="3873194"/>
            <a:ext cx="76200" cy="201231"/>
          </a:xfrm>
          <a:prstGeom prst="downArrow">
            <a:avLst/>
          </a:prstGeom>
          <a:noFill/>
          <a:ln w="381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4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grpSp>
        <p:nvGrpSpPr>
          <p:cNvPr id="26" name="Group 29">
            <a:extLst>
              <a:ext uri="{FF2B5EF4-FFF2-40B4-BE49-F238E27FC236}">
                <a16:creationId xmlns:a16="http://schemas.microsoft.com/office/drawing/2014/main" id="{2F2DF0FF-E842-47B8-8138-4951D2BDB51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3865410"/>
            <a:ext cx="1223454" cy="1239990"/>
            <a:chOff x="2065" y="1551"/>
            <a:chExt cx="1628" cy="1988"/>
          </a:xfrm>
        </p:grpSpPr>
        <p:sp>
          <p:nvSpPr>
            <p:cNvPr id="29" name="Freeform 30">
              <a:extLst>
                <a:ext uri="{FF2B5EF4-FFF2-40B4-BE49-F238E27FC236}">
                  <a16:creationId xmlns:a16="http://schemas.microsoft.com/office/drawing/2014/main" id="{656A08C7-B297-429D-8F04-B4157F06B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1">
              <a:extLst>
                <a:ext uri="{FF2B5EF4-FFF2-40B4-BE49-F238E27FC236}">
                  <a16:creationId xmlns:a16="http://schemas.microsoft.com/office/drawing/2014/main" id="{36B81602-DDCC-4837-8C58-04631DEE4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32">
              <a:extLst>
                <a:ext uri="{FF2B5EF4-FFF2-40B4-BE49-F238E27FC236}">
                  <a16:creationId xmlns:a16="http://schemas.microsoft.com/office/drawing/2014/main" id="{2B51CDCB-C44C-4597-8E49-971C2584C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33">
              <a:extLst>
                <a:ext uri="{FF2B5EF4-FFF2-40B4-BE49-F238E27FC236}">
                  <a16:creationId xmlns:a16="http://schemas.microsoft.com/office/drawing/2014/main" id="{3AE22930-4583-45FF-B5A1-7FD677F80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34">
              <a:extLst>
                <a:ext uri="{FF2B5EF4-FFF2-40B4-BE49-F238E27FC236}">
                  <a16:creationId xmlns:a16="http://schemas.microsoft.com/office/drawing/2014/main" id="{62C2306C-5366-4807-9AC1-A5D5E7F9A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5">
              <a:extLst>
                <a:ext uri="{FF2B5EF4-FFF2-40B4-BE49-F238E27FC236}">
                  <a16:creationId xmlns:a16="http://schemas.microsoft.com/office/drawing/2014/main" id="{E30C4B2E-6CC1-4FD7-86A5-56A6F8BEA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36">
              <a:extLst>
                <a:ext uri="{FF2B5EF4-FFF2-40B4-BE49-F238E27FC236}">
                  <a16:creationId xmlns:a16="http://schemas.microsoft.com/office/drawing/2014/main" id="{4F9827B5-E93E-4F46-9086-9210C2CCF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7">
              <a:extLst>
                <a:ext uri="{FF2B5EF4-FFF2-40B4-BE49-F238E27FC236}">
                  <a16:creationId xmlns:a16="http://schemas.microsoft.com/office/drawing/2014/main" id="{BAF77415-B4A1-45EF-95EB-A93A739A1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86539A0E-8D42-4447-A36B-A88388A2D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931D9C06-52DD-406D-AC32-5BF3A0069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4DCD1371-0907-4698-A774-CF1E7906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0AE286A1-7697-486A-B624-06B211131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9D999288-B188-4C7D-885F-20005043C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9DB9DCCC-BDD7-47CB-BB20-7F55DE3F0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6E6627B8-9172-4D43-948D-20F961BA1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339FEC5B-F707-4AC2-A624-A6EA8896D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Freeform 46">
              <a:extLst>
                <a:ext uri="{FF2B5EF4-FFF2-40B4-BE49-F238E27FC236}">
                  <a16:creationId xmlns:a16="http://schemas.microsoft.com/office/drawing/2014/main" id="{05D32A77-F1F6-47F4-BB63-A0886737F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1" name="AutoShape 35">
                <a:extLst>
                  <a:ext uri="{FF2B5EF4-FFF2-40B4-BE49-F238E27FC236}">
                    <a16:creationId xmlns:a16="http://schemas.microsoft.com/office/drawing/2014/main" id="{B475F5E6-6E33-489D-9AAF-778DC74C4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29" y="818319"/>
                <a:ext cx="3776188" cy="2182489"/>
              </a:xfrm>
              <a:prstGeom prst="wedgeRoundRectCallout">
                <a:avLst>
                  <a:gd name="adj1" fmla="val 52311"/>
                  <a:gd name="adj2" fmla="val 32368"/>
                  <a:gd name="adj3" fmla="val 16667"/>
                </a:avLst>
              </a:prstGeom>
              <a:noFill/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lvl="0" fontAlgn="auto">
                  <a:spcBef>
                    <a:spcPts val="0"/>
                  </a:spcBef>
                  <a:spcAft>
                    <a:spcPts val="0"/>
                  </a:spcAft>
                  <a:buNone/>
                  <a:defRPr/>
                </a:pPr>
                <a:r>
                  <a:rPr lang="en-US" sz="2400" dirty="0"/>
                  <a:t>Pause for quick test:</a:t>
                </a:r>
              </a:p>
              <a:p>
                <a:pPr lvl="1" fontAlgn="auto">
                  <a:spcBef>
                    <a:spcPts val="0"/>
                  </a:spcBef>
                  <a:spcAft>
                    <a:spcPts val="0"/>
                  </a:spcAft>
                  <a:buNone/>
                  <a:defRPr/>
                </a:pPr>
                <a:r>
                  <a:rPr lang="en-US" sz="2000" dirty="0"/>
                  <a:t>T / F:    </a:t>
                </a:r>
                <a14:m>
                  <m:oMath xmlns:m="http://schemas.openxmlformats.org/officeDocument/2006/math">
                    <m:func>
                      <m:funcPr>
                        <m:ctrlPr>
                          <a:rPr lang="en-US" sz="2000" i="1" smtClean="0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000" i="0" smtClean="0">
                            <a:latin typeface="Cambria Math" panose="02040503050406030204" pitchFamily="18" charset="0"/>
                          </a:rPr>
                          <m:t>sin</m:t>
                        </m:r>
                      </m:fName>
                      <m:e>
                        <m:r>
                          <a:rPr lang="en-US" sz="2000" b="0" i="1" smtClean="0">
                            <a:latin typeface="Cambria Math" panose="02040503050406030204" pitchFamily="18" charset="0"/>
                          </a:rPr>
                          <m:t>90</m:t>
                        </m:r>
                      </m:e>
                    </m:func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=1</m:t>
                    </m:r>
                  </m:oMath>
                </a14:m>
                <a:endParaRPr lang="en-US" sz="2000" dirty="0"/>
              </a:p>
              <a:p>
                <a:pPr lvl="1" fontAlgn="auto">
                  <a:spcBef>
                    <a:spcPts val="0"/>
                  </a:spcBef>
                  <a:spcAft>
                    <a:spcPts val="0"/>
                  </a:spcAft>
                  <a:buNone/>
                  <a:defRPr/>
                </a:pPr>
                <a:r>
                  <a:rPr lang="en-US" sz="2000" dirty="0"/>
                  <a:t>T / F:   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func>
                          <m:funcPr>
                            <m:ctrlPr>
                              <a:rPr lang="en-US" sz="2000" i="1">
                                <a:latin typeface="Cambria Math" panose="02040503050406030204" pitchFamily="18" charset="0"/>
                              </a:rPr>
                            </m:ctrlPr>
                          </m:funcPr>
                          <m:fName>
                            <m:r>
                              <a:rPr lang="en-US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𝜕</m:t>
                            </m:r>
                            <m:r>
                              <m:rPr>
                                <m:sty m:val="p"/>
                              </m:rPr>
                              <a:rPr lang="en-US" sz="2000">
                                <a:latin typeface="Cambria Math" panose="02040503050406030204" pitchFamily="18" charset="0"/>
                              </a:rPr>
                              <m:t>sin</m:t>
                            </m:r>
                          </m:fName>
                          <m:e>
                            <m:r>
                              <a:rPr lang="en-US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𝜃</m:t>
                            </m:r>
                          </m:e>
                        </m:func>
                      </m:num>
                      <m:den>
                        <m:r>
                          <a:rPr lang="en-US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𝛿𝜃</m:t>
                        </m:r>
                      </m:den>
                    </m:f>
                    <m:r>
                      <a:rPr lang="en-US" sz="2000" i="1">
                        <a:latin typeface="Cambria Math" panose="02040503050406030204" pitchFamily="18" charset="0"/>
                      </a:rPr>
                      <m:t>= </m:t>
                    </m:r>
                    <m:func>
                      <m:func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000">
                            <a:latin typeface="Cambria Math" panose="02040503050406030204" pitchFamily="18" charset="0"/>
                          </a:rPr>
                          <m:t>cos</m:t>
                        </m:r>
                      </m:fName>
                      <m:e>
                        <m:r>
                          <a:rPr lang="en-US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𝜃</m:t>
                        </m:r>
                      </m:e>
                    </m:func>
                  </m:oMath>
                </a14:m>
                <a:endParaRPr lang="en-US" sz="2000" dirty="0"/>
              </a:p>
              <a:p>
                <a:pPr lvl="1" fontAlgn="auto">
                  <a:spcBef>
                    <a:spcPts val="0"/>
                  </a:spcBef>
                  <a:spcAft>
                    <a:spcPts val="0"/>
                  </a:spcAft>
                  <a:buNone/>
                  <a:defRPr/>
                </a:pPr>
                <a:r>
                  <a:rPr lang="en-US" sz="2000" dirty="0"/>
                  <a:t>T / F:    </a:t>
                </a:r>
                <a14:m>
                  <m:oMath xmlns:m="http://schemas.openxmlformats.org/officeDocument/2006/math">
                    <m:r>
                      <a:rPr lang="en-US" sz="2000" b="0" i="0" smtClean="0">
                        <a:latin typeface="Cambria Math" panose="02040503050406030204" pitchFamily="18" charset="0"/>
                      </a:rPr>
                      <m:t>       </m:t>
                    </m:r>
                    <m:func>
                      <m:func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000">
                            <a:latin typeface="Cambria Math" panose="02040503050406030204" pitchFamily="18" charset="0"/>
                          </a:rPr>
                          <m:t>sin</m:t>
                        </m:r>
                      </m:fName>
                      <m:e>
                        <m:r>
                          <a:rPr lang="en-US" sz="2000" i="1">
                            <a:latin typeface="Cambria Math" panose="02040503050406030204" pitchFamily="18" charset="0"/>
                          </a:rPr>
                          <m:t>90</m:t>
                        </m:r>
                      </m:e>
                    </m:func>
                  </m:oMath>
                </a14:m>
                <a:r>
                  <a:rPr lang="en-US" sz="2000" dirty="0"/>
                  <a:t>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+</m:t>
                    </m:r>
                  </m:oMath>
                </a14:m>
                <a:r>
                  <a:rPr lang="en-US" sz="2000" dirty="0"/>
                  <a:t>  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func>
                          <m:funcPr>
                            <m:ctrlPr>
                              <a:rPr lang="en-US" sz="2000" i="1">
                                <a:latin typeface="Cambria Math" panose="02040503050406030204" pitchFamily="18" charset="0"/>
                              </a:rPr>
                            </m:ctrlPr>
                          </m:funcPr>
                          <m:fName>
                            <m:r>
                              <a:rPr lang="en-US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𝜕</m:t>
                            </m:r>
                            <m:r>
                              <m:rPr>
                                <m:sty m:val="p"/>
                              </m:rPr>
                              <a:rPr lang="en-US" sz="2000">
                                <a:latin typeface="Cambria Math" panose="02040503050406030204" pitchFamily="18" charset="0"/>
                              </a:rPr>
                              <m:t>sin</m:t>
                            </m:r>
                          </m:fName>
                          <m:e>
                            <m:r>
                              <a:rPr lang="en-US" sz="2000" i="1"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𝜃</m:t>
                            </m:r>
                          </m:e>
                        </m:func>
                      </m:num>
                      <m:den>
                        <m:r>
                          <a:rPr lang="en-US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𝛿𝜃</m:t>
                        </m:r>
                      </m:den>
                    </m:f>
                  </m:oMath>
                </a14:m>
                <a:endParaRPr lang="en-US" sz="2000" dirty="0"/>
              </a:p>
              <a:p>
                <a:pPr lvl="1" fontAlgn="auto">
                  <a:spcBef>
                    <a:spcPts val="0"/>
                  </a:spcBef>
                  <a:spcAft>
                    <a:spcPts val="0"/>
                  </a:spcAft>
                  <a:buNone/>
                  <a:defRPr/>
                </a:pPr>
                <a:r>
                  <a:rPr lang="en-US" sz="2000" dirty="0"/>
                  <a:t>                  </a:t>
                </a:r>
                <a14:m>
                  <m:oMath xmlns:m="http://schemas.openxmlformats.org/officeDocument/2006/math">
                    <m:r>
                      <a:rPr lang="en-US" sz="2000" i="1">
                        <a:latin typeface="Cambria Math" panose="02040503050406030204" pitchFamily="18" charset="0"/>
                      </a:rPr>
                      <m:t>=   1</m:t>
                    </m:r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   </m:t>
                    </m:r>
                    <m:r>
                      <a:rPr lang="en-US" sz="2000" i="1">
                        <a:latin typeface="Cambria Math" panose="02040503050406030204" pitchFamily="18" charset="0"/>
                      </a:rPr>
                      <m:t>+  </m:t>
                    </m:r>
                    <m:r>
                      <a:rPr lang="en-US" sz="2000" b="0" i="1" smtClean="0">
                        <a:latin typeface="Cambria Math" panose="02040503050406030204" pitchFamily="18" charset="0"/>
                      </a:rPr>
                      <m:t> </m:t>
                    </m:r>
                    <m:func>
                      <m:funcPr>
                        <m:ctrlPr>
                          <a:rPr lang="en-US" sz="2000" i="1"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en-US" sz="2000">
                            <a:latin typeface="Cambria Math" panose="02040503050406030204" pitchFamily="18" charset="0"/>
                          </a:rPr>
                          <m:t>cos</m:t>
                        </m:r>
                      </m:fName>
                      <m:e>
                        <m:r>
                          <a:rPr lang="en-US" sz="20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𝜃</m:t>
                        </m:r>
                      </m:e>
                    </m:func>
                  </m:oMath>
                </a14:m>
                <a:endParaRPr lang="en-US" sz="2000" dirty="0"/>
              </a:p>
            </p:txBody>
          </p:sp>
        </mc:Choice>
        <mc:Fallback xmlns="">
          <p:sp>
            <p:nvSpPr>
              <p:cNvPr id="51" name="AutoShape 35">
                <a:extLst>
                  <a:ext uri="{FF2B5EF4-FFF2-40B4-BE49-F238E27FC236}">
                    <a16:creationId xmlns:a16="http://schemas.microsoft.com/office/drawing/2014/main" id="{B475F5E6-6E33-489D-9AAF-778DC74C468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88529" y="818319"/>
                <a:ext cx="3776188" cy="2182489"/>
              </a:xfrm>
              <a:prstGeom prst="wedgeRoundRectCallout">
                <a:avLst>
                  <a:gd name="adj1" fmla="val 52311"/>
                  <a:gd name="adj2" fmla="val 32368"/>
                  <a:gd name="adj3" fmla="val 16667"/>
                </a:avLst>
              </a:prstGeom>
              <a:blipFill>
                <a:blip r:embed="rId4"/>
                <a:stretch>
                  <a:fillRect/>
                </a:stretch>
              </a:blipFill>
              <a:ln w="127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4" name="AutoShape 35">
            <a:extLst>
              <a:ext uri="{FF2B5EF4-FFF2-40B4-BE49-F238E27FC236}">
                <a16:creationId xmlns:a16="http://schemas.microsoft.com/office/drawing/2014/main" id="{A667CCED-5DCF-4698-B8C8-9619E1A1D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9803" y="764902"/>
            <a:ext cx="4679511" cy="2180941"/>
          </a:xfrm>
          <a:prstGeom prst="wedgeRoundRectCallout">
            <a:avLst>
              <a:gd name="adj1" fmla="val 30297"/>
              <a:gd name="adj2" fmla="val 56491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Assumes </a:t>
            </a:r>
          </a:p>
          <a:p>
            <a:pPr lvl="1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circle divided into 360 degrees</a:t>
            </a:r>
          </a:p>
          <a:p>
            <a:pPr lvl="1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circle divided into  2</a:t>
            </a:r>
            <a:r>
              <a:rPr lang="el-GR" altLang="en-US" sz="2400" dirty="0"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π</a:t>
            </a:r>
            <a:r>
              <a:rPr lang="en-US" sz="2400" dirty="0"/>
              <a:t>  radians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You can’t have live in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   both universes simultaneously. </a:t>
            </a:r>
          </a:p>
          <a:p>
            <a:pPr lvl="1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endParaRPr lang="en-US" sz="2400" dirty="0"/>
          </a:p>
        </p:txBody>
      </p:sp>
      <p:sp>
        <p:nvSpPr>
          <p:cNvPr id="46" name="AutoShape 55">
            <a:extLst>
              <a:ext uri="{FF2B5EF4-FFF2-40B4-BE49-F238E27FC236}">
                <a16:creationId xmlns:a16="http://schemas.microsoft.com/office/drawing/2014/main" id="{145D3AA6-108F-47E0-8E76-51D52E2CD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6096339"/>
            <a:ext cx="2413850" cy="506864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Is it even true?!?</a:t>
            </a:r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5886F4D8-AEB7-4193-9F19-2B730623806B}"/>
              </a:ext>
            </a:extLst>
          </p:cNvPr>
          <p:cNvCxnSpPr/>
          <p:nvPr/>
        </p:nvCxnSpPr>
        <p:spPr bwMode="auto">
          <a:xfrm flipH="1">
            <a:off x="3276600" y="1514641"/>
            <a:ext cx="1295400" cy="0"/>
          </a:xfrm>
          <a:prstGeom prst="straightConnector1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9" name="Straight Arrow Connector 58">
            <a:extLst>
              <a:ext uri="{FF2B5EF4-FFF2-40B4-BE49-F238E27FC236}">
                <a16:creationId xmlns:a16="http://schemas.microsoft.com/office/drawing/2014/main" id="{20B281C4-3EC8-46DF-A4EE-94E0F0375385}"/>
              </a:ext>
            </a:extLst>
          </p:cNvPr>
          <p:cNvCxnSpPr/>
          <p:nvPr/>
        </p:nvCxnSpPr>
        <p:spPr bwMode="auto">
          <a:xfrm flipH="1">
            <a:off x="3304310" y="1842655"/>
            <a:ext cx="1295400" cy="0"/>
          </a:xfrm>
          <a:prstGeom prst="straightConnector1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" name="Oval 3">
            <a:extLst>
              <a:ext uri="{FF2B5EF4-FFF2-40B4-BE49-F238E27FC236}">
                <a16:creationId xmlns:a16="http://schemas.microsoft.com/office/drawing/2014/main" id="{0C0D0AE4-A3CA-47F5-8D06-5F24281834FC}"/>
              </a:ext>
            </a:extLst>
          </p:cNvPr>
          <p:cNvSpPr/>
          <p:nvPr/>
        </p:nvSpPr>
        <p:spPr bwMode="auto">
          <a:xfrm>
            <a:off x="665020" y="1323110"/>
            <a:ext cx="304800" cy="304800"/>
          </a:xfrm>
          <a:prstGeom prst="ellipse">
            <a:avLst/>
          </a:prstGeom>
          <a:noFill/>
          <a:ln w="3810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D571DAC8-8AC0-4A2E-BD8C-32B0B735FE27}"/>
              </a:ext>
            </a:extLst>
          </p:cNvPr>
          <p:cNvSpPr/>
          <p:nvPr/>
        </p:nvSpPr>
        <p:spPr bwMode="auto">
          <a:xfrm>
            <a:off x="671945" y="1704110"/>
            <a:ext cx="304800" cy="304800"/>
          </a:xfrm>
          <a:prstGeom prst="ellipse">
            <a:avLst/>
          </a:prstGeom>
          <a:noFill/>
          <a:ln w="3810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4A182C46-FE12-4598-94F3-08D42CB7E76F}"/>
              </a:ext>
            </a:extLst>
          </p:cNvPr>
          <p:cNvSpPr/>
          <p:nvPr/>
        </p:nvSpPr>
        <p:spPr bwMode="auto">
          <a:xfrm>
            <a:off x="990600" y="2161310"/>
            <a:ext cx="304800" cy="304800"/>
          </a:xfrm>
          <a:prstGeom prst="ellipse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pic>
        <p:nvPicPr>
          <p:cNvPr id="7172" name="Picture 4" descr="Can someone explain why sin^2(x)+cos^2(x)=1? | Hypixel - Minecraft Server  and Maps">
            <a:extLst>
              <a:ext uri="{FF2B5EF4-FFF2-40B4-BE49-F238E27FC236}">
                <a16:creationId xmlns:a16="http://schemas.microsoft.com/office/drawing/2014/main" id="{5C916C7A-431E-4BAF-98FE-4223AEB296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0326" y="2945843"/>
            <a:ext cx="3710248" cy="36295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00912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54" grpId="0" animBg="1"/>
      <p:bldP spid="4" grpId="0" animBg="1"/>
      <p:bldP spid="60" grpId="0" animBg="1"/>
      <p:bldP spid="61" grpId="0" animBg="1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Arrow: Down 20">
            <a:extLst>
              <a:ext uri="{FF2B5EF4-FFF2-40B4-BE49-F238E27FC236}">
                <a16:creationId xmlns:a16="http://schemas.microsoft.com/office/drawing/2014/main" id="{B427C4D6-A35C-4B8E-BA77-E1E2E57E8FC2}"/>
              </a:ext>
            </a:extLst>
          </p:cNvPr>
          <p:cNvSpPr/>
          <p:nvPr/>
        </p:nvSpPr>
        <p:spPr bwMode="auto">
          <a:xfrm rot="16200000">
            <a:off x="1891316" y="3873194"/>
            <a:ext cx="76200" cy="201231"/>
          </a:xfrm>
          <a:prstGeom prst="downArrow">
            <a:avLst/>
          </a:prstGeom>
          <a:noFill/>
          <a:ln w="381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4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sp>
        <p:nvSpPr>
          <p:cNvPr id="28" name="AutoShape 55">
            <a:extLst>
              <a:ext uri="{FF2B5EF4-FFF2-40B4-BE49-F238E27FC236}">
                <a16:creationId xmlns:a16="http://schemas.microsoft.com/office/drawing/2014/main" id="{27EB3261-05AD-4A40-B1D0-F6893DCEA9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6096339"/>
            <a:ext cx="2413850" cy="506864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Is it even true?!?</a:t>
            </a:r>
          </a:p>
        </p:txBody>
      </p:sp>
      <p:grpSp>
        <p:nvGrpSpPr>
          <p:cNvPr id="12" name="Group 16">
            <a:extLst>
              <a:ext uri="{FF2B5EF4-FFF2-40B4-BE49-F238E27FC236}">
                <a16:creationId xmlns:a16="http://schemas.microsoft.com/office/drawing/2014/main" id="{A02D0397-969B-4C33-8B54-8F8B7D23BE5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200" y="990600"/>
            <a:ext cx="401638" cy="1143000"/>
            <a:chOff x="5760" y="720"/>
            <a:chExt cx="1021" cy="2477"/>
          </a:xfrm>
        </p:grpSpPr>
        <p:grpSp>
          <p:nvGrpSpPr>
            <p:cNvPr id="14" name="Group 17">
              <a:extLst>
                <a:ext uri="{FF2B5EF4-FFF2-40B4-BE49-F238E27FC236}">
                  <a16:creationId xmlns:a16="http://schemas.microsoft.com/office/drawing/2014/main" id="{943A4CC1-7708-462B-A433-EBAAA16DE3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8" name="Freeform 18">
                <a:extLst>
                  <a:ext uri="{FF2B5EF4-FFF2-40B4-BE49-F238E27FC236}">
                    <a16:creationId xmlns:a16="http://schemas.microsoft.com/office/drawing/2014/main" id="{22A9D16D-FD2F-4A86-A0FE-E9CD7BAE4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" name="Freeform 19">
                <a:extLst>
                  <a:ext uri="{FF2B5EF4-FFF2-40B4-BE49-F238E27FC236}">
                    <a16:creationId xmlns:a16="http://schemas.microsoft.com/office/drawing/2014/main" id="{A4AC818B-DBEF-4D3C-82EA-508A7E7A8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0" name="Freeform 20">
                <a:extLst>
                  <a:ext uri="{FF2B5EF4-FFF2-40B4-BE49-F238E27FC236}">
                    <a16:creationId xmlns:a16="http://schemas.microsoft.com/office/drawing/2014/main" id="{B93C4F23-C36D-4A7F-982E-02AFB9331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F84934B0-5A72-4F18-95C5-04293824D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C8363751-C575-40C0-8516-CE10D9988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5" name="Freeform 23">
                <a:extLst>
                  <a:ext uri="{FF2B5EF4-FFF2-40B4-BE49-F238E27FC236}">
                    <a16:creationId xmlns:a16="http://schemas.microsoft.com/office/drawing/2014/main" id="{FB24AA79-EBAC-469E-890A-C74C641F2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roup 24">
              <a:extLst>
                <a:ext uri="{FF2B5EF4-FFF2-40B4-BE49-F238E27FC236}">
                  <a16:creationId xmlns:a16="http://schemas.microsoft.com/office/drawing/2014/main" id="{ED2452CA-FB3F-434B-94DD-23BF25E90F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6" name="Freeform 25">
                <a:extLst>
                  <a:ext uri="{FF2B5EF4-FFF2-40B4-BE49-F238E27FC236}">
                    <a16:creationId xmlns:a16="http://schemas.microsoft.com/office/drawing/2014/main" id="{7CDA1A12-93F7-4A8B-B07A-2914BBFD8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" name="Oval 26">
                <a:extLst>
                  <a:ext uri="{FF2B5EF4-FFF2-40B4-BE49-F238E27FC236}">
                    <a16:creationId xmlns:a16="http://schemas.microsoft.com/office/drawing/2014/main" id="{D70D34BE-5A0B-46A0-B3C2-2434F90A9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13" name="AutoShape 38">
            <a:extLst>
              <a:ext uri="{FF2B5EF4-FFF2-40B4-BE49-F238E27FC236}">
                <a16:creationId xmlns:a16="http://schemas.microsoft.com/office/drawing/2014/main" id="{9557495D-9D24-4B7C-9976-E5E1580D1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809902"/>
            <a:ext cx="3581400" cy="1677672"/>
          </a:xfrm>
          <a:prstGeom prst="wedgeRoundRectCallout">
            <a:avLst>
              <a:gd name="adj1" fmla="val -59440"/>
              <a:gd name="adj2" fmla="val -20500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Well, clearly its negation</a:t>
            </a:r>
          </a:p>
          <a:p>
            <a:pPr algn="ctr" eaLnBrk="1" hangingPunct="1">
              <a:spcBef>
                <a:spcPct val="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x+1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 x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is false.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So it must be true!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itchFamily="18" charset="2"/>
            </a:endParaRPr>
          </a:p>
        </p:txBody>
      </p:sp>
      <p:grpSp>
        <p:nvGrpSpPr>
          <p:cNvPr id="26" name="Group 29">
            <a:extLst>
              <a:ext uri="{FF2B5EF4-FFF2-40B4-BE49-F238E27FC236}">
                <a16:creationId xmlns:a16="http://schemas.microsoft.com/office/drawing/2014/main" id="{2F2DF0FF-E842-47B8-8138-4951D2BDB51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3865410"/>
            <a:ext cx="1223454" cy="1239990"/>
            <a:chOff x="2065" y="1551"/>
            <a:chExt cx="1628" cy="1988"/>
          </a:xfrm>
        </p:grpSpPr>
        <p:sp>
          <p:nvSpPr>
            <p:cNvPr id="29" name="Freeform 30">
              <a:extLst>
                <a:ext uri="{FF2B5EF4-FFF2-40B4-BE49-F238E27FC236}">
                  <a16:creationId xmlns:a16="http://schemas.microsoft.com/office/drawing/2014/main" id="{656A08C7-B297-429D-8F04-B4157F06B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1">
              <a:extLst>
                <a:ext uri="{FF2B5EF4-FFF2-40B4-BE49-F238E27FC236}">
                  <a16:creationId xmlns:a16="http://schemas.microsoft.com/office/drawing/2014/main" id="{36B81602-DDCC-4837-8C58-04631DEE4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32">
              <a:extLst>
                <a:ext uri="{FF2B5EF4-FFF2-40B4-BE49-F238E27FC236}">
                  <a16:creationId xmlns:a16="http://schemas.microsoft.com/office/drawing/2014/main" id="{2B51CDCB-C44C-4597-8E49-971C2584C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33">
              <a:extLst>
                <a:ext uri="{FF2B5EF4-FFF2-40B4-BE49-F238E27FC236}">
                  <a16:creationId xmlns:a16="http://schemas.microsoft.com/office/drawing/2014/main" id="{3AE22930-4583-45FF-B5A1-7FD677F80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34">
              <a:extLst>
                <a:ext uri="{FF2B5EF4-FFF2-40B4-BE49-F238E27FC236}">
                  <a16:creationId xmlns:a16="http://schemas.microsoft.com/office/drawing/2014/main" id="{62C2306C-5366-4807-9AC1-A5D5E7F9A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5">
              <a:extLst>
                <a:ext uri="{FF2B5EF4-FFF2-40B4-BE49-F238E27FC236}">
                  <a16:creationId xmlns:a16="http://schemas.microsoft.com/office/drawing/2014/main" id="{E30C4B2E-6CC1-4FD7-86A5-56A6F8BEA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36">
              <a:extLst>
                <a:ext uri="{FF2B5EF4-FFF2-40B4-BE49-F238E27FC236}">
                  <a16:creationId xmlns:a16="http://schemas.microsoft.com/office/drawing/2014/main" id="{4F9827B5-E93E-4F46-9086-9210C2CCF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7">
              <a:extLst>
                <a:ext uri="{FF2B5EF4-FFF2-40B4-BE49-F238E27FC236}">
                  <a16:creationId xmlns:a16="http://schemas.microsoft.com/office/drawing/2014/main" id="{BAF77415-B4A1-45EF-95EB-A93A739A1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86539A0E-8D42-4447-A36B-A88388A2D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931D9C06-52DD-406D-AC32-5BF3A0069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4DCD1371-0907-4698-A774-CF1E79060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0AE286A1-7697-486A-B624-06B211131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9D999288-B188-4C7D-885F-20005043C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9DB9DCCC-BDD7-47CB-BB20-7F55DE3F0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6E6627B8-9172-4D43-948D-20F961BA1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339FEC5B-F707-4AC2-A624-A6EA8896D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Freeform 46">
              <a:extLst>
                <a:ext uri="{FF2B5EF4-FFF2-40B4-BE49-F238E27FC236}">
                  <a16:creationId xmlns:a16="http://schemas.microsoft.com/office/drawing/2014/main" id="{05D32A77-F1F6-47F4-BB63-A0886737F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1" name="AutoShape 35">
            <a:extLst>
              <a:ext uri="{FF2B5EF4-FFF2-40B4-BE49-F238E27FC236}">
                <a16:creationId xmlns:a16="http://schemas.microsoft.com/office/drawing/2014/main" id="{B475F5E6-6E33-489D-9AAF-778DC74C4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3694" y="777597"/>
            <a:ext cx="4149103" cy="2104592"/>
          </a:xfrm>
          <a:prstGeom prst="wedgeRoundRectCallout">
            <a:avLst>
              <a:gd name="adj1" fmla="val 30297"/>
              <a:gd name="adj2" fmla="val 56491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No dude!</a:t>
            </a:r>
          </a:p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“</a:t>
            </a:r>
            <a:r>
              <a:rPr lang="en-US" sz="2400" dirty="0">
                <a:solidFill>
                  <a:schemeClr val="tx2"/>
                </a:solidFill>
              </a:rPr>
              <a:t>True</a:t>
            </a:r>
            <a:r>
              <a:rPr lang="en-US" sz="2400" dirty="0"/>
              <a:t>” means ???</a:t>
            </a:r>
          </a:p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Only when all the values have been plugged in, can we say that it evaluates to true/false. </a:t>
            </a: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5176239-00BE-4614-9174-213BF2D884C9}"/>
              </a:ext>
            </a:extLst>
          </p:cNvPr>
          <p:cNvCxnSpPr>
            <a:cxnSpLocks/>
          </p:cNvCxnSpPr>
          <p:nvPr/>
        </p:nvCxnSpPr>
        <p:spPr bwMode="auto">
          <a:xfrm flipV="1">
            <a:off x="2633105" y="6032555"/>
            <a:ext cx="643495" cy="634432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A37A5832-DAAD-4B63-A37E-B583A67B3A8F}"/>
              </a:ext>
            </a:extLst>
          </p:cNvPr>
          <p:cNvCxnSpPr>
            <a:cxnSpLocks/>
          </p:cNvCxnSpPr>
          <p:nvPr/>
        </p:nvCxnSpPr>
        <p:spPr bwMode="auto">
          <a:xfrm flipV="1">
            <a:off x="1386537" y="990600"/>
            <a:ext cx="2118663" cy="1585679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54" name="AutoShape 35">
            <a:extLst>
              <a:ext uri="{FF2B5EF4-FFF2-40B4-BE49-F238E27FC236}">
                <a16:creationId xmlns:a16="http://schemas.microsoft.com/office/drawing/2014/main" id="{A667CCED-5DCF-4698-B8C8-9619E1A1D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9954" y="3000808"/>
            <a:ext cx="4284046" cy="1338642"/>
          </a:xfrm>
          <a:prstGeom prst="wedgeRoundRectCallout">
            <a:avLst>
              <a:gd name="adj1" fmla="val 30297"/>
              <a:gd name="adj2" fmla="val 56491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A sentence is </a:t>
            </a:r>
            <a:r>
              <a:rPr lang="en-US" sz="2400" dirty="0">
                <a:solidFill>
                  <a:schemeClr val="tx2"/>
                </a:solidFill>
              </a:rPr>
              <a:t>valid</a:t>
            </a:r>
            <a:r>
              <a:rPr lang="en-US" sz="2400" dirty="0"/>
              <a:t> </a:t>
            </a:r>
            <a:r>
              <a:rPr lang="en-US" sz="2400" dirty="0" err="1"/>
              <a:t>iff</a:t>
            </a:r>
            <a:endParaRPr lang="en-US" sz="2400" dirty="0"/>
          </a:p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it is true in </a:t>
            </a:r>
            <a:r>
              <a:rPr lang="en-US" sz="2400" dirty="0">
                <a:solidFill>
                  <a:srgbClr val="FF0000"/>
                </a:solidFill>
              </a:rPr>
              <a:t>every</a:t>
            </a:r>
            <a:r>
              <a:rPr lang="en-US" sz="2400" dirty="0"/>
              <a:t> possible model/interpretation. </a:t>
            </a:r>
            <a:endParaRPr lang="en-US" sz="1800" dirty="0"/>
          </a:p>
        </p:txBody>
      </p:sp>
      <p:sp>
        <p:nvSpPr>
          <p:cNvPr id="55" name="AutoShape 55">
            <a:extLst>
              <a:ext uri="{FF2B5EF4-FFF2-40B4-BE49-F238E27FC236}">
                <a16:creationId xmlns:a16="http://schemas.microsoft.com/office/drawing/2014/main" id="{A50687C2-326B-44B3-AC9D-C9F3C4B8E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050" y="6096339"/>
            <a:ext cx="3124200" cy="506864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Is it even </a:t>
            </a:r>
            <a:r>
              <a:rPr lang="en-US" sz="2400" dirty="0">
                <a:solidFill>
                  <a:schemeClr val="tx2"/>
                </a:solidFill>
              </a:rPr>
              <a:t>valid</a:t>
            </a:r>
            <a:r>
              <a:rPr lang="en-US" altLang="en-US" sz="2400" dirty="0"/>
              <a:t>?!?</a:t>
            </a:r>
          </a:p>
        </p:txBody>
      </p:sp>
      <p:sp>
        <p:nvSpPr>
          <p:cNvPr id="56" name="AutoShape 38">
            <a:extLst>
              <a:ext uri="{FF2B5EF4-FFF2-40B4-BE49-F238E27FC236}">
                <a16:creationId xmlns:a16="http://schemas.microsoft.com/office/drawing/2014/main" id="{34F983DE-B943-46B9-BDBC-F75D7A07C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316" y="2540357"/>
            <a:ext cx="3546731" cy="1277683"/>
          </a:xfrm>
          <a:prstGeom prst="wedgeRoundRectCallout">
            <a:avLst>
              <a:gd name="adj1" fmla="val -54719"/>
              <a:gd name="adj2" fmla="val -49180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Well, clearly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 it is true for every possible value of x.</a:t>
            </a:r>
          </a:p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5+1 &gt; 5 </a:t>
            </a:r>
            <a:r>
              <a:rPr lang="en-US" altLang="en-US" sz="2400" dirty="0"/>
              <a:t>&amp;</a:t>
            </a:r>
            <a:r>
              <a:rPr lang="en-US" altLang="en-US" sz="2400" dirty="0">
                <a:solidFill>
                  <a:srgbClr val="FFC000"/>
                </a:solidFill>
              </a:rPr>
              <a:t>  -5+1 &gt; -5</a:t>
            </a:r>
          </a:p>
          <a:p>
            <a:pPr algn="ctr" eaLnBrk="1" hangingPunct="1">
              <a:spcBef>
                <a:spcPct val="0"/>
              </a:spcBef>
              <a:buNone/>
              <a:defRPr/>
            </a:pPr>
            <a:endParaRPr lang="en-US" altLang="en-US" sz="2400" dirty="0">
              <a:solidFill>
                <a:schemeClr val="accent1"/>
              </a:solidFill>
            </a:endParaRPr>
          </a:p>
          <a:p>
            <a:pPr algn="ctr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itchFamily="18" charset="2"/>
            </a:endParaRPr>
          </a:p>
        </p:txBody>
      </p:sp>
      <p:sp>
        <p:nvSpPr>
          <p:cNvPr id="57" name="AutoShape 35">
            <a:extLst>
              <a:ext uri="{FF2B5EF4-FFF2-40B4-BE49-F238E27FC236}">
                <a16:creationId xmlns:a16="http://schemas.microsoft.com/office/drawing/2014/main" id="{71E99E39-A887-48AE-9C43-C8E54EBFF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4717" y="4419600"/>
            <a:ext cx="4136284" cy="923759"/>
          </a:xfrm>
          <a:prstGeom prst="wedgeRoundRectCallout">
            <a:avLst>
              <a:gd name="adj1" fmla="val 56930"/>
              <a:gd name="adj2" fmla="val -44373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Can you find an interpretation for which it is false?</a:t>
            </a:r>
            <a:endParaRPr lang="en-US" sz="1800" dirty="0"/>
          </a:p>
        </p:txBody>
      </p:sp>
      <p:sp>
        <p:nvSpPr>
          <p:cNvPr id="58" name="AutoShape 35">
            <a:extLst>
              <a:ext uri="{FF2B5EF4-FFF2-40B4-BE49-F238E27FC236}">
                <a16:creationId xmlns:a16="http://schemas.microsoft.com/office/drawing/2014/main" id="{47FEB9DF-FBDE-4C59-AC9F-F422FE7B5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3037" y="5443157"/>
            <a:ext cx="3695163" cy="1280058"/>
          </a:xfrm>
          <a:prstGeom prst="wedgeRoundRectCallout">
            <a:avLst>
              <a:gd name="adj1" fmla="val 56930"/>
              <a:gd name="adj2" fmla="val -44373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One such a counter example is enough to prove that it is not valid!</a:t>
            </a:r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8194321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3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13" grpId="0" animBg="1"/>
      <p:bldP spid="51" grpId="0" animBg="1"/>
      <p:bldP spid="54" grpId="0" animBg="1"/>
      <p:bldP spid="55" grpId="0" animBg="1"/>
      <p:bldP spid="55" grpId="1" build="allAtOnce" animBg="1"/>
      <p:bldP spid="56" grpId="0" animBg="1"/>
      <p:bldP spid="57" grpId="0" animBg="1"/>
      <p:bldP spid="58" grpId="0" animBg="1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Arrow: Down 20">
            <a:extLst>
              <a:ext uri="{FF2B5EF4-FFF2-40B4-BE49-F238E27FC236}">
                <a16:creationId xmlns:a16="http://schemas.microsoft.com/office/drawing/2014/main" id="{B427C4D6-A35C-4B8E-BA77-E1E2E57E8FC2}"/>
              </a:ext>
            </a:extLst>
          </p:cNvPr>
          <p:cNvSpPr/>
          <p:nvPr/>
        </p:nvSpPr>
        <p:spPr bwMode="auto">
          <a:xfrm rot="16200000">
            <a:off x="1891316" y="3873194"/>
            <a:ext cx="76200" cy="201231"/>
          </a:xfrm>
          <a:prstGeom prst="downArrow">
            <a:avLst/>
          </a:prstGeom>
          <a:noFill/>
          <a:ln w="381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4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25" name="Text Box 44">
            <a:extLst>
              <a:ext uri="{FF2B5EF4-FFF2-40B4-BE49-F238E27FC236}">
                <a16:creationId xmlns:a16="http://schemas.microsoft.com/office/drawing/2014/main" id="{FB100BDD-A1CA-4C96-876D-2CC664BA40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5917" y="3689904"/>
            <a:ext cx="6206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8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0000"/>
                </a:solidFill>
              </a:rPr>
              <a:t>x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FF1F54F-8C2E-48B9-851E-AEDFE5252773}"/>
              </a:ext>
            </a:extLst>
          </p:cNvPr>
          <p:cNvSpPr/>
          <p:nvPr/>
        </p:nvSpPr>
        <p:spPr>
          <a:xfrm>
            <a:off x="2026920" y="3697524"/>
            <a:ext cx="94839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sp>
        <p:nvSpPr>
          <p:cNvPr id="13" name="AutoShape 55">
            <a:extLst>
              <a:ext uri="{FF2B5EF4-FFF2-40B4-BE49-F238E27FC236}">
                <a16:creationId xmlns:a16="http://schemas.microsoft.com/office/drawing/2014/main" id="{DDD4F25D-1D38-4420-9A15-18EF5FBFC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0498" y="586487"/>
            <a:ext cx="3633050" cy="506864"/>
          </a:xfrm>
          <a:prstGeom prst="wedgeRoundRectCallout">
            <a:avLst>
              <a:gd name="adj1" fmla="val -54674"/>
              <a:gd name="adj2" fmla="val 4744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Remember what is implied.</a:t>
            </a:r>
          </a:p>
        </p:txBody>
      </p:sp>
      <p:sp>
        <p:nvSpPr>
          <p:cNvPr id="14" name="AutoShape 55">
            <a:extLst>
              <a:ext uri="{FF2B5EF4-FFF2-40B4-BE49-F238E27FC236}">
                <a16:creationId xmlns:a16="http://schemas.microsoft.com/office/drawing/2014/main" id="{B02C5C81-22FC-4A7B-8708-B87AEFBD4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1245736"/>
            <a:ext cx="6019800" cy="2107064"/>
          </a:xfrm>
          <a:prstGeom prst="wedgeRoundRectCallout">
            <a:avLst>
              <a:gd name="adj1" fmla="val -54674"/>
              <a:gd name="adj2" fmla="val 4744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The model </a:t>
            </a:r>
            <a:r>
              <a:rPr lang="en-US" altLang="en-US" sz="28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 </a:t>
            </a:r>
            <a:r>
              <a:rPr lang="en-US" altLang="en-US" sz="2400" dirty="0"/>
              <a:t>defines: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universe </a:t>
            </a:r>
            <a:r>
              <a:rPr lang="en-US" altLang="en-US" sz="2400" dirty="0">
                <a:solidFill>
                  <a:srgbClr val="66FF66"/>
                </a:solidFill>
              </a:rPr>
              <a:t>U</a:t>
            </a:r>
            <a:r>
              <a:rPr lang="en-US" altLang="en-US" sz="2400" dirty="0">
                <a:solidFill>
                  <a:schemeClr val="tx2"/>
                </a:solidFill>
              </a:rPr>
              <a:t> </a:t>
            </a:r>
            <a:r>
              <a:rPr lang="en-US" altLang="en-US" sz="2400" dirty="0"/>
              <a:t>of objects 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dirty="0"/>
              <a:t> is drawn from.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definition of </a:t>
            </a:r>
            <a:r>
              <a:rPr lang="en-US" altLang="en-US" sz="2400" dirty="0">
                <a:solidFill>
                  <a:srgbClr val="66FF66"/>
                </a:solidFill>
              </a:rPr>
              <a:t>+</a:t>
            </a:r>
            <a:r>
              <a:rPr lang="en-US" altLang="en-US" sz="2400" dirty="0"/>
              <a:t>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definition of </a:t>
            </a:r>
            <a:r>
              <a:rPr lang="en-US" altLang="en-US" sz="2400" i="1" dirty="0">
                <a:solidFill>
                  <a:srgbClr val="66FF66"/>
                </a:solidFill>
              </a:rPr>
              <a:t>&gt;</a:t>
            </a:r>
            <a:r>
              <a:rPr lang="en-US" altLang="en-US" sz="2400" dirty="0"/>
              <a:t>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definition of </a:t>
            </a:r>
            <a:r>
              <a:rPr lang="en-US" altLang="en-US" sz="2400" dirty="0">
                <a:solidFill>
                  <a:srgbClr val="66FF66"/>
                </a:solidFill>
              </a:rPr>
              <a:t>1</a:t>
            </a:r>
            <a:r>
              <a:rPr lang="en-US" altLang="en-US" sz="2400" dirty="0"/>
              <a:t>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B01509-465A-49E0-AE61-1C1F88AEBF7D}"/>
              </a:ext>
            </a:extLst>
          </p:cNvPr>
          <p:cNvSpPr/>
          <p:nvPr/>
        </p:nvSpPr>
        <p:spPr>
          <a:xfrm>
            <a:off x="3776424" y="372967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+</a:t>
            </a:r>
            <a:endParaRPr lang="en-US" sz="2400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2A12E55-2065-4177-8F01-2401EE3A8E99}"/>
              </a:ext>
            </a:extLst>
          </p:cNvPr>
          <p:cNvSpPr/>
          <p:nvPr/>
        </p:nvSpPr>
        <p:spPr>
          <a:xfrm>
            <a:off x="3947420" y="373062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1</a:t>
            </a:r>
            <a:endParaRPr lang="en-US" sz="2400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9728581-7AF5-49D1-8AC7-C7D225FF2D60}"/>
              </a:ext>
            </a:extLst>
          </p:cNvPr>
          <p:cNvSpPr/>
          <p:nvPr/>
        </p:nvSpPr>
        <p:spPr>
          <a:xfrm>
            <a:off x="4173915" y="372803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&gt;</a:t>
            </a:r>
            <a:endParaRPr lang="en-US" sz="2400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F11FD75C-1FED-4D52-8D07-407FA3AFA1CA}"/>
              </a:ext>
            </a:extLst>
          </p:cNvPr>
          <p:cNvSpPr/>
          <p:nvPr/>
        </p:nvSpPr>
        <p:spPr>
          <a:xfrm>
            <a:off x="3050588" y="3730960"/>
            <a:ext cx="6270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</a:t>
            </a:r>
            <a:endParaRPr lang="en-US" sz="2400" dirty="0">
              <a:solidFill>
                <a:srgbClr val="66FF66"/>
              </a:solidFill>
            </a:endParaRPr>
          </a:p>
        </p:txBody>
      </p:sp>
      <p:sp>
        <p:nvSpPr>
          <p:cNvPr id="42" name="AutoShape 55">
            <a:extLst>
              <a:ext uri="{FF2B5EF4-FFF2-40B4-BE49-F238E27FC236}">
                <a16:creationId xmlns:a16="http://schemas.microsoft.com/office/drawing/2014/main" id="{E9267C09-7D86-43A6-A309-DC9B9FA32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050" y="6096339"/>
            <a:ext cx="3124200" cy="506864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Is it even valid?!?</a:t>
            </a:r>
          </a:p>
        </p:txBody>
      </p:sp>
      <p:sp>
        <p:nvSpPr>
          <p:cNvPr id="17" name="AutoShape 55">
            <a:extLst>
              <a:ext uri="{FF2B5EF4-FFF2-40B4-BE49-F238E27FC236}">
                <a16:creationId xmlns:a16="http://schemas.microsoft.com/office/drawing/2014/main" id="{83AA1DBB-53D2-40E0-8018-734603215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167095"/>
            <a:ext cx="4631948" cy="1624106"/>
          </a:xfrm>
          <a:prstGeom prst="wedgeRoundRectCallout">
            <a:avLst>
              <a:gd name="adj1" fmla="val -53851"/>
              <a:gd name="adj2" fmla="val -51861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Proving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</a:rPr>
              <a:t> </a:t>
            </a:r>
            <a:r>
              <a:rPr lang="en-US" altLang="en-US" sz="2400" dirty="0"/>
              <a:t>is true can be hard.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But proving it false is much easier.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You prove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Φ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by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giving one counter example.</a:t>
            </a:r>
          </a:p>
        </p:txBody>
      </p:sp>
      <p:sp>
        <p:nvSpPr>
          <p:cNvPr id="20" name="AutoShape 55">
            <a:extLst>
              <a:ext uri="{FF2B5EF4-FFF2-40B4-BE49-F238E27FC236}">
                <a16:creationId xmlns:a16="http://schemas.microsoft.com/office/drawing/2014/main" id="{548F6323-A0E8-46FC-BCAF-DE439BC51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6418" y="4038600"/>
            <a:ext cx="3149835" cy="2107065"/>
          </a:xfrm>
          <a:prstGeom prst="wedgeRoundRectCallout">
            <a:avLst>
              <a:gd name="adj1" fmla="val 29581"/>
              <a:gd name="adj2" fmla="val -52569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You could define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 = {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0,1,2,…   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}</a:t>
            </a: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 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x+1&gt;x</a:t>
            </a:r>
            <a:r>
              <a:rPr 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?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∞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+1&gt;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∞</a:t>
            </a:r>
            <a:endParaRPr lang="en-US" altLang="en-US" sz="2400" dirty="0">
              <a:solidFill>
                <a:srgbClr val="66FF66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Oops. No.</a:t>
            </a:r>
            <a:endParaRPr lang="en-US" altLang="en-US" sz="2400" dirty="0"/>
          </a:p>
        </p:txBody>
      </p:sp>
      <p:grpSp>
        <p:nvGrpSpPr>
          <p:cNvPr id="23" name="Group 29">
            <a:extLst>
              <a:ext uri="{FF2B5EF4-FFF2-40B4-BE49-F238E27FC236}">
                <a16:creationId xmlns:a16="http://schemas.microsoft.com/office/drawing/2014/main" id="{4E72B05F-EF7D-46E3-BCA5-F8F81FD67F2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3865410"/>
            <a:ext cx="1223454" cy="1239990"/>
            <a:chOff x="2065" y="1551"/>
            <a:chExt cx="1628" cy="1988"/>
          </a:xfrm>
        </p:grpSpPr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0956D8A7-123B-4C9F-B08A-E88656F9D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1C5F3439-0117-4C78-AEE8-1E4AA5EFF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93D57E49-3A54-4EED-BFCB-B00698B62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5CD84B28-300D-4AE4-8558-EDBF1943D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1049BE24-69CD-4D12-9214-E7F060CA9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FB3C58FA-0D82-40FB-9D71-C97594A6A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BFF00919-8D91-4EFE-A848-747E0539F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7">
              <a:extLst>
                <a:ext uri="{FF2B5EF4-FFF2-40B4-BE49-F238E27FC236}">
                  <a16:creationId xmlns:a16="http://schemas.microsoft.com/office/drawing/2014/main" id="{2915CF3F-1B0F-4464-AFE3-D007BE34D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2EFA904D-89E2-4A9A-B39E-E23628FAE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5814C890-018A-4BAB-9486-F686DC23C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A9F87C3B-FB74-410D-828E-FFC6AE962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08EB5999-35A5-4B3B-A8FC-68AE2566C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FEDC1ECF-E032-4ECF-914A-022067876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D0571A7E-133E-4098-BFAF-F62CEBC99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26234F62-FAEE-4EA6-9C9F-70ADB8FBE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C291F48E-0406-4407-BE92-7B590E3AF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CC5A65E0-7D31-4EEC-8451-753CC50DA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C6C47D91-7955-4852-B334-B327ADA4C180}"/>
              </a:ext>
            </a:extLst>
          </p:cNvPr>
          <p:cNvSpPr/>
          <p:nvPr/>
        </p:nvSpPr>
        <p:spPr>
          <a:xfrm>
            <a:off x="8077647" y="4512951"/>
            <a:ext cx="48122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rgbClr val="66FF66"/>
                </a:solidFill>
              </a:rPr>
              <a:t>,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∞</a:t>
            </a:r>
            <a:endParaRPr lang="en-US" sz="24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2C94311-72B8-404B-B960-3176CF23901A}"/>
              </a:ext>
            </a:extLst>
          </p:cNvPr>
          <p:cNvSpPr/>
          <p:nvPr/>
        </p:nvSpPr>
        <p:spPr>
          <a:xfrm>
            <a:off x="8226397" y="4887843"/>
            <a:ext cx="83343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Valid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64217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13" grpId="0" animBg="1"/>
      <p:bldP spid="14" grpId="0" animBg="1"/>
      <p:bldP spid="17" grpId="0" animBg="1"/>
      <p:bldP spid="20" grpId="0" animBg="1"/>
      <p:bldP spid="4" grpId="0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Arrow: Down 20">
            <a:extLst>
              <a:ext uri="{FF2B5EF4-FFF2-40B4-BE49-F238E27FC236}">
                <a16:creationId xmlns:a16="http://schemas.microsoft.com/office/drawing/2014/main" id="{B427C4D6-A35C-4B8E-BA77-E1E2E57E8FC2}"/>
              </a:ext>
            </a:extLst>
          </p:cNvPr>
          <p:cNvSpPr/>
          <p:nvPr/>
        </p:nvSpPr>
        <p:spPr bwMode="auto">
          <a:xfrm rot="16200000">
            <a:off x="1891316" y="3873194"/>
            <a:ext cx="76200" cy="201231"/>
          </a:xfrm>
          <a:prstGeom prst="downArrow">
            <a:avLst/>
          </a:prstGeom>
          <a:noFill/>
          <a:ln w="381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4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25" name="Text Box 44">
            <a:extLst>
              <a:ext uri="{FF2B5EF4-FFF2-40B4-BE49-F238E27FC236}">
                <a16:creationId xmlns:a16="http://schemas.microsoft.com/office/drawing/2014/main" id="{FB100BDD-A1CA-4C96-876D-2CC664BA40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5917" y="3689904"/>
            <a:ext cx="6206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8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0000"/>
                </a:solidFill>
              </a:rPr>
              <a:t>x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FF1F54F-8C2E-48B9-851E-AEDFE5252773}"/>
              </a:ext>
            </a:extLst>
          </p:cNvPr>
          <p:cNvSpPr/>
          <p:nvPr/>
        </p:nvSpPr>
        <p:spPr>
          <a:xfrm>
            <a:off x="2026920" y="3697524"/>
            <a:ext cx="94839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sp>
        <p:nvSpPr>
          <p:cNvPr id="13" name="AutoShape 55">
            <a:extLst>
              <a:ext uri="{FF2B5EF4-FFF2-40B4-BE49-F238E27FC236}">
                <a16:creationId xmlns:a16="http://schemas.microsoft.com/office/drawing/2014/main" id="{DDD4F25D-1D38-4420-9A15-18EF5FBFC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0498" y="586487"/>
            <a:ext cx="3633050" cy="506864"/>
          </a:xfrm>
          <a:prstGeom prst="wedgeRoundRectCallout">
            <a:avLst>
              <a:gd name="adj1" fmla="val -54674"/>
              <a:gd name="adj2" fmla="val 4744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Remember what is implied.</a:t>
            </a:r>
          </a:p>
        </p:txBody>
      </p:sp>
      <p:sp>
        <p:nvSpPr>
          <p:cNvPr id="14" name="AutoShape 55">
            <a:extLst>
              <a:ext uri="{FF2B5EF4-FFF2-40B4-BE49-F238E27FC236}">
                <a16:creationId xmlns:a16="http://schemas.microsoft.com/office/drawing/2014/main" id="{B02C5C81-22FC-4A7B-8708-B87AEFBD4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1245736"/>
            <a:ext cx="6019800" cy="2107064"/>
          </a:xfrm>
          <a:prstGeom prst="wedgeRoundRectCallout">
            <a:avLst>
              <a:gd name="adj1" fmla="val -54674"/>
              <a:gd name="adj2" fmla="val 4744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The model </a:t>
            </a:r>
            <a:r>
              <a:rPr lang="en-US" altLang="en-US" sz="28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 </a:t>
            </a:r>
            <a:r>
              <a:rPr lang="en-US" altLang="en-US" sz="2400" dirty="0"/>
              <a:t>defines: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universe </a:t>
            </a:r>
            <a:r>
              <a:rPr lang="en-US" altLang="en-US" sz="2400" dirty="0">
                <a:solidFill>
                  <a:srgbClr val="66FF66"/>
                </a:solidFill>
              </a:rPr>
              <a:t>U</a:t>
            </a:r>
            <a:r>
              <a:rPr lang="en-US" altLang="en-US" sz="2400" dirty="0">
                <a:solidFill>
                  <a:schemeClr val="tx2"/>
                </a:solidFill>
              </a:rPr>
              <a:t> </a:t>
            </a:r>
            <a:r>
              <a:rPr lang="en-US" altLang="en-US" sz="2400" dirty="0"/>
              <a:t>of objects 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dirty="0"/>
              <a:t> is drawn from.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definition of </a:t>
            </a:r>
            <a:r>
              <a:rPr lang="en-US" altLang="en-US" sz="2400" dirty="0">
                <a:solidFill>
                  <a:srgbClr val="66FF66"/>
                </a:solidFill>
              </a:rPr>
              <a:t>+</a:t>
            </a:r>
            <a:r>
              <a:rPr lang="en-US" altLang="en-US" sz="2400" dirty="0"/>
              <a:t>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definition of </a:t>
            </a:r>
            <a:r>
              <a:rPr lang="en-US" altLang="en-US" sz="2400" i="1" dirty="0">
                <a:solidFill>
                  <a:srgbClr val="66FF66"/>
                </a:solidFill>
              </a:rPr>
              <a:t>&gt;</a:t>
            </a:r>
            <a:r>
              <a:rPr lang="en-US" altLang="en-US" sz="2400" dirty="0"/>
              <a:t>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definition of </a:t>
            </a:r>
            <a:r>
              <a:rPr lang="en-US" altLang="en-US" sz="2400" dirty="0">
                <a:solidFill>
                  <a:srgbClr val="66FF66"/>
                </a:solidFill>
              </a:rPr>
              <a:t>1</a:t>
            </a:r>
            <a:r>
              <a:rPr lang="en-US" altLang="en-US" sz="2400" dirty="0"/>
              <a:t>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B01509-465A-49E0-AE61-1C1F88AEBF7D}"/>
              </a:ext>
            </a:extLst>
          </p:cNvPr>
          <p:cNvSpPr/>
          <p:nvPr/>
        </p:nvSpPr>
        <p:spPr>
          <a:xfrm>
            <a:off x="3776424" y="372967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+</a:t>
            </a:r>
            <a:endParaRPr lang="en-US" sz="2400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2A12E55-2065-4177-8F01-2401EE3A8E99}"/>
              </a:ext>
            </a:extLst>
          </p:cNvPr>
          <p:cNvSpPr/>
          <p:nvPr/>
        </p:nvSpPr>
        <p:spPr>
          <a:xfrm>
            <a:off x="3947420" y="373062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1</a:t>
            </a:r>
            <a:endParaRPr lang="en-US" sz="2400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9728581-7AF5-49D1-8AC7-C7D225FF2D60}"/>
              </a:ext>
            </a:extLst>
          </p:cNvPr>
          <p:cNvSpPr/>
          <p:nvPr/>
        </p:nvSpPr>
        <p:spPr>
          <a:xfrm>
            <a:off x="4173915" y="372803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&gt;</a:t>
            </a:r>
            <a:endParaRPr lang="en-US" sz="2400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F11FD75C-1FED-4D52-8D07-407FA3AFA1CA}"/>
              </a:ext>
            </a:extLst>
          </p:cNvPr>
          <p:cNvSpPr/>
          <p:nvPr/>
        </p:nvSpPr>
        <p:spPr>
          <a:xfrm>
            <a:off x="3050588" y="3730960"/>
            <a:ext cx="6270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</a:t>
            </a:r>
            <a:endParaRPr lang="en-US" sz="2400" dirty="0">
              <a:solidFill>
                <a:srgbClr val="66FF66"/>
              </a:solidFill>
            </a:endParaRPr>
          </a:p>
        </p:txBody>
      </p:sp>
      <p:sp>
        <p:nvSpPr>
          <p:cNvPr id="42" name="AutoShape 55">
            <a:extLst>
              <a:ext uri="{FF2B5EF4-FFF2-40B4-BE49-F238E27FC236}">
                <a16:creationId xmlns:a16="http://schemas.microsoft.com/office/drawing/2014/main" id="{E9267C09-7D86-43A6-A309-DC9B9FA32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050" y="6096339"/>
            <a:ext cx="3124200" cy="506864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Is it even </a:t>
            </a:r>
            <a:r>
              <a:rPr lang="en-US" sz="2400" dirty="0"/>
              <a:t>valid</a:t>
            </a:r>
            <a:r>
              <a:rPr lang="en-US" altLang="en-US" sz="2400" dirty="0"/>
              <a:t>?!?</a:t>
            </a:r>
          </a:p>
        </p:txBody>
      </p:sp>
      <p:sp>
        <p:nvSpPr>
          <p:cNvPr id="17" name="AutoShape 55">
            <a:extLst>
              <a:ext uri="{FF2B5EF4-FFF2-40B4-BE49-F238E27FC236}">
                <a16:creationId xmlns:a16="http://schemas.microsoft.com/office/drawing/2014/main" id="{83AA1DBB-53D2-40E0-8018-734603215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167095"/>
            <a:ext cx="4631948" cy="1624106"/>
          </a:xfrm>
          <a:prstGeom prst="wedgeRoundRectCallout">
            <a:avLst>
              <a:gd name="adj1" fmla="val -53851"/>
              <a:gd name="adj2" fmla="val -51861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Proving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</a:rPr>
              <a:t> </a:t>
            </a:r>
            <a:r>
              <a:rPr lang="en-US" altLang="en-US" sz="2400" dirty="0"/>
              <a:t>is true can be hard.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But proving it false is much easier.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You prove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Φ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by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giving one counter example.</a:t>
            </a:r>
          </a:p>
        </p:txBody>
      </p:sp>
      <p:sp>
        <p:nvSpPr>
          <p:cNvPr id="20" name="AutoShape 55">
            <a:extLst>
              <a:ext uri="{FF2B5EF4-FFF2-40B4-BE49-F238E27FC236}">
                <a16:creationId xmlns:a16="http://schemas.microsoft.com/office/drawing/2014/main" id="{548F6323-A0E8-46FC-BCAF-DE439BC51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6418" y="4038600"/>
            <a:ext cx="3149835" cy="2107065"/>
          </a:xfrm>
          <a:prstGeom prst="wedgeRoundRectCallout">
            <a:avLst>
              <a:gd name="adj1" fmla="val 29581"/>
              <a:gd name="adj2" fmla="val -52569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You could define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 </a:t>
            </a: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{</a:t>
            </a:r>
            <a:r>
              <a:rPr lang="en-US" altLang="en-US" sz="2000" dirty="0">
                <a:solidFill>
                  <a:srgbClr val="66FF66"/>
                </a:solidFill>
                <a:sym typeface="Symbol" panose="05050102010706020507" pitchFamily="18" charset="2"/>
              </a:rPr>
              <a:t>0,1,2,3,4</a:t>
            </a: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}</a:t>
            </a:r>
            <a:endParaRPr lang="en-US" altLang="en-US" sz="20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+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addition mod 5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99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4+1=0 &gt; 4.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Oops. No.</a:t>
            </a:r>
            <a:endParaRPr lang="en-US" altLang="en-US" sz="2400" dirty="0"/>
          </a:p>
        </p:txBody>
      </p:sp>
      <p:grpSp>
        <p:nvGrpSpPr>
          <p:cNvPr id="23" name="Group 29">
            <a:extLst>
              <a:ext uri="{FF2B5EF4-FFF2-40B4-BE49-F238E27FC236}">
                <a16:creationId xmlns:a16="http://schemas.microsoft.com/office/drawing/2014/main" id="{4E72B05F-EF7D-46E3-BCA5-F8F81FD67F2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3865410"/>
            <a:ext cx="1223454" cy="1239990"/>
            <a:chOff x="2065" y="1551"/>
            <a:chExt cx="1628" cy="1988"/>
          </a:xfrm>
        </p:grpSpPr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0956D8A7-123B-4C9F-B08A-E88656F9D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1C5F3439-0117-4C78-AEE8-1E4AA5EFF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93D57E49-3A54-4EED-BFCB-B00698B62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5CD84B28-300D-4AE4-8558-EDBF1943D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1049BE24-69CD-4D12-9214-E7F060CA9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FB3C58FA-0D82-40FB-9D71-C97594A6A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BFF00919-8D91-4EFE-A848-747E0539F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7">
              <a:extLst>
                <a:ext uri="{FF2B5EF4-FFF2-40B4-BE49-F238E27FC236}">
                  <a16:creationId xmlns:a16="http://schemas.microsoft.com/office/drawing/2014/main" id="{2915CF3F-1B0F-4464-AFE3-D007BE34D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2EFA904D-89E2-4A9A-B39E-E23628FAE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5814C890-018A-4BAB-9486-F686DC23C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A9F87C3B-FB74-410D-828E-FFC6AE962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08EB5999-35A5-4B3B-A8FC-68AE2566C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FEDC1ECF-E032-4ECF-914A-022067876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D0571A7E-133E-4098-BFAF-F62CEBC99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26234F62-FAEE-4EA6-9C9F-70ADB8FBE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C291F48E-0406-4407-BE92-7B590E3AF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CC5A65E0-7D31-4EEC-8451-753CC50DA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880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Arrow: Down 20">
            <a:extLst>
              <a:ext uri="{FF2B5EF4-FFF2-40B4-BE49-F238E27FC236}">
                <a16:creationId xmlns:a16="http://schemas.microsoft.com/office/drawing/2014/main" id="{B427C4D6-A35C-4B8E-BA77-E1E2E57E8FC2}"/>
              </a:ext>
            </a:extLst>
          </p:cNvPr>
          <p:cNvSpPr/>
          <p:nvPr/>
        </p:nvSpPr>
        <p:spPr bwMode="auto">
          <a:xfrm rot="16200000">
            <a:off x="1891316" y="3873194"/>
            <a:ext cx="76200" cy="201231"/>
          </a:xfrm>
          <a:prstGeom prst="downArrow">
            <a:avLst/>
          </a:prstGeom>
          <a:noFill/>
          <a:ln w="381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4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25" name="Text Box 44">
            <a:extLst>
              <a:ext uri="{FF2B5EF4-FFF2-40B4-BE49-F238E27FC236}">
                <a16:creationId xmlns:a16="http://schemas.microsoft.com/office/drawing/2014/main" id="{FB100BDD-A1CA-4C96-876D-2CC664BA40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5917" y="3689904"/>
            <a:ext cx="6206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8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0000"/>
                </a:solidFill>
              </a:rPr>
              <a:t>x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FF1F54F-8C2E-48B9-851E-AEDFE5252773}"/>
              </a:ext>
            </a:extLst>
          </p:cNvPr>
          <p:cNvSpPr/>
          <p:nvPr/>
        </p:nvSpPr>
        <p:spPr>
          <a:xfrm>
            <a:off x="2026920" y="3697524"/>
            <a:ext cx="94839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sp>
        <p:nvSpPr>
          <p:cNvPr id="13" name="AutoShape 55">
            <a:extLst>
              <a:ext uri="{FF2B5EF4-FFF2-40B4-BE49-F238E27FC236}">
                <a16:creationId xmlns:a16="http://schemas.microsoft.com/office/drawing/2014/main" id="{DDD4F25D-1D38-4420-9A15-18EF5FBFC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0498" y="586487"/>
            <a:ext cx="3633050" cy="506864"/>
          </a:xfrm>
          <a:prstGeom prst="wedgeRoundRectCallout">
            <a:avLst>
              <a:gd name="adj1" fmla="val -54674"/>
              <a:gd name="adj2" fmla="val 4744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Remember what is implied.</a:t>
            </a:r>
          </a:p>
        </p:txBody>
      </p:sp>
      <p:sp>
        <p:nvSpPr>
          <p:cNvPr id="14" name="AutoShape 55">
            <a:extLst>
              <a:ext uri="{FF2B5EF4-FFF2-40B4-BE49-F238E27FC236}">
                <a16:creationId xmlns:a16="http://schemas.microsoft.com/office/drawing/2014/main" id="{B02C5C81-22FC-4A7B-8708-B87AEFBD4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1245736"/>
            <a:ext cx="6019800" cy="2107064"/>
          </a:xfrm>
          <a:prstGeom prst="wedgeRoundRectCallout">
            <a:avLst>
              <a:gd name="adj1" fmla="val -54674"/>
              <a:gd name="adj2" fmla="val 4744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The model </a:t>
            </a:r>
            <a:r>
              <a:rPr lang="en-US" altLang="en-US" sz="28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 </a:t>
            </a:r>
            <a:r>
              <a:rPr lang="en-US" altLang="en-US" sz="2400" dirty="0"/>
              <a:t>defines: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universe </a:t>
            </a:r>
            <a:r>
              <a:rPr lang="en-US" altLang="en-US" sz="2400" dirty="0">
                <a:solidFill>
                  <a:srgbClr val="66FF66"/>
                </a:solidFill>
              </a:rPr>
              <a:t>U</a:t>
            </a:r>
            <a:r>
              <a:rPr lang="en-US" altLang="en-US" sz="2400" dirty="0">
                <a:solidFill>
                  <a:schemeClr val="tx2"/>
                </a:solidFill>
              </a:rPr>
              <a:t> </a:t>
            </a:r>
            <a:r>
              <a:rPr lang="en-US" altLang="en-US" sz="2400" dirty="0"/>
              <a:t>of objects 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dirty="0"/>
              <a:t> is drawn from.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definition of </a:t>
            </a:r>
            <a:r>
              <a:rPr lang="en-US" altLang="en-US" sz="2400" dirty="0">
                <a:solidFill>
                  <a:srgbClr val="66FF66"/>
                </a:solidFill>
              </a:rPr>
              <a:t>+</a:t>
            </a:r>
            <a:r>
              <a:rPr lang="en-US" altLang="en-US" sz="2400" dirty="0"/>
              <a:t>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definition of </a:t>
            </a:r>
            <a:r>
              <a:rPr lang="en-US" altLang="en-US" sz="2400" i="1" dirty="0">
                <a:solidFill>
                  <a:srgbClr val="66FF66"/>
                </a:solidFill>
              </a:rPr>
              <a:t>&gt;</a:t>
            </a:r>
            <a:r>
              <a:rPr lang="en-US" altLang="en-US" sz="2400" dirty="0"/>
              <a:t>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definition of </a:t>
            </a:r>
            <a:r>
              <a:rPr lang="en-US" altLang="en-US" sz="2400" dirty="0">
                <a:solidFill>
                  <a:srgbClr val="66FF66"/>
                </a:solidFill>
              </a:rPr>
              <a:t>1</a:t>
            </a:r>
            <a:r>
              <a:rPr lang="en-US" altLang="en-US" sz="2400" dirty="0"/>
              <a:t>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B01509-465A-49E0-AE61-1C1F88AEBF7D}"/>
              </a:ext>
            </a:extLst>
          </p:cNvPr>
          <p:cNvSpPr/>
          <p:nvPr/>
        </p:nvSpPr>
        <p:spPr>
          <a:xfrm>
            <a:off x="3776424" y="372967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+</a:t>
            </a:r>
            <a:endParaRPr lang="en-US" sz="2400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2A12E55-2065-4177-8F01-2401EE3A8E99}"/>
              </a:ext>
            </a:extLst>
          </p:cNvPr>
          <p:cNvSpPr/>
          <p:nvPr/>
        </p:nvSpPr>
        <p:spPr>
          <a:xfrm>
            <a:off x="3947420" y="373062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1</a:t>
            </a:r>
            <a:endParaRPr lang="en-US" sz="2400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9728581-7AF5-49D1-8AC7-C7D225FF2D60}"/>
              </a:ext>
            </a:extLst>
          </p:cNvPr>
          <p:cNvSpPr/>
          <p:nvPr/>
        </p:nvSpPr>
        <p:spPr>
          <a:xfrm>
            <a:off x="4173915" y="372803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&gt;</a:t>
            </a:r>
            <a:endParaRPr lang="en-US" sz="2400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F11FD75C-1FED-4D52-8D07-407FA3AFA1CA}"/>
              </a:ext>
            </a:extLst>
          </p:cNvPr>
          <p:cNvSpPr/>
          <p:nvPr/>
        </p:nvSpPr>
        <p:spPr>
          <a:xfrm>
            <a:off x="3050588" y="3730960"/>
            <a:ext cx="6270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</a:t>
            </a:r>
            <a:endParaRPr lang="en-US" sz="2400" dirty="0">
              <a:solidFill>
                <a:srgbClr val="66FF66"/>
              </a:solidFill>
            </a:endParaRPr>
          </a:p>
        </p:txBody>
      </p:sp>
      <p:sp>
        <p:nvSpPr>
          <p:cNvPr id="42" name="AutoShape 55">
            <a:extLst>
              <a:ext uri="{FF2B5EF4-FFF2-40B4-BE49-F238E27FC236}">
                <a16:creationId xmlns:a16="http://schemas.microsoft.com/office/drawing/2014/main" id="{E9267C09-7D86-43A6-A309-DC9B9FA32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050" y="6096339"/>
            <a:ext cx="3124200" cy="506864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Is it even </a:t>
            </a:r>
            <a:r>
              <a:rPr lang="en-US" sz="2400" dirty="0"/>
              <a:t>valid</a:t>
            </a:r>
            <a:r>
              <a:rPr lang="en-US" altLang="en-US" sz="2400" dirty="0"/>
              <a:t>?!?</a:t>
            </a:r>
          </a:p>
        </p:txBody>
      </p:sp>
      <p:sp>
        <p:nvSpPr>
          <p:cNvPr id="17" name="AutoShape 55">
            <a:extLst>
              <a:ext uri="{FF2B5EF4-FFF2-40B4-BE49-F238E27FC236}">
                <a16:creationId xmlns:a16="http://schemas.microsoft.com/office/drawing/2014/main" id="{83AA1DBB-53D2-40E0-8018-734603215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167095"/>
            <a:ext cx="4631948" cy="1624106"/>
          </a:xfrm>
          <a:prstGeom prst="wedgeRoundRectCallout">
            <a:avLst>
              <a:gd name="adj1" fmla="val -53851"/>
              <a:gd name="adj2" fmla="val -51861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Proving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</a:rPr>
              <a:t> </a:t>
            </a:r>
            <a:r>
              <a:rPr lang="en-US" altLang="en-US" sz="2400" dirty="0"/>
              <a:t>is true can be hard.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But proving it false is much easier.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You prove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Φ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by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giving one counter example.</a:t>
            </a:r>
          </a:p>
        </p:txBody>
      </p:sp>
      <p:sp>
        <p:nvSpPr>
          <p:cNvPr id="20" name="AutoShape 55">
            <a:extLst>
              <a:ext uri="{FF2B5EF4-FFF2-40B4-BE49-F238E27FC236}">
                <a16:creationId xmlns:a16="http://schemas.microsoft.com/office/drawing/2014/main" id="{548F6323-A0E8-46FC-BCAF-DE439BC51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6418" y="4038600"/>
            <a:ext cx="3149835" cy="2107065"/>
          </a:xfrm>
          <a:prstGeom prst="wedgeRoundRectCallout">
            <a:avLst>
              <a:gd name="adj1" fmla="val 29581"/>
              <a:gd name="adj2" fmla="val -52569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You could define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 </a:t>
            </a: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{</a:t>
            </a:r>
            <a:r>
              <a:rPr lang="en-US" altLang="en-US" sz="2000" dirty="0">
                <a:solidFill>
                  <a:srgbClr val="66FF66"/>
                </a:solidFill>
                <a:sym typeface="Symbol" panose="05050102010706020507" pitchFamily="18" charset="2"/>
              </a:rPr>
              <a:t>D</a:t>
            </a:r>
            <a:r>
              <a:rPr lang="en-US" sz="2000" dirty="0">
                <a:solidFill>
                  <a:srgbClr val="66FF66"/>
                </a:solidFill>
              </a:rPr>
              <a:t>evil, God, </a:t>
            </a:r>
            <a:r>
              <a:rPr 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you</a:t>
            </a: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}</a:t>
            </a:r>
            <a:endParaRPr lang="en-US" altLang="en-US" sz="20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+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marriage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&gt;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“is better”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 =</a:t>
            </a:r>
            <a:r>
              <a:rPr lang="en-US" sz="2400" dirty="0">
                <a:solidFill>
                  <a:srgbClr val="66FF66"/>
                </a:solidFill>
              </a:rPr>
              <a:t> Devil</a:t>
            </a:r>
            <a:endParaRPr lang="en-US" altLang="en-US" sz="2400" dirty="0">
              <a:solidFill>
                <a:srgbClr val="66FF66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22" name="AutoShape 55">
            <a:extLst>
              <a:ext uri="{FF2B5EF4-FFF2-40B4-BE49-F238E27FC236}">
                <a16:creationId xmlns:a16="http://schemas.microsoft.com/office/drawing/2014/main" id="{40F33C8C-6AD3-4C30-8088-3FDEF6340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2892" y="6210300"/>
            <a:ext cx="7214467" cy="603056"/>
          </a:xfrm>
          <a:prstGeom prst="wedgeRoundRectCallout">
            <a:avLst>
              <a:gd name="adj1" fmla="val 34475"/>
              <a:gd name="adj2" fmla="val -67579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x+1&gt;x</a:t>
            </a:r>
            <a:r>
              <a:rPr 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sz="1800" dirty="0">
              <a:solidFill>
                <a:srgbClr val="66FF66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grpSp>
        <p:nvGrpSpPr>
          <p:cNvPr id="23" name="Group 29">
            <a:extLst>
              <a:ext uri="{FF2B5EF4-FFF2-40B4-BE49-F238E27FC236}">
                <a16:creationId xmlns:a16="http://schemas.microsoft.com/office/drawing/2014/main" id="{4E72B05F-EF7D-46E3-BCA5-F8F81FD67F2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3865410"/>
            <a:ext cx="1223454" cy="1239990"/>
            <a:chOff x="2065" y="1551"/>
            <a:chExt cx="1628" cy="1988"/>
          </a:xfrm>
        </p:grpSpPr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0956D8A7-123B-4C9F-B08A-E88656F9D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1C5F3439-0117-4C78-AEE8-1E4AA5EFF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93D57E49-3A54-4EED-BFCB-B00698B62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5CD84B28-300D-4AE4-8558-EDBF1943D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1049BE24-69CD-4D12-9214-E7F060CA9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FB3C58FA-0D82-40FB-9D71-C97594A6A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BFF00919-8D91-4EFE-A848-747E0539F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7">
              <a:extLst>
                <a:ext uri="{FF2B5EF4-FFF2-40B4-BE49-F238E27FC236}">
                  <a16:creationId xmlns:a16="http://schemas.microsoft.com/office/drawing/2014/main" id="{2915CF3F-1B0F-4464-AFE3-D007BE34D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2EFA904D-89E2-4A9A-B39E-E23628FAE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5814C890-018A-4BAB-9486-F686DC23C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A9F87C3B-FB74-410D-828E-FFC6AE962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08EB5999-35A5-4B3B-A8FC-68AE2566C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FEDC1ECF-E032-4ECF-914A-022067876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D0571A7E-133E-4098-BFAF-F62CEBC99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26234F62-FAEE-4EA6-9C9F-70ADB8FBE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C291F48E-0406-4407-BE92-7B590E3AF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CC5A65E0-7D31-4EEC-8451-753CC50DA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A2582929-5D44-4B02-8A24-849326B97C54}"/>
              </a:ext>
            </a:extLst>
          </p:cNvPr>
          <p:cNvSpPr/>
          <p:nvPr/>
        </p:nvSpPr>
        <p:spPr>
          <a:xfrm>
            <a:off x="2970425" y="6226131"/>
            <a:ext cx="632597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“You</a:t>
            </a:r>
            <a:r>
              <a:rPr 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married to Devil is better than you alone.”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464546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3" grpId="0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Arrow: Down 20">
            <a:extLst>
              <a:ext uri="{FF2B5EF4-FFF2-40B4-BE49-F238E27FC236}">
                <a16:creationId xmlns:a16="http://schemas.microsoft.com/office/drawing/2014/main" id="{B427C4D6-A35C-4B8E-BA77-E1E2E57E8FC2}"/>
              </a:ext>
            </a:extLst>
          </p:cNvPr>
          <p:cNvSpPr/>
          <p:nvPr/>
        </p:nvSpPr>
        <p:spPr bwMode="auto">
          <a:xfrm rot="16200000">
            <a:off x="1891316" y="3873194"/>
            <a:ext cx="76200" cy="201231"/>
          </a:xfrm>
          <a:prstGeom prst="downArrow">
            <a:avLst/>
          </a:prstGeom>
          <a:noFill/>
          <a:ln w="381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4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25" name="Text Box 44">
            <a:extLst>
              <a:ext uri="{FF2B5EF4-FFF2-40B4-BE49-F238E27FC236}">
                <a16:creationId xmlns:a16="http://schemas.microsoft.com/office/drawing/2014/main" id="{FB100BDD-A1CA-4C96-876D-2CC664BA40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5917" y="3689904"/>
            <a:ext cx="6206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8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0000"/>
                </a:solidFill>
              </a:rPr>
              <a:t>x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FF1F54F-8C2E-48B9-851E-AEDFE5252773}"/>
              </a:ext>
            </a:extLst>
          </p:cNvPr>
          <p:cNvSpPr/>
          <p:nvPr/>
        </p:nvSpPr>
        <p:spPr>
          <a:xfrm>
            <a:off x="2026920" y="3697524"/>
            <a:ext cx="94839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M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sp>
        <p:nvSpPr>
          <p:cNvPr id="13" name="AutoShape 55">
            <a:extLst>
              <a:ext uri="{FF2B5EF4-FFF2-40B4-BE49-F238E27FC236}">
                <a16:creationId xmlns:a16="http://schemas.microsoft.com/office/drawing/2014/main" id="{DDD4F25D-1D38-4420-9A15-18EF5FBFC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0498" y="586487"/>
            <a:ext cx="3633050" cy="506864"/>
          </a:xfrm>
          <a:prstGeom prst="wedgeRoundRectCallout">
            <a:avLst>
              <a:gd name="adj1" fmla="val -54674"/>
              <a:gd name="adj2" fmla="val 4744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Remember what is implied.</a:t>
            </a:r>
          </a:p>
        </p:txBody>
      </p:sp>
      <p:sp>
        <p:nvSpPr>
          <p:cNvPr id="14" name="AutoShape 55">
            <a:extLst>
              <a:ext uri="{FF2B5EF4-FFF2-40B4-BE49-F238E27FC236}">
                <a16:creationId xmlns:a16="http://schemas.microsoft.com/office/drawing/2014/main" id="{B02C5C81-22FC-4A7B-8708-B87AEFBD4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1245736"/>
            <a:ext cx="6019800" cy="2107064"/>
          </a:xfrm>
          <a:prstGeom prst="wedgeRoundRectCallout">
            <a:avLst>
              <a:gd name="adj1" fmla="val -54674"/>
              <a:gd name="adj2" fmla="val 4744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The model </a:t>
            </a:r>
            <a:r>
              <a:rPr lang="en-US" altLang="en-US" sz="28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 </a:t>
            </a:r>
            <a:r>
              <a:rPr lang="en-US" altLang="en-US" sz="2400" dirty="0"/>
              <a:t>defines: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universe </a:t>
            </a:r>
            <a:r>
              <a:rPr lang="en-US" altLang="en-US" sz="2400" dirty="0">
                <a:solidFill>
                  <a:srgbClr val="66FF66"/>
                </a:solidFill>
              </a:rPr>
              <a:t>U</a:t>
            </a:r>
            <a:r>
              <a:rPr lang="en-US" altLang="en-US" sz="2400" dirty="0">
                <a:solidFill>
                  <a:schemeClr val="tx2"/>
                </a:solidFill>
              </a:rPr>
              <a:t> </a:t>
            </a:r>
            <a:r>
              <a:rPr lang="en-US" altLang="en-US" sz="2400" dirty="0"/>
              <a:t>of objects 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dirty="0"/>
              <a:t> is drawn from.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definition of </a:t>
            </a:r>
            <a:r>
              <a:rPr lang="en-US" altLang="en-US" sz="2400" dirty="0">
                <a:solidFill>
                  <a:srgbClr val="66FF66"/>
                </a:solidFill>
              </a:rPr>
              <a:t>+</a:t>
            </a:r>
            <a:r>
              <a:rPr lang="en-US" altLang="en-US" sz="2400" dirty="0"/>
              <a:t>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definition of </a:t>
            </a:r>
            <a:r>
              <a:rPr lang="en-US" altLang="en-US" sz="2400" i="1" dirty="0">
                <a:solidFill>
                  <a:srgbClr val="66FF66"/>
                </a:solidFill>
              </a:rPr>
              <a:t>&gt;</a:t>
            </a:r>
            <a:r>
              <a:rPr lang="en-US" altLang="en-US" sz="2400" dirty="0"/>
              <a:t>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The definition of </a:t>
            </a:r>
            <a:r>
              <a:rPr lang="en-US" altLang="en-US" sz="2400" dirty="0">
                <a:solidFill>
                  <a:srgbClr val="66FF66"/>
                </a:solidFill>
              </a:rPr>
              <a:t>1</a:t>
            </a:r>
            <a:r>
              <a:rPr lang="en-US" altLang="en-US" sz="2400" dirty="0"/>
              <a:t>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B01509-465A-49E0-AE61-1C1F88AEBF7D}"/>
              </a:ext>
            </a:extLst>
          </p:cNvPr>
          <p:cNvSpPr/>
          <p:nvPr/>
        </p:nvSpPr>
        <p:spPr>
          <a:xfrm>
            <a:off x="3776424" y="372967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+</a:t>
            </a:r>
            <a:endParaRPr lang="en-US" sz="2400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2A12E55-2065-4177-8F01-2401EE3A8E99}"/>
              </a:ext>
            </a:extLst>
          </p:cNvPr>
          <p:cNvSpPr/>
          <p:nvPr/>
        </p:nvSpPr>
        <p:spPr>
          <a:xfrm>
            <a:off x="3947420" y="373062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1</a:t>
            </a:r>
            <a:endParaRPr lang="en-US" sz="2400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9728581-7AF5-49D1-8AC7-C7D225FF2D60}"/>
              </a:ext>
            </a:extLst>
          </p:cNvPr>
          <p:cNvSpPr/>
          <p:nvPr/>
        </p:nvSpPr>
        <p:spPr>
          <a:xfrm>
            <a:off x="4173915" y="372803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&gt;</a:t>
            </a:r>
            <a:endParaRPr lang="en-US" sz="2400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F11FD75C-1FED-4D52-8D07-407FA3AFA1CA}"/>
              </a:ext>
            </a:extLst>
          </p:cNvPr>
          <p:cNvSpPr/>
          <p:nvPr/>
        </p:nvSpPr>
        <p:spPr>
          <a:xfrm>
            <a:off x="3050588" y="3730960"/>
            <a:ext cx="6270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</a:t>
            </a:r>
            <a:endParaRPr lang="en-US" sz="2400" dirty="0">
              <a:solidFill>
                <a:srgbClr val="66FF66"/>
              </a:solidFill>
            </a:endParaRPr>
          </a:p>
        </p:txBody>
      </p:sp>
      <p:sp>
        <p:nvSpPr>
          <p:cNvPr id="42" name="AutoShape 55">
            <a:extLst>
              <a:ext uri="{FF2B5EF4-FFF2-40B4-BE49-F238E27FC236}">
                <a16:creationId xmlns:a16="http://schemas.microsoft.com/office/drawing/2014/main" id="{E9267C09-7D86-43A6-A309-DC9B9FA32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050" y="6096339"/>
            <a:ext cx="3124200" cy="506864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Is it even </a:t>
            </a:r>
            <a:r>
              <a:rPr lang="en-US" sz="2400" dirty="0"/>
              <a:t>valid</a:t>
            </a:r>
            <a:r>
              <a:rPr lang="en-US" altLang="en-US" sz="2400" dirty="0"/>
              <a:t>?!?</a:t>
            </a:r>
          </a:p>
        </p:txBody>
      </p:sp>
      <p:sp>
        <p:nvSpPr>
          <p:cNvPr id="17" name="AutoShape 55">
            <a:extLst>
              <a:ext uri="{FF2B5EF4-FFF2-40B4-BE49-F238E27FC236}">
                <a16:creationId xmlns:a16="http://schemas.microsoft.com/office/drawing/2014/main" id="{83AA1DBB-53D2-40E0-8018-734603215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4167095"/>
            <a:ext cx="4631948" cy="1624106"/>
          </a:xfrm>
          <a:prstGeom prst="wedgeRoundRectCallout">
            <a:avLst>
              <a:gd name="adj1" fmla="val -53851"/>
              <a:gd name="adj2" fmla="val -51861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Proving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</a:rPr>
              <a:t> </a:t>
            </a:r>
            <a:r>
              <a:rPr lang="en-US" altLang="en-US" sz="2400" dirty="0"/>
              <a:t>is true can be hard.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But proving it false is much easier.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You prove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Φ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by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giving one counter example.</a:t>
            </a:r>
          </a:p>
        </p:txBody>
      </p:sp>
      <p:sp>
        <p:nvSpPr>
          <p:cNvPr id="20" name="AutoShape 55">
            <a:extLst>
              <a:ext uri="{FF2B5EF4-FFF2-40B4-BE49-F238E27FC236}">
                <a16:creationId xmlns:a16="http://schemas.microsoft.com/office/drawing/2014/main" id="{548F6323-A0E8-46FC-BCAF-DE439BC51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6418" y="4038600"/>
            <a:ext cx="3149835" cy="2107065"/>
          </a:xfrm>
          <a:prstGeom prst="wedgeRoundRectCallout">
            <a:avLst>
              <a:gd name="adj1" fmla="val 29581"/>
              <a:gd name="adj2" fmla="val -52569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You could define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 </a:t>
            </a: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 {</a:t>
            </a:r>
            <a:r>
              <a:rPr lang="en-US" altLang="en-US" sz="2000" dirty="0">
                <a:solidFill>
                  <a:srgbClr val="66FF66"/>
                </a:solidFill>
                <a:sym typeface="Symbol" panose="05050102010706020507" pitchFamily="18" charset="2"/>
              </a:rPr>
              <a:t>D</a:t>
            </a:r>
            <a:r>
              <a:rPr lang="en-US" sz="2000" dirty="0">
                <a:solidFill>
                  <a:srgbClr val="66FF66"/>
                </a:solidFill>
              </a:rPr>
              <a:t>evil, God, </a:t>
            </a:r>
            <a:r>
              <a:rPr 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you</a:t>
            </a:r>
            <a:r>
              <a:rPr lang="en-US" altLang="en-US" sz="2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}</a:t>
            </a:r>
            <a:endParaRPr lang="en-US" altLang="en-US" sz="20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+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marriage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&gt;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“is better”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 =</a:t>
            </a:r>
            <a:r>
              <a:rPr lang="en-US" sz="2400" dirty="0">
                <a:solidFill>
                  <a:srgbClr val="66FF66"/>
                </a:solidFill>
              </a:rPr>
              <a:t> Devil</a:t>
            </a:r>
            <a:endParaRPr lang="en-US" altLang="en-US" sz="2400" dirty="0">
              <a:solidFill>
                <a:srgbClr val="66FF66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grpSp>
        <p:nvGrpSpPr>
          <p:cNvPr id="23" name="Group 29">
            <a:extLst>
              <a:ext uri="{FF2B5EF4-FFF2-40B4-BE49-F238E27FC236}">
                <a16:creationId xmlns:a16="http://schemas.microsoft.com/office/drawing/2014/main" id="{4E72B05F-EF7D-46E3-BCA5-F8F81FD67F2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3865410"/>
            <a:ext cx="1223454" cy="1239990"/>
            <a:chOff x="2065" y="1551"/>
            <a:chExt cx="1628" cy="1988"/>
          </a:xfrm>
        </p:grpSpPr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0956D8A7-123B-4C9F-B08A-E88656F9D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1C5F3439-0117-4C78-AEE8-1E4AA5EFF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93D57E49-3A54-4EED-BFCB-B00698B62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5CD84B28-300D-4AE4-8558-EDBF1943D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1049BE24-69CD-4D12-9214-E7F060CA9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FB3C58FA-0D82-40FB-9D71-C97594A6A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BFF00919-8D91-4EFE-A848-747E0539F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7">
              <a:extLst>
                <a:ext uri="{FF2B5EF4-FFF2-40B4-BE49-F238E27FC236}">
                  <a16:creationId xmlns:a16="http://schemas.microsoft.com/office/drawing/2014/main" id="{2915CF3F-1B0F-4464-AFE3-D007BE34D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2EFA904D-89E2-4A9A-B39E-E23628FAE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5814C890-018A-4BAB-9486-F686DC23C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A9F87C3B-FB74-410D-828E-FFC6AE962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08EB5999-35A5-4B3B-A8FC-68AE2566C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FEDC1ECF-E032-4ECF-914A-022067876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D0571A7E-133E-4098-BFAF-F62CEBC99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26234F62-FAEE-4EA6-9C9F-70ADB8FBE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C291F48E-0406-4407-BE92-7B590E3AF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CC5A65E0-7D31-4EEC-8451-753CC50DA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7170" name="Picture 2" descr="Devil's Wife by CradleOfDoll on DeviantArt">
            <a:extLst>
              <a:ext uri="{FF2B5EF4-FFF2-40B4-BE49-F238E27FC236}">
                <a16:creationId xmlns:a16="http://schemas.microsoft.com/office/drawing/2014/main" id="{1F7F67F2-A5DD-4240-A836-C359DEF704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0235" y="648442"/>
            <a:ext cx="3765606" cy="54478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" name="AutoShape 55">
            <a:extLst>
              <a:ext uri="{FF2B5EF4-FFF2-40B4-BE49-F238E27FC236}">
                <a16:creationId xmlns:a16="http://schemas.microsoft.com/office/drawing/2014/main" id="{B31ABF77-3930-4134-B908-C46529E18C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2892" y="6210300"/>
            <a:ext cx="7214467" cy="603056"/>
          </a:xfrm>
          <a:prstGeom prst="wedgeRoundRectCallout">
            <a:avLst>
              <a:gd name="adj1" fmla="val 34475"/>
              <a:gd name="adj2" fmla="val -67579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x+1&gt;x</a:t>
            </a:r>
            <a:r>
              <a:rPr 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sz="1800" dirty="0">
              <a:solidFill>
                <a:srgbClr val="66FF66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3AE7C72D-9C47-48CC-B154-D760C64F4072}"/>
              </a:ext>
            </a:extLst>
          </p:cNvPr>
          <p:cNvSpPr/>
          <p:nvPr/>
        </p:nvSpPr>
        <p:spPr>
          <a:xfrm>
            <a:off x="2970425" y="6226131"/>
            <a:ext cx="632597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“You</a:t>
            </a:r>
            <a:r>
              <a:rPr 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married to Devil is better than you alone.”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861071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Arrow: Down 20">
            <a:extLst>
              <a:ext uri="{FF2B5EF4-FFF2-40B4-BE49-F238E27FC236}">
                <a16:creationId xmlns:a16="http://schemas.microsoft.com/office/drawing/2014/main" id="{B427C4D6-A35C-4B8E-BA77-E1E2E57E8FC2}"/>
              </a:ext>
            </a:extLst>
          </p:cNvPr>
          <p:cNvSpPr/>
          <p:nvPr/>
        </p:nvSpPr>
        <p:spPr bwMode="auto">
          <a:xfrm rot="16200000">
            <a:off x="1891316" y="3873194"/>
            <a:ext cx="76200" cy="201231"/>
          </a:xfrm>
          <a:prstGeom prst="downArrow">
            <a:avLst/>
          </a:prstGeom>
          <a:noFill/>
          <a:ln w="381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4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B01509-465A-49E0-AE61-1C1F88AEBF7D}"/>
              </a:ext>
            </a:extLst>
          </p:cNvPr>
          <p:cNvSpPr/>
          <p:nvPr/>
        </p:nvSpPr>
        <p:spPr>
          <a:xfrm>
            <a:off x="3776424" y="372967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+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2A12E55-2065-4177-8F01-2401EE3A8E99}"/>
              </a:ext>
            </a:extLst>
          </p:cNvPr>
          <p:cNvSpPr/>
          <p:nvPr/>
        </p:nvSpPr>
        <p:spPr>
          <a:xfrm>
            <a:off x="3947420" y="373062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1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9728581-7AF5-49D1-8AC7-C7D225FF2D60}"/>
              </a:ext>
            </a:extLst>
          </p:cNvPr>
          <p:cNvSpPr/>
          <p:nvPr/>
        </p:nvSpPr>
        <p:spPr>
          <a:xfrm>
            <a:off x="4173915" y="372803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&gt;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F11FD75C-1FED-4D52-8D07-407FA3AFA1CA}"/>
              </a:ext>
            </a:extLst>
          </p:cNvPr>
          <p:cNvSpPr/>
          <p:nvPr/>
        </p:nvSpPr>
        <p:spPr>
          <a:xfrm rot="3784998">
            <a:off x="3281480" y="2253329"/>
            <a:ext cx="30812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 = {…-2,-1,0,1,2,…} </a:t>
            </a:r>
            <a:endParaRPr lang="en-US" sz="2400" dirty="0">
              <a:solidFill>
                <a:srgbClr val="66FF66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FE1781F-C33E-4517-9FF4-CF875C4A3E92}"/>
              </a:ext>
            </a:extLst>
          </p:cNvPr>
          <p:cNvGrpSpPr/>
          <p:nvPr/>
        </p:nvGrpSpPr>
        <p:grpSpPr>
          <a:xfrm>
            <a:off x="3618963" y="4083645"/>
            <a:ext cx="1142561" cy="493080"/>
            <a:chOff x="3618963" y="4083645"/>
            <a:chExt cx="1142561" cy="493080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1A7408BC-3EAD-4B34-9ED6-85335017828F}"/>
                </a:ext>
              </a:extLst>
            </p:cNvPr>
            <p:cNvSpPr/>
            <p:nvPr/>
          </p:nvSpPr>
          <p:spPr>
            <a:xfrm>
              <a:off x="4422970" y="4115060"/>
              <a:ext cx="33855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x</a:t>
              </a: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30CDB853-3C7C-4D79-9B19-17250A5DFDD2}"/>
                </a:ext>
              </a:extLst>
            </p:cNvPr>
            <p:cNvSpPr/>
            <p:nvPr/>
          </p:nvSpPr>
          <p:spPr>
            <a:xfrm>
              <a:off x="3826392" y="4083645"/>
              <a:ext cx="28725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2400" dirty="0">
                  <a:solidFill>
                    <a:srgbClr val="FFC000"/>
                  </a:solidFill>
                </a:rPr>
                <a:t>-</a:t>
              </a:r>
              <a:endParaRPr lang="en-US" sz="2400" dirty="0">
                <a:solidFill>
                  <a:srgbClr val="FFC000"/>
                </a:solidFill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D1571EF-3726-4CB5-BDE1-7B58B8485E6C}"/>
                </a:ext>
              </a:extLst>
            </p:cNvPr>
            <p:cNvSpPr/>
            <p:nvPr/>
          </p:nvSpPr>
          <p:spPr>
            <a:xfrm>
              <a:off x="3945906" y="4110000"/>
              <a:ext cx="33855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2400" dirty="0">
                  <a:solidFill>
                    <a:srgbClr val="FFC000"/>
                  </a:solidFill>
                </a:rPr>
                <a:t>1</a:t>
              </a:r>
              <a:endParaRPr lang="en-US" sz="2400" dirty="0">
                <a:solidFill>
                  <a:srgbClr val="FFC000"/>
                </a:solidFill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7AFCEA7A-FCA5-4409-A090-BAFBF9D590F1}"/>
                </a:ext>
              </a:extLst>
            </p:cNvPr>
            <p:cNvSpPr/>
            <p:nvPr/>
          </p:nvSpPr>
          <p:spPr>
            <a:xfrm>
              <a:off x="4172400" y="4107405"/>
              <a:ext cx="357791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400" dirty="0">
                  <a:solidFill>
                    <a:srgbClr val="FFC000"/>
                  </a:solidFill>
                </a:rPr>
                <a:t>&lt;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BBD0BD2A-73E5-4F48-9DE0-B14CCB7FD507}"/>
                </a:ext>
              </a:extLst>
            </p:cNvPr>
            <p:cNvSpPr/>
            <p:nvPr/>
          </p:nvSpPr>
          <p:spPr>
            <a:xfrm>
              <a:off x="3618963" y="4108987"/>
              <a:ext cx="33855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x</a:t>
              </a:r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348178D9-F3E6-4AAB-95F1-315700F7F863}"/>
              </a:ext>
            </a:extLst>
          </p:cNvPr>
          <p:cNvSpPr/>
          <p:nvPr/>
        </p:nvSpPr>
        <p:spPr>
          <a:xfrm>
            <a:off x="4986281" y="3730170"/>
            <a:ext cx="75411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00FF"/>
                </a:solidFill>
              </a:rPr>
              <a:t>True</a:t>
            </a:r>
            <a:endParaRPr lang="en-US" sz="2400" dirty="0">
              <a:solidFill>
                <a:srgbClr val="FF00FF"/>
              </a:solidFill>
            </a:endParaRPr>
          </a:p>
        </p:txBody>
      </p:sp>
      <p:sp>
        <p:nvSpPr>
          <p:cNvPr id="35" name="Text Box 44">
            <a:extLst>
              <a:ext uri="{FF2B5EF4-FFF2-40B4-BE49-F238E27FC236}">
                <a16:creationId xmlns:a16="http://schemas.microsoft.com/office/drawing/2014/main" id="{C1121C10-7CE1-4395-8CA4-765A07D3A4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5917" y="3689904"/>
            <a:ext cx="6206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84E0FF44-A883-4111-B047-9E62BCEEB3C2}"/>
              </a:ext>
            </a:extLst>
          </p:cNvPr>
          <p:cNvSpPr/>
          <p:nvPr/>
        </p:nvSpPr>
        <p:spPr>
          <a:xfrm>
            <a:off x="3050588" y="3730960"/>
            <a:ext cx="6270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</a:t>
            </a:r>
            <a:endParaRPr lang="en-US" sz="2400" dirty="0">
              <a:solidFill>
                <a:srgbClr val="66FF66"/>
              </a:solidFill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DBE63719-139D-4F96-9D65-C4A53082810F}"/>
              </a:ext>
            </a:extLst>
          </p:cNvPr>
          <p:cNvSpPr/>
          <p:nvPr/>
        </p:nvSpPr>
        <p:spPr>
          <a:xfrm>
            <a:off x="4979027" y="4124849"/>
            <a:ext cx="75411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00FF"/>
                </a:solidFill>
              </a:rPr>
              <a:t>True</a:t>
            </a:r>
            <a:endParaRPr lang="en-US" sz="2400" dirty="0">
              <a:solidFill>
                <a:srgbClr val="FF00FF"/>
              </a:solidFill>
            </a:endParaRPr>
          </a:p>
        </p:txBody>
      </p:sp>
      <p:sp>
        <p:nvSpPr>
          <p:cNvPr id="36" name="AutoShape 55">
            <a:extLst>
              <a:ext uri="{FF2B5EF4-FFF2-40B4-BE49-F238E27FC236}">
                <a16:creationId xmlns:a16="http://schemas.microsoft.com/office/drawing/2014/main" id="{F9222C6B-5466-4A84-A3C8-6E501BD32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050" y="6096339"/>
            <a:ext cx="3124200" cy="506864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Is it even </a:t>
            </a:r>
            <a:r>
              <a:rPr lang="en-US" sz="2400" dirty="0"/>
              <a:t>valid</a:t>
            </a:r>
            <a:r>
              <a:rPr lang="en-US" altLang="en-US" sz="2400" dirty="0"/>
              <a:t>?!?</a:t>
            </a:r>
          </a:p>
        </p:txBody>
      </p:sp>
      <p:grpSp>
        <p:nvGrpSpPr>
          <p:cNvPr id="42" name="Group 29">
            <a:extLst>
              <a:ext uri="{FF2B5EF4-FFF2-40B4-BE49-F238E27FC236}">
                <a16:creationId xmlns:a16="http://schemas.microsoft.com/office/drawing/2014/main" id="{348C4797-9905-48F0-B5C1-49E494FE691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3865410"/>
            <a:ext cx="1223454" cy="1239990"/>
            <a:chOff x="2065" y="1551"/>
            <a:chExt cx="1628" cy="1988"/>
          </a:xfrm>
        </p:grpSpPr>
        <p:sp>
          <p:nvSpPr>
            <p:cNvPr id="43" name="Freeform 30">
              <a:extLst>
                <a:ext uri="{FF2B5EF4-FFF2-40B4-BE49-F238E27FC236}">
                  <a16:creationId xmlns:a16="http://schemas.microsoft.com/office/drawing/2014/main" id="{ACCDC85A-1916-4B1E-B4DB-69DD7F29D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Freeform 31">
              <a:extLst>
                <a:ext uri="{FF2B5EF4-FFF2-40B4-BE49-F238E27FC236}">
                  <a16:creationId xmlns:a16="http://schemas.microsoft.com/office/drawing/2014/main" id="{A4E29ED2-EA17-4CB0-BCEB-34D67F8F5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Freeform 32">
              <a:extLst>
                <a:ext uri="{FF2B5EF4-FFF2-40B4-BE49-F238E27FC236}">
                  <a16:creationId xmlns:a16="http://schemas.microsoft.com/office/drawing/2014/main" id="{5CD3EA23-E2F7-4B75-9376-B692BC6D2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Freeform 33">
              <a:extLst>
                <a:ext uri="{FF2B5EF4-FFF2-40B4-BE49-F238E27FC236}">
                  <a16:creationId xmlns:a16="http://schemas.microsoft.com/office/drawing/2014/main" id="{56149946-4A44-480C-B810-46C1C178E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2" name="Freeform 34">
              <a:extLst>
                <a:ext uri="{FF2B5EF4-FFF2-40B4-BE49-F238E27FC236}">
                  <a16:creationId xmlns:a16="http://schemas.microsoft.com/office/drawing/2014/main" id="{8F3CBD8F-F485-4E90-B4A9-C2D3909D2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Freeform 35">
              <a:extLst>
                <a:ext uri="{FF2B5EF4-FFF2-40B4-BE49-F238E27FC236}">
                  <a16:creationId xmlns:a16="http://schemas.microsoft.com/office/drawing/2014/main" id="{AF8D8E8E-1C64-4A97-B3BE-7F42144B9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Freeform 36">
              <a:extLst>
                <a:ext uri="{FF2B5EF4-FFF2-40B4-BE49-F238E27FC236}">
                  <a16:creationId xmlns:a16="http://schemas.microsoft.com/office/drawing/2014/main" id="{BD17F4B6-3800-45AB-97FA-FDADA434B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Freeform 37">
              <a:extLst>
                <a:ext uri="{FF2B5EF4-FFF2-40B4-BE49-F238E27FC236}">
                  <a16:creationId xmlns:a16="http://schemas.microsoft.com/office/drawing/2014/main" id="{745DA22F-96CD-498E-A2F3-05520020C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7" name="Freeform 38">
              <a:extLst>
                <a:ext uri="{FF2B5EF4-FFF2-40B4-BE49-F238E27FC236}">
                  <a16:creationId xmlns:a16="http://schemas.microsoft.com/office/drawing/2014/main" id="{AAC093CD-8FCB-4373-BE0E-67E7E8872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8" name="Freeform 39">
              <a:extLst>
                <a:ext uri="{FF2B5EF4-FFF2-40B4-BE49-F238E27FC236}">
                  <a16:creationId xmlns:a16="http://schemas.microsoft.com/office/drawing/2014/main" id="{79C423EE-E1AC-4A72-A0B0-490DA9EB1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9" name="Freeform 40">
              <a:extLst>
                <a:ext uri="{FF2B5EF4-FFF2-40B4-BE49-F238E27FC236}">
                  <a16:creationId xmlns:a16="http://schemas.microsoft.com/office/drawing/2014/main" id="{50260D14-9E2A-4CE0-8564-80021075C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" name="Freeform 41">
              <a:extLst>
                <a:ext uri="{FF2B5EF4-FFF2-40B4-BE49-F238E27FC236}">
                  <a16:creationId xmlns:a16="http://schemas.microsoft.com/office/drawing/2014/main" id="{99895238-FD3E-44C6-BBA6-F86B907A6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1" name="Freeform 42">
              <a:extLst>
                <a:ext uri="{FF2B5EF4-FFF2-40B4-BE49-F238E27FC236}">
                  <a16:creationId xmlns:a16="http://schemas.microsoft.com/office/drawing/2014/main" id="{72B3C197-CE08-4971-8A78-4835D7C67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2" name="Freeform 43">
              <a:extLst>
                <a:ext uri="{FF2B5EF4-FFF2-40B4-BE49-F238E27FC236}">
                  <a16:creationId xmlns:a16="http://schemas.microsoft.com/office/drawing/2014/main" id="{DE507B59-1F97-4103-9904-765400416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3" name="Freeform 44">
              <a:extLst>
                <a:ext uri="{FF2B5EF4-FFF2-40B4-BE49-F238E27FC236}">
                  <a16:creationId xmlns:a16="http://schemas.microsoft.com/office/drawing/2014/main" id="{E9143FEB-A6DD-4288-8AAD-FDBDE369C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4" name="Freeform 45">
              <a:extLst>
                <a:ext uri="{FF2B5EF4-FFF2-40B4-BE49-F238E27FC236}">
                  <a16:creationId xmlns:a16="http://schemas.microsoft.com/office/drawing/2014/main" id="{47C3638E-EDC6-403A-9BF9-3855F2785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5" name="Freeform 46">
              <a:extLst>
                <a:ext uri="{FF2B5EF4-FFF2-40B4-BE49-F238E27FC236}">
                  <a16:creationId xmlns:a16="http://schemas.microsoft.com/office/drawing/2014/main" id="{DD85C92A-BB33-469F-92BB-F84EB2528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66" name="AutoShape 35">
            <a:extLst>
              <a:ext uri="{FF2B5EF4-FFF2-40B4-BE49-F238E27FC236}">
                <a16:creationId xmlns:a16="http://schemas.microsoft.com/office/drawing/2014/main" id="{85FC7B08-561B-43F0-9892-5EF1774B6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0579" y="2165260"/>
            <a:ext cx="3066970" cy="1606589"/>
          </a:xfrm>
          <a:prstGeom prst="wedgeRoundRectCallout">
            <a:avLst>
              <a:gd name="adj1" fmla="val 41393"/>
              <a:gd name="adj2" fmla="val 63847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We can say “true” instead of “valid” because everything is interpreted. </a:t>
            </a:r>
            <a:endParaRPr lang="en-US" sz="1800" dirty="0"/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CB7D3438-B95B-480C-A08B-D6E967BCD612}"/>
              </a:ext>
            </a:extLst>
          </p:cNvPr>
          <p:cNvSpPr/>
          <p:nvPr/>
        </p:nvSpPr>
        <p:spPr>
          <a:xfrm>
            <a:off x="2655917" y="2453358"/>
            <a:ext cx="177805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Standard</a:t>
            </a:r>
            <a:r>
              <a:rPr 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+ &gt;</a:t>
            </a:r>
            <a:endParaRPr lang="en-US" sz="2400" dirty="0">
              <a:solidFill>
                <a:srgbClr val="66FF66"/>
              </a:solidFill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F4D2E1DD-0973-44AF-8A3B-49CE7A188AC3}"/>
              </a:ext>
            </a:extLst>
          </p:cNvPr>
          <p:cNvSpPr/>
          <p:nvPr/>
        </p:nvSpPr>
        <p:spPr>
          <a:xfrm>
            <a:off x="4989532" y="3723722"/>
            <a:ext cx="83343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00FF"/>
                </a:solidFill>
              </a:rPr>
              <a:t>Valid</a:t>
            </a:r>
            <a:endParaRPr lang="en-US" sz="2400" dirty="0">
              <a:solidFill>
                <a:srgbClr val="FF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7556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34" grpId="0"/>
      <p:bldP spid="39" grpId="0"/>
      <p:bldP spid="66" grpId="0" animBg="1"/>
      <p:bldP spid="69" grpId="0"/>
      <p:bldP spid="70" grpId="0"/>
      <p:bldP spid="70" grpId="1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Arrow: Down 20">
            <a:extLst>
              <a:ext uri="{FF2B5EF4-FFF2-40B4-BE49-F238E27FC236}">
                <a16:creationId xmlns:a16="http://schemas.microsoft.com/office/drawing/2014/main" id="{B427C4D6-A35C-4B8E-BA77-E1E2E57E8FC2}"/>
              </a:ext>
            </a:extLst>
          </p:cNvPr>
          <p:cNvSpPr/>
          <p:nvPr/>
        </p:nvSpPr>
        <p:spPr bwMode="auto">
          <a:xfrm rot="16200000">
            <a:off x="1891316" y="3873194"/>
            <a:ext cx="76200" cy="201231"/>
          </a:xfrm>
          <a:prstGeom prst="downArrow">
            <a:avLst/>
          </a:prstGeom>
          <a:noFill/>
          <a:ln w="381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4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B01509-465A-49E0-AE61-1C1F88AEBF7D}"/>
              </a:ext>
            </a:extLst>
          </p:cNvPr>
          <p:cNvSpPr/>
          <p:nvPr/>
        </p:nvSpPr>
        <p:spPr>
          <a:xfrm>
            <a:off x="3776424" y="372967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+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2A12E55-2065-4177-8F01-2401EE3A8E99}"/>
              </a:ext>
            </a:extLst>
          </p:cNvPr>
          <p:cNvSpPr/>
          <p:nvPr/>
        </p:nvSpPr>
        <p:spPr>
          <a:xfrm>
            <a:off x="3947420" y="373062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1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9728581-7AF5-49D1-8AC7-C7D225FF2D60}"/>
              </a:ext>
            </a:extLst>
          </p:cNvPr>
          <p:cNvSpPr/>
          <p:nvPr/>
        </p:nvSpPr>
        <p:spPr>
          <a:xfrm>
            <a:off x="4173915" y="372803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&gt;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F11FD75C-1FED-4D52-8D07-407FA3AFA1CA}"/>
              </a:ext>
            </a:extLst>
          </p:cNvPr>
          <p:cNvSpPr/>
          <p:nvPr/>
        </p:nvSpPr>
        <p:spPr>
          <a:xfrm rot="3784998">
            <a:off x="3281480" y="2253329"/>
            <a:ext cx="30812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 = {…-2,-1,0,1,2,…} </a:t>
            </a:r>
            <a:endParaRPr lang="en-US" sz="2400" dirty="0">
              <a:solidFill>
                <a:srgbClr val="66FF66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FE1781F-C33E-4517-9FF4-CF875C4A3E92}"/>
              </a:ext>
            </a:extLst>
          </p:cNvPr>
          <p:cNvGrpSpPr/>
          <p:nvPr/>
        </p:nvGrpSpPr>
        <p:grpSpPr>
          <a:xfrm>
            <a:off x="3618963" y="4083645"/>
            <a:ext cx="1142561" cy="493080"/>
            <a:chOff x="3618963" y="4083645"/>
            <a:chExt cx="1142561" cy="493080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1A7408BC-3EAD-4B34-9ED6-85335017828F}"/>
                </a:ext>
              </a:extLst>
            </p:cNvPr>
            <p:cNvSpPr/>
            <p:nvPr/>
          </p:nvSpPr>
          <p:spPr>
            <a:xfrm>
              <a:off x="4422970" y="4115060"/>
              <a:ext cx="33855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x</a:t>
              </a: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30CDB853-3C7C-4D79-9B19-17250A5DFDD2}"/>
                </a:ext>
              </a:extLst>
            </p:cNvPr>
            <p:cNvSpPr/>
            <p:nvPr/>
          </p:nvSpPr>
          <p:spPr>
            <a:xfrm>
              <a:off x="3826392" y="4083645"/>
              <a:ext cx="28725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2400" dirty="0">
                  <a:solidFill>
                    <a:srgbClr val="FFC000"/>
                  </a:solidFill>
                </a:rPr>
                <a:t>-</a:t>
              </a:r>
              <a:endParaRPr lang="en-US" sz="2400" dirty="0">
                <a:solidFill>
                  <a:srgbClr val="FFC000"/>
                </a:solidFill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D1571EF-3726-4CB5-BDE1-7B58B8485E6C}"/>
                </a:ext>
              </a:extLst>
            </p:cNvPr>
            <p:cNvSpPr/>
            <p:nvPr/>
          </p:nvSpPr>
          <p:spPr>
            <a:xfrm>
              <a:off x="3945906" y="4110000"/>
              <a:ext cx="33855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2400" dirty="0">
                  <a:solidFill>
                    <a:srgbClr val="FFC000"/>
                  </a:solidFill>
                </a:rPr>
                <a:t>1</a:t>
              </a:r>
              <a:endParaRPr lang="en-US" sz="2400" dirty="0">
                <a:solidFill>
                  <a:srgbClr val="FFC000"/>
                </a:solidFill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7AFCEA7A-FCA5-4409-A090-BAFBF9D590F1}"/>
                </a:ext>
              </a:extLst>
            </p:cNvPr>
            <p:cNvSpPr/>
            <p:nvPr/>
          </p:nvSpPr>
          <p:spPr>
            <a:xfrm>
              <a:off x="4172400" y="4107405"/>
              <a:ext cx="357791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400" dirty="0">
                  <a:solidFill>
                    <a:srgbClr val="FFC000"/>
                  </a:solidFill>
                </a:rPr>
                <a:t>&lt;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BBD0BD2A-73E5-4F48-9DE0-B14CCB7FD507}"/>
                </a:ext>
              </a:extLst>
            </p:cNvPr>
            <p:cNvSpPr/>
            <p:nvPr/>
          </p:nvSpPr>
          <p:spPr>
            <a:xfrm>
              <a:off x="3618963" y="4108987"/>
              <a:ext cx="33855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x</a:t>
              </a: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CE290B2F-2B33-4BA0-84A9-83F237EF576F}"/>
              </a:ext>
            </a:extLst>
          </p:cNvPr>
          <p:cNvSpPr/>
          <p:nvPr/>
        </p:nvSpPr>
        <p:spPr>
          <a:xfrm rot="3784998">
            <a:off x="5115731" y="2687849"/>
            <a:ext cx="210666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 = {0,1,2,…} </a:t>
            </a:r>
            <a:endParaRPr lang="en-US" sz="2400" dirty="0">
              <a:solidFill>
                <a:srgbClr val="66FF66"/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348178D9-F3E6-4AAB-95F1-315700F7F863}"/>
              </a:ext>
            </a:extLst>
          </p:cNvPr>
          <p:cNvSpPr/>
          <p:nvPr/>
        </p:nvSpPr>
        <p:spPr>
          <a:xfrm>
            <a:off x="4986281" y="3730170"/>
            <a:ext cx="75411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00FF"/>
                </a:solidFill>
              </a:rPr>
              <a:t>True</a:t>
            </a:r>
            <a:endParaRPr lang="en-US" sz="2400" dirty="0">
              <a:solidFill>
                <a:srgbClr val="FF00FF"/>
              </a:solidFill>
            </a:endParaRPr>
          </a:p>
        </p:txBody>
      </p:sp>
      <p:sp>
        <p:nvSpPr>
          <p:cNvPr id="35" name="Text Box 44">
            <a:extLst>
              <a:ext uri="{FF2B5EF4-FFF2-40B4-BE49-F238E27FC236}">
                <a16:creationId xmlns:a16="http://schemas.microsoft.com/office/drawing/2014/main" id="{C1121C10-7CE1-4395-8CA4-765A07D3A4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5917" y="3689904"/>
            <a:ext cx="6206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84E0FF44-A883-4111-B047-9E62BCEEB3C2}"/>
              </a:ext>
            </a:extLst>
          </p:cNvPr>
          <p:cNvSpPr/>
          <p:nvPr/>
        </p:nvSpPr>
        <p:spPr>
          <a:xfrm>
            <a:off x="3050588" y="3730960"/>
            <a:ext cx="6270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</a:t>
            </a:r>
            <a:endParaRPr lang="en-US" sz="2400" dirty="0">
              <a:solidFill>
                <a:srgbClr val="66FF66"/>
              </a:solidFill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DBE63719-139D-4F96-9D65-C4A53082810F}"/>
              </a:ext>
            </a:extLst>
          </p:cNvPr>
          <p:cNvSpPr/>
          <p:nvPr/>
        </p:nvSpPr>
        <p:spPr>
          <a:xfrm>
            <a:off x="4979027" y="4124849"/>
            <a:ext cx="75411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00FF"/>
                </a:solidFill>
              </a:rPr>
              <a:t>True</a:t>
            </a:r>
            <a:endParaRPr lang="en-US" sz="2400" dirty="0">
              <a:solidFill>
                <a:srgbClr val="FF00FF"/>
              </a:solidFill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90262630-EE13-413A-B30E-278FC33B595B}"/>
              </a:ext>
            </a:extLst>
          </p:cNvPr>
          <p:cNvSpPr/>
          <p:nvPr/>
        </p:nvSpPr>
        <p:spPr>
          <a:xfrm>
            <a:off x="6159690" y="3730170"/>
            <a:ext cx="75411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00FF"/>
                </a:solidFill>
              </a:rPr>
              <a:t>True</a:t>
            </a:r>
            <a:endParaRPr lang="en-US" sz="2400" dirty="0">
              <a:solidFill>
                <a:srgbClr val="FF00FF"/>
              </a:solidFill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579C189C-F868-43A5-BB7E-CBC2EEF3967D}"/>
              </a:ext>
            </a:extLst>
          </p:cNvPr>
          <p:cNvSpPr/>
          <p:nvPr/>
        </p:nvSpPr>
        <p:spPr>
          <a:xfrm>
            <a:off x="6152436" y="4124849"/>
            <a:ext cx="83388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00FF"/>
                </a:solidFill>
              </a:rPr>
              <a:t>False</a:t>
            </a:r>
            <a:endParaRPr lang="en-US" sz="2400" dirty="0">
              <a:solidFill>
                <a:srgbClr val="FF00FF"/>
              </a:solidFill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276E199A-338A-43BA-B41B-537CC8BC15F9}"/>
              </a:ext>
            </a:extLst>
          </p:cNvPr>
          <p:cNvSpPr/>
          <p:nvPr/>
        </p:nvSpPr>
        <p:spPr>
          <a:xfrm rot="3784998">
            <a:off x="5417540" y="2104372"/>
            <a:ext cx="346280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 = {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D</a:t>
            </a:r>
            <a:r>
              <a:rPr lang="en-US" sz="2400" dirty="0">
                <a:solidFill>
                  <a:srgbClr val="66FF66"/>
                </a:solidFill>
              </a:rPr>
              <a:t>evil, God, you,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∞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} </a:t>
            </a:r>
            <a:endParaRPr lang="en-US" sz="2400" dirty="0">
              <a:solidFill>
                <a:srgbClr val="66FF66"/>
              </a:solidFill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5827C5D4-65C9-4FDB-82F4-E6DA4E90C223}"/>
              </a:ext>
            </a:extLst>
          </p:cNvPr>
          <p:cNvSpPr/>
          <p:nvPr/>
        </p:nvSpPr>
        <p:spPr>
          <a:xfrm>
            <a:off x="7389838" y="4124849"/>
            <a:ext cx="83388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00FF"/>
                </a:solidFill>
              </a:rPr>
              <a:t>False</a:t>
            </a:r>
            <a:endParaRPr lang="en-US" sz="2400" dirty="0">
              <a:solidFill>
                <a:srgbClr val="FF00FF"/>
              </a:solidFill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B4B897C8-06B0-4C21-A630-0154CD380255}"/>
              </a:ext>
            </a:extLst>
          </p:cNvPr>
          <p:cNvSpPr/>
          <p:nvPr/>
        </p:nvSpPr>
        <p:spPr>
          <a:xfrm>
            <a:off x="7385521" y="3730170"/>
            <a:ext cx="83388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00FF"/>
                </a:solidFill>
              </a:rPr>
              <a:t>False</a:t>
            </a:r>
            <a:endParaRPr lang="en-US" sz="2400" dirty="0">
              <a:solidFill>
                <a:srgbClr val="FF00FF"/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49EC4BC6-679C-4035-AEBA-8574E05D6070}"/>
              </a:ext>
            </a:extLst>
          </p:cNvPr>
          <p:cNvSpPr/>
          <p:nvPr/>
        </p:nvSpPr>
        <p:spPr>
          <a:xfrm>
            <a:off x="5135160" y="4537617"/>
            <a:ext cx="2949846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sz="2400" dirty="0"/>
              <a:t>When </a:t>
            </a:r>
            <a:r>
              <a:rPr lang="en-US" altLang="en-US" sz="2400" dirty="0">
                <a:solidFill>
                  <a:srgbClr val="FFC000"/>
                </a:solidFill>
              </a:rPr>
              <a:t>x=0</a:t>
            </a:r>
            <a:r>
              <a:rPr lang="en-US" altLang="en-US" sz="2400" dirty="0"/>
              <a:t>, </a:t>
            </a:r>
          </a:p>
          <a:p>
            <a:pPr algn="ctr"/>
            <a:r>
              <a:rPr lang="en-US" altLang="en-US" sz="2400" dirty="0">
                <a:solidFill>
                  <a:srgbClr val="FFC000"/>
                </a:solidFill>
              </a:rPr>
              <a:t>x-1</a:t>
            </a:r>
            <a:r>
              <a:rPr lang="en-US" altLang="en-US" sz="2400" dirty="0"/>
              <a:t> has </a:t>
            </a:r>
          </a:p>
          <a:p>
            <a:pPr algn="ctr"/>
            <a:r>
              <a:rPr lang="en-US" altLang="en-US" sz="2400" dirty="0"/>
              <a:t>questionable meaning.</a:t>
            </a:r>
            <a:endParaRPr lang="en-US" sz="2400" dirty="0"/>
          </a:p>
        </p:txBody>
      </p:sp>
      <p:sp>
        <p:nvSpPr>
          <p:cNvPr id="36" name="AutoShape 55">
            <a:extLst>
              <a:ext uri="{FF2B5EF4-FFF2-40B4-BE49-F238E27FC236}">
                <a16:creationId xmlns:a16="http://schemas.microsoft.com/office/drawing/2014/main" id="{F9222C6B-5466-4A84-A3C8-6E501BD32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050" y="6096339"/>
            <a:ext cx="3124200" cy="506864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Is it even </a:t>
            </a:r>
            <a:r>
              <a:rPr lang="en-US" sz="2400" dirty="0"/>
              <a:t>valid</a:t>
            </a:r>
            <a:r>
              <a:rPr lang="en-US" altLang="en-US" sz="2400" dirty="0"/>
              <a:t>?!?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371FD24B-A861-4E02-9FEA-6CA67D416A91}"/>
              </a:ext>
            </a:extLst>
          </p:cNvPr>
          <p:cNvSpPr/>
          <p:nvPr/>
        </p:nvSpPr>
        <p:spPr>
          <a:xfrm>
            <a:off x="2655917" y="2453358"/>
            <a:ext cx="177805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Standard</a:t>
            </a:r>
            <a:r>
              <a:rPr 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+ &gt;</a:t>
            </a:r>
            <a:endParaRPr lang="en-US" sz="2400" dirty="0">
              <a:solidFill>
                <a:srgbClr val="66FF6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8463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40" grpId="0"/>
      <p:bldP spid="41" grpId="0"/>
      <p:bldP spid="44" grpId="0"/>
      <p:bldP spid="46" grpId="0"/>
      <p:bldP spid="47" grpId="0"/>
      <p:bldP spid="48" grpId="0"/>
      <p:bldP spid="48" grpId="1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Arrow: Down 20">
            <a:extLst>
              <a:ext uri="{FF2B5EF4-FFF2-40B4-BE49-F238E27FC236}">
                <a16:creationId xmlns:a16="http://schemas.microsoft.com/office/drawing/2014/main" id="{B427C4D6-A35C-4B8E-BA77-E1E2E57E8FC2}"/>
              </a:ext>
            </a:extLst>
          </p:cNvPr>
          <p:cNvSpPr/>
          <p:nvPr/>
        </p:nvSpPr>
        <p:spPr bwMode="auto">
          <a:xfrm rot="16200000">
            <a:off x="1891316" y="3873194"/>
            <a:ext cx="76200" cy="201231"/>
          </a:xfrm>
          <a:prstGeom prst="downArrow">
            <a:avLst/>
          </a:prstGeom>
          <a:noFill/>
          <a:ln w="381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24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B01509-465A-49E0-AE61-1C1F88AEBF7D}"/>
              </a:ext>
            </a:extLst>
          </p:cNvPr>
          <p:cNvSpPr/>
          <p:nvPr/>
        </p:nvSpPr>
        <p:spPr>
          <a:xfrm>
            <a:off x="3776424" y="372967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+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2A12E55-2065-4177-8F01-2401EE3A8E99}"/>
              </a:ext>
            </a:extLst>
          </p:cNvPr>
          <p:cNvSpPr/>
          <p:nvPr/>
        </p:nvSpPr>
        <p:spPr>
          <a:xfrm>
            <a:off x="3947420" y="373062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1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9728581-7AF5-49D1-8AC7-C7D225FF2D60}"/>
              </a:ext>
            </a:extLst>
          </p:cNvPr>
          <p:cNvSpPr/>
          <p:nvPr/>
        </p:nvSpPr>
        <p:spPr>
          <a:xfrm>
            <a:off x="4173915" y="372803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&gt;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F11FD75C-1FED-4D52-8D07-407FA3AFA1CA}"/>
              </a:ext>
            </a:extLst>
          </p:cNvPr>
          <p:cNvSpPr/>
          <p:nvPr/>
        </p:nvSpPr>
        <p:spPr>
          <a:xfrm rot="3784998">
            <a:off x="3281480" y="2253329"/>
            <a:ext cx="30812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 = {…-2,-1,0,1,2,…} </a:t>
            </a:r>
            <a:endParaRPr lang="en-US" sz="2400" dirty="0">
              <a:solidFill>
                <a:srgbClr val="66FF66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FE1781F-C33E-4517-9FF4-CF875C4A3E92}"/>
              </a:ext>
            </a:extLst>
          </p:cNvPr>
          <p:cNvGrpSpPr/>
          <p:nvPr/>
        </p:nvGrpSpPr>
        <p:grpSpPr>
          <a:xfrm>
            <a:off x="3618963" y="4083645"/>
            <a:ext cx="1142561" cy="493080"/>
            <a:chOff x="3618963" y="4083645"/>
            <a:chExt cx="1142561" cy="493080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1A7408BC-3EAD-4B34-9ED6-85335017828F}"/>
                </a:ext>
              </a:extLst>
            </p:cNvPr>
            <p:cNvSpPr/>
            <p:nvPr/>
          </p:nvSpPr>
          <p:spPr>
            <a:xfrm>
              <a:off x="4422970" y="4115060"/>
              <a:ext cx="33855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x</a:t>
              </a: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30CDB853-3C7C-4D79-9B19-17250A5DFDD2}"/>
                </a:ext>
              </a:extLst>
            </p:cNvPr>
            <p:cNvSpPr/>
            <p:nvPr/>
          </p:nvSpPr>
          <p:spPr>
            <a:xfrm>
              <a:off x="3826392" y="4083645"/>
              <a:ext cx="28725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2400" dirty="0">
                  <a:solidFill>
                    <a:srgbClr val="FFC000"/>
                  </a:solidFill>
                </a:rPr>
                <a:t>-</a:t>
              </a:r>
              <a:endParaRPr lang="en-US" sz="2400" dirty="0">
                <a:solidFill>
                  <a:srgbClr val="FFC000"/>
                </a:solidFill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D1571EF-3726-4CB5-BDE1-7B58B8485E6C}"/>
                </a:ext>
              </a:extLst>
            </p:cNvPr>
            <p:cNvSpPr/>
            <p:nvPr/>
          </p:nvSpPr>
          <p:spPr>
            <a:xfrm>
              <a:off x="3945906" y="4110000"/>
              <a:ext cx="33855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2400" dirty="0">
                  <a:solidFill>
                    <a:srgbClr val="FFC000"/>
                  </a:solidFill>
                </a:rPr>
                <a:t>1</a:t>
              </a:r>
              <a:endParaRPr lang="en-US" sz="2400" dirty="0">
                <a:solidFill>
                  <a:srgbClr val="FFC000"/>
                </a:solidFill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7AFCEA7A-FCA5-4409-A090-BAFBF9D590F1}"/>
                </a:ext>
              </a:extLst>
            </p:cNvPr>
            <p:cNvSpPr/>
            <p:nvPr/>
          </p:nvSpPr>
          <p:spPr>
            <a:xfrm>
              <a:off x="4172400" y="4107405"/>
              <a:ext cx="357791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400" dirty="0">
                  <a:solidFill>
                    <a:srgbClr val="FFC000"/>
                  </a:solidFill>
                </a:rPr>
                <a:t>&lt;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BBD0BD2A-73E5-4F48-9DE0-B14CCB7FD507}"/>
                </a:ext>
              </a:extLst>
            </p:cNvPr>
            <p:cNvSpPr/>
            <p:nvPr/>
          </p:nvSpPr>
          <p:spPr>
            <a:xfrm>
              <a:off x="3618963" y="4108987"/>
              <a:ext cx="33855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x</a:t>
              </a: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id="{CE290B2F-2B33-4BA0-84A9-83F237EF576F}"/>
              </a:ext>
            </a:extLst>
          </p:cNvPr>
          <p:cNvSpPr/>
          <p:nvPr/>
        </p:nvSpPr>
        <p:spPr>
          <a:xfrm rot="3784998">
            <a:off x="5115731" y="2687849"/>
            <a:ext cx="210666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 = {0,1,2,…} </a:t>
            </a:r>
            <a:endParaRPr lang="en-US" sz="2400" dirty="0">
              <a:solidFill>
                <a:srgbClr val="66FF66"/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348178D9-F3E6-4AAB-95F1-315700F7F863}"/>
              </a:ext>
            </a:extLst>
          </p:cNvPr>
          <p:cNvSpPr/>
          <p:nvPr/>
        </p:nvSpPr>
        <p:spPr>
          <a:xfrm>
            <a:off x="4986281" y="3730170"/>
            <a:ext cx="75411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00FF"/>
                </a:solidFill>
              </a:rPr>
              <a:t>True</a:t>
            </a:r>
            <a:endParaRPr lang="en-US" sz="2400" dirty="0">
              <a:solidFill>
                <a:srgbClr val="FF00FF"/>
              </a:solidFill>
            </a:endParaRPr>
          </a:p>
        </p:txBody>
      </p:sp>
      <p:sp>
        <p:nvSpPr>
          <p:cNvPr id="35" name="Text Box 44">
            <a:extLst>
              <a:ext uri="{FF2B5EF4-FFF2-40B4-BE49-F238E27FC236}">
                <a16:creationId xmlns:a16="http://schemas.microsoft.com/office/drawing/2014/main" id="{C1121C10-7CE1-4395-8CA4-765A07D3A4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5917" y="3689904"/>
            <a:ext cx="6206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84E0FF44-A883-4111-B047-9E62BCEEB3C2}"/>
              </a:ext>
            </a:extLst>
          </p:cNvPr>
          <p:cNvSpPr/>
          <p:nvPr/>
        </p:nvSpPr>
        <p:spPr>
          <a:xfrm>
            <a:off x="3050588" y="3730960"/>
            <a:ext cx="6270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</a:t>
            </a:r>
            <a:endParaRPr lang="en-US" sz="2400" dirty="0">
              <a:solidFill>
                <a:srgbClr val="66FF66"/>
              </a:solidFill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DBE63719-139D-4F96-9D65-C4A53082810F}"/>
              </a:ext>
            </a:extLst>
          </p:cNvPr>
          <p:cNvSpPr/>
          <p:nvPr/>
        </p:nvSpPr>
        <p:spPr>
          <a:xfrm>
            <a:off x="4979027" y="4124849"/>
            <a:ext cx="75411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00FF"/>
                </a:solidFill>
              </a:rPr>
              <a:t>True</a:t>
            </a:r>
            <a:endParaRPr lang="en-US" sz="2400" dirty="0">
              <a:solidFill>
                <a:srgbClr val="FF00FF"/>
              </a:solidFill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90262630-EE13-413A-B30E-278FC33B595B}"/>
              </a:ext>
            </a:extLst>
          </p:cNvPr>
          <p:cNvSpPr/>
          <p:nvPr/>
        </p:nvSpPr>
        <p:spPr>
          <a:xfrm>
            <a:off x="6159690" y="3730170"/>
            <a:ext cx="75411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00FF"/>
                </a:solidFill>
              </a:rPr>
              <a:t>True</a:t>
            </a:r>
            <a:endParaRPr lang="en-US" sz="2400" dirty="0">
              <a:solidFill>
                <a:srgbClr val="FF00FF"/>
              </a:solidFill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579C189C-F868-43A5-BB7E-CBC2EEF3967D}"/>
              </a:ext>
            </a:extLst>
          </p:cNvPr>
          <p:cNvSpPr/>
          <p:nvPr/>
        </p:nvSpPr>
        <p:spPr>
          <a:xfrm>
            <a:off x="6152436" y="4124849"/>
            <a:ext cx="83388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00FF"/>
                </a:solidFill>
              </a:rPr>
              <a:t>False</a:t>
            </a:r>
            <a:endParaRPr lang="en-US" sz="2400" dirty="0">
              <a:solidFill>
                <a:srgbClr val="FF00FF"/>
              </a:solidFill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276E199A-338A-43BA-B41B-537CC8BC15F9}"/>
              </a:ext>
            </a:extLst>
          </p:cNvPr>
          <p:cNvSpPr/>
          <p:nvPr/>
        </p:nvSpPr>
        <p:spPr>
          <a:xfrm rot="3784998">
            <a:off x="5417540" y="2104372"/>
            <a:ext cx="346280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 = {</a:t>
            </a:r>
            <a:r>
              <a:rPr lang="en-US" altLang="en-US" sz="2400" dirty="0">
                <a:solidFill>
                  <a:srgbClr val="66FF66"/>
                </a:solidFill>
                <a:sym typeface="Symbol" panose="05050102010706020507" pitchFamily="18" charset="2"/>
              </a:rPr>
              <a:t>D</a:t>
            </a:r>
            <a:r>
              <a:rPr lang="en-US" sz="2400" dirty="0">
                <a:solidFill>
                  <a:srgbClr val="66FF66"/>
                </a:solidFill>
              </a:rPr>
              <a:t>evil, God, you,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∞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} </a:t>
            </a:r>
            <a:endParaRPr lang="en-US" sz="2400" dirty="0">
              <a:solidFill>
                <a:srgbClr val="66FF66"/>
              </a:solidFill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5827C5D4-65C9-4FDB-82F4-E6DA4E90C223}"/>
              </a:ext>
            </a:extLst>
          </p:cNvPr>
          <p:cNvSpPr/>
          <p:nvPr/>
        </p:nvSpPr>
        <p:spPr>
          <a:xfrm>
            <a:off x="7389838" y="4124849"/>
            <a:ext cx="83388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00FF"/>
                </a:solidFill>
              </a:rPr>
              <a:t>False</a:t>
            </a:r>
            <a:endParaRPr lang="en-US" sz="2400" dirty="0">
              <a:solidFill>
                <a:srgbClr val="FF00FF"/>
              </a:solidFill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B4B897C8-06B0-4C21-A630-0154CD380255}"/>
              </a:ext>
            </a:extLst>
          </p:cNvPr>
          <p:cNvSpPr/>
          <p:nvPr/>
        </p:nvSpPr>
        <p:spPr>
          <a:xfrm>
            <a:off x="7385521" y="3730170"/>
            <a:ext cx="83388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00FF"/>
                </a:solidFill>
              </a:rPr>
              <a:t>False</a:t>
            </a:r>
            <a:endParaRPr lang="en-US" sz="2400" dirty="0">
              <a:solidFill>
                <a:srgbClr val="FF00FF"/>
              </a:solidFill>
            </a:endParaRPr>
          </a:p>
        </p:txBody>
      </p:sp>
      <p:sp>
        <p:nvSpPr>
          <p:cNvPr id="49" name="AutoShape 55">
            <a:extLst>
              <a:ext uri="{FF2B5EF4-FFF2-40B4-BE49-F238E27FC236}">
                <a16:creationId xmlns:a16="http://schemas.microsoft.com/office/drawing/2014/main" id="{E61BB1F1-F115-414F-B657-5FD2B3C9ED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8225" y="5867400"/>
            <a:ext cx="2564975" cy="822574"/>
          </a:xfrm>
          <a:prstGeom prst="wedgeRoundRectCallout">
            <a:avLst>
              <a:gd name="adj1" fmla="val -55573"/>
              <a:gd name="adj2" fmla="val -3696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So how do we prove anything?</a:t>
            </a:r>
          </a:p>
        </p:txBody>
      </p:sp>
      <p:sp>
        <p:nvSpPr>
          <p:cNvPr id="36" name="AutoShape 55">
            <a:extLst>
              <a:ext uri="{FF2B5EF4-FFF2-40B4-BE49-F238E27FC236}">
                <a16:creationId xmlns:a16="http://schemas.microsoft.com/office/drawing/2014/main" id="{F9222C6B-5466-4A84-A3C8-6E501BD32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050" y="6096339"/>
            <a:ext cx="3124200" cy="506864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Is it even </a:t>
            </a:r>
            <a:r>
              <a:rPr lang="en-US" sz="2400" dirty="0"/>
              <a:t>valid</a:t>
            </a:r>
            <a:r>
              <a:rPr lang="en-US" altLang="en-US" sz="2400" dirty="0"/>
              <a:t>?!?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371FD24B-A861-4E02-9FEA-6CA67D416A91}"/>
              </a:ext>
            </a:extLst>
          </p:cNvPr>
          <p:cNvSpPr/>
          <p:nvPr/>
        </p:nvSpPr>
        <p:spPr>
          <a:xfrm>
            <a:off x="2655917" y="2453358"/>
            <a:ext cx="177805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Standard</a:t>
            </a:r>
            <a:r>
              <a:rPr 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+ &gt;</a:t>
            </a:r>
            <a:endParaRPr lang="en-US" sz="2400" dirty="0">
              <a:solidFill>
                <a:srgbClr val="66FF66"/>
              </a:solidFill>
            </a:endParaRPr>
          </a:p>
        </p:txBody>
      </p:sp>
      <p:sp>
        <p:nvSpPr>
          <p:cNvPr id="50" name="AutoShape 8">
            <a:extLst>
              <a:ext uri="{FF2B5EF4-FFF2-40B4-BE49-F238E27FC236}">
                <a16:creationId xmlns:a16="http://schemas.microsoft.com/office/drawing/2014/main" id="{A28F13D5-FADF-4A54-BBB0-123CDA661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1600200"/>
            <a:ext cx="6324600" cy="3682251"/>
          </a:xfrm>
          <a:prstGeom prst="wedgeRectCallout">
            <a:avLst>
              <a:gd name="adj1" fmla="val -59001"/>
              <a:gd name="adj2" fmla="val 31275"/>
            </a:avLst>
          </a:prstGeom>
          <a:solidFill>
            <a:srgbClr val="000066"/>
          </a:solidFill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The point of formal proofs is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to prove theorems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with as few assumptions as possible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    about the nature of the objects 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     we are talking about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so that we can find a wide range 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of strange new objects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for which the same theorems are true.</a:t>
            </a:r>
            <a:endParaRPr kumimoji="0" lang="en-CA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7731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5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3EFD21-DB2B-F6ED-B220-D2C61B21FB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AAAE5EA8-DD2D-92F7-E9D9-0C8F9F6FFD6C}"/>
              </a:ext>
            </a:extLst>
          </p:cNvPr>
          <p:cNvGrpSpPr/>
          <p:nvPr/>
        </p:nvGrpSpPr>
        <p:grpSpPr>
          <a:xfrm>
            <a:off x="6010290" y="642328"/>
            <a:ext cx="3050389" cy="3046988"/>
            <a:chOff x="6248401" y="3766528"/>
            <a:chExt cx="2375991" cy="3046988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014445D2-D9B1-4C14-EA41-8D5012B32FFB}"/>
                </a:ext>
              </a:extLst>
            </p:cNvPr>
            <p:cNvSpPr/>
            <p:nvPr/>
          </p:nvSpPr>
          <p:spPr>
            <a:xfrm>
              <a:off x="6248401" y="3766528"/>
              <a:ext cx="2375991" cy="3046988"/>
            </a:xfrm>
            <a:prstGeom prst="rect">
              <a:avLst/>
            </a:prstGeom>
            <a:solidFill>
              <a:srgbClr val="000066"/>
            </a:solidFill>
            <a:ln w="12700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1.  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       Remove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19.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20.  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  Add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 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BBF4F87C-CC1A-4E47-99AA-2D0EF304AB8E}"/>
                </a:ext>
              </a:extLst>
            </p:cNvPr>
            <p:cNvGrpSpPr/>
            <p:nvPr/>
          </p:nvGrpSpPr>
          <p:grpSpPr>
            <a:xfrm>
              <a:off x="6326610" y="4956411"/>
              <a:ext cx="2103120" cy="731674"/>
              <a:chOff x="1905000" y="4692227"/>
              <a:chExt cx="8259083" cy="731674"/>
            </a:xfrm>
          </p:grpSpPr>
          <p:sp>
            <p:nvSpPr>
              <p:cNvPr id="8" name="Text Box 21">
                <a:extLst>
                  <a:ext uri="{FF2B5EF4-FFF2-40B4-BE49-F238E27FC236}">
                    <a16:creationId xmlns:a16="http://schemas.microsoft.com/office/drawing/2014/main" id="{9B5478FB-B9A6-AEFC-8AA0-B470EAA6D9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0575" y="4962236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need</a:t>
                </a:r>
              </a:p>
            </p:txBody>
          </p:sp>
          <p:cxnSp>
            <p:nvCxnSpPr>
              <p:cNvPr id="11" name="Straight Connector 10">
                <a:extLst>
                  <a:ext uri="{FF2B5EF4-FFF2-40B4-BE49-F238E27FC236}">
                    <a16:creationId xmlns:a16="http://schemas.microsoft.com/office/drawing/2014/main" id="{91C2AF71-3C2B-7C62-6026-785EF31FD72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05000" y="5105400"/>
                <a:ext cx="8259080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2" name="Text Box 21">
                <a:extLst>
                  <a:ext uri="{FF2B5EF4-FFF2-40B4-BE49-F238E27FC236}">
                    <a16:creationId xmlns:a16="http://schemas.microsoft.com/office/drawing/2014/main" id="{D0C99EE9-FE94-BDE5-69D1-D14C255929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2049" y="4692227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have</a:t>
                </a:r>
              </a:p>
            </p:txBody>
          </p:sp>
        </p:grp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0BF81F2-CD93-A5F0-0D6F-8730BF9A091F}"/>
              </a:ext>
            </a:extLst>
          </p:cNvPr>
          <p:cNvGrpSpPr/>
          <p:nvPr/>
        </p:nvGrpSpPr>
        <p:grpSpPr>
          <a:xfrm>
            <a:off x="6010289" y="3919478"/>
            <a:ext cx="3050389" cy="2677656"/>
            <a:chOff x="6248401" y="3951194"/>
            <a:chExt cx="2375991" cy="2677656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8A896BA3-BE4D-325A-1345-70D42460492D}"/>
                </a:ext>
              </a:extLst>
            </p:cNvPr>
            <p:cNvSpPr/>
            <p:nvPr/>
          </p:nvSpPr>
          <p:spPr>
            <a:xfrm>
              <a:off x="6248401" y="3951194"/>
              <a:ext cx="2375991" cy="2677656"/>
            </a:xfrm>
            <a:prstGeom prst="rect">
              <a:avLst/>
            </a:prstGeom>
            <a:solidFill>
              <a:srgbClr val="000066"/>
            </a:solidFill>
            <a:ln w="12700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1.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/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)      Remove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/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19.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20.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  Add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 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F7218B61-E20F-797C-98D3-25673F46A92F}"/>
                </a:ext>
              </a:extLst>
            </p:cNvPr>
            <p:cNvGrpSpPr/>
            <p:nvPr/>
          </p:nvGrpSpPr>
          <p:grpSpPr>
            <a:xfrm>
              <a:off x="6326610" y="4956411"/>
              <a:ext cx="2103120" cy="731674"/>
              <a:chOff x="1905000" y="4692227"/>
              <a:chExt cx="8259083" cy="731674"/>
            </a:xfrm>
          </p:grpSpPr>
          <p:sp>
            <p:nvSpPr>
              <p:cNvPr id="40" name="Text Box 21">
                <a:extLst>
                  <a:ext uri="{FF2B5EF4-FFF2-40B4-BE49-F238E27FC236}">
                    <a16:creationId xmlns:a16="http://schemas.microsoft.com/office/drawing/2014/main" id="{49D21A5C-D0A0-3943-65AA-00F5032F0F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0575" y="4962236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need</a:t>
                </a:r>
              </a:p>
            </p:txBody>
          </p: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9456BFAA-4271-3455-F5B8-BEFF02C4658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05000" y="5105400"/>
                <a:ext cx="8259080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2" name="Text Box 21">
                <a:extLst>
                  <a:ext uri="{FF2B5EF4-FFF2-40B4-BE49-F238E27FC236}">
                    <a16:creationId xmlns:a16="http://schemas.microsoft.com/office/drawing/2014/main" id="{A673E3FE-F1F1-3ED7-5BBA-25976DEC67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2049" y="4692227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have</a:t>
                </a:r>
              </a:p>
            </p:txBody>
          </p:sp>
        </p:grpSp>
      </p:grp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7FEC3FF6-0AF5-22DE-A425-3064C37DE572}"/>
              </a:ext>
            </a:extLst>
          </p:cNvPr>
          <p:cNvSpPr txBox="1">
            <a:spLocks/>
          </p:cNvSpPr>
          <p:nvPr/>
        </p:nvSpPr>
        <p:spPr>
          <a:xfrm>
            <a:off x="8686800" y="6705600"/>
            <a:ext cx="457200" cy="157113"/>
          </a:xfrm>
          <a:prstGeom prst="rect">
            <a:avLst/>
          </a:prstGeom>
        </p:spPr>
        <p:txBody>
          <a:bodyPr vert="horz" lIns="91440" tIns="45720" rIns="91440" bIns="45720" rtlCol="0" anchor="ctr" anchorCtr="0"/>
          <a:lstStyle>
            <a:defPPr>
              <a:defRPr lang="en-US"/>
            </a:defPPr>
            <a:lvl1pPr marL="0" algn="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847A6AB7-ED92-4CC2-895B-E46908831F7A}" type="slidenum">
              <a:rPr lang="en-US" smtClean="0">
                <a:solidFill>
                  <a:schemeClr val="bg1"/>
                </a:solidFill>
              </a:rPr>
              <a:pPr/>
              <a:t>17</a:t>
            </a:fld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73BA5CE8-F074-3466-EAF0-2B7C72AD605B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Formal Proof Systems</a:t>
            </a:r>
          </a:p>
        </p:txBody>
      </p:sp>
      <p:pic>
        <p:nvPicPr>
          <p:cNvPr id="3" name="Picture 5" descr="j0116172">
            <a:extLst>
              <a:ext uri="{FF2B5EF4-FFF2-40B4-BE49-F238E27FC236}">
                <a16:creationId xmlns:a16="http://schemas.microsoft.com/office/drawing/2014/main" id="{1D82E4E2-BE37-DF57-48AF-952E71FA42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6096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29">
            <a:extLst>
              <a:ext uri="{FF2B5EF4-FFF2-40B4-BE49-F238E27FC236}">
                <a16:creationId xmlns:a16="http://schemas.microsoft.com/office/drawing/2014/main" id="{0074AC78-4561-E4F4-544F-B767A5570AE1}"/>
              </a:ext>
            </a:extLst>
          </p:cNvPr>
          <p:cNvGrpSpPr>
            <a:grpSpLocks/>
          </p:cNvGrpSpPr>
          <p:nvPr/>
        </p:nvGrpSpPr>
        <p:grpSpPr bwMode="auto">
          <a:xfrm>
            <a:off x="83320" y="2460138"/>
            <a:ext cx="1189548" cy="1252690"/>
            <a:chOff x="2065" y="1551"/>
            <a:chExt cx="1628" cy="1988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3705E853-2283-3CD0-724B-E0BAB70B4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3" name="Freeform 31">
              <a:extLst>
                <a:ext uri="{FF2B5EF4-FFF2-40B4-BE49-F238E27FC236}">
                  <a16:creationId xmlns:a16="http://schemas.microsoft.com/office/drawing/2014/main" id="{E03891EF-907F-18E5-67E6-97E544343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4" name="Freeform 32">
              <a:extLst>
                <a:ext uri="{FF2B5EF4-FFF2-40B4-BE49-F238E27FC236}">
                  <a16:creationId xmlns:a16="http://schemas.microsoft.com/office/drawing/2014/main" id="{ADB536E4-9A1E-4C8B-DFE9-BDD6CFE6A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5" name="Freeform 33">
              <a:extLst>
                <a:ext uri="{FF2B5EF4-FFF2-40B4-BE49-F238E27FC236}">
                  <a16:creationId xmlns:a16="http://schemas.microsoft.com/office/drawing/2014/main" id="{0C0080E5-C1AC-4C57-63A0-89BD30306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6" name="Freeform 34">
              <a:extLst>
                <a:ext uri="{FF2B5EF4-FFF2-40B4-BE49-F238E27FC236}">
                  <a16:creationId xmlns:a16="http://schemas.microsoft.com/office/drawing/2014/main" id="{41FDB1B0-855E-DFE7-F43D-08BC9097A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7" name="Freeform 35">
              <a:extLst>
                <a:ext uri="{FF2B5EF4-FFF2-40B4-BE49-F238E27FC236}">
                  <a16:creationId xmlns:a16="http://schemas.microsoft.com/office/drawing/2014/main" id="{81897DFE-551D-0E41-C6B1-899CB8E00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8" name="Freeform 36">
              <a:extLst>
                <a:ext uri="{FF2B5EF4-FFF2-40B4-BE49-F238E27FC236}">
                  <a16:creationId xmlns:a16="http://schemas.microsoft.com/office/drawing/2014/main" id="{1D20F7D1-021C-051B-B163-60731ECF0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19" name="Freeform 37">
              <a:extLst>
                <a:ext uri="{FF2B5EF4-FFF2-40B4-BE49-F238E27FC236}">
                  <a16:creationId xmlns:a16="http://schemas.microsoft.com/office/drawing/2014/main" id="{CE9B6174-5E9D-5FE4-7F6D-17824816A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0" name="Freeform 38">
              <a:extLst>
                <a:ext uri="{FF2B5EF4-FFF2-40B4-BE49-F238E27FC236}">
                  <a16:creationId xmlns:a16="http://schemas.microsoft.com/office/drawing/2014/main" id="{B5530A87-B994-E014-D957-41D3FF634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1" name="Freeform 532">
              <a:extLst>
                <a:ext uri="{FF2B5EF4-FFF2-40B4-BE49-F238E27FC236}">
                  <a16:creationId xmlns:a16="http://schemas.microsoft.com/office/drawing/2014/main" id="{56EB2015-2BB1-8B08-A0D9-D006A4FFA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2" name="Freeform 534">
              <a:extLst>
                <a:ext uri="{FF2B5EF4-FFF2-40B4-BE49-F238E27FC236}">
                  <a16:creationId xmlns:a16="http://schemas.microsoft.com/office/drawing/2014/main" id="{70F7EA94-2484-2ECA-312A-F26FEE585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3" name="Freeform 41">
              <a:extLst>
                <a:ext uri="{FF2B5EF4-FFF2-40B4-BE49-F238E27FC236}">
                  <a16:creationId xmlns:a16="http://schemas.microsoft.com/office/drawing/2014/main" id="{8CA6CA24-6DE1-09AD-935D-2EC3890CD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4" name="Freeform 42">
              <a:extLst>
                <a:ext uri="{FF2B5EF4-FFF2-40B4-BE49-F238E27FC236}">
                  <a16:creationId xmlns:a16="http://schemas.microsoft.com/office/drawing/2014/main" id="{BD98D2DF-9E85-6951-3417-3614E9C93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5" name="Freeform 43">
              <a:extLst>
                <a:ext uri="{FF2B5EF4-FFF2-40B4-BE49-F238E27FC236}">
                  <a16:creationId xmlns:a16="http://schemas.microsoft.com/office/drawing/2014/main" id="{E7F347B6-C84A-5F15-1F90-22E582FF3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6" name="Freeform 44">
              <a:extLst>
                <a:ext uri="{FF2B5EF4-FFF2-40B4-BE49-F238E27FC236}">
                  <a16:creationId xmlns:a16="http://schemas.microsoft.com/office/drawing/2014/main" id="{24F57BF7-DA37-35A0-84E8-06576822C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7" name="Freeform 45">
              <a:extLst>
                <a:ext uri="{FF2B5EF4-FFF2-40B4-BE49-F238E27FC236}">
                  <a16:creationId xmlns:a16="http://schemas.microsoft.com/office/drawing/2014/main" id="{2380ABE3-D53C-ADCF-7349-CFAE4B437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  <p:sp>
          <p:nvSpPr>
            <p:cNvPr id="28" name="Freeform 46">
              <a:extLst>
                <a:ext uri="{FF2B5EF4-FFF2-40B4-BE49-F238E27FC236}">
                  <a16:creationId xmlns:a16="http://schemas.microsoft.com/office/drawing/2014/main" id="{55245073-9DCA-6170-F98B-556315403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 dirty="0"/>
            </a:p>
          </p:txBody>
        </p:sp>
      </p:grpSp>
      <p:sp>
        <p:nvSpPr>
          <p:cNvPr id="29" name="AutoShape 35">
            <a:extLst>
              <a:ext uri="{FF2B5EF4-FFF2-40B4-BE49-F238E27FC236}">
                <a16:creationId xmlns:a16="http://schemas.microsoft.com/office/drawing/2014/main" id="{E10AFB06-7D1E-16E6-71BD-17CC0C982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1239" y="1151036"/>
            <a:ext cx="4191000" cy="838200"/>
          </a:xfrm>
          <a:prstGeom prst="wedgeRoundRectCallout">
            <a:avLst>
              <a:gd name="adj1" fmla="val -43870"/>
              <a:gd name="adj2" fmla="val 7314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t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Locally, how do you tell the difference between these?!?</a:t>
            </a:r>
          </a:p>
        </p:txBody>
      </p:sp>
      <p:sp>
        <p:nvSpPr>
          <p:cNvPr id="60" name="AutoShape 35">
            <a:extLst>
              <a:ext uri="{FF2B5EF4-FFF2-40B4-BE49-F238E27FC236}">
                <a16:creationId xmlns:a16="http://schemas.microsoft.com/office/drawing/2014/main" id="{9544C208-10C3-EF07-9620-4D74AF0A3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4343400"/>
            <a:ext cx="914400" cy="457200"/>
          </a:xfrm>
          <a:prstGeom prst="wedgeRoundRectCallout">
            <a:avLst>
              <a:gd name="adj1" fmla="val -60598"/>
              <a:gd name="adj2" fmla="val -3906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t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aaah!</a:t>
            </a:r>
          </a:p>
        </p:txBody>
      </p:sp>
      <p:sp>
        <p:nvSpPr>
          <p:cNvPr id="61" name="AutoShape 35">
            <a:extLst>
              <a:ext uri="{FF2B5EF4-FFF2-40B4-BE49-F238E27FC236}">
                <a16:creationId xmlns:a16="http://schemas.microsoft.com/office/drawing/2014/main" id="{3D3B7F88-5D6E-89D0-7FAD-311E4E37A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496" y="4915346"/>
            <a:ext cx="3050389" cy="1219200"/>
          </a:xfrm>
          <a:prstGeom prst="wedgeRoundRectCallout">
            <a:avLst>
              <a:gd name="adj1" fmla="val -54508"/>
              <a:gd name="adj2" fmla="val -38834"/>
              <a:gd name="adj3" fmla="val 16667"/>
            </a:avLst>
          </a:prstGeom>
          <a:solidFill>
            <a:srgbClr val="000066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We differentiate 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between these variables 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by adding a subscript 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/>
              <a:t>.</a:t>
            </a:r>
            <a:endParaRPr lang="en-CA" altLang="en-US" sz="2400" i="0" dirty="0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60511B7A-7574-A35D-9672-6D716BE78A75}"/>
              </a:ext>
            </a:extLst>
          </p:cNvPr>
          <p:cNvGrpSpPr/>
          <p:nvPr/>
        </p:nvGrpSpPr>
        <p:grpSpPr>
          <a:xfrm flipH="1">
            <a:off x="7162800" y="1600200"/>
            <a:ext cx="1845628" cy="2895600"/>
            <a:chOff x="4555541" y="1795522"/>
            <a:chExt cx="1845628" cy="2895600"/>
          </a:xfrm>
        </p:grpSpPr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B51B856D-2CD7-69D8-B3F3-36363EEC7F8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572000" y="1795522"/>
              <a:ext cx="1829169" cy="2123956"/>
            </a:xfrm>
            <a:prstGeom prst="straightConnector1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52" name="Straight Arrow Connector 51">
              <a:extLst>
                <a:ext uri="{FF2B5EF4-FFF2-40B4-BE49-F238E27FC236}">
                  <a16:creationId xmlns:a16="http://schemas.microsoft.com/office/drawing/2014/main" id="{538928D7-3866-0C5A-A59A-EFCDE35F0B3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555541" y="3901710"/>
              <a:ext cx="1845628" cy="789412"/>
            </a:xfrm>
            <a:prstGeom prst="straightConnector1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pic>
        <p:nvPicPr>
          <p:cNvPr id="6" name="Picture 2" descr="Forefathers' Eve | The Witcher 3 Wiki">
            <a:extLst>
              <a:ext uri="{FF2B5EF4-FFF2-40B4-BE49-F238E27FC236}">
                <a16:creationId xmlns:a16="http://schemas.microsoft.com/office/drawing/2014/main" id="{CA71DE13-60F8-1B81-B4AA-2A0E5F67393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3" r="-1" b="-1"/>
          <a:stretch/>
        </p:blipFill>
        <p:spPr bwMode="auto">
          <a:xfrm flipH="1">
            <a:off x="-228600" y="4479795"/>
            <a:ext cx="1904999" cy="2759205"/>
          </a:xfrm>
          <a:custGeom>
            <a:avLst/>
            <a:gdLst/>
            <a:ahLst/>
            <a:cxnLst/>
            <a:rect l="l" t="t" r="r" b="b"/>
            <a:pathLst>
              <a:path w="6313150" h="6857997">
                <a:moveTo>
                  <a:pt x="65565" y="0"/>
                </a:moveTo>
                <a:lnTo>
                  <a:pt x="6313150" y="0"/>
                </a:lnTo>
                <a:lnTo>
                  <a:pt x="6313150" y="6857997"/>
                </a:lnTo>
                <a:lnTo>
                  <a:pt x="3293946" y="6857997"/>
                </a:lnTo>
                <a:lnTo>
                  <a:pt x="3235857" y="6823061"/>
                </a:lnTo>
                <a:cubicBezTo>
                  <a:pt x="1291240" y="5592803"/>
                  <a:pt x="0" y="3423096"/>
                  <a:pt x="0" y="951803"/>
                </a:cubicBezTo>
                <a:cubicBezTo>
                  <a:pt x="0" y="727140"/>
                  <a:pt x="10673" y="504970"/>
                  <a:pt x="31536" y="285771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AutoShape 35">
            <a:extLst>
              <a:ext uri="{FF2B5EF4-FFF2-40B4-BE49-F238E27FC236}">
                <a16:creationId xmlns:a16="http://schemas.microsoft.com/office/drawing/2014/main" id="{21738B20-F0BC-D759-8E16-BFFB228BC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9347" y="2127418"/>
            <a:ext cx="4351853" cy="2148560"/>
          </a:xfrm>
          <a:prstGeom prst="wedgeRoundRectCallout">
            <a:avLst>
              <a:gd name="adj1" fmla="val -37446"/>
              <a:gd name="adj2" fmla="val 6150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This is not a Hilbert proof itself.</a:t>
            </a:r>
            <a:br>
              <a:rPr lang="en-US" sz="2400" dirty="0"/>
            </a:br>
            <a:r>
              <a:rPr lang="en-US" sz="2400" dirty="0"/>
              <a:t>There is a lemma that it can be turned into a Hilbert proof.</a:t>
            </a:r>
          </a:p>
          <a:p>
            <a:pPr algn="ctr">
              <a:buNone/>
            </a:pPr>
            <a:r>
              <a:rPr lang="en-US" sz="2400" dirty="0"/>
              <a:t>You have to know which type of lemma you are inside of.</a:t>
            </a:r>
          </a:p>
        </p:txBody>
      </p:sp>
    </p:spTree>
    <p:extLst>
      <p:ext uri="{BB962C8B-B14F-4D97-AF65-F5344CB8AC3E}">
        <p14:creationId xmlns:p14="http://schemas.microsoft.com/office/powerpoint/2010/main" val="30371030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B01509-465A-49E0-AE61-1C1F88AEBF7D}"/>
              </a:ext>
            </a:extLst>
          </p:cNvPr>
          <p:cNvSpPr/>
          <p:nvPr/>
        </p:nvSpPr>
        <p:spPr>
          <a:xfrm>
            <a:off x="3776424" y="372967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+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2A12E55-2065-4177-8F01-2401EE3A8E99}"/>
              </a:ext>
            </a:extLst>
          </p:cNvPr>
          <p:cNvSpPr/>
          <p:nvPr/>
        </p:nvSpPr>
        <p:spPr>
          <a:xfrm>
            <a:off x="3947420" y="373062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1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9728581-7AF5-49D1-8AC7-C7D225FF2D60}"/>
              </a:ext>
            </a:extLst>
          </p:cNvPr>
          <p:cNvSpPr/>
          <p:nvPr/>
        </p:nvSpPr>
        <p:spPr>
          <a:xfrm>
            <a:off x="4173915" y="372803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&gt;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42" name="AutoShape 8">
            <a:extLst>
              <a:ext uri="{FF2B5EF4-FFF2-40B4-BE49-F238E27FC236}">
                <a16:creationId xmlns:a16="http://schemas.microsoft.com/office/drawing/2014/main" id="{A412431E-8E48-4F17-BD85-9D92BB788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5175" y="2706362"/>
            <a:ext cx="5057253" cy="230832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Formal Proof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>
              <a:buNone/>
            </a:pPr>
            <a:r>
              <a:rPr lang="en-US" altLang="en-US" sz="2400" dirty="0" err="1"/>
              <a:t>i</a:t>
            </a:r>
            <a:r>
              <a:rPr lang="en-US" altLang="en-US" sz="2400" dirty="0"/>
              <a:t>.        </a:t>
            </a:r>
            <a:r>
              <a:rPr lang="en-US" altLang="en-US" sz="2400" dirty="0">
                <a:solidFill>
                  <a:schemeClr val="accent2"/>
                </a:solidFill>
              </a:rPr>
              <a:t> </a:t>
            </a:r>
            <a:endParaRPr lang="en-US" altLang="en-US" sz="2400" dirty="0">
              <a:solidFill>
                <a:srgbClr val="FF0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AD6C3C75-5A98-4C1A-8974-1A8CD345647C}"/>
              </a:ext>
            </a:extLst>
          </p:cNvPr>
          <p:cNvSpPr/>
          <p:nvPr/>
        </p:nvSpPr>
        <p:spPr>
          <a:xfrm>
            <a:off x="4916714" y="3728030"/>
            <a:ext cx="28882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We simply know this about the integers.</a:t>
            </a:r>
          </a:p>
        </p:txBody>
      </p:sp>
      <p:sp>
        <p:nvSpPr>
          <p:cNvPr id="45" name="AutoShape 55">
            <a:extLst>
              <a:ext uri="{FF2B5EF4-FFF2-40B4-BE49-F238E27FC236}">
                <a16:creationId xmlns:a16="http://schemas.microsoft.com/office/drawing/2014/main" id="{1C2CA241-F279-42CC-AE7F-A1E170C68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8225" y="5867400"/>
            <a:ext cx="2564975" cy="822574"/>
          </a:xfrm>
          <a:prstGeom prst="wedgeRoundRectCallout">
            <a:avLst>
              <a:gd name="adj1" fmla="val -55573"/>
              <a:gd name="adj2" fmla="val -3696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So how do we prove anything?</a:t>
            </a:r>
          </a:p>
        </p:txBody>
      </p:sp>
      <p:sp>
        <p:nvSpPr>
          <p:cNvPr id="50" name="AutoShape 55">
            <a:extLst>
              <a:ext uri="{FF2B5EF4-FFF2-40B4-BE49-F238E27FC236}">
                <a16:creationId xmlns:a16="http://schemas.microsoft.com/office/drawing/2014/main" id="{1E1796B7-0801-4E12-A97F-CD26F752B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7651" y="6094035"/>
            <a:ext cx="1484349" cy="459165"/>
          </a:xfrm>
          <a:prstGeom prst="wedgeRoundRectCallout">
            <a:avLst>
              <a:gd name="adj1" fmla="val -55573"/>
              <a:gd name="adj2" fmla="val -3696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Method 1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9FE3691-9AF1-4E34-82F6-7F9FE22C9016}"/>
              </a:ext>
            </a:extLst>
          </p:cNvPr>
          <p:cNvSpPr/>
          <p:nvPr/>
        </p:nvSpPr>
        <p:spPr>
          <a:xfrm>
            <a:off x="4906424" y="2711090"/>
            <a:ext cx="248497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66FF66"/>
                </a:solidFill>
              </a:rPr>
              <a:t>(over U=Integers)</a:t>
            </a:r>
            <a:r>
              <a:rPr lang="en-US" altLang="en-US" sz="2400" dirty="0">
                <a:solidFill>
                  <a:schemeClr val="tx2"/>
                </a:solidFill>
              </a:rPr>
              <a:t>:</a:t>
            </a:r>
            <a:endParaRPr lang="en-US" sz="2400" dirty="0"/>
          </a:p>
        </p:txBody>
      </p:sp>
      <p:grpSp>
        <p:nvGrpSpPr>
          <p:cNvPr id="52" name="Group 98">
            <a:extLst>
              <a:ext uri="{FF2B5EF4-FFF2-40B4-BE49-F238E27FC236}">
                <a16:creationId xmlns:a16="http://schemas.microsoft.com/office/drawing/2014/main" id="{B3E568A6-85A8-4DFD-B1F3-E2B6DA0A9D30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152400"/>
            <a:ext cx="457200" cy="914400"/>
            <a:chOff x="2432" y="1328"/>
            <a:chExt cx="906" cy="2075"/>
          </a:xfrm>
          <a:solidFill>
            <a:schemeClr val="accent1"/>
          </a:solidFill>
        </p:grpSpPr>
        <p:sp>
          <p:nvSpPr>
            <p:cNvPr id="53" name="Freeform 99">
              <a:extLst>
                <a:ext uri="{FF2B5EF4-FFF2-40B4-BE49-F238E27FC236}">
                  <a16:creationId xmlns:a16="http://schemas.microsoft.com/office/drawing/2014/main" id="{2B17E735-DCBF-49BF-9FDB-29441FD50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4" name="Freeform 100">
              <a:extLst>
                <a:ext uri="{FF2B5EF4-FFF2-40B4-BE49-F238E27FC236}">
                  <a16:creationId xmlns:a16="http://schemas.microsoft.com/office/drawing/2014/main" id="{17B1F5A9-7278-4CC3-90D4-E8E9BFB84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Freeform 101">
              <a:extLst>
                <a:ext uri="{FF2B5EF4-FFF2-40B4-BE49-F238E27FC236}">
                  <a16:creationId xmlns:a16="http://schemas.microsoft.com/office/drawing/2014/main" id="{8610CA67-A487-4B73-9C3C-776E6B2C0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6" name="Freeform 102">
              <a:extLst>
                <a:ext uri="{FF2B5EF4-FFF2-40B4-BE49-F238E27FC236}">
                  <a16:creationId xmlns:a16="http://schemas.microsoft.com/office/drawing/2014/main" id="{80D91303-370D-4222-AD83-9DCB98EC1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Freeform 103">
              <a:extLst>
                <a:ext uri="{FF2B5EF4-FFF2-40B4-BE49-F238E27FC236}">
                  <a16:creationId xmlns:a16="http://schemas.microsoft.com/office/drawing/2014/main" id="{02D71B22-7AB4-41E6-8764-2D631AD50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Freeform 104">
              <a:extLst>
                <a:ext uri="{FF2B5EF4-FFF2-40B4-BE49-F238E27FC236}">
                  <a16:creationId xmlns:a16="http://schemas.microsoft.com/office/drawing/2014/main" id="{86A4787E-BD04-4EAA-A9A0-7C42262E1FFA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22" name="AutoShape 55">
            <a:extLst>
              <a:ext uri="{FF2B5EF4-FFF2-40B4-BE49-F238E27FC236}">
                <a16:creationId xmlns:a16="http://schemas.microsoft.com/office/drawing/2014/main" id="{8B233FA9-7465-4B69-AB2F-D9848535FD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050" y="6096339"/>
            <a:ext cx="3124200" cy="506864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Is it even </a:t>
            </a:r>
            <a:r>
              <a:rPr lang="en-US" sz="2400" dirty="0"/>
              <a:t>valid</a:t>
            </a:r>
            <a:r>
              <a:rPr lang="en-US" altLang="en-US" sz="2400" dirty="0"/>
              <a:t>?!?</a:t>
            </a:r>
          </a:p>
        </p:txBody>
      </p:sp>
    </p:spTree>
    <p:extLst>
      <p:ext uri="{BB962C8B-B14F-4D97-AF65-F5344CB8AC3E}">
        <p14:creationId xmlns:p14="http://schemas.microsoft.com/office/powerpoint/2010/main" val="380041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50" grpId="0" animBg="1"/>
      <p:bldP spid="4" grpId="0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98">
            <a:extLst>
              <a:ext uri="{FF2B5EF4-FFF2-40B4-BE49-F238E27FC236}">
                <a16:creationId xmlns:a16="http://schemas.microsoft.com/office/drawing/2014/main" id="{B0D62802-EF29-4683-985E-A1CA8BD20577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152400"/>
            <a:ext cx="457200" cy="914400"/>
            <a:chOff x="2432" y="1328"/>
            <a:chExt cx="906" cy="2075"/>
          </a:xfrm>
          <a:solidFill>
            <a:schemeClr val="accent1"/>
          </a:solidFill>
        </p:grpSpPr>
        <p:sp>
          <p:nvSpPr>
            <p:cNvPr id="32" name="Freeform 99">
              <a:extLst>
                <a:ext uri="{FF2B5EF4-FFF2-40B4-BE49-F238E27FC236}">
                  <a16:creationId xmlns:a16="http://schemas.microsoft.com/office/drawing/2014/main" id="{FCB430BB-4AF7-48C2-A793-6B1497DAB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3" name="Freeform 100">
              <a:extLst>
                <a:ext uri="{FF2B5EF4-FFF2-40B4-BE49-F238E27FC236}">
                  <a16:creationId xmlns:a16="http://schemas.microsoft.com/office/drawing/2014/main" id="{0F0360B1-6D42-4C99-B6B1-9CEBA2159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4" name="Freeform 101">
              <a:extLst>
                <a:ext uri="{FF2B5EF4-FFF2-40B4-BE49-F238E27FC236}">
                  <a16:creationId xmlns:a16="http://schemas.microsoft.com/office/drawing/2014/main" id="{4BD70ECC-197B-4CAF-AE97-C60A60FC1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" name="Freeform 102">
              <a:extLst>
                <a:ext uri="{FF2B5EF4-FFF2-40B4-BE49-F238E27FC236}">
                  <a16:creationId xmlns:a16="http://schemas.microsoft.com/office/drawing/2014/main" id="{72FB206C-4086-4C8F-83E0-604E43618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8" name="Freeform 103">
              <a:extLst>
                <a:ext uri="{FF2B5EF4-FFF2-40B4-BE49-F238E27FC236}">
                  <a16:creationId xmlns:a16="http://schemas.microsoft.com/office/drawing/2014/main" id="{316AC104-3EE9-482E-B64C-CA93F460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Freeform 104">
              <a:extLst>
                <a:ext uri="{FF2B5EF4-FFF2-40B4-BE49-F238E27FC236}">
                  <a16:creationId xmlns:a16="http://schemas.microsoft.com/office/drawing/2014/main" id="{399709EA-9B25-40C3-9417-57E31C0C6D8E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B01509-465A-49E0-AE61-1C1F88AEBF7D}"/>
              </a:ext>
            </a:extLst>
          </p:cNvPr>
          <p:cNvSpPr/>
          <p:nvPr/>
        </p:nvSpPr>
        <p:spPr>
          <a:xfrm>
            <a:off x="3776424" y="372967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+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2A12E55-2065-4177-8F01-2401EE3A8E99}"/>
              </a:ext>
            </a:extLst>
          </p:cNvPr>
          <p:cNvSpPr/>
          <p:nvPr/>
        </p:nvSpPr>
        <p:spPr>
          <a:xfrm>
            <a:off x="3947420" y="373062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1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9728581-7AF5-49D1-8AC7-C7D225FF2D60}"/>
              </a:ext>
            </a:extLst>
          </p:cNvPr>
          <p:cNvSpPr/>
          <p:nvPr/>
        </p:nvSpPr>
        <p:spPr>
          <a:xfrm>
            <a:off x="4173915" y="372803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&gt;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45" name="AutoShape 55">
            <a:extLst>
              <a:ext uri="{FF2B5EF4-FFF2-40B4-BE49-F238E27FC236}">
                <a16:creationId xmlns:a16="http://schemas.microsoft.com/office/drawing/2014/main" id="{1C2CA241-F279-42CC-AE7F-A1E170C68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8225" y="5867400"/>
            <a:ext cx="2564975" cy="822574"/>
          </a:xfrm>
          <a:prstGeom prst="wedgeRoundRectCallout">
            <a:avLst>
              <a:gd name="adj1" fmla="val -55573"/>
              <a:gd name="adj2" fmla="val -3696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So how do we prove anything?</a:t>
            </a:r>
          </a:p>
        </p:txBody>
      </p:sp>
      <p:sp>
        <p:nvSpPr>
          <p:cNvPr id="50" name="AutoShape 55">
            <a:extLst>
              <a:ext uri="{FF2B5EF4-FFF2-40B4-BE49-F238E27FC236}">
                <a16:creationId xmlns:a16="http://schemas.microsoft.com/office/drawing/2014/main" id="{1E1796B7-0801-4E12-A97F-CD26F752B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7651" y="6094035"/>
            <a:ext cx="1484349" cy="459165"/>
          </a:xfrm>
          <a:prstGeom prst="wedgeRoundRectCallout">
            <a:avLst>
              <a:gd name="adj1" fmla="val -55573"/>
              <a:gd name="adj2" fmla="val -3696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Method 2</a:t>
            </a:r>
          </a:p>
        </p:txBody>
      </p:sp>
      <p:sp>
        <p:nvSpPr>
          <p:cNvPr id="42" name="AutoShape 8">
            <a:extLst>
              <a:ext uri="{FF2B5EF4-FFF2-40B4-BE49-F238E27FC236}">
                <a16:creationId xmlns:a16="http://schemas.microsoft.com/office/drawing/2014/main" id="{A412431E-8E48-4F17-BD85-9D92BB788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5175" y="2706362"/>
            <a:ext cx="5057253" cy="230832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Formal Proof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>
              <a:buNone/>
            </a:pPr>
            <a:r>
              <a:rPr lang="en-US" altLang="en-US" sz="2400" dirty="0" err="1"/>
              <a:t>i</a:t>
            </a:r>
            <a:r>
              <a:rPr lang="en-US" altLang="en-US" sz="2400" dirty="0"/>
              <a:t>.        </a:t>
            </a:r>
            <a:r>
              <a:rPr lang="en-US" altLang="en-US" sz="2400" dirty="0">
                <a:solidFill>
                  <a:schemeClr val="accent2"/>
                </a:solidFill>
              </a:rPr>
              <a:t> </a:t>
            </a:r>
            <a:endParaRPr lang="en-US" altLang="en-US" sz="2400" dirty="0">
              <a:solidFill>
                <a:srgbClr val="FF0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24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07CF363B-4294-4268-937E-3043B79468DA}"/>
              </a:ext>
            </a:extLst>
          </p:cNvPr>
          <p:cNvSpPr/>
          <p:nvPr/>
        </p:nvSpPr>
        <p:spPr>
          <a:xfrm>
            <a:off x="4874250" y="2711090"/>
            <a:ext cx="29434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C000"/>
                </a:solidFill>
              </a:rPr>
              <a:t>(Assuming axioms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</a:rPr>
              <a:t>):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E6A0DDB0-4757-4A91-825E-AE18537CB747}"/>
              </a:ext>
            </a:extLst>
          </p:cNvPr>
          <p:cNvSpPr/>
          <p:nvPr/>
        </p:nvSpPr>
        <p:spPr>
          <a:xfrm>
            <a:off x="1143000" y="418563"/>
            <a:ext cx="76962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/>
              <a:t>We want prove sentence</a:t>
            </a:r>
            <a:r>
              <a:rPr lang="el-GR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y, y&gt;x </a:t>
            </a:r>
            <a:r>
              <a:rPr lang="en-US" altLang="en-US" sz="2400" dirty="0"/>
              <a:t>is true</a:t>
            </a:r>
            <a:endParaRPr lang="en-US" sz="2400" dirty="0"/>
          </a:p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en-US" sz="2400" dirty="0"/>
              <a:t>   in the model/universe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sz="2400" baseline="-25000" dirty="0">
                <a:solidFill>
                  <a:srgbClr val="66FF66"/>
                </a:solidFill>
              </a:rPr>
              <a:t>int</a:t>
            </a:r>
            <a:r>
              <a:rPr lang="en-US" sz="2400" dirty="0">
                <a:solidFill>
                  <a:srgbClr val="66FF66"/>
                </a:solidFill>
              </a:rPr>
              <a:t>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US" sz="2400" dirty="0">
                <a:solidFill>
                  <a:srgbClr val="66FF66"/>
                </a:solidFill>
              </a:rPr>
              <a:t>integers (+,</a:t>
            </a:r>
            <a:r>
              <a:rPr lang="en-US" sz="2400" dirty="0">
                <a:solidFill>
                  <a:srgbClr val="66FF66"/>
                </a:solidFill>
                <a:latin typeface="Symbol" panose="05050102010706020507" pitchFamily="18" charset="2"/>
              </a:rPr>
              <a:t></a:t>
            </a:r>
            <a:r>
              <a:rPr lang="en-US" sz="2400" dirty="0">
                <a:solidFill>
                  <a:srgbClr val="66FF66"/>
                </a:solidFill>
              </a:rPr>
              <a:t>)</a:t>
            </a:r>
            <a:r>
              <a:rPr lang="en-US" sz="2400" dirty="0"/>
              <a:t>.</a:t>
            </a:r>
          </a:p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/>
              <a:t>We make up a large set of sentences to be axioms in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sz="2400" dirty="0"/>
              <a:t> </a:t>
            </a:r>
          </a:p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/>
              <a:t>   which we “know” are true within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sz="2400" baseline="-25000" dirty="0">
                <a:solidFill>
                  <a:srgbClr val="66FF66"/>
                </a:solidFill>
              </a:rPr>
              <a:t>int</a:t>
            </a:r>
            <a:r>
              <a:rPr lang="en-US" sz="2400" dirty="0"/>
              <a:t>.</a:t>
            </a:r>
          </a:p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/>
              <a:t>We prove </a:t>
            </a:r>
            <a:r>
              <a:rPr lang="el-GR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α </a:t>
            </a:r>
            <a:r>
              <a:rPr lang="en-US" sz="2400" dirty="0"/>
              <a:t>is true in EVERY model within which </a:t>
            </a:r>
            <a:r>
              <a:rPr lang="en-US" sz="2400" dirty="0">
                <a:solidFill>
                  <a:srgbClr val="FFC000"/>
                </a:solidFill>
              </a:rPr>
              <a:t>Γ </a:t>
            </a:r>
            <a:r>
              <a:rPr lang="en-US" sz="2400" dirty="0"/>
              <a:t>is true.</a:t>
            </a:r>
          </a:p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/>
              <a:t>Hence </a:t>
            </a:r>
            <a:r>
              <a:rPr lang="el-GR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α </a:t>
            </a:r>
            <a:r>
              <a:rPr lang="en-US" sz="2400" dirty="0"/>
              <a:t>is true </a:t>
            </a:r>
            <a:r>
              <a:rPr lang="en-US" altLang="en-US" sz="2400" dirty="0"/>
              <a:t>in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sz="2400" baseline="-25000" dirty="0">
                <a:solidFill>
                  <a:srgbClr val="66FF66"/>
                </a:solidFill>
              </a:rPr>
              <a:t>int</a:t>
            </a:r>
            <a:r>
              <a:rPr lang="en-US" sz="2400" dirty="0">
                <a:solidFill>
                  <a:srgbClr val="66FF66"/>
                </a:solidFill>
              </a:rPr>
              <a:t>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US" sz="2400" dirty="0">
                <a:solidFill>
                  <a:srgbClr val="66FF66"/>
                </a:solidFill>
              </a:rPr>
              <a:t>integers (+,</a:t>
            </a:r>
            <a:r>
              <a:rPr lang="en-US" sz="2400" dirty="0">
                <a:solidFill>
                  <a:srgbClr val="66FF66"/>
                </a:solidFill>
                <a:latin typeface="Symbol" panose="05050102010706020507" pitchFamily="18" charset="2"/>
              </a:rPr>
              <a:t></a:t>
            </a:r>
            <a:r>
              <a:rPr lang="en-US" sz="2400" dirty="0">
                <a:solidFill>
                  <a:srgbClr val="66FF66"/>
                </a:solidFill>
              </a:rPr>
              <a:t>)</a:t>
            </a:r>
            <a:r>
              <a:rPr lang="en-US" sz="2400" dirty="0"/>
              <a:t>.</a:t>
            </a:r>
          </a:p>
        </p:txBody>
      </p:sp>
      <p:sp>
        <p:nvSpPr>
          <p:cNvPr id="23" name="AutoShape 41">
            <a:extLst>
              <a:ext uri="{FF2B5EF4-FFF2-40B4-BE49-F238E27FC236}">
                <a16:creationId xmlns:a16="http://schemas.microsoft.com/office/drawing/2014/main" id="{5BC6BE71-8806-4023-BAC1-BC57EA0CD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179" y="471713"/>
            <a:ext cx="8245821" cy="2233344"/>
          </a:xfrm>
          <a:prstGeom prst="wedgeRoundRectCallout">
            <a:avLst>
              <a:gd name="adj1" fmla="val -51410"/>
              <a:gd name="adj2" fmla="val -4707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grpSp>
        <p:nvGrpSpPr>
          <p:cNvPr id="25" name="Group 29">
            <a:extLst>
              <a:ext uri="{FF2B5EF4-FFF2-40B4-BE49-F238E27FC236}">
                <a16:creationId xmlns:a16="http://schemas.microsoft.com/office/drawing/2014/main" id="{7D042244-77EB-4878-AC6C-21DB4157B91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3865410"/>
            <a:ext cx="1223454" cy="1239990"/>
            <a:chOff x="2065" y="1551"/>
            <a:chExt cx="1628" cy="1988"/>
          </a:xfrm>
        </p:grpSpPr>
        <p:sp>
          <p:nvSpPr>
            <p:cNvPr id="26" name="Freeform 30">
              <a:extLst>
                <a:ext uri="{FF2B5EF4-FFF2-40B4-BE49-F238E27FC236}">
                  <a16:creationId xmlns:a16="http://schemas.microsoft.com/office/drawing/2014/main" id="{A2B5FAC6-0618-4891-AADD-EDA342E73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31">
              <a:extLst>
                <a:ext uri="{FF2B5EF4-FFF2-40B4-BE49-F238E27FC236}">
                  <a16:creationId xmlns:a16="http://schemas.microsoft.com/office/drawing/2014/main" id="{3AE35FAD-7DD0-4D81-BA30-6854AD324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32">
              <a:extLst>
                <a:ext uri="{FF2B5EF4-FFF2-40B4-BE49-F238E27FC236}">
                  <a16:creationId xmlns:a16="http://schemas.microsoft.com/office/drawing/2014/main" id="{1E25B0E8-0B03-426D-B5BC-B9C898CDF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3">
              <a:extLst>
                <a:ext uri="{FF2B5EF4-FFF2-40B4-BE49-F238E27FC236}">
                  <a16:creationId xmlns:a16="http://schemas.microsoft.com/office/drawing/2014/main" id="{AF5A32A6-8468-4409-A139-306F8E478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9A0B37C0-66CA-4377-9356-A1EBF440F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35">
              <a:extLst>
                <a:ext uri="{FF2B5EF4-FFF2-40B4-BE49-F238E27FC236}">
                  <a16:creationId xmlns:a16="http://schemas.microsoft.com/office/drawing/2014/main" id="{324ADA75-04B0-4130-B77C-7A4178A2B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679CB6A3-BDC6-4D45-8012-4E4222993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Freeform 37">
              <a:extLst>
                <a:ext uri="{FF2B5EF4-FFF2-40B4-BE49-F238E27FC236}">
                  <a16:creationId xmlns:a16="http://schemas.microsoft.com/office/drawing/2014/main" id="{DA32471B-91A5-4537-9C09-F51CC6A7B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Freeform 38">
              <a:extLst>
                <a:ext uri="{FF2B5EF4-FFF2-40B4-BE49-F238E27FC236}">
                  <a16:creationId xmlns:a16="http://schemas.microsoft.com/office/drawing/2014/main" id="{42FAF04A-58CA-40EC-81E2-B4DE9661A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Freeform 39">
              <a:extLst>
                <a:ext uri="{FF2B5EF4-FFF2-40B4-BE49-F238E27FC236}">
                  <a16:creationId xmlns:a16="http://schemas.microsoft.com/office/drawing/2014/main" id="{3EE2C356-92D5-41B0-9A4C-ABFE3F360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Freeform 40">
              <a:extLst>
                <a:ext uri="{FF2B5EF4-FFF2-40B4-BE49-F238E27FC236}">
                  <a16:creationId xmlns:a16="http://schemas.microsoft.com/office/drawing/2014/main" id="{C0A1A75A-DA2E-4E3C-9CF3-7D28390EF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2" name="Freeform 41">
              <a:extLst>
                <a:ext uri="{FF2B5EF4-FFF2-40B4-BE49-F238E27FC236}">
                  <a16:creationId xmlns:a16="http://schemas.microsoft.com/office/drawing/2014/main" id="{D5C31FDE-4A08-4161-9168-0912EF006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3" name="Freeform 42">
              <a:extLst>
                <a:ext uri="{FF2B5EF4-FFF2-40B4-BE49-F238E27FC236}">
                  <a16:creationId xmlns:a16="http://schemas.microsoft.com/office/drawing/2014/main" id="{19AB6D4A-ABCB-49BA-B597-249135E09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Freeform 43">
              <a:extLst>
                <a:ext uri="{FF2B5EF4-FFF2-40B4-BE49-F238E27FC236}">
                  <a16:creationId xmlns:a16="http://schemas.microsoft.com/office/drawing/2014/main" id="{447889EC-ED23-4C3F-8D07-709B81956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Freeform 44">
              <a:extLst>
                <a:ext uri="{FF2B5EF4-FFF2-40B4-BE49-F238E27FC236}">
                  <a16:creationId xmlns:a16="http://schemas.microsoft.com/office/drawing/2014/main" id="{652F1E1E-CA8F-432E-B0D2-73B9C5629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Freeform 45">
              <a:extLst>
                <a:ext uri="{FF2B5EF4-FFF2-40B4-BE49-F238E27FC236}">
                  <a16:creationId xmlns:a16="http://schemas.microsoft.com/office/drawing/2014/main" id="{9DA7539E-D35E-4F2B-93C8-CE533893C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7" name="Freeform 46">
              <a:extLst>
                <a:ext uri="{FF2B5EF4-FFF2-40B4-BE49-F238E27FC236}">
                  <a16:creationId xmlns:a16="http://schemas.microsoft.com/office/drawing/2014/main" id="{0D8BADDF-C20D-455A-8616-A50B12BB7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8" name="AutoShape 35">
            <a:extLst>
              <a:ext uri="{FF2B5EF4-FFF2-40B4-BE49-F238E27FC236}">
                <a16:creationId xmlns:a16="http://schemas.microsoft.com/office/drawing/2014/main" id="{491CF19E-6CF2-4297-B47D-0ADC8F5A9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00" y="5177028"/>
            <a:ext cx="3352800" cy="502006"/>
          </a:xfrm>
          <a:prstGeom prst="wedgeRoundRectCallout">
            <a:avLst>
              <a:gd name="adj1" fmla="val 36563"/>
              <a:gd name="adj2" fmla="val -82797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 err="1"/>
              <a:t>Aaaaah</a:t>
            </a:r>
            <a:r>
              <a:rPr lang="en-US" sz="2400" dirty="0"/>
              <a:t>! So confusing!</a:t>
            </a:r>
          </a:p>
        </p:txBody>
      </p:sp>
      <p:sp>
        <p:nvSpPr>
          <p:cNvPr id="59" name="AutoShape 55">
            <a:extLst>
              <a:ext uri="{FF2B5EF4-FFF2-40B4-BE49-F238E27FC236}">
                <a16:creationId xmlns:a16="http://schemas.microsoft.com/office/drawing/2014/main" id="{D7F384C7-5647-4C15-BC4F-D6CE33EE6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050" y="6096339"/>
            <a:ext cx="3124200" cy="506864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Is it even </a:t>
            </a:r>
            <a:r>
              <a:rPr lang="en-US" sz="2400" dirty="0"/>
              <a:t>valid</a:t>
            </a:r>
            <a:r>
              <a:rPr lang="en-US" altLang="en-US" sz="2400" dirty="0"/>
              <a:t>?!?</a:t>
            </a: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1A1D13FC-8A06-4214-8A24-1F553E75B0F0}"/>
              </a:ext>
            </a:extLst>
          </p:cNvPr>
          <p:cNvGrpSpPr/>
          <p:nvPr/>
        </p:nvGrpSpPr>
        <p:grpSpPr>
          <a:xfrm>
            <a:off x="0" y="2974661"/>
            <a:ext cx="4818506" cy="2511739"/>
            <a:chOff x="0" y="2974661"/>
            <a:chExt cx="4818506" cy="2511739"/>
          </a:xfrm>
        </p:grpSpPr>
        <p:pic>
          <p:nvPicPr>
            <p:cNvPr id="60" name="Picture 4">
              <a:extLst>
                <a:ext uri="{FF2B5EF4-FFF2-40B4-BE49-F238E27FC236}">
                  <a16:creationId xmlns:a16="http://schemas.microsoft.com/office/drawing/2014/main" id="{2766AA57-EF19-4D06-8FEB-3623029154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3471" y="2974661"/>
              <a:ext cx="2325035" cy="23763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01E4C1EA-8B2A-42C7-8AA5-99FA90D90D51}"/>
                </a:ext>
              </a:extLst>
            </p:cNvPr>
            <p:cNvGrpSpPr/>
            <p:nvPr/>
          </p:nvGrpSpPr>
          <p:grpSpPr>
            <a:xfrm>
              <a:off x="0" y="3130407"/>
              <a:ext cx="1911742" cy="2355993"/>
              <a:chOff x="-139896" y="533400"/>
              <a:chExt cx="1911742" cy="2355993"/>
            </a:xfrm>
          </p:grpSpPr>
          <p:pic>
            <p:nvPicPr>
              <p:cNvPr id="62" name="Picture 6" descr="Euclid_3">
                <a:extLst>
                  <a:ext uri="{FF2B5EF4-FFF2-40B4-BE49-F238E27FC236}">
                    <a16:creationId xmlns:a16="http://schemas.microsoft.com/office/drawing/2014/main" id="{577FB929-0EBD-408D-AE00-DA23B159B67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100" y="533400"/>
                <a:ext cx="1301750" cy="20574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3" name="Text Box 8">
                <a:extLst>
                  <a:ext uri="{FF2B5EF4-FFF2-40B4-BE49-F238E27FC236}">
                    <a16:creationId xmlns:a16="http://schemas.microsoft.com/office/drawing/2014/main" id="{538C860C-3D29-435A-91BE-5AE7011216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139896" y="2550839"/>
                <a:ext cx="1911742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Euclid (300 BC)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11125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44" grpId="0"/>
      <p:bldP spid="23" grpId="0" animBg="1"/>
      <p:bldP spid="58" grpId="0" animBg="1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ectangle 43">
            <a:extLst>
              <a:ext uri="{FF2B5EF4-FFF2-40B4-BE49-F238E27FC236}">
                <a16:creationId xmlns:a16="http://schemas.microsoft.com/office/drawing/2014/main" id="{4E92BE55-1DCA-472C-BD77-D6A498647484}"/>
              </a:ext>
            </a:extLst>
          </p:cNvPr>
          <p:cNvSpPr/>
          <p:nvPr/>
        </p:nvSpPr>
        <p:spPr>
          <a:xfrm>
            <a:off x="4874250" y="2711090"/>
            <a:ext cx="29434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C000"/>
                </a:solidFill>
              </a:rPr>
              <a:t>(Assuming axioms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</a:rPr>
              <a:t>):</a:t>
            </a:r>
            <a:endParaRPr lang="en-US" sz="2400" dirty="0">
              <a:solidFill>
                <a:srgbClr val="FFC000"/>
              </a:solidFill>
            </a:endParaRPr>
          </a:p>
        </p:txBody>
      </p:sp>
      <p:grpSp>
        <p:nvGrpSpPr>
          <p:cNvPr id="31" name="Group 98">
            <a:extLst>
              <a:ext uri="{FF2B5EF4-FFF2-40B4-BE49-F238E27FC236}">
                <a16:creationId xmlns:a16="http://schemas.microsoft.com/office/drawing/2014/main" id="{B0D62802-EF29-4683-985E-A1CA8BD20577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152400"/>
            <a:ext cx="457200" cy="914400"/>
            <a:chOff x="2432" y="1328"/>
            <a:chExt cx="906" cy="2075"/>
          </a:xfrm>
          <a:solidFill>
            <a:schemeClr val="accent1"/>
          </a:solidFill>
        </p:grpSpPr>
        <p:sp>
          <p:nvSpPr>
            <p:cNvPr id="32" name="Freeform 99">
              <a:extLst>
                <a:ext uri="{FF2B5EF4-FFF2-40B4-BE49-F238E27FC236}">
                  <a16:creationId xmlns:a16="http://schemas.microsoft.com/office/drawing/2014/main" id="{FCB430BB-4AF7-48C2-A793-6B1497DAB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3" name="Freeform 100">
              <a:extLst>
                <a:ext uri="{FF2B5EF4-FFF2-40B4-BE49-F238E27FC236}">
                  <a16:creationId xmlns:a16="http://schemas.microsoft.com/office/drawing/2014/main" id="{0F0360B1-6D42-4C99-B6B1-9CEBA2159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4" name="Freeform 101">
              <a:extLst>
                <a:ext uri="{FF2B5EF4-FFF2-40B4-BE49-F238E27FC236}">
                  <a16:creationId xmlns:a16="http://schemas.microsoft.com/office/drawing/2014/main" id="{4BD70ECC-197B-4CAF-AE97-C60A60FC1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" name="Freeform 102">
              <a:extLst>
                <a:ext uri="{FF2B5EF4-FFF2-40B4-BE49-F238E27FC236}">
                  <a16:creationId xmlns:a16="http://schemas.microsoft.com/office/drawing/2014/main" id="{72FB206C-4086-4C8F-83E0-604E43618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8" name="Freeform 103">
              <a:extLst>
                <a:ext uri="{FF2B5EF4-FFF2-40B4-BE49-F238E27FC236}">
                  <a16:creationId xmlns:a16="http://schemas.microsoft.com/office/drawing/2014/main" id="{316AC104-3EE9-482E-B64C-CA93F460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Freeform 104">
              <a:extLst>
                <a:ext uri="{FF2B5EF4-FFF2-40B4-BE49-F238E27FC236}">
                  <a16:creationId xmlns:a16="http://schemas.microsoft.com/office/drawing/2014/main" id="{399709EA-9B25-40C3-9417-57E31C0C6D8E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B01509-465A-49E0-AE61-1C1F88AEBF7D}"/>
              </a:ext>
            </a:extLst>
          </p:cNvPr>
          <p:cNvSpPr/>
          <p:nvPr/>
        </p:nvSpPr>
        <p:spPr>
          <a:xfrm>
            <a:off x="3776424" y="372967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+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2A12E55-2065-4177-8F01-2401EE3A8E99}"/>
              </a:ext>
            </a:extLst>
          </p:cNvPr>
          <p:cNvSpPr/>
          <p:nvPr/>
        </p:nvSpPr>
        <p:spPr>
          <a:xfrm>
            <a:off x="3947420" y="373062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1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9728581-7AF5-49D1-8AC7-C7D225FF2D60}"/>
              </a:ext>
            </a:extLst>
          </p:cNvPr>
          <p:cNvSpPr/>
          <p:nvPr/>
        </p:nvSpPr>
        <p:spPr>
          <a:xfrm>
            <a:off x="4173915" y="372803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&gt;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45" name="AutoShape 55">
            <a:extLst>
              <a:ext uri="{FF2B5EF4-FFF2-40B4-BE49-F238E27FC236}">
                <a16:creationId xmlns:a16="http://schemas.microsoft.com/office/drawing/2014/main" id="{1C2CA241-F279-42CC-AE7F-A1E170C68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8225" y="5867400"/>
            <a:ext cx="2564975" cy="822574"/>
          </a:xfrm>
          <a:prstGeom prst="wedgeRoundRectCallout">
            <a:avLst>
              <a:gd name="adj1" fmla="val -55573"/>
              <a:gd name="adj2" fmla="val -3696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So how do we prove anything?</a:t>
            </a:r>
          </a:p>
        </p:txBody>
      </p:sp>
      <p:sp>
        <p:nvSpPr>
          <p:cNvPr id="50" name="AutoShape 55">
            <a:extLst>
              <a:ext uri="{FF2B5EF4-FFF2-40B4-BE49-F238E27FC236}">
                <a16:creationId xmlns:a16="http://schemas.microsoft.com/office/drawing/2014/main" id="{1E1796B7-0801-4E12-A97F-CD26F752B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7651" y="6094035"/>
            <a:ext cx="1484349" cy="459165"/>
          </a:xfrm>
          <a:prstGeom prst="wedgeRoundRectCallout">
            <a:avLst>
              <a:gd name="adj1" fmla="val -55573"/>
              <a:gd name="adj2" fmla="val -3696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Method 2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2223425-25D6-462E-AB67-FD2FC37DEDD0}"/>
              </a:ext>
            </a:extLst>
          </p:cNvPr>
          <p:cNvSpPr/>
          <p:nvPr/>
        </p:nvSpPr>
        <p:spPr>
          <a:xfrm>
            <a:off x="0" y="420362"/>
            <a:ext cx="9448800" cy="830997"/>
          </a:xfrm>
          <a:prstGeom prst="rect">
            <a:avLst/>
          </a:prstGeom>
          <a:solidFill>
            <a:srgbClr val="000066"/>
          </a:solidFill>
        </p:spPr>
        <p:txBody>
          <a:bodyPr wrap="square">
            <a:spAutoFit/>
          </a:bodyPr>
          <a:lstStyle/>
          <a:p>
            <a:pPr lvl="0" algn="l" fontAlgn="ctr">
              <a:spcBef>
                <a:spcPts val="0"/>
              </a:spcBef>
            </a:pPr>
            <a:r>
              <a:rPr lang="en-US" sz="2400" dirty="0">
                <a:solidFill>
                  <a:srgbClr val="FFFF00"/>
                </a:solidFill>
              </a:rPr>
              <a:t>Axioms:</a:t>
            </a:r>
          </a:p>
          <a:p>
            <a:pPr marL="342900" lvl="0" indent="-342900" algn="l" fontAlgn="ctr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FFC000"/>
                </a:solidFill>
              </a:rPr>
              <a:t>Logical Axioms: </a:t>
            </a:r>
            <a:r>
              <a:rPr lang="en-US" sz="2400" dirty="0"/>
              <a:t>These tend to be propositional tautologies like:</a:t>
            </a:r>
          </a:p>
        </p:txBody>
      </p:sp>
      <p:sp>
        <p:nvSpPr>
          <p:cNvPr id="42" name="AutoShape 8">
            <a:extLst>
              <a:ext uri="{FF2B5EF4-FFF2-40B4-BE49-F238E27FC236}">
                <a16:creationId xmlns:a16="http://schemas.microsoft.com/office/drawing/2014/main" id="{A412431E-8E48-4F17-BD85-9D92BB788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5175" y="2706362"/>
            <a:ext cx="5057253" cy="230832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Formal Proof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>
              <a:buNone/>
            </a:pPr>
            <a:r>
              <a:rPr lang="en-US" altLang="en-US" sz="2400" dirty="0" err="1"/>
              <a:t>i</a:t>
            </a:r>
            <a:r>
              <a:rPr lang="en-US" altLang="en-US" sz="2400" dirty="0"/>
              <a:t>.        </a:t>
            </a:r>
            <a:r>
              <a:rPr lang="en-US" altLang="en-US" sz="2400" dirty="0">
                <a:solidFill>
                  <a:schemeClr val="accent2"/>
                </a:solidFill>
              </a:rPr>
              <a:t> </a:t>
            </a:r>
            <a:endParaRPr lang="en-US" altLang="en-US" sz="2400" dirty="0">
              <a:solidFill>
                <a:srgbClr val="FF0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24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46" name="AutoShape 55">
            <a:extLst>
              <a:ext uri="{FF2B5EF4-FFF2-40B4-BE49-F238E27FC236}">
                <a16:creationId xmlns:a16="http://schemas.microsoft.com/office/drawing/2014/main" id="{0E911A75-9E7E-4F8F-A3F3-3DB2CA1109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050" y="6096339"/>
            <a:ext cx="3124200" cy="506864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Is it even </a:t>
            </a:r>
            <a:r>
              <a:rPr lang="en-US" sz="2400" dirty="0"/>
              <a:t>valid</a:t>
            </a:r>
            <a:r>
              <a:rPr lang="en-US" altLang="en-US" sz="2400" dirty="0"/>
              <a:t>?!?</a:t>
            </a: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4"/>
          <a:srcRect l="1328" t="1242"/>
          <a:stretch/>
        </p:blipFill>
        <p:spPr>
          <a:xfrm>
            <a:off x="1600200" y="1523999"/>
            <a:ext cx="5580291" cy="413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1412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uiExpand="1" build="allAtOnce" animBg="1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98">
            <a:extLst>
              <a:ext uri="{FF2B5EF4-FFF2-40B4-BE49-F238E27FC236}">
                <a16:creationId xmlns:a16="http://schemas.microsoft.com/office/drawing/2014/main" id="{B0D62802-EF29-4683-985E-A1CA8BD20577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152400"/>
            <a:ext cx="457200" cy="914400"/>
            <a:chOff x="2432" y="1328"/>
            <a:chExt cx="906" cy="2075"/>
          </a:xfrm>
          <a:solidFill>
            <a:schemeClr val="accent1"/>
          </a:solidFill>
        </p:grpSpPr>
        <p:sp>
          <p:nvSpPr>
            <p:cNvPr id="32" name="Freeform 99">
              <a:extLst>
                <a:ext uri="{FF2B5EF4-FFF2-40B4-BE49-F238E27FC236}">
                  <a16:creationId xmlns:a16="http://schemas.microsoft.com/office/drawing/2014/main" id="{FCB430BB-4AF7-48C2-A793-6B1497DAB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3" name="Freeform 100">
              <a:extLst>
                <a:ext uri="{FF2B5EF4-FFF2-40B4-BE49-F238E27FC236}">
                  <a16:creationId xmlns:a16="http://schemas.microsoft.com/office/drawing/2014/main" id="{0F0360B1-6D42-4C99-B6B1-9CEBA2159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4" name="Freeform 101">
              <a:extLst>
                <a:ext uri="{FF2B5EF4-FFF2-40B4-BE49-F238E27FC236}">
                  <a16:creationId xmlns:a16="http://schemas.microsoft.com/office/drawing/2014/main" id="{4BD70ECC-197B-4CAF-AE97-C60A60FC1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" name="Freeform 102">
              <a:extLst>
                <a:ext uri="{FF2B5EF4-FFF2-40B4-BE49-F238E27FC236}">
                  <a16:creationId xmlns:a16="http://schemas.microsoft.com/office/drawing/2014/main" id="{72FB206C-4086-4C8F-83E0-604E43618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8" name="Freeform 103">
              <a:extLst>
                <a:ext uri="{FF2B5EF4-FFF2-40B4-BE49-F238E27FC236}">
                  <a16:creationId xmlns:a16="http://schemas.microsoft.com/office/drawing/2014/main" id="{316AC104-3EE9-482E-B64C-CA93F460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Freeform 104">
              <a:extLst>
                <a:ext uri="{FF2B5EF4-FFF2-40B4-BE49-F238E27FC236}">
                  <a16:creationId xmlns:a16="http://schemas.microsoft.com/office/drawing/2014/main" id="{399709EA-9B25-40C3-9417-57E31C0C6D8E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B01509-465A-49E0-AE61-1C1F88AEBF7D}"/>
              </a:ext>
            </a:extLst>
          </p:cNvPr>
          <p:cNvSpPr/>
          <p:nvPr/>
        </p:nvSpPr>
        <p:spPr>
          <a:xfrm>
            <a:off x="3776424" y="372967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+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2A12E55-2065-4177-8F01-2401EE3A8E99}"/>
              </a:ext>
            </a:extLst>
          </p:cNvPr>
          <p:cNvSpPr/>
          <p:nvPr/>
        </p:nvSpPr>
        <p:spPr>
          <a:xfrm>
            <a:off x="3947420" y="373062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1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9728581-7AF5-49D1-8AC7-C7D225FF2D60}"/>
              </a:ext>
            </a:extLst>
          </p:cNvPr>
          <p:cNvSpPr/>
          <p:nvPr/>
        </p:nvSpPr>
        <p:spPr>
          <a:xfrm>
            <a:off x="4173915" y="372803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&gt;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45" name="AutoShape 55">
            <a:extLst>
              <a:ext uri="{FF2B5EF4-FFF2-40B4-BE49-F238E27FC236}">
                <a16:creationId xmlns:a16="http://schemas.microsoft.com/office/drawing/2014/main" id="{1C2CA241-F279-42CC-AE7F-A1E170C68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8225" y="5867400"/>
            <a:ext cx="2564975" cy="822574"/>
          </a:xfrm>
          <a:prstGeom prst="wedgeRoundRectCallout">
            <a:avLst>
              <a:gd name="adj1" fmla="val -55573"/>
              <a:gd name="adj2" fmla="val -3696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So how do we prove anything?</a:t>
            </a:r>
          </a:p>
        </p:txBody>
      </p:sp>
      <p:sp>
        <p:nvSpPr>
          <p:cNvPr id="50" name="AutoShape 55">
            <a:extLst>
              <a:ext uri="{FF2B5EF4-FFF2-40B4-BE49-F238E27FC236}">
                <a16:creationId xmlns:a16="http://schemas.microsoft.com/office/drawing/2014/main" id="{1E1796B7-0801-4E12-A97F-CD26F752B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7651" y="6094035"/>
            <a:ext cx="1484349" cy="459165"/>
          </a:xfrm>
          <a:prstGeom prst="wedgeRoundRectCallout">
            <a:avLst>
              <a:gd name="adj1" fmla="val -55573"/>
              <a:gd name="adj2" fmla="val -3696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Method 2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2223425-25D6-462E-AB67-FD2FC37DEDD0}"/>
              </a:ext>
            </a:extLst>
          </p:cNvPr>
          <p:cNvSpPr/>
          <p:nvPr/>
        </p:nvSpPr>
        <p:spPr>
          <a:xfrm>
            <a:off x="0" y="420362"/>
            <a:ext cx="9448800" cy="1938992"/>
          </a:xfrm>
          <a:prstGeom prst="rect">
            <a:avLst/>
          </a:prstGeom>
          <a:solidFill>
            <a:srgbClr val="000066"/>
          </a:solidFill>
        </p:spPr>
        <p:txBody>
          <a:bodyPr wrap="square">
            <a:spAutoFit/>
          </a:bodyPr>
          <a:lstStyle/>
          <a:p>
            <a:pPr lvl="0" algn="l" fontAlgn="ctr">
              <a:spcBef>
                <a:spcPts val="0"/>
              </a:spcBef>
            </a:pPr>
            <a:r>
              <a:rPr lang="en-US" sz="2400" dirty="0">
                <a:solidFill>
                  <a:srgbClr val="FFFF00"/>
                </a:solidFill>
              </a:rPr>
              <a:t>Axioms:</a:t>
            </a:r>
          </a:p>
          <a:p>
            <a:pPr marL="342900" lvl="0" indent="-342900" algn="l" fontAlgn="ctr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FFC000"/>
                </a:solidFill>
              </a:rPr>
              <a:t>Logical Axioms: </a:t>
            </a:r>
            <a:r>
              <a:rPr lang="en-US" sz="2400" dirty="0"/>
              <a:t>These tend to be propositional tautologies like:</a:t>
            </a:r>
          </a:p>
          <a:p>
            <a:pPr marL="342900" lvl="0" indent="-342900" algn="l" fontAlgn="ctr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FFC000"/>
                </a:solidFill>
              </a:rPr>
              <a:t>Non-Logical Axioms Γ: </a:t>
            </a:r>
            <a:r>
              <a:rPr lang="en-US" sz="2400" dirty="0"/>
              <a:t>(e.g., to do number theory)</a:t>
            </a:r>
          </a:p>
          <a:p>
            <a:pPr marL="800100" lvl="1" indent="-342900" algn="l" fontAlgn="ctr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400" dirty="0"/>
              <a:t>These are not true in every model/universe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sz="2400" dirty="0"/>
              <a:t>. </a:t>
            </a:r>
          </a:p>
          <a:p>
            <a:pPr marL="800100" lvl="1" indent="-342900" algn="l" fontAlgn="ctr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400" dirty="0"/>
              <a:t>But we only want to consider models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 </a:t>
            </a:r>
            <a:r>
              <a:rPr lang="en-US" sz="2400" dirty="0"/>
              <a:t>for which they are.</a:t>
            </a:r>
            <a:endParaRPr lang="en-US" sz="1800" dirty="0"/>
          </a:p>
        </p:txBody>
      </p:sp>
      <p:sp>
        <p:nvSpPr>
          <p:cNvPr id="42" name="AutoShape 8">
            <a:extLst>
              <a:ext uri="{FF2B5EF4-FFF2-40B4-BE49-F238E27FC236}">
                <a16:creationId xmlns:a16="http://schemas.microsoft.com/office/drawing/2014/main" id="{A412431E-8E48-4F17-BD85-9D92BB788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5175" y="2706362"/>
            <a:ext cx="5057253" cy="230832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Formal Proof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>
              <a:buNone/>
            </a:pPr>
            <a:r>
              <a:rPr lang="en-US" altLang="en-US" sz="2400" dirty="0" err="1"/>
              <a:t>i</a:t>
            </a:r>
            <a:r>
              <a:rPr lang="en-US" altLang="en-US" sz="2400" dirty="0"/>
              <a:t>.        </a:t>
            </a:r>
            <a:r>
              <a:rPr lang="en-US" altLang="en-US" sz="2400" dirty="0">
                <a:solidFill>
                  <a:schemeClr val="accent2"/>
                </a:solidFill>
              </a:rPr>
              <a:t> </a:t>
            </a:r>
            <a:endParaRPr lang="en-US" altLang="en-US" sz="2400" dirty="0">
              <a:solidFill>
                <a:srgbClr val="FF0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24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9D00D80-8C2E-4CEB-BE5C-009F274EDC8D}"/>
              </a:ext>
            </a:extLst>
          </p:cNvPr>
          <p:cNvSpPr/>
          <p:nvPr/>
        </p:nvSpPr>
        <p:spPr>
          <a:xfrm>
            <a:off x="4874250" y="2711090"/>
            <a:ext cx="29434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C000"/>
                </a:solidFill>
              </a:rPr>
              <a:t>(Assuming axioms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</a:rPr>
              <a:t>):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23" name="AutoShape 55">
            <a:extLst>
              <a:ext uri="{FF2B5EF4-FFF2-40B4-BE49-F238E27FC236}">
                <a16:creationId xmlns:a16="http://schemas.microsoft.com/office/drawing/2014/main" id="{169FF318-CCF7-4452-BB07-EFDD6237B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050" y="6096339"/>
            <a:ext cx="3124200" cy="506864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Is it even </a:t>
            </a:r>
            <a:r>
              <a:rPr lang="en-US" sz="2400" dirty="0"/>
              <a:t>valid</a:t>
            </a:r>
            <a:r>
              <a:rPr lang="en-US" altLang="en-US" sz="2400" dirty="0"/>
              <a:t>?!?</a:t>
            </a:r>
          </a:p>
        </p:txBody>
      </p:sp>
    </p:spTree>
    <p:extLst>
      <p:ext uri="{BB962C8B-B14F-4D97-AF65-F5344CB8AC3E}">
        <p14:creationId xmlns:p14="http://schemas.microsoft.com/office/powerpoint/2010/main" val="3383302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uiExpand="1" build="allAtOnce" animBg="1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98">
            <a:extLst>
              <a:ext uri="{FF2B5EF4-FFF2-40B4-BE49-F238E27FC236}">
                <a16:creationId xmlns:a16="http://schemas.microsoft.com/office/drawing/2014/main" id="{B0D62802-EF29-4683-985E-A1CA8BD20577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152400"/>
            <a:ext cx="457200" cy="914400"/>
            <a:chOff x="2432" y="1328"/>
            <a:chExt cx="906" cy="2075"/>
          </a:xfrm>
          <a:solidFill>
            <a:schemeClr val="accent1"/>
          </a:solidFill>
        </p:grpSpPr>
        <p:sp>
          <p:nvSpPr>
            <p:cNvPr id="32" name="Freeform 99">
              <a:extLst>
                <a:ext uri="{FF2B5EF4-FFF2-40B4-BE49-F238E27FC236}">
                  <a16:creationId xmlns:a16="http://schemas.microsoft.com/office/drawing/2014/main" id="{FCB430BB-4AF7-48C2-A793-6B1497DAB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3" name="Freeform 100">
              <a:extLst>
                <a:ext uri="{FF2B5EF4-FFF2-40B4-BE49-F238E27FC236}">
                  <a16:creationId xmlns:a16="http://schemas.microsoft.com/office/drawing/2014/main" id="{0F0360B1-6D42-4C99-B6B1-9CEBA2159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4" name="Freeform 101">
              <a:extLst>
                <a:ext uri="{FF2B5EF4-FFF2-40B4-BE49-F238E27FC236}">
                  <a16:creationId xmlns:a16="http://schemas.microsoft.com/office/drawing/2014/main" id="{4BD70ECC-197B-4CAF-AE97-C60A60FC1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5" name="Freeform 102">
              <a:extLst>
                <a:ext uri="{FF2B5EF4-FFF2-40B4-BE49-F238E27FC236}">
                  <a16:creationId xmlns:a16="http://schemas.microsoft.com/office/drawing/2014/main" id="{72FB206C-4086-4C8F-83E0-604E43618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8" name="Freeform 103">
              <a:extLst>
                <a:ext uri="{FF2B5EF4-FFF2-40B4-BE49-F238E27FC236}">
                  <a16:creationId xmlns:a16="http://schemas.microsoft.com/office/drawing/2014/main" id="{316AC104-3EE9-482E-B64C-CA93F460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9" name="Freeform 104">
              <a:extLst>
                <a:ext uri="{FF2B5EF4-FFF2-40B4-BE49-F238E27FC236}">
                  <a16:creationId xmlns:a16="http://schemas.microsoft.com/office/drawing/2014/main" id="{399709EA-9B25-40C3-9417-57E31C0C6D8E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B01509-465A-49E0-AE61-1C1F88AEBF7D}"/>
              </a:ext>
            </a:extLst>
          </p:cNvPr>
          <p:cNvSpPr/>
          <p:nvPr/>
        </p:nvSpPr>
        <p:spPr>
          <a:xfrm>
            <a:off x="3776424" y="372967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+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2A12E55-2065-4177-8F01-2401EE3A8E99}"/>
              </a:ext>
            </a:extLst>
          </p:cNvPr>
          <p:cNvSpPr/>
          <p:nvPr/>
        </p:nvSpPr>
        <p:spPr>
          <a:xfrm>
            <a:off x="3947420" y="373062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1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9728581-7AF5-49D1-8AC7-C7D225FF2D60}"/>
              </a:ext>
            </a:extLst>
          </p:cNvPr>
          <p:cNvSpPr/>
          <p:nvPr/>
        </p:nvSpPr>
        <p:spPr>
          <a:xfrm>
            <a:off x="4173915" y="372803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&gt;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45" name="AutoShape 55">
            <a:extLst>
              <a:ext uri="{FF2B5EF4-FFF2-40B4-BE49-F238E27FC236}">
                <a16:creationId xmlns:a16="http://schemas.microsoft.com/office/drawing/2014/main" id="{1C2CA241-F279-42CC-AE7F-A1E170C68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8225" y="5867400"/>
            <a:ext cx="2564975" cy="822574"/>
          </a:xfrm>
          <a:prstGeom prst="wedgeRoundRectCallout">
            <a:avLst>
              <a:gd name="adj1" fmla="val -55573"/>
              <a:gd name="adj2" fmla="val -3696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So how do we prove anything?</a:t>
            </a:r>
          </a:p>
        </p:txBody>
      </p:sp>
      <p:sp>
        <p:nvSpPr>
          <p:cNvPr id="50" name="AutoShape 55">
            <a:extLst>
              <a:ext uri="{FF2B5EF4-FFF2-40B4-BE49-F238E27FC236}">
                <a16:creationId xmlns:a16="http://schemas.microsoft.com/office/drawing/2014/main" id="{1E1796B7-0801-4E12-A97F-CD26F752B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7651" y="6094035"/>
            <a:ext cx="1484349" cy="459165"/>
          </a:xfrm>
          <a:prstGeom prst="wedgeRoundRectCallout">
            <a:avLst>
              <a:gd name="adj1" fmla="val -55573"/>
              <a:gd name="adj2" fmla="val -3696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Method 2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9FE3691-9AF1-4E34-82F6-7F9FE22C9016}"/>
              </a:ext>
            </a:extLst>
          </p:cNvPr>
          <p:cNvSpPr/>
          <p:nvPr/>
        </p:nvSpPr>
        <p:spPr>
          <a:xfrm>
            <a:off x="4874250" y="2711090"/>
            <a:ext cx="29434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C000"/>
                </a:solidFill>
              </a:rPr>
              <a:t>(Assuming axioms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</a:rPr>
              <a:t>):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2223425-25D6-462E-AB67-FD2FC37DEDD0}"/>
              </a:ext>
            </a:extLst>
          </p:cNvPr>
          <p:cNvSpPr/>
          <p:nvPr/>
        </p:nvSpPr>
        <p:spPr>
          <a:xfrm>
            <a:off x="0" y="420362"/>
            <a:ext cx="9448800" cy="2308324"/>
          </a:xfrm>
          <a:prstGeom prst="rect">
            <a:avLst/>
          </a:prstGeom>
          <a:solidFill>
            <a:srgbClr val="000066"/>
          </a:solidFill>
        </p:spPr>
        <p:txBody>
          <a:bodyPr wrap="square">
            <a:spAutoFit/>
          </a:bodyPr>
          <a:lstStyle/>
          <a:p>
            <a:pPr lvl="0" algn="l" fontAlgn="ctr">
              <a:spcBef>
                <a:spcPts val="0"/>
              </a:spcBef>
            </a:pPr>
            <a:r>
              <a:rPr lang="en-US" sz="2400" dirty="0">
                <a:solidFill>
                  <a:srgbClr val="FFFF00"/>
                </a:solidFill>
              </a:rPr>
              <a:t>True/Valid/Tautology:</a:t>
            </a:r>
          </a:p>
          <a:p>
            <a:pPr marL="342900" lvl="0" indent="-342900" algn="l" fontAlgn="ctr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FFC000"/>
                </a:solidFill>
              </a:rPr>
              <a:t>Γ⊧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FF"/>
                </a:solidFill>
              </a:rPr>
              <a:t>:   </a:t>
            </a:r>
            <a:r>
              <a:rPr lang="el-GR" altLang="en-US" sz="2400" dirty="0">
                <a:sym typeface="Symbol" panose="05050102010706020507" pitchFamily="18" charset="2"/>
              </a:rPr>
              <a:t>α</a:t>
            </a:r>
            <a:r>
              <a:rPr lang="en-US" sz="2400" dirty="0"/>
              <a:t> </a:t>
            </a:r>
            <a:r>
              <a:rPr lang="en-US" sz="2400" dirty="0">
                <a:solidFill>
                  <a:srgbClr val="FFFFFF"/>
                </a:solidFill>
              </a:rPr>
              <a:t>is </a:t>
            </a:r>
            <a:r>
              <a:rPr lang="en-US" sz="2400" dirty="0">
                <a:solidFill>
                  <a:schemeClr val="tx2"/>
                </a:solidFill>
              </a:rPr>
              <a:t>Logical </a:t>
            </a:r>
            <a:r>
              <a:rPr lang="en-US" sz="2400" dirty="0">
                <a:solidFill>
                  <a:srgbClr val="FFFF00"/>
                </a:solidFill>
              </a:rPr>
              <a:t>Consequence</a:t>
            </a:r>
            <a:r>
              <a:rPr lang="en-US" sz="2400" dirty="0">
                <a:solidFill>
                  <a:srgbClr val="FFFFFF"/>
                </a:solidFill>
              </a:rPr>
              <a:t> of Γ </a:t>
            </a:r>
          </a:p>
          <a:p>
            <a:pPr algn="l" fontAlgn="ctr">
              <a:spcBef>
                <a:spcPts val="0"/>
              </a:spcBef>
            </a:pPr>
            <a:r>
              <a:rPr lang="en-US" sz="2400" dirty="0">
                <a:solidFill>
                  <a:srgbClr val="FFFFFF"/>
                </a:solidFill>
              </a:rPr>
              <a:t>               For every setting of variables    that makes Γ true, </a:t>
            </a:r>
            <a:r>
              <a:rPr lang="el-GR" altLang="en-US" sz="2400" dirty="0"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FF"/>
                </a:solidFill>
              </a:rPr>
              <a:t> is also true.</a:t>
            </a:r>
          </a:p>
          <a:p>
            <a:pPr lvl="0" algn="l" fontAlgn="ctr">
              <a:spcBef>
                <a:spcPts val="0"/>
              </a:spcBef>
            </a:pPr>
            <a:r>
              <a:rPr lang="en-US" sz="2400" dirty="0">
                <a:solidFill>
                  <a:srgbClr val="FFFF00"/>
                </a:solidFill>
              </a:rPr>
              <a:t>Proofs:</a:t>
            </a:r>
          </a:p>
          <a:p>
            <a:pPr marL="342900" indent="-342900" algn="l" fontAlgn="ctr"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l-GR" sz="2400" dirty="0">
                <a:solidFill>
                  <a:srgbClr val="FFC000"/>
                </a:solidFill>
              </a:rPr>
              <a:t>Γ⊢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FF"/>
                </a:solidFill>
              </a:rPr>
              <a:t>:  </a:t>
            </a:r>
            <a:r>
              <a:rPr lang="el-GR" altLang="en-US" sz="2400" dirty="0"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FF"/>
                </a:solidFill>
              </a:rPr>
              <a:t> is </a:t>
            </a:r>
            <a:r>
              <a:rPr lang="en-US" sz="2400" dirty="0">
                <a:solidFill>
                  <a:schemeClr val="tx2"/>
                </a:solidFill>
              </a:rPr>
              <a:t>T</a:t>
            </a:r>
            <a:r>
              <a:rPr lang="en-US" altLang="en-US" sz="2400" dirty="0">
                <a:solidFill>
                  <a:schemeClr val="tx2"/>
                </a:solidFill>
              </a:rPr>
              <a:t>heorem </a:t>
            </a:r>
            <a:r>
              <a:rPr lang="en-US" altLang="en-US" sz="2400" dirty="0"/>
              <a:t>or</a:t>
            </a:r>
            <a:r>
              <a:rPr lang="en-US" altLang="en-US" sz="2400" dirty="0">
                <a:solidFill>
                  <a:schemeClr val="tx2"/>
                </a:solidFill>
              </a:rPr>
              <a:t> S</a:t>
            </a:r>
            <a:r>
              <a:rPr lang="en-US" sz="2400" dirty="0">
                <a:solidFill>
                  <a:schemeClr val="tx2"/>
                </a:solidFill>
              </a:rPr>
              <a:t>yntactic C</a:t>
            </a:r>
            <a:r>
              <a:rPr lang="en-US" altLang="en-US" sz="2400" dirty="0">
                <a:solidFill>
                  <a:schemeClr val="tx2"/>
                </a:solidFill>
              </a:rPr>
              <a:t>onsequence</a:t>
            </a:r>
            <a:r>
              <a:rPr lang="en-US" sz="2400" dirty="0">
                <a:solidFill>
                  <a:srgbClr val="FFFFFF"/>
                </a:solidFill>
              </a:rPr>
              <a:t> of Γ</a:t>
            </a:r>
            <a:endParaRPr lang="en-US" altLang="en-US" sz="2400" dirty="0">
              <a:solidFill>
                <a:schemeClr val="tx2"/>
              </a:solidFill>
            </a:endParaRPr>
          </a:p>
          <a:p>
            <a:pPr lvl="0" algn="l" fontAlgn="ctr">
              <a:spcBef>
                <a:spcPts val="0"/>
              </a:spcBef>
            </a:pPr>
            <a:r>
              <a:rPr lang="en-US" sz="2400" dirty="0">
                <a:solidFill>
                  <a:srgbClr val="FFFFFF"/>
                </a:solidFill>
              </a:rPr>
              <a:t>               </a:t>
            </a:r>
            <a:r>
              <a:rPr lang="en-US" sz="2400" dirty="0" err="1">
                <a:solidFill>
                  <a:srgbClr val="FFFFFF"/>
                </a:solidFill>
              </a:rPr>
              <a:t>ie</a:t>
            </a:r>
            <a:r>
              <a:rPr lang="en-US" sz="2400" dirty="0">
                <a:solidFill>
                  <a:srgbClr val="FFFFFF"/>
                </a:solidFill>
              </a:rPr>
              <a:t>: From formulas in </a:t>
            </a:r>
            <a:r>
              <a:rPr lang="en-US" sz="2400" dirty="0" err="1">
                <a:solidFill>
                  <a:srgbClr val="FFFFFF"/>
                </a:solidFill>
              </a:rPr>
              <a:t>Axioms</a:t>
            </a:r>
            <a:r>
              <a:rPr lang="en-US" sz="2400" baseline="-25000" dirty="0" err="1">
                <a:solidFill>
                  <a:srgbClr val="FFFFFF"/>
                </a:solidFill>
              </a:rPr>
              <a:t>fixed</a:t>
            </a:r>
            <a:r>
              <a:rPr lang="el-GR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 </a:t>
            </a:r>
            <a:r>
              <a:rPr lang="en-US" sz="2400" dirty="0">
                <a:solidFill>
                  <a:srgbClr val="FFFFFF"/>
                </a:solidFill>
              </a:rPr>
              <a:t>Γ, </a:t>
            </a:r>
            <a:r>
              <a:rPr lang="el-GR" altLang="en-US" sz="2400" dirty="0"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FF"/>
                </a:solidFill>
              </a:rPr>
              <a:t> can be proved.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D5D9C49-5F30-48C8-B3A9-48B32FBB8C55}"/>
              </a:ext>
            </a:extLst>
          </p:cNvPr>
          <p:cNvGrpSpPr/>
          <p:nvPr/>
        </p:nvGrpSpPr>
        <p:grpSpPr>
          <a:xfrm>
            <a:off x="4826000" y="696041"/>
            <a:ext cx="4720194" cy="721750"/>
            <a:chOff x="4724400" y="758279"/>
            <a:chExt cx="4720194" cy="721750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7A1F4D2-5538-44E7-8851-6A26E26B09B5}"/>
                </a:ext>
              </a:extLst>
            </p:cNvPr>
            <p:cNvSpPr/>
            <p:nvPr/>
          </p:nvSpPr>
          <p:spPr>
            <a:xfrm>
              <a:off x="5167085" y="758279"/>
              <a:ext cx="427750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 fontAlgn="ctr">
                <a:spcBef>
                  <a:spcPts val="0"/>
                </a:spcBef>
              </a:pPr>
              <a:r>
                <a:rPr lang="en-US" sz="2000" dirty="0">
                  <a:solidFill>
                    <a:srgbClr val="FFFFFF"/>
                  </a:solidFill>
                </a:rPr>
                <a:t>and all universes </a:t>
              </a:r>
              <a:r>
                <a:rPr lang="en-US" altLang="en-US" sz="2000" dirty="0">
                  <a:solidFill>
                    <a:srgbClr val="66FF66"/>
                  </a:solidFill>
                  <a:latin typeface="Monotype Corsiva" panose="03010101010201010101" pitchFamily="66" charset="0"/>
                </a:rPr>
                <a:t>M</a:t>
              </a:r>
              <a:endParaRPr lang="en-US" sz="2000" dirty="0">
                <a:solidFill>
                  <a:srgbClr val="FFFFFF"/>
                </a:solidFill>
              </a:endParaRP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50C356C7-B4AA-4CFB-91B0-2C215684D85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02200" y="1029288"/>
              <a:ext cx="330200" cy="45074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1674D5E5-8F49-4B76-8ACA-0F4635BE113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24400" y="1029288"/>
              <a:ext cx="508000" cy="45074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42" name="AutoShape 8">
            <a:extLst>
              <a:ext uri="{FF2B5EF4-FFF2-40B4-BE49-F238E27FC236}">
                <a16:creationId xmlns:a16="http://schemas.microsoft.com/office/drawing/2014/main" id="{A412431E-8E48-4F17-BD85-9D92BB788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5175" y="2706362"/>
            <a:ext cx="5057253" cy="230832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Formal Proof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>
              <a:buNone/>
            </a:pPr>
            <a:r>
              <a:rPr lang="en-US" altLang="en-US" sz="2400" dirty="0" err="1"/>
              <a:t>i</a:t>
            </a:r>
            <a:r>
              <a:rPr lang="en-US" altLang="en-US" sz="2400" dirty="0"/>
              <a:t>.        </a:t>
            </a:r>
            <a:r>
              <a:rPr lang="en-US" altLang="en-US" sz="2400" dirty="0">
                <a:solidFill>
                  <a:schemeClr val="accent2"/>
                </a:solidFill>
              </a:rPr>
              <a:t> </a:t>
            </a:r>
            <a:endParaRPr lang="en-US" altLang="en-US" sz="2400" dirty="0">
              <a:solidFill>
                <a:srgbClr val="FF0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24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26" name="AutoShape 55">
            <a:extLst>
              <a:ext uri="{FF2B5EF4-FFF2-40B4-BE49-F238E27FC236}">
                <a16:creationId xmlns:a16="http://schemas.microsoft.com/office/drawing/2014/main" id="{26B55D8F-E20D-446D-A571-252503F6F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050" y="6096339"/>
            <a:ext cx="3124200" cy="506864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Is it even </a:t>
            </a:r>
            <a:r>
              <a:rPr lang="en-US" sz="2400" dirty="0"/>
              <a:t>valid</a:t>
            </a:r>
            <a:r>
              <a:rPr lang="en-US" altLang="en-US" sz="2400" dirty="0"/>
              <a:t>?!?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39F5C7DA-8E82-4AF5-9970-3FAA20022672}"/>
              </a:ext>
            </a:extLst>
          </p:cNvPr>
          <p:cNvGrpSpPr/>
          <p:nvPr/>
        </p:nvGrpSpPr>
        <p:grpSpPr>
          <a:xfrm>
            <a:off x="7162800" y="990600"/>
            <a:ext cx="1981200" cy="1295400"/>
            <a:chOff x="7162800" y="990600"/>
            <a:chExt cx="1981200" cy="1295400"/>
          </a:xfrm>
        </p:grpSpPr>
        <p:sp>
          <p:nvSpPr>
            <p:cNvPr id="3" name="Arrow: Curved Up 2">
              <a:extLst>
                <a:ext uri="{FF2B5EF4-FFF2-40B4-BE49-F238E27FC236}">
                  <a16:creationId xmlns:a16="http://schemas.microsoft.com/office/drawing/2014/main" id="{985437C7-9E94-4934-B85D-3B9FE76F8583}"/>
                </a:ext>
              </a:extLst>
            </p:cNvPr>
            <p:cNvSpPr/>
            <p:nvPr/>
          </p:nvSpPr>
          <p:spPr bwMode="auto">
            <a:xfrm rot="16200000">
              <a:off x="6790936" y="1362464"/>
              <a:ext cx="1295400" cy="551671"/>
            </a:xfrm>
            <a:prstGeom prst="curvedUpArrow">
              <a:avLst/>
            </a:prstGeom>
            <a:noFill/>
            <a:ln w="38100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algn="ctr" eaLnBrk="1" hangingPunct="1">
                <a:spcBef>
                  <a:spcPct val="0"/>
                </a:spcBef>
                <a:buNone/>
              </a:pPr>
              <a:endParaRPr lang="en-US" sz="2400" dirty="0">
                <a:solidFill>
                  <a:schemeClr val="tx2"/>
                </a:solidFill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8BCE0BFB-B76F-4B6F-BC0B-37007DEF70EE}"/>
                </a:ext>
              </a:extLst>
            </p:cNvPr>
            <p:cNvSpPr/>
            <p:nvPr/>
          </p:nvSpPr>
          <p:spPr>
            <a:xfrm>
              <a:off x="7772400" y="1600200"/>
              <a:ext cx="13716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400" dirty="0">
                  <a:solidFill>
                    <a:srgbClr val="FF00FF"/>
                  </a:solidFill>
                </a:rPr>
                <a:t>Sound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63BB644-6D36-4FDC-9B6A-E6A76E2FD303}"/>
              </a:ext>
            </a:extLst>
          </p:cNvPr>
          <p:cNvGrpSpPr/>
          <p:nvPr/>
        </p:nvGrpSpPr>
        <p:grpSpPr>
          <a:xfrm>
            <a:off x="7162800" y="1036401"/>
            <a:ext cx="1981200" cy="1295400"/>
            <a:chOff x="7162800" y="990600"/>
            <a:chExt cx="1981200" cy="1295400"/>
          </a:xfrm>
        </p:grpSpPr>
        <p:sp>
          <p:nvSpPr>
            <p:cNvPr id="30" name="Arrow: Curved Up 29">
              <a:extLst>
                <a:ext uri="{FF2B5EF4-FFF2-40B4-BE49-F238E27FC236}">
                  <a16:creationId xmlns:a16="http://schemas.microsoft.com/office/drawing/2014/main" id="{0DA2977E-AC4E-4D56-B63B-0E0BE9415576}"/>
                </a:ext>
              </a:extLst>
            </p:cNvPr>
            <p:cNvSpPr/>
            <p:nvPr/>
          </p:nvSpPr>
          <p:spPr bwMode="auto">
            <a:xfrm rot="5400000" flipV="1">
              <a:off x="6790936" y="1362464"/>
              <a:ext cx="1295400" cy="551671"/>
            </a:xfrm>
            <a:prstGeom prst="curvedUpArrow">
              <a:avLst/>
            </a:prstGeom>
            <a:noFill/>
            <a:ln w="38100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algn="ctr" eaLnBrk="1" hangingPunct="1">
                <a:spcBef>
                  <a:spcPct val="0"/>
                </a:spcBef>
                <a:buNone/>
              </a:pPr>
              <a:endParaRPr lang="en-US" sz="2400" dirty="0">
                <a:solidFill>
                  <a:schemeClr val="tx2"/>
                </a:solidFill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27A02A53-9192-4F88-83EC-7D41B16CDA94}"/>
                </a:ext>
              </a:extLst>
            </p:cNvPr>
            <p:cNvSpPr/>
            <p:nvPr/>
          </p:nvSpPr>
          <p:spPr>
            <a:xfrm>
              <a:off x="7772400" y="1600200"/>
              <a:ext cx="1371600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400" dirty="0">
                  <a:solidFill>
                    <a:srgbClr val="FF00FF"/>
                  </a:solidFill>
                </a:rPr>
                <a:t>Complete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45806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uiExpand="1" build="allAtOnce" animBg="1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B01509-465A-49E0-AE61-1C1F88AEBF7D}"/>
              </a:ext>
            </a:extLst>
          </p:cNvPr>
          <p:cNvSpPr/>
          <p:nvPr/>
        </p:nvSpPr>
        <p:spPr>
          <a:xfrm>
            <a:off x="3776424" y="372967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+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2A12E55-2065-4177-8F01-2401EE3A8E99}"/>
              </a:ext>
            </a:extLst>
          </p:cNvPr>
          <p:cNvSpPr/>
          <p:nvPr/>
        </p:nvSpPr>
        <p:spPr>
          <a:xfrm>
            <a:off x="3947420" y="373062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1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9728581-7AF5-49D1-8AC7-C7D225FF2D60}"/>
              </a:ext>
            </a:extLst>
          </p:cNvPr>
          <p:cNvSpPr/>
          <p:nvPr/>
        </p:nvSpPr>
        <p:spPr>
          <a:xfrm>
            <a:off x="4173915" y="372803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&gt;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42" name="AutoShape 8">
            <a:extLst>
              <a:ext uri="{FF2B5EF4-FFF2-40B4-BE49-F238E27FC236}">
                <a16:creationId xmlns:a16="http://schemas.microsoft.com/office/drawing/2014/main" id="{A412431E-8E48-4F17-BD85-9D92BB788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5175" y="2706362"/>
            <a:ext cx="5057253" cy="230832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Formal Proof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>
              <a:buNone/>
            </a:pPr>
            <a:r>
              <a:rPr lang="en-US" altLang="en-US" sz="2400" dirty="0" err="1"/>
              <a:t>i</a:t>
            </a:r>
            <a:r>
              <a:rPr lang="en-US" altLang="en-US" sz="2400" dirty="0"/>
              <a:t>.        </a:t>
            </a:r>
            <a:r>
              <a:rPr lang="en-US" altLang="en-US" sz="2400" dirty="0">
                <a:solidFill>
                  <a:schemeClr val="accent2"/>
                </a:solidFill>
              </a:rPr>
              <a:t> </a:t>
            </a:r>
            <a:endParaRPr lang="en-US" altLang="en-US" sz="2400" dirty="0">
              <a:solidFill>
                <a:srgbClr val="FF0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5" name="AutoShape 55">
            <a:extLst>
              <a:ext uri="{FF2B5EF4-FFF2-40B4-BE49-F238E27FC236}">
                <a16:creationId xmlns:a16="http://schemas.microsoft.com/office/drawing/2014/main" id="{1C2CA241-F279-42CC-AE7F-A1E170C68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8225" y="5867400"/>
            <a:ext cx="2564975" cy="822574"/>
          </a:xfrm>
          <a:prstGeom prst="wedgeRoundRectCallout">
            <a:avLst>
              <a:gd name="adj1" fmla="val -55573"/>
              <a:gd name="adj2" fmla="val -3696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So how do we prove anything?</a:t>
            </a:r>
          </a:p>
        </p:txBody>
      </p:sp>
      <p:sp>
        <p:nvSpPr>
          <p:cNvPr id="50" name="AutoShape 55">
            <a:extLst>
              <a:ext uri="{FF2B5EF4-FFF2-40B4-BE49-F238E27FC236}">
                <a16:creationId xmlns:a16="http://schemas.microsoft.com/office/drawing/2014/main" id="{1E1796B7-0801-4E12-A97F-CD26F752B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7651" y="6094035"/>
            <a:ext cx="1484349" cy="459165"/>
          </a:xfrm>
          <a:prstGeom prst="wedgeRoundRectCallout">
            <a:avLst>
              <a:gd name="adj1" fmla="val -55573"/>
              <a:gd name="adj2" fmla="val -3696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Method 2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9FE3691-9AF1-4E34-82F6-7F9FE22C9016}"/>
              </a:ext>
            </a:extLst>
          </p:cNvPr>
          <p:cNvSpPr/>
          <p:nvPr/>
        </p:nvSpPr>
        <p:spPr>
          <a:xfrm>
            <a:off x="4874250" y="2711090"/>
            <a:ext cx="29434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C000"/>
                </a:solidFill>
              </a:rPr>
              <a:t>(Assuming axioms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</a:rPr>
              <a:t>):</a:t>
            </a:r>
            <a:endParaRPr lang="en-US" sz="2400" dirty="0">
              <a:solidFill>
                <a:srgbClr val="FFC000"/>
              </a:solidFill>
            </a:endParaRPr>
          </a:p>
        </p:txBody>
      </p:sp>
      <p:grpSp>
        <p:nvGrpSpPr>
          <p:cNvPr id="22" name="Group 98">
            <a:extLst>
              <a:ext uri="{FF2B5EF4-FFF2-40B4-BE49-F238E27FC236}">
                <a16:creationId xmlns:a16="http://schemas.microsoft.com/office/drawing/2014/main" id="{C3E532ED-EB57-4458-BDDC-1D09703CA514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152400"/>
            <a:ext cx="457200" cy="914400"/>
            <a:chOff x="2432" y="1328"/>
            <a:chExt cx="906" cy="2075"/>
          </a:xfrm>
          <a:solidFill>
            <a:schemeClr val="accent1"/>
          </a:solidFill>
        </p:grpSpPr>
        <p:sp>
          <p:nvSpPr>
            <p:cNvPr id="23" name="Freeform 99">
              <a:extLst>
                <a:ext uri="{FF2B5EF4-FFF2-40B4-BE49-F238E27FC236}">
                  <a16:creationId xmlns:a16="http://schemas.microsoft.com/office/drawing/2014/main" id="{3B442675-C3B6-474D-AC10-261FA8206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5" name="Freeform 100">
              <a:extLst>
                <a:ext uri="{FF2B5EF4-FFF2-40B4-BE49-F238E27FC236}">
                  <a16:creationId xmlns:a16="http://schemas.microsoft.com/office/drawing/2014/main" id="{BFC9536D-1D25-4324-A0F8-B6C8A001E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6" name="Freeform 101">
              <a:extLst>
                <a:ext uri="{FF2B5EF4-FFF2-40B4-BE49-F238E27FC236}">
                  <a16:creationId xmlns:a16="http://schemas.microsoft.com/office/drawing/2014/main" id="{AC810E43-5B40-4268-BE3B-05F33723A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8" name="Freeform 102">
              <a:extLst>
                <a:ext uri="{FF2B5EF4-FFF2-40B4-BE49-F238E27FC236}">
                  <a16:creationId xmlns:a16="http://schemas.microsoft.com/office/drawing/2014/main" id="{7D16509B-5D90-41B9-BF79-509994092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9" name="Freeform 103">
              <a:extLst>
                <a:ext uri="{FF2B5EF4-FFF2-40B4-BE49-F238E27FC236}">
                  <a16:creationId xmlns:a16="http://schemas.microsoft.com/office/drawing/2014/main" id="{E94DA7B4-67CA-442C-91CA-17707E489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0" name="Freeform 104">
              <a:extLst>
                <a:ext uri="{FF2B5EF4-FFF2-40B4-BE49-F238E27FC236}">
                  <a16:creationId xmlns:a16="http://schemas.microsoft.com/office/drawing/2014/main" id="{6C581120-F4E9-4B9E-AD33-38BAD4707862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31" name="AutoShape 41">
            <a:extLst>
              <a:ext uri="{FF2B5EF4-FFF2-40B4-BE49-F238E27FC236}">
                <a16:creationId xmlns:a16="http://schemas.microsoft.com/office/drawing/2014/main" id="{75545734-8A2D-497F-92BA-18A57B7DDE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179" y="471713"/>
            <a:ext cx="8245821" cy="2233344"/>
          </a:xfrm>
          <a:prstGeom prst="wedgeRoundRectCallout">
            <a:avLst>
              <a:gd name="adj1" fmla="val -51410"/>
              <a:gd name="adj2" fmla="val -4707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9882F0C0-56C3-4A5C-892E-309D1EB5C8C9}"/>
              </a:ext>
            </a:extLst>
          </p:cNvPr>
          <p:cNvGrpSpPr/>
          <p:nvPr/>
        </p:nvGrpSpPr>
        <p:grpSpPr>
          <a:xfrm>
            <a:off x="1353244" y="2118041"/>
            <a:ext cx="338554" cy="510901"/>
            <a:chOff x="1178213" y="4116197"/>
            <a:chExt cx="338554" cy="510901"/>
          </a:xfrm>
        </p:grpSpPr>
        <p:sp>
          <p:nvSpPr>
            <p:cNvPr id="44" name="Text Box 11">
              <a:extLst>
                <a:ext uri="{FF2B5EF4-FFF2-40B4-BE49-F238E27FC236}">
                  <a16:creationId xmlns:a16="http://schemas.microsoft.com/office/drawing/2014/main" id="{F7E2893B-E010-4135-93FE-6AA3B2C4DE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78213" y="4116197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rPr>
                <a:t>0</a:t>
              </a:r>
            </a:p>
          </p:txBody>
        </p:sp>
        <p:sp>
          <p:nvSpPr>
            <p:cNvPr id="46" name="Oval 10">
              <a:extLst>
                <a:ext uri="{FF2B5EF4-FFF2-40B4-BE49-F238E27FC236}">
                  <a16:creationId xmlns:a16="http://schemas.microsoft.com/office/drawing/2014/main" id="{9EA42F00-D9BF-4833-95E6-EB51EA863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506" y="4474698"/>
              <a:ext cx="152400" cy="15240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53251DCB-6616-4E72-B2C4-6E5F143D9FBC}"/>
              </a:ext>
            </a:extLst>
          </p:cNvPr>
          <p:cNvGrpSpPr/>
          <p:nvPr/>
        </p:nvGrpSpPr>
        <p:grpSpPr>
          <a:xfrm>
            <a:off x="3156858" y="2194576"/>
            <a:ext cx="957589" cy="523220"/>
            <a:chOff x="4974771" y="2423886"/>
            <a:chExt cx="957589" cy="523220"/>
          </a:xfrm>
        </p:grpSpPr>
        <p:sp>
          <p:nvSpPr>
            <p:cNvPr id="66" name="Line 17">
              <a:extLst>
                <a:ext uri="{FF2B5EF4-FFF2-40B4-BE49-F238E27FC236}">
                  <a16:creationId xmlns:a16="http://schemas.microsoft.com/office/drawing/2014/main" id="{AC973FA2-5191-42EE-AA84-77C3954C5C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4771" y="2776083"/>
              <a:ext cx="3810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79DF7F8E-0D00-4262-A2FC-31850C60DF27}"/>
                </a:ext>
              </a:extLst>
            </p:cNvPr>
            <p:cNvSpPr/>
            <p:nvPr/>
          </p:nvSpPr>
          <p:spPr>
            <a:xfrm>
              <a:off x="5388621" y="2423886"/>
              <a:ext cx="543739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l"/>
              <a:r>
                <a:rPr lang="en-US" altLang="en-US" sz="2800" dirty="0">
                  <a:sym typeface="Wingdings" panose="05000000000000000000" pitchFamily="2" charset="2"/>
                </a:rPr>
                <a:t>…</a:t>
              </a:r>
              <a:endParaRPr lang="en-US" altLang="en-US" sz="28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B73C1152-4F7A-4CC5-8BB4-BF7FF9FCEBA5}"/>
              </a:ext>
            </a:extLst>
          </p:cNvPr>
          <p:cNvGrpSpPr/>
          <p:nvPr/>
        </p:nvGrpSpPr>
        <p:grpSpPr>
          <a:xfrm>
            <a:off x="1476957" y="2010783"/>
            <a:ext cx="827471" cy="612675"/>
            <a:chOff x="1476957" y="2014407"/>
            <a:chExt cx="827471" cy="612675"/>
          </a:xfrm>
        </p:grpSpPr>
        <p:sp>
          <p:nvSpPr>
            <p:cNvPr id="71" name="Line 17">
              <a:extLst>
                <a:ext uri="{FF2B5EF4-FFF2-40B4-BE49-F238E27FC236}">
                  <a16:creationId xmlns:a16="http://schemas.microsoft.com/office/drawing/2014/main" id="{8436AE66-03A1-4E8D-A47C-104CC77076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3112" y="2563854"/>
              <a:ext cx="3810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3" name="Text Box 16">
              <a:extLst>
                <a:ext uri="{FF2B5EF4-FFF2-40B4-BE49-F238E27FC236}">
                  <a16:creationId xmlns:a16="http://schemas.microsoft.com/office/drawing/2014/main" id="{489C1E80-9A70-48CB-AC69-81423E234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415801">
              <a:off x="1476957" y="2014407"/>
              <a:ext cx="82747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800" dirty="0"/>
                <a:t>S(0)=1</a:t>
              </a:r>
              <a:endParaRPr kumimoji="0" lang="en-US" altLang="en-US" sz="1800" b="0" i="0" u="none" strike="noStrike" kern="1200" cap="none" spc="0" normalizeH="0" baseline="3000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4" name="Oval 10">
              <a:extLst>
                <a:ext uri="{FF2B5EF4-FFF2-40B4-BE49-F238E27FC236}">
                  <a16:creationId xmlns:a16="http://schemas.microsoft.com/office/drawing/2014/main" id="{3C8EF663-1558-4B6A-9F6F-94E7D1A76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6529" y="2474682"/>
              <a:ext cx="152400" cy="15240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899B6D0C-4E9E-46AB-91FD-C0F140185E1D}"/>
              </a:ext>
            </a:extLst>
          </p:cNvPr>
          <p:cNvGrpSpPr/>
          <p:nvPr/>
        </p:nvGrpSpPr>
        <p:grpSpPr>
          <a:xfrm>
            <a:off x="1701804" y="1920069"/>
            <a:ext cx="1109599" cy="699759"/>
            <a:chOff x="1176240" y="1927323"/>
            <a:chExt cx="1109599" cy="699759"/>
          </a:xfrm>
        </p:grpSpPr>
        <p:sp>
          <p:nvSpPr>
            <p:cNvPr id="73" name="Line 17">
              <a:extLst>
                <a:ext uri="{FF2B5EF4-FFF2-40B4-BE49-F238E27FC236}">
                  <a16:creationId xmlns:a16="http://schemas.microsoft.com/office/drawing/2014/main" id="{1529CD49-7434-4920-B29C-DC1D29A09C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3112" y="2563854"/>
              <a:ext cx="3810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4" name="Text Box 16">
              <a:extLst>
                <a:ext uri="{FF2B5EF4-FFF2-40B4-BE49-F238E27FC236}">
                  <a16:creationId xmlns:a16="http://schemas.microsoft.com/office/drawing/2014/main" id="{BB2AF8A3-7902-4515-B406-FCC5A743A6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415801">
              <a:off x="1176240" y="1927323"/>
              <a:ext cx="110959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800" dirty="0"/>
                <a:t>S(S(0))=2</a:t>
              </a:r>
              <a:endParaRPr kumimoji="0" lang="en-US" altLang="en-US" sz="1800" b="0" i="0" u="none" strike="noStrike" kern="1200" cap="none" spc="0" normalizeH="0" baseline="3000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5" name="Oval 10">
              <a:extLst>
                <a:ext uri="{FF2B5EF4-FFF2-40B4-BE49-F238E27FC236}">
                  <a16:creationId xmlns:a16="http://schemas.microsoft.com/office/drawing/2014/main" id="{EF58D831-0CB4-41FB-B22B-E36B612F7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6529" y="2474682"/>
              <a:ext cx="152400" cy="15240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1E940C14-C7C6-4126-9245-9FE3820A1C51}"/>
              </a:ext>
            </a:extLst>
          </p:cNvPr>
          <p:cNvGrpSpPr/>
          <p:nvPr/>
        </p:nvGrpSpPr>
        <p:grpSpPr>
          <a:xfrm>
            <a:off x="1971511" y="1839274"/>
            <a:ext cx="1391728" cy="765485"/>
            <a:chOff x="933578" y="1861597"/>
            <a:chExt cx="1391728" cy="765485"/>
          </a:xfrm>
        </p:grpSpPr>
        <p:sp>
          <p:nvSpPr>
            <p:cNvPr id="77" name="Line 17">
              <a:extLst>
                <a:ext uri="{FF2B5EF4-FFF2-40B4-BE49-F238E27FC236}">
                  <a16:creationId xmlns:a16="http://schemas.microsoft.com/office/drawing/2014/main" id="{9D08D0DC-CABF-4F6D-9D8E-6A36C4ACD2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3112" y="2563854"/>
              <a:ext cx="3810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8" name="Text Box 16">
              <a:extLst>
                <a:ext uri="{FF2B5EF4-FFF2-40B4-BE49-F238E27FC236}">
                  <a16:creationId xmlns:a16="http://schemas.microsoft.com/office/drawing/2014/main" id="{C50C02A6-31E3-4CBB-B956-46243037A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415801">
              <a:off x="933578" y="1861597"/>
              <a:ext cx="139172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800" dirty="0"/>
                <a:t>S(S(S(0)))=3</a:t>
              </a:r>
              <a:endParaRPr kumimoji="0" lang="en-US" altLang="en-US" sz="1800" b="0" i="0" u="none" strike="noStrike" kern="1200" cap="none" spc="0" normalizeH="0" baseline="3000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9" name="Oval 10">
              <a:extLst>
                <a:ext uri="{FF2B5EF4-FFF2-40B4-BE49-F238E27FC236}">
                  <a16:creationId xmlns:a16="http://schemas.microsoft.com/office/drawing/2014/main" id="{541DB0F5-B629-4021-B821-ACA1A01A6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6529" y="2474682"/>
              <a:ext cx="152400" cy="152400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1F4DBDD0-574C-46F1-BA92-20D2D656B47F}"/>
              </a:ext>
            </a:extLst>
          </p:cNvPr>
          <p:cNvGrpSpPr/>
          <p:nvPr/>
        </p:nvGrpSpPr>
        <p:grpSpPr>
          <a:xfrm>
            <a:off x="6978650" y="1524000"/>
            <a:ext cx="1403350" cy="1081087"/>
            <a:chOff x="990600" y="2506663"/>
            <a:chExt cx="1403350" cy="1081087"/>
          </a:xfrm>
        </p:grpSpPr>
        <p:sp>
          <p:nvSpPr>
            <p:cNvPr id="81" name="Line 61">
              <a:extLst>
                <a:ext uri="{FF2B5EF4-FFF2-40B4-BE49-F238E27FC236}">
                  <a16:creationId xmlns:a16="http://schemas.microsoft.com/office/drawing/2014/main" id="{CDC05924-1788-4FE8-8DBB-B3CDF98EDF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28825" y="3114675"/>
              <a:ext cx="241300" cy="339725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D35953B0-0D3A-4998-BBA8-D4D5AE619EC2}"/>
                </a:ext>
              </a:extLst>
            </p:cNvPr>
            <p:cNvGrpSpPr/>
            <p:nvPr/>
          </p:nvGrpSpPr>
          <p:grpSpPr>
            <a:xfrm>
              <a:off x="990600" y="2506663"/>
              <a:ext cx="1403350" cy="1081087"/>
              <a:chOff x="996950" y="2506663"/>
              <a:chExt cx="1403350" cy="1081087"/>
            </a:xfrm>
          </p:grpSpPr>
          <p:sp>
            <p:nvSpPr>
              <p:cNvPr id="83" name="Oval 7">
                <a:extLst>
                  <a:ext uri="{FF2B5EF4-FFF2-40B4-BE49-F238E27FC236}">
                    <a16:creationId xmlns:a16="http://schemas.microsoft.com/office/drawing/2014/main" id="{2B00E317-AFB9-4E5E-8AD7-8391E25F4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6950" y="2978150"/>
                <a:ext cx="152400" cy="15240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84" name="Oval 10">
                <a:extLst>
                  <a:ext uri="{FF2B5EF4-FFF2-40B4-BE49-F238E27FC236}">
                    <a16:creationId xmlns:a16="http://schemas.microsoft.com/office/drawing/2014/main" id="{8DEBF38B-C418-4E61-847E-AD4B811775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375" y="2506663"/>
                <a:ext cx="152400" cy="15240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85" name="Oval 15">
                <a:extLst>
                  <a:ext uri="{FF2B5EF4-FFF2-40B4-BE49-F238E27FC236}">
                    <a16:creationId xmlns:a16="http://schemas.microsoft.com/office/drawing/2014/main" id="{438464BD-7905-4342-95BF-DCF47F660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5950" y="2506663"/>
                <a:ext cx="152400" cy="15240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86" name="Line 17">
                <a:extLst>
                  <a:ext uri="{FF2B5EF4-FFF2-40B4-BE49-F238E27FC236}">
                    <a16:creationId xmlns:a16="http://schemas.microsoft.com/office/drawing/2014/main" id="{DA2E33C4-439C-4CEE-90C0-4F049840D7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04950" y="2593975"/>
                <a:ext cx="381000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87" name="Oval 20">
                <a:extLst>
                  <a:ext uri="{FF2B5EF4-FFF2-40B4-BE49-F238E27FC236}">
                    <a16:creationId xmlns:a16="http://schemas.microsoft.com/office/drawing/2014/main" id="{1518D677-3D8A-4D02-A4CC-F14115A37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7900" y="2974975"/>
                <a:ext cx="152400" cy="15240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88" name="Oval 25">
                <a:extLst>
                  <a:ext uri="{FF2B5EF4-FFF2-40B4-BE49-F238E27FC236}">
                    <a16:creationId xmlns:a16="http://schemas.microsoft.com/office/drawing/2014/main" id="{12F3A768-D5D9-47D2-AE45-EA4AD2BD5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3413" y="3432175"/>
                <a:ext cx="152400" cy="15240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89" name="Oval 30">
                <a:extLst>
                  <a:ext uri="{FF2B5EF4-FFF2-40B4-BE49-F238E27FC236}">
                    <a16:creationId xmlns:a16="http://schemas.microsoft.com/office/drawing/2014/main" id="{958160E1-DB6A-4A7A-8B8B-6C4B8880F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675" y="3435350"/>
                <a:ext cx="152400" cy="15240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 algn="ctr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eaLnBrk="0" hangingPunct="0"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90" name="Line 54">
                <a:extLst>
                  <a:ext uri="{FF2B5EF4-FFF2-40B4-BE49-F238E27FC236}">
                    <a16:creationId xmlns:a16="http://schemas.microsoft.com/office/drawing/2014/main" id="{DFB3B1D6-6E6B-4301-BBD3-57ADFDC929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25650" y="2635250"/>
                <a:ext cx="241300" cy="3397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91" name="Line 60">
                <a:extLst>
                  <a:ext uri="{FF2B5EF4-FFF2-40B4-BE49-F238E27FC236}">
                    <a16:creationId xmlns:a16="http://schemas.microsoft.com/office/drawing/2014/main" id="{ACA42B44-6C84-410A-83BE-B9286EDC7C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20775" y="2635250"/>
                <a:ext cx="241300" cy="3397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92" name="Line 62">
                <a:extLst>
                  <a:ext uri="{FF2B5EF4-FFF2-40B4-BE49-F238E27FC236}">
                    <a16:creationId xmlns:a16="http://schemas.microsoft.com/office/drawing/2014/main" id="{834A21D3-DBA9-40D2-8C94-F6A512E5A8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123950" y="3114675"/>
                <a:ext cx="241300" cy="339725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93" name="Line 63">
                <a:extLst>
                  <a:ext uri="{FF2B5EF4-FFF2-40B4-BE49-F238E27FC236}">
                    <a16:creationId xmlns:a16="http://schemas.microsoft.com/office/drawing/2014/main" id="{5F7A9DBD-6A11-424A-BD33-1C821D368F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04950" y="3508375"/>
                <a:ext cx="381000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grpSp>
        <p:nvGrpSpPr>
          <p:cNvPr id="94" name="Group 29">
            <a:extLst>
              <a:ext uri="{FF2B5EF4-FFF2-40B4-BE49-F238E27FC236}">
                <a16:creationId xmlns:a16="http://schemas.microsoft.com/office/drawing/2014/main" id="{F4EA2FB4-23FC-4B87-ADC5-2F831053788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3865410"/>
            <a:ext cx="1223454" cy="1239990"/>
            <a:chOff x="2065" y="1551"/>
            <a:chExt cx="1628" cy="1988"/>
          </a:xfrm>
        </p:grpSpPr>
        <p:sp>
          <p:nvSpPr>
            <p:cNvPr id="95" name="Freeform 30">
              <a:extLst>
                <a:ext uri="{FF2B5EF4-FFF2-40B4-BE49-F238E27FC236}">
                  <a16:creationId xmlns:a16="http://schemas.microsoft.com/office/drawing/2014/main" id="{8CBA82C9-E096-495D-8735-E2D646FA8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6" name="Freeform 31">
              <a:extLst>
                <a:ext uri="{FF2B5EF4-FFF2-40B4-BE49-F238E27FC236}">
                  <a16:creationId xmlns:a16="http://schemas.microsoft.com/office/drawing/2014/main" id="{4F52EB4F-C4D9-4A31-86CE-52653FF7C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7" name="Freeform 32">
              <a:extLst>
                <a:ext uri="{FF2B5EF4-FFF2-40B4-BE49-F238E27FC236}">
                  <a16:creationId xmlns:a16="http://schemas.microsoft.com/office/drawing/2014/main" id="{75990436-6BC6-4C60-AAF1-FA87CE9DE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8" name="Freeform 33">
              <a:extLst>
                <a:ext uri="{FF2B5EF4-FFF2-40B4-BE49-F238E27FC236}">
                  <a16:creationId xmlns:a16="http://schemas.microsoft.com/office/drawing/2014/main" id="{256C3AED-3A4C-47D4-9AF2-0B934F5DB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9" name="Freeform 34">
              <a:extLst>
                <a:ext uri="{FF2B5EF4-FFF2-40B4-BE49-F238E27FC236}">
                  <a16:creationId xmlns:a16="http://schemas.microsoft.com/office/drawing/2014/main" id="{9D291AF5-021A-4A53-98E7-F15C6E4AA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0" name="Freeform 35">
              <a:extLst>
                <a:ext uri="{FF2B5EF4-FFF2-40B4-BE49-F238E27FC236}">
                  <a16:creationId xmlns:a16="http://schemas.microsoft.com/office/drawing/2014/main" id="{D1FB85B0-D7B1-4429-AB3A-39BFF90B2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1" name="Freeform 36">
              <a:extLst>
                <a:ext uri="{FF2B5EF4-FFF2-40B4-BE49-F238E27FC236}">
                  <a16:creationId xmlns:a16="http://schemas.microsoft.com/office/drawing/2014/main" id="{54ADA2CE-8172-4681-9B7B-3E274B0ED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2" name="Freeform 37">
              <a:extLst>
                <a:ext uri="{FF2B5EF4-FFF2-40B4-BE49-F238E27FC236}">
                  <a16:creationId xmlns:a16="http://schemas.microsoft.com/office/drawing/2014/main" id="{757E4331-4381-4BD1-85AB-D05C30D90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3" name="Freeform 38">
              <a:extLst>
                <a:ext uri="{FF2B5EF4-FFF2-40B4-BE49-F238E27FC236}">
                  <a16:creationId xmlns:a16="http://schemas.microsoft.com/office/drawing/2014/main" id="{EDF34C73-1D5A-4B33-8D79-2E5B15018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4" name="Freeform 39">
              <a:extLst>
                <a:ext uri="{FF2B5EF4-FFF2-40B4-BE49-F238E27FC236}">
                  <a16:creationId xmlns:a16="http://schemas.microsoft.com/office/drawing/2014/main" id="{D096E049-E816-425B-855C-B4E50DDCD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5" name="Freeform 40">
              <a:extLst>
                <a:ext uri="{FF2B5EF4-FFF2-40B4-BE49-F238E27FC236}">
                  <a16:creationId xmlns:a16="http://schemas.microsoft.com/office/drawing/2014/main" id="{D59A82B6-8895-4347-A742-82381DBB2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6" name="Freeform 41">
              <a:extLst>
                <a:ext uri="{FF2B5EF4-FFF2-40B4-BE49-F238E27FC236}">
                  <a16:creationId xmlns:a16="http://schemas.microsoft.com/office/drawing/2014/main" id="{1618EFC0-2E44-4217-AD5E-A51F91FDA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7" name="Freeform 42">
              <a:extLst>
                <a:ext uri="{FF2B5EF4-FFF2-40B4-BE49-F238E27FC236}">
                  <a16:creationId xmlns:a16="http://schemas.microsoft.com/office/drawing/2014/main" id="{630D77C2-C27F-44AD-AA2D-008A15485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8" name="Freeform 43">
              <a:extLst>
                <a:ext uri="{FF2B5EF4-FFF2-40B4-BE49-F238E27FC236}">
                  <a16:creationId xmlns:a16="http://schemas.microsoft.com/office/drawing/2014/main" id="{A0AC7783-4AB6-4A4A-A9DC-3BEACD863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9" name="Freeform 44">
              <a:extLst>
                <a:ext uri="{FF2B5EF4-FFF2-40B4-BE49-F238E27FC236}">
                  <a16:creationId xmlns:a16="http://schemas.microsoft.com/office/drawing/2014/main" id="{15E1ED42-0EA6-4F95-BB2A-C317A8D08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0" name="Freeform 45">
              <a:extLst>
                <a:ext uri="{FF2B5EF4-FFF2-40B4-BE49-F238E27FC236}">
                  <a16:creationId xmlns:a16="http://schemas.microsoft.com/office/drawing/2014/main" id="{EF548B52-2026-4386-9283-2AA133879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1" name="Freeform 46">
              <a:extLst>
                <a:ext uri="{FF2B5EF4-FFF2-40B4-BE49-F238E27FC236}">
                  <a16:creationId xmlns:a16="http://schemas.microsoft.com/office/drawing/2014/main" id="{09C643FD-AAAD-4D75-8121-AD09A6F1A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12" name="AutoShape 35">
            <a:extLst>
              <a:ext uri="{FF2B5EF4-FFF2-40B4-BE49-F238E27FC236}">
                <a16:creationId xmlns:a16="http://schemas.microsoft.com/office/drawing/2014/main" id="{1A0E9B0C-ACEB-4824-B3E6-3A17B3A02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714" y="4520165"/>
            <a:ext cx="8151886" cy="876288"/>
          </a:xfrm>
          <a:prstGeom prst="wedgeRoundRectCallout">
            <a:avLst>
              <a:gd name="adj1" fmla="val 40788"/>
              <a:gd name="adj2" fmla="val -69970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Warning: There are non-standard models </a:t>
            </a:r>
            <a:r>
              <a:rPr lang="en-US" altLang="en-US" sz="2400" dirty="0" err="1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baseline="-25000" dirty="0" err="1">
                <a:solidFill>
                  <a:srgbClr val="66FF66"/>
                </a:solidFill>
              </a:rPr>
              <a:t>nonstand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 </a:t>
            </a:r>
            <a:r>
              <a:rPr lang="en-US" sz="2400" dirty="0"/>
              <a:t> that satisfy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sz="2400" dirty="0"/>
              <a:t>.</a:t>
            </a:r>
          </a:p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Ok: Our theorems </a:t>
            </a:r>
            <a:r>
              <a:rPr lang="el-GR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α</a:t>
            </a:r>
            <a:r>
              <a:rPr lang="el-GR" altLang="en-US" sz="2400" dirty="0">
                <a:sym typeface="Symbol" panose="05050102010706020507" pitchFamily="18" charset="2"/>
              </a:rPr>
              <a:t> </a:t>
            </a:r>
            <a:r>
              <a:rPr lang="en-US" sz="2400" dirty="0"/>
              <a:t>will be true for them too.</a:t>
            </a: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4C139D03-8AFD-4463-B419-7AAE2F2A3D24}"/>
              </a:ext>
            </a:extLst>
          </p:cNvPr>
          <p:cNvSpPr/>
          <p:nvPr/>
        </p:nvSpPr>
        <p:spPr>
          <a:xfrm>
            <a:off x="1002807" y="410028"/>
            <a:ext cx="166419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C000"/>
                </a:solidFill>
              </a:rPr>
              <a:t>Axioms Γ: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11EBF6C-FCCD-4A59-BF88-72CACC34554D}"/>
              </a:ext>
            </a:extLst>
          </p:cNvPr>
          <p:cNvSpPr/>
          <p:nvPr/>
        </p:nvSpPr>
        <p:spPr>
          <a:xfrm>
            <a:off x="1589251" y="413242"/>
            <a:ext cx="735338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           Lets  building the objects: U={0,1,2,3,…}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altLang="en-US" sz="2400" dirty="0"/>
              <a:t>State that the constant 0 exists.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altLang="en-US" sz="2400" dirty="0"/>
              <a:t>Define the function s(</a:t>
            </a:r>
            <a:r>
              <a:rPr lang="en-US" altLang="en-US" sz="2400" dirty="0" err="1"/>
              <a:t>i</a:t>
            </a:r>
            <a:r>
              <a:rPr lang="en-US" altLang="en-US" sz="2400" dirty="0"/>
              <a:t>) that returns the successor i+1. </a:t>
            </a:r>
          </a:p>
        </p:txBody>
      </p:sp>
      <p:sp>
        <p:nvSpPr>
          <p:cNvPr id="114" name="AutoShape 55">
            <a:extLst>
              <a:ext uri="{FF2B5EF4-FFF2-40B4-BE49-F238E27FC236}">
                <a16:creationId xmlns:a16="http://schemas.microsoft.com/office/drawing/2014/main" id="{3B2158A2-C2F7-4D34-9B1E-A197E9029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050" y="6096339"/>
            <a:ext cx="3124200" cy="506864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Is it even </a:t>
            </a:r>
            <a:r>
              <a:rPr lang="en-US" sz="2400" dirty="0"/>
              <a:t>valid</a:t>
            </a:r>
            <a:r>
              <a:rPr lang="en-US" altLang="en-US" sz="2400" dirty="0"/>
              <a:t>?!?</a:t>
            </a:r>
          </a:p>
        </p:txBody>
      </p:sp>
    </p:spTree>
    <p:extLst>
      <p:ext uri="{BB962C8B-B14F-4D97-AF65-F5344CB8AC3E}">
        <p14:creationId xmlns:p14="http://schemas.microsoft.com/office/powerpoint/2010/main" val="2941062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112" grpId="0" animBg="1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B01509-465A-49E0-AE61-1C1F88AEBF7D}"/>
              </a:ext>
            </a:extLst>
          </p:cNvPr>
          <p:cNvSpPr/>
          <p:nvPr/>
        </p:nvSpPr>
        <p:spPr>
          <a:xfrm>
            <a:off x="3776424" y="372967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+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2A12E55-2065-4177-8F01-2401EE3A8E99}"/>
              </a:ext>
            </a:extLst>
          </p:cNvPr>
          <p:cNvSpPr/>
          <p:nvPr/>
        </p:nvSpPr>
        <p:spPr>
          <a:xfrm>
            <a:off x="3947420" y="373062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1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9728581-7AF5-49D1-8AC7-C7D225FF2D60}"/>
              </a:ext>
            </a:extLst>
          </p:cNvPr>
          <p:cNvSpPr/>
          <p:nvPr/>
        </p:nvSpPr>
        <p:spPr>
          <a:xfrm>
            <a:off x="4173915" y="372803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&gt;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42" name="AutoShape 8">
            <a:extLst>
              <a:ext uri="{FF2B5EF4-FFF2-40B4-BE49-F238E27FC236}">
                <a16:creationId xmlns:a16="http://schemas.microsoft.com/office/drawing/2014/main" id="{A412431E-8E48-4F17-BD85-9D92BB788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5175" y="2706362"/>
            <a:ext cx="5057253" cy="230832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Formal Proof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>
              <a:buNone/>
            </a:pPr>
            <a:r>
              <a:rPr lang="en-US" altLang="en-US" sz="2400" dirty="0" err="1"/>
              <a:t>i</a:t>
            </a:r>
            <a:r>
              <a:rPr lang="en-US" altLang="en-US" sz="2400" dirty="0"/>
              <a:t>.        </a:t>
            </a:r>
            <a:r>
              <a:rPr lang="en-US" altLang="en-US" sz="2400" dirty="0">
                <a:solidFill>
                  <a:schemeClr val="accent2"/>
                </a:solidFill>
              </a:rPr>
              <a:t> </a:t>
            </a:r>
            <a:endParaRPr lang="en-US" altLang="en-US" sz="2400" dirty="0">
              <a:solidFill>
                <a:srgbClr val="FF0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5" name="AutoShape 55">
            <a:extLst>
              <a:ext uri="{FF2B5EF4-FFF2-40B4-BE49-F238E27FC236}">
                <a16:creationId xmlns:a16="http://schemas.microsoft.com/office/drawing/2014/main" id="{1C2CA241-F279-42CC-AE7F-A1E170C68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8225" y="5867400"/>
            <a:ext cx="2564975" cy="822574"/>
          </a:xfrm>
          <a:prstGeom prst="wedgeRoundRectCallout">
            <a:avLst>
              <a:gd name="adj1" fmla="val -55573"/>
              <a:gd name="adj2" fmla="val -3696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So how do we prove anything?</a:t>
            </a:r>
          </a:p>
        </p:txBody>
      </p:sp>
      <p:sp>
        <p:nvSpPr>
          <p:cNvPr id="50" name="AutoShape 55">
            <a:extLst>
              <a:ext uri="{FF2B5EF4-FFF2-40B4-BE49-F238E27FC236}">
                <a16:creationId xmlns:a16="http://schemas.microsoft.com/office/drawing/2014/main" id="{1E1796B7-0801-4E12-A97F-CD26F752B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7651" y="6094035"/>
            <a:ext cx="1484349" cy="459165"/>
          </a:xfrm>
          <a:prstGeom prst="wedgeRoundRectCallout">
            <a:avLst>
              <a:gd name="adj1" fmla="val -55573"/>
              <a:gd name="adj2" fmla="val -3696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Method 2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9FE3691-9AF1-4E34-82F6-7F9FE22C9016}"/>
              </a:ext>
            </a:extLst>
          </p:cNvPr>
          <p:cNvSpPr/>
          <p:nvPr/>
        </p:nvSpPr>
        <p:spPr>
          <a:xfrm>
            <a:off x="4874250" y="2711090"/>
            <a:ext cx="29434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C000"/>
                </a:solidFill>
              </a:rPr>
              <a:t>(Assuming axioms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</a:rPr>
              <a:t>):</a:t>
            </a:r>
            <a:endParaRPr lang="en-US" sz="2400" dirty="0">
              <a:solidFill>
                <a:srgbClr val="FFC000"/>
              </a:solidFill>
            </a:endParaRPr>
          </a:p>
        </p:txBody>
      </p:sp>
      <p:grpSp>
        <p:nvGrpSpPr>
          <p:cNvPr id="22" name="Group 98">
            <a:extLst>
              <a:ext uri="{FF2B5EF4-FFF2-40B4-BE49-F238E27FC236}">
                <a16:creationId xmlns:a16="http://schemas.microsoft.com/office/drawing/2014/main" id="{C3E532ED-EB57-4458-BDDC-1D09703CA514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152400"/>
            <a:ext cx="457200" cy="914400"/>
            <a:chOff x="2432" y="1328"/>
            <a:chExt cx="906" cy="2075"/>
          </a:xfrm>
          <a:solidFill>
            <a:schemeClr val="accent1"/>
          </a:solidFill>
        </p:grpSpPr>
        <p:sp>
          <p:nvSpPr>
            <p:cNvPr id="23" name="Freeform 99">
              <a:extLst>
                <a:ext uri="{FF2B5EF4-FFF2-40B4-BE49-F238E27FC236}">
                  <a16:creationId xmlns:a16="http://schemas.microsoft.com/office/drawing/2014/main" id="{3B442675-C3B6-474D-AC10-261FA8206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5" name="Freeform 100">
              <a:extLst>
                <a:ext uri="{FF2B5EF4-FFF2-40B4-BE49-F238E27FC236}">
                  <a16:creationId xmlns:a16="http://schemas.microsoft.com/office/drawing/2014/main" id="{BFC9536D-1D25-4324-A0F8-B6C8A001E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6" name="Freeform 101">
              <a:extLst>
                <a:ext uri="{FF2B5EF4-FFF2-40B4-BE49-F238E27FC236}">
                  <a16:creationId xmlns:a16="http://schemas.microsoft.com/office/drawing/2014/main" id="{AC810E43-5B40-4268-BE3B-05F33723A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8" name="Freeform 102">
              <a:extLst>
                <a:ext uri="{FF2B5EF4-FFF2-40B4-BE49-F238E27FC236}">
                  <a16:creationId xmlns:a16="http://schemas.microsoft.com/office/drawing/2014/main" id="{7D16509B-5D90-41B9-BF79-509994092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9" name="Freeform 103">
              <a:extLst>
                <a:ext uri="{FF2B5EF4-FFF2-40B4-BE49-F238E27FC236}">
                  <a16:creationId xmlns:a16="http://schemas.microsoft.com/office/drawing/2014/main" id="{E94DA7B4-67CA-442C-91CA-17707E489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0" name="Freeform 104">
              <a:extLst>
                <a:ext uri="{FF2B5EF4-FFF2-40B4-BE49-F238E27FC236}">
                  <a16:creationId xmlns:a16="http://schemas.microsoft.com/office/drawing/2014/main" id="{6C581120-F4E9-4B9E-AD33-38BAD4707862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14" name="AutoShape 41">
            <a:extLst>
              <a:ext uri="{FF2B5EF4-FFF2-40B4-BE49-F238E27FC236}">
                <a16:creationId xmlns:a16="http://schemas.microsoft.com/office/drawing/2014/main" id="{FB1E5A99-A15D-46BA-BF35-2281231DF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179" y="471713"/>
            <a:ext cx="8245821" cy="2233344"/>
          </a:xfrm>
          <a:prstGeom prst="wedgeRoundRectCallout">
            <a:avLst>
              <a:gd name="adj1" fmla="val -51410"/>
              <a:gd name="adj2" fmla="val -4707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sp>
        <p:nvSpPr>
          <p:cNvPr id="115" name="Text Box 215">
            <a:extLst>
              <a:ext uri="{FF2B5EF4-FFF2-40B4-BE49-F238E27FC236}">
                <a16:creationId xmlns:a16="http://schemas.microsoft.com/office/drawing/2014/main" id="{A834B457-4F16-4FA1-8F82-89D36339F4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780871"/>
            <a:ext cx="365677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Two operations: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+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Times New Roman" pitchFamily="18" charset="0"/>
              </a:rPr>
              <a:t>×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Times New Roman" pitchFamily="18" charset="0"/>
              </a:rPr>
              <a:t>+ Identity: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0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a+0 = a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× Identity: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1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a×1 = a</a:t>
            </a:r>
          </a:p>
        </p:txBody>
      </p:sp>
      <p:grpSp>
        <p:nvGrpSpPr>
          <p:cNvPr id="31" name="Group 29">
            <a:extLst>
              <a:ext uri="{FF2B5EF4-FFF2-40B4-BE49-F238E27FC236}">
                <a16:creationId xmlns:a16="http://schemas.microsoft.com/office/drawing/2014/main" id="{1996B253-7167-4A1E-8660-E89A7D7C088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3865410"/>
            <a:ext cx="1223454" cy="1239990"/>
            <a:chOff x="2065" y="1551"/>
            <a:chExt cx="1628" cy="1988"/>
          </a:xfrm>
        </p:grpSpPr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C9782FB0-9D8C-491B-9329-6F4198EB6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3CA9E069-DE45-404E-828A-546A2E35C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442E7D0D-91AB-440F-B690-34FAB87B9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DE65C4E4-E932-4652-B5C2-6A96BA522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DF3A536E-AB36-4098-8CC8-19AB3263E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BFD1F7E8-7A4F-476E-B95B-1B9ADC046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87B3FCB7-978E-4337-A1F1-CCFBF6D11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5E13998F-EA19-4E4A-87AE-07BD4D892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88611CE7-8015-4EB1-8615-7D85D1AE0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3F2ED572-C10C-463F-B89D-99C15BD4C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461125AF-D8F8-4737-AA82-87BBC2477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A10E62D1-0780-4CF6-A7F8-2D0129E5B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C32585B8-888E-4E27-9FC1-D0134727D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A4D85D17-5116-495E-A1AD-44E5B72EF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996B04CC-644B-4813-AC4F-3614F003F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E2BA1626-50D1-4CF0-952A-9BB69C60B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FD643303-E7D7-48CD-80D5-850CEC97B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4" name="Rectangle 53">
            <a:extLst>
              <a:ext uri="{FF2B5EF4-FFF2-40B4-BE49-F238E27FC236}">
                <a16:creationId xmlns:a16="http://schemas.microsoft.com/office/drawing/2014/main" id="{6CEA184B-9D90-4E0E-A000-B23563753227}"/>
              </a:ext>
            </a:extLst>
          </p:cNvPr>
          <p:cNvSpPr/>
          <p:nvPr/>
        </p:nvSpPr>
        <p:spPr>
          <a:xfrm>
            <a:off x="1002807" y="410028"/>
            <a:ext cx="166419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C000"/>
                </a:solidFill>
              </a:rPr>
              <a:t>Axioms Γ: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</a:p>
        </p:txBody>
      </p:sp>
      <p:sp>
        <p:nvSpPr>
          <p:cNvPr id="55" name="AutoShape 55">
            <a:extLst>
              <a:ext uri="{FF2B5EF4-FFF2-40B4-BE49-F238E27FC236}">
                <a16:creationId xmlns:a16="http://schemas.microsoft.com/office/drawing/2014/main" id="{CBA44C83-AC93-4541-B1DE-D2E9B97DF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050" y="6096339"/>
            <a:ext cx="3124200" cy="506864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Is it even </a:t>
            </a:r>
            <a:r>
              <a:rPr lang="en-US" sz="2400" dirty="0"/>
              <a:t>valid</a:t>
            </a:r>
            <a:r>
              <a:rPr lang="en-US" altLang="en-US" sz="2400" dirty="0"/>
              <a:t>?!?</a:t>
            </a:r>
          </a:p>
        </p:txBody>
      </p:sp>
    </p:spTree>
    <p:extLst>
      <p:ext uri="{BB962C8B-B14F-4D97-AF65-F5344CB8AC3E}">
        <p14:creationId xmlns:p14="http://schemas.microsoft.com/office/powerpoint/2010/main" val="3864189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B01509-465A-49E0-AE61-1C1F88AEBF7D}"/>
              </a:ext>
            </a:extLst>
          </p:cNvPr>
          <p:cNvSpPr/>
          <p:nvPr/>
        </p:nvSpPr>
        <p:spPr>
          <a:xfrm>
            <a:off x="3776424" y="372967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+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2A12E55-2065-4177-8F01-2401EE3A8E99}"/>
              </a:ext>
            </a:extLst>
          </p:cNvPr>
          <p:cNvSpPr/>
          <p:nvPr/>
        </p:nvSpPr>
        <p:spPr>
          <a:xfrm>
            <a:off x="3947420" y="373062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1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9728581-7AF5-49D1-8AC7-C7D225FF2D60}"/>
              </a:ext>
            </a:extLst>
          </p:cNvPr>
          <p:cNvSpPr/>
          <p:nvPr/>
        </p:nvSpPr>
        <p:spPr>
          <a:xfrm>
            <a:off x="4173915" y="372803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&gt;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42" name="AutoShape 8">
            <a:extLst>
              <a:ext uri="{FF2B5EF4-FFF2-40B4-BE49-F238E27FC236}">
                <a16:creationId xmlns:a16="http://schemas.microsoft.com/office/drawing/2014/main" id="{A412431E-8E48-4F17-BD85-9D92BB788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5175" y="2706362"/>
            <a:ext cx="5057253" cy="230832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Formal Proof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>
              <a:buNone/>
            </a:pPr>
            <a:r>
              <a:rPr lang="en-US" altLang="en-US" sz="2400" dirty="0" err="1"/>
              <a:t>i</a:t>
            </a:r>
            <a:r>
              <a:rPr lang="en-US" altLang="en-US" sz="2400" dirty="0"/>
              <a:t>.        </a:t>
            </a:r>
            <a:r>
              <a:rPr lang="en-US" altLang="en-US" sz="2400" dirty="0">
                <a:solidFill>
                  <a:schemeClr val="accent2"/>
                </a:solidFill>
              </a:rPr>
              <a:t> </a:t>
            </a:r>
            <a:endParaRPr lang="en-US" altLang="en-US" sz="2400" dirty="0">
              <a:solidFill>
                <a:srgbClr val="FF0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9FE3691-9AF1-4E34-82F6-7F9FE22C9016}"/>
              </a:ext>
            </a:extLst>
          </p:cNvPr>
          <p:cNvSpPr/>
          <p:nvPr/>
        </p:nvSpPr>
        <p:spPr>
          <a:xfrm>
            <a:off x="4874250" y="2711090"/>
            <a:ext cx="29434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C000"/>
                </a:solidFill>
              </a:rPr>
              <a:t>(Assuming axioms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</a:rPr>
              <a:t>):</a:t>
            </a:r>
            <a:endParaRPr lang="en-US" sz="2400" dirty="0">
              <a:solidFill>
                <a:srgbClr val="FFC000"/>
              </a:solidFill>
            </a:endParaRPr>
          </a:p>
        </p:txBody>
      </p:sp>
      <p:grpSp>
        <p:nvGrpSpPr>
          <p:cNvPr id="22" name="Group 98">
            <a:extLst>
              <a:ext uri="{FF2B5EF4-FFF2-40B4-BE49-F238E27FC236}">
                <a16:creationId xmlns:a16="http://schemas.microsoft.com/office/drawing/2014/main" id="{C3E532ED-EB57-4458-BDDC-1D09703CA514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152400"/>
            <a:ext cx="457200" cy="914400"/>
            <a:chOff x="2432" y="1328"/>
            <a:chExt cx="906" cy="2075"/>
          </a:xfrm>
          <a:solidFill>
            <a:schemeClr val="accent1"/>
          </a:solidFill>
        </p:grpSpPr>
        <p:sp>
          <p:nvSpPr>
            <p:cNvPr id="23" name="Freeform 99">
              <a:extLst>
                <a:ext uri="{FF2B5EF4-FFF2-40B4-BE49-F238E27FC236}">
                  <a16:creationId xmlns:a16="http://schemas.microsoft.com/office/drawing/2014/main" id="{3B442675-C3B6-474D-AC10-261FA8206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5" name="Freeform 100">
              <a:extLst>
                <a:ext uri="{FF2B5EF4-FFF2-40B4-BE49-F238E27FC236}">
                  <a16:creationId xmlns:a16="http://schemas.microsoft.com/office/drawing/2014/main" id="{BFC9536D-1D25-4324-A0F8-B6C8A001E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6" name="Freeform 101">
              <a:extLst>
                <a:ext uri="{FF2B5EF4-FFF2-40B4-BE49-F238E27FC236}">
                  <a16:creationId xmlns:a16="http://schemas.microsoft.com/office/drawing/2014/main" id="{AC810E43-5B40-4268-BE3B-05F33723A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8" name="Freeform 102">
              <a:extLst>
                <a:ext uri="{FF2B5EF4-FFF2-40B4-BE49-F238E27FC236}">
                  <a16:creationId xmlns:a16="http://schemas.microsoft.com/office/drawing/2014/main" id="{7D16509B-5D90-41B9-BF79-509994092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9" name="Freeform 103">
              <a:extLst>
                <a:ext uri="{FF2B5EF4-FFF2-40B4-BE49-F238E27FC236}">
                  <a16:creationId xmlns:a16="http://schemas.microsoft.com/office/drawing/2014/main" id="{E94DA7B4-67CA-442C-91CA-17707E489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0" name="Freeform 104">
              <a:extLst>
                <a:ext uri="{FF2B5EF4-FFF2-40B4-BE49-F238E27FC236}">
                  <a16:creationId xmlns:a16="http://schemas.microsoft.com/office/drawing/2014/main" id="{6C581120-F4E9-4B9E-AD33-38BAD4707862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14" name="AutoShape 41">
            <a:extLst>
              <a:ext uri="{FF2B5EF4-FFF2-40B4-BE49-F238E27FC236}">
                <a16:creationId xmlns:a16="http://schemas.microsoft.com/office/drawing/2014/main" id="{FB1E5A99-A15D-46BA-BF35-2281231DF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179" y="471713"/>
            <a:ext cx="8245821" cy="2233344"/>
          </a:xfrm>
          <a:prstGeom prst="wedgeRoundRectCallout">
            <a:avLst>
              <a:gd name="adj1" fmla="val -51410"/>
              <a:gd name="adj2" fmla="val -4707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sp>
        <p:nvSpPr>
          <p:cNvPr id="31" name="Text Box 215">
            <a:extLst>
              <a:ext uri="{FF2B5EF4-FFF2-40B4-BE49-F238E27FC236}">
                <a16:creationId xmlns:a16="http://schemas.microsoft.com/office/drawing/2014/main" id="{7151FEF6-68CA-4846-ADAE-3AE8566B10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1925" y="420362"/>
            <a:ext cx="7342075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        "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a,b,c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ea typeface="+mn-ea"/>
            </a:endParaRP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Associative: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a+(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b+c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) = 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a+b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)+c  &amp;  a×(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b×c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) = 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a×b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)×c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Commutative: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a+b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 =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b+a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            &amp; 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a×b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 =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b×a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 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Distributive: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    a×(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b+c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) = 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a×b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) + 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a×c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)</a:t>
            </a: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+ Inverse: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b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a+b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=0, i.e. b=-a</a:t>
            </a:r>
          </a:p>
        </p:txBody>
      </p:sp>
      <p:grpSp>
        <p:nvGrpSpPr>
          <p:cNvPr id="39" name="Group 29">
            <a:extLst>
              <a:ext uri="{FF2B5EF4-FFF2-40B4-BE49-F238E27FC236}">
                <a16:creationId xmlns:a16="http://schemas.microsoft.com/office/drawing/2014/main" id="{6176F244-B135-45A9-8592-CD5EE4471A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3865410"/>
            <a:ext cx="1223454" cy="1239990"/>
            <a:chOff x="2065" y="1551"/>
            <a:chExt cx="1628" cy="1988"/>
          </a:xfrm>
        </p:grpSpPr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BD635F39-FFCE-47AC-9AED-DE31BCE20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FC012181-8614-4D71-A1DC-28CF501D4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32">
              <a:extLst>
                <a:ext uri="{FF2B5EF4-FFF2-40B4-BE49-F238E27FC236}">
                  <a16:creationId xmlns:a16="http://schemas.microsoft.com/office/drawing/2014/main" id="{4FDCB961-B069-43CC-A304-304EE33B3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33">
              <a:extLst>
                <a:ext uri="{FF2B5EF4-FFF2-40B4-BE49-F238E27FC236}">
                  <a16:creationId xmlns:a16="http://schemas.microsoft.com/office/drawing/2014/main" id="{01CD2A20-06D2-4174-9641-F8E70459C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Freeform 34">
              <a:extLst>
                <a:ext uri="{FF2B5EF4-FFF2-40B4-BE49-F238E27FC236}">
                  <a16:creationId xmlns:a16="http://schemas.microsoft.com/office/drawing/2014/main" id="{BF90C01F-F08C-4186-91F4-553E17CDB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Freeform 35">
              <a:extLst>
                <a:ext uri="{FF2B5EF4-FFF2-40B4-BE49-F238E27FC236}">
                  <a16:creationId xmlns:a16="http://schemas.microsoft.com/office/drawing/2014/main" id="{95BA4696-F7BE-4E17-A5DC-406612A73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Freeform 36">
              <a:extLst>
                <a:ext uri="{FF2B5EF4-FFF2-40B4-BE49-F238E27FC236}">
                  <a16:creationId xmlns:a16="http://schemas.microsoft.com/office/drawing/2014/main" id="{89668673-C1A5-45C2-B963-AAFC4A7AF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Freeform 37">
              <a:extLst>
                <a:ext uri="{FF2B5EF4-FFF2-40B4-BE49-F238E27FC236}">
                  <a16:creationId xmlns:a16="http://schemas.microsoft.com/office/drawing/2014/main" id="{0ADE7DBA-0336-4885-947F-5D67F7DE1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2" name="Freeform 38">
              <a:extLst>
                <a:ext uri="{FF2B5EF4-FFF2-40B4-BE49-F238E27FC236}">
                  <a16:creationId xmlns:a16="http://schemas.microsoft.com/office/drawing/2014/main" id="{4DA8ABC5-8C5A-4BEB-88B6-FF52AF009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3" name="Freeform 39">
              <a:extLst>
                <a:ext uri="{FF2B5EF4-FFF2-40B4-BE49-F238E27FC236}">
                  <a16:creationId xmlns:a16="http://schemas.microsoft.com/office/drawing/2014/main" id="{11640441-6929-41EA-AB46-A06CB79A9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Freeform 40">
              <a:extLst>
                <a:ext uri="{FF2B5EF4-FFF2-40B4-BE49-F238E27FC236}">
                  <a16:creationId xmlns:a16="http://schemas.microsoft.com/office/drawing/2014/main" id="{1A6DFD76-2666-46A1-8086-5BC6CE815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Freeform 41">
              <a:extLst>
                <a:ext uri="{FF2B5EF4-FFF2-40B4-BE49-F238E27FC236}">
                  <a16:creationId xmlns:a16="http://schemas.microsoft.com/office/drawing/2014/main" id="{2AA1F26E-796E-4CCD-B7D6-088DD7676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Freeform 42">
              <a:extLst>
                <a:ext uri="{FF2B5EF4-FFF2-40B4-BE49-F238E27FC236}">
                  <a16:creationId xmlns:a16="http://schemas.microsoft.com/office/drawing/2014/main" id="{93B1C03C-068B-4A6F-A451-165ABC157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7" name="Freeform 43">
              <a:extLst>
                <a:ext uri="{FF2B5EF4-FFF2-40B4-BE49-F238E27FC236}">
                  <a16:creationId xmlns:a16="http://schemas.microsoft.com/office/drawing/2014/main" id="{C86534D1-8DED-454E-84C9-2AF773355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8" name="Freeform 44">
              <a:extLst>
                <a:ext uri="{FF2B5EF4-FFF2-40B4-BE49-F238E27FC236}">
                  <a16:creationId xmlns:a16="http://schemas.microsoft.com/office/drawing/2014/main" id="{CDEBCE52-55DE-4A21-924B-7A4BE5823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9" name="Freeform 45">
              <a:extLst>
                <a:ext uri="{FF2B5EF4-FFF2-40B4-BE49-F238E27FC236}">
                  <a16:creationId xmlns:a16="http://schemas.microsoft.com/office/drawing/2014/main" id="{4AE1C97F-D6FD-4863-9FE8-2ECCE602D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" name="Freeform 46">
              <a:extLst>
                <a:ext uri="{FF2B5EF4-FFF2-40B4-BE49-F238E27FC236}">
                  <a16:creationId xmlns:a16="http://schemas.microsoft.com/office/drawing/2014/main" id="{07364A79-9703-4A89-B49C-3FA8234BE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62" name="Rectangle 61">
            <a:extLst>
              <a:ext uri="{FF2B5EF4-FFF2-40B4-BE49-F238E27FC236}">
                <a16:creationId xmlns:a16="http://schemas.microsoft.com/office/drawing/2014/main" id="{FABEAF2E-8CF8-4738-B6B9-39FD5292C27C}"/>
              </a:ext>
            </a:extLst>
          </p:cNvPr>
          <p:cNvSpPr/>
          <p:nvPr/>
        </p:nvSpPr>
        <p:spPr>
          <a:xfrm>
            <a:off x="1002807" y="410028"/>
            <a:ext cx="166419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C000"/>
                </a:solidFill>
              </a:rPr>
              <a:t>Axioms Γ: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</a:p>
        </p:txBody>
      </p:sp>
      <p:sp>
        <p:nvSpPr>
          <p:cNvPr id="63" name="AutoShape 55">
            <a:extLst>
              <a:ext uri="{FF2B5EF4-FFF2-40B4-BE49-F238E27FC236}">
                <a16:creationId xmlns:a16="http://schemas.microsoft.com/office/drawing/2014/main" id="{D65AF7E7-CDF8-4C37-A7E7-9BF09C4ED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8225" y="5867400"/>
            <a:ext cx="2564975" cy="822574"/>
          </a:xfrm>
          <a:prstGeom prst="wedgeRoundRectCallout">
            <a:avLst>
              <a:gd name="adj1" fmla="val -55573"/>
              <a:gd name="adj2" fmla="val -3696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So how do we prove anything?</a:t>
            </a:r>
          </a:p>
        </p:txBody>
      </p:sp>
      <p:sp>
        <p:nvSpPr>
          <p:cNvPr id="64" name="AutoShape 55">
            <a:extLst>
              <a:ext uri="{FF2B5EF4-FFF2-40B4-BE49-F238E27FC236}">
                <a16:creationId xmlns:a16="http://schemas.microsoft.com/office/drawing/2014/main" id="{E6C56D6D-8103-4327-8A66-E364C9FC2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7651" y="6094035"/>
            <a:ext cx="1484349" cy="459165"/>
          </a:xfrm>
          <a:prstGeom prst="wedgeRoundRectCallout">
            <a:avLst>
              <a:gd name="adj1" fmla="val -55573"/>
              <a:gd name="adj2" fmla="val -3696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Method 2</a:t>
            </a:r>
          </a:p>
        </p:txBody>
      </p:sp>
      <p:sp>
        <p:nvSpPr>
          <p:cNvPr id="45" name="AutoShape 55">
            <a:extLst>
              <a:ext uri="{FF2B5EF4-FFF2-40B4-BE49-F238E27FC236}">
                <a16:creationId xmlns:a16="http://schemas.microsoft.com/office/drawing/2014/main" id="{0272EF54-DF57-49A4-BF95-3E2B3C34E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050" y="6096339"/>
            <a:ext cx="3124200" cy="506864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Is it even </a:t>
            </a:r>
            <a:r>
              <a:rPr lang="en-US" sz="2400" dirty="0"/>
              <a:t>valid</a:t>
            </a:r>
            <a:r>
              <a:rPr lang="en-US" altLang="en-US" sz="2400" dirty="0"/>
              <a:t>?!?</a:t>
            </a:r>
          </a:p>
        </p:txBody>
      </p:sp>
      <p:sp>
        <p:nvSpPr>
          <p:cNvPr id="50" name="AutoShape 35">
            <a:extLst>
              <a:ext uri="{FF2B5EF4-FFF2-40B4-BE49-F238E27FC236}">
                <a16:creationId xmlns:a16="http://schemas.microsoft.com/office/drawing/2014/main" id="{18DBC7DA-90B9-4390-9935-4189FBBEA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599" y="2681428"/>
            <a:ext cx="2863181" cy="2038644"/>
          </a:xfrm>
          <a:prstGeom prst="wedgeRoundRectCallout">
            <a:avLst>
              <a:gd name="adj1" fmla="val 58692"/>
              <a:gd name="adj2" fmla="val 16502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altLang="en-US" sz="2400" dirty="0"/>
              <a:t>We first define U={0,1,2,3,…}.</a:t>
            </a:r>
          </a:p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altLang="en-US" sz="2400" dirty="0"/>
              <a:t>This will ensure we have negatives and fractions.</a:t>
            </a:r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3035340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B01509-465A-49E0-AE61-1C1F88AEBF7D}"/>
              </a:ext>
            </a:extLst>
          </p:cNvPr>
          <p:cNvSpPr/>
          <p:nvPr/>
        </p:nvSpPr>
        <p:spPr>
          <a:xfrm>
            <a:off x="3776424" y="372967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+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2A12E55-2065-4177-8F01-2401EE3A8E99}"/>
              </a:ext>
            </a:extLst>
          </p:cNvPr>
          <p:cNvSpPr/>
          <p:nvPr/>
        </p:nvSpPr>
        <p:spPr>
          <a:xfrm>
            <a:off x="3947420" y="373062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1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9728581-7AF5-49D1-8AC7-C7D225FF2D60}"/>
              </a:ext>
            </a:extLst>
          </p:cNvPr>
          <p:cNvSpPr/>
          <p:nvPr/>
        </p:nvSpPr>
        <p:spPr>
          <a:xfrm>
            <a:off x="4173915" y="372803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&gt;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42" name="AutoShape 8">
            <a:extLst>
              <a:ext uri="{FF2B5EF4-FFF2-40B4-BE49-F238E27FC236}">
                <a16:creationId xmlns:a16="http://schemas.microsoft.com/office/drawing/2014/main" id="{A412431E-8E48-4F17-BD85-9D92BB788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5175" y="2706362"/>
            <a:ext cx="5057253" cy="230832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Formal Proof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>
              <a:buNone/>
            </a:pPr>
            <a:r>
              <a:rPr lang="en-US" altLang="en-US" sz="2400" dirty="0" err="1"/>
              <a:t>i</a:t>
            </a:r>
            <a:r>
              <a:rPr lang="en-US" altLang="en-US" sz="2400" dirty="0"/>
              <a:t>.        </a:t>
            </a:r>
            <a:r>
              <a:rPr lang="en-US" altLang="en-US" sz="2400" dirty="0">
                <a:solidFill>
                  <a:schemeClr val="accent2"/>
                </a:solidFill>
              </a:rPr>
              <a:t> </a:t>
            </a:r>
            <a:endParaRPr lang="en-US" altLang="en-US" sz="2400" dirty="0">
              <a:solidFill>
                <a:srgbClr val="FF0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9FE3691-9AF1-4E34-82F6-7F9FE22C9016}"/>
              </a:ext>
            </a:extLst>
          </p:cNvPr>
          <p:cNvSpPr/>
          <p:nvPr/>
        </p:nvSpPr>
        <p:spPr>
          <a:xfrm>
            <a:off x="4874250" y="2711090"/>
            <a:ext cx="29434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C000"/>
                </a:solidFill>
              </a:rPr>
              <a:t>(Assuming axioms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</a:rPr>
              <a:t>):</a:t>
            </a:r>
            <a:endParaRPr lang="en-US" sz="2400" dirty="0">
              <a:solidFill>
                <a:srgbClr val="FFC000"/>
              </a:solidFill>
            </a:endParaRPr>
          </a:p>
        </p:txBody>
      </p:sp>
      <p:grpSp>
        <p:nvGrpSpPr>
          <p:cNvPr id="22" name="Group 98">
            <a:extLst>
              <a:ext uri="{FF2B5EF4-FFF2-40B4-BE49-F238E27FC236}">
                <a16:creationId xmlns:a16="http://schemas.microsoft.com/office/drawing/2014/main" id="{C3E532ED-EB57-4458-BDDC-1D09703CA514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152400"/>
            <a:ext cx="457200" cy="914400"/>
            <a:chOff x="2432" y="1328"/>
            <a:chExt cx="906" cy="2075"/>
          </a:xfrm>
          <a:solidFill>
            <a:schemeClr val="accent1"/>
          </a:solidFill>
        </p:grpSpPr>
        <p:sp>
          <p:nvSpPr>
            <p:cNvPr id="23" name="Freeform 99">
              <a:extLst>
                <a:ext uri="{FF2B5EF4-FFF2-40B4-BE49-F238E27FC236}">
                  <a16:creationId xmlns:a16="http://schemas.microsoft.com/office/drawing/2014/main" id="{3B442675-C3B6-474D-AC10-261FA8206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5" name="Freeform 100">
              <a:extLst>
                <a:ext uri="{FF2B5EF4-FFF2-40B4-BE49-F238E27FC236}">
                  <a16:creationId xmlns:a16="http://schemas.microsoft.com/office/drawing/2014/main" id="{BFC9536D-1D25-4324-A0F8-B6C8A001E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6" name="Freeform 101">
              <a:extLst>
                <a:ext uri="{FF2B5EF4-FFF2-40B4-BE49-F238E27FC236}">
                  <a16:creationId xmlns:a16="http://schemas.microsoft.com/office/drawing/2014/main" id="{AC810E43-5B40-4268-BE3B-05F33723A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8" name="Freeform 102">
              <a:extLst>
                <a:ext uri="{FF2B5EF4-FFF2-40B4-BE49-F238E27FC236}">
                  <a16:creationId xmlns:a16="http://schemas.microsoft.com/office/drawing/2014/main" id="{7D16509B-5D90-41B9-BF79-509994092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9" name="Freeform 103">
              <a:extLst>
                <a:ext uri="{FF2B5EF4-FFF2-40B4-BE49-F238E27FC236}">
                  <a16:creationId xmlns:a16="http://schemas.microsoft.com/office/drawing/2014/main" id="{E94DA7B4-67CA-442C-91CA-17707E489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0" name="Freeform 104">
              <a:extLst>
                <a:ext uri="{FF2B5EF4-FFF2-40B4-BE49-F238E27FC236}">
                  <a16:creationId xmlns:a16="http://schemas.microsoft.com/office/drawing/2014/main" id="{6C581120-F4E9-4B9E-AD33-38BAD4707862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114" name="AutoShape 41">
            <a:extLst>
              <a:ext uri="{FF2B5EF4-FFF2-40B4-BE49-F238E27FC236}">
                <a16:creationId xmlns:a16="http://schemas.microsoft.com/office/drawing/2014/main" id="{FB1E5A99-A15D-46BA-BF35-2281231DF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179" y="471713"/>
            <a:ext cx="8245821" cy="2233344"/>
          </a:xfrm>
          <a:prstGeom prst="wedgeRoundRectCallout">
            <a:avLst>
              <a:gd name="adj1" fmla="val -51410"/>
              <a:gd name="adj2" fmla="val -4707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sp>
        <p:nvSpPr>
          <p:cNvPr id="31" name="Text Box 215">
            <a:extLst>
              <a:ext uri="{FF2B5EF4-FFF2-40B4-BE49-F238E27FC236}">
                <a16:creationId xmlns:a16="http://schemas.microsoft.com/office/drawing/2014/main" id="{7151FEF6-68CA-4846-ADAE-3AE8566B10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1925" y="420362"/>
            <a:ext cx="17027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        "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a,b,c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ea typeface="+mn-ea"/>
            </a:endParaRP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Define </a:t>
            </a:r>
            <a:r>
              <a:rPr lang="en-US" altLang="en-US" sz="2400" dirty="0">
                <a:solidFill>
                  <a:srgbClr val="FFC000"/>
                </a:solidFill>
              </a:rPr>
              <a:t>&gt;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:</a:t>
            </a:r>
          </a:p>
        </p:txBody>
      </p:sp>
      <p:grpSp>
        <p:nvGrpSpPr>
          <p:cNvPr id="39" name="Group 29">
            <a:extLst>
              <a:ext uri="{FF2B5EF4-FFF2-40B4-BE49-F238E27FC236}">
                <a16:creationId xmlns:a16="http://schemas.microsoft.com/office/drawing/2014/main" id="{6176F244-B135-45A9-8592-CD5EE4471A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3865410"/>
            <a:ext cx="1223454" cy="1239990"/>
            <a:chOff x="2065" y="1551"/>
            <a:chExt cx="1628" cy="1988"/>
          </a:xfrm>
        </p:grpSpPr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BD635F39-FFCE-47AC-9AED-DE31BCE20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FC012181-8614-4D71-A1DC-28CF501D4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32">
              <a:extLst>
                <a:ext uri="{FF2B5EF4-FFF2-40B4-BE49-F238E27FC236}">
                  <a16:creationId xmlns:a16="http://schemas.microsoft.com/office/drawing/2014/main" id="{4FDCB961-B069-43CC-A304-304EE33B3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33">
              <a:extLst>
                <a:ext uri="{FF2B5EF4-FFF2-40B4-BE49-F238E27FC236}">
                  <a16:creationId xmlns:a16="http://schemas.microsoft.com/office/drawing/2014/main" id="{01CD2A20-06D2-4174-9641-F8E70459C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Freeform 34">
              <a:extLst>
                <a:ext uri="{FF2B5EF4-FFF2-40B4-BE49-F238E27FC236}">
                  <a16:creationId xmlns:a16="http://schemas.microsoft.com/office/drawing/2014/main" id="{BF90C01F-F08C-4186-91F4-553E17CDB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Freeform 35">
              <a:extLst>
                <a:ext uri="{FF2B5EF4-FFF2-40B4-BE49-F238E27FC236}">
                  <a16:creationId xmlns:a16="http://schemas.microsoft.com/office/drawing/2014/main" id="{95BA4696-F7BE-4E17-A5DC-406612A73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Freeform 36">
              <a:extLst>
                <a:ext uri="{FF2B5EF4-FFF2-40B4-BE49-F238E27FC236}">
                  <a16:creationId xmlns:a16="http://schemas.microsoft.com/office/drawing/2014/main" id="{89668673-C1A5-45C2-B963-AAFC4A7AF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Freeform 37">
              <a:extLst>
                <a:ext uri="{FF2B5EF4-FFF2-40B4-BE49-F238E27FC236}">
                  <a16:creationId xmlns:a16="http://schemas.microsoft.com/office/drawing/2014/main" id="{0ADE7DBA-0336-4885-947F-5D67F7DE1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2" name="Freeform 38">
              <a:extLst>
                <a:ext uri="{FF2B5EF4-FFF2-40B4-BE49-F238E27FC236}">
                  <a16:creationId xmlns:a16="http://schemas.microsoft.com/office/drawing/2014/main" id="{4DA8ABC5-8C5A-4BEB-88B6-FF52AF009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3" name="Freeform 39">
              <a:extLst>
                <a:ext uri="{FF2B5EF4-FFF2-40B4-BE49-F238E27FC236}">
                  <a16:creationId xmlns:a16="http://schemas.microsoft.com/office/drawing/2014/main" id="{11640441-6929-41EA-AB46-A06CB79A9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Freeform 40">
              <a:extLst>
                <a:ext uri="{FF2B5EF4-FFF2-40B4-BE49-F238E27FC236}">
                  <a16:creationId xmlns:a16="http://schemas.microsoft.com/office/drawing/2014/main" id="{1A6DFD76-2666-46A1-8086-5BC6CE815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Freeform 41">
              <a:extLst>
                <a:ext uri="{FF2B5EF4-FFF2-40B4-BE49-F238E27FC236}">
                  <a16:creationId xmlns:a16="http://schemas.microsoft.com/office/drawing/2014/main" id="{2AA1F26E-796E-4CCD-B7D6-088DD7676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Freeform 42">
              <a:extLst>
                <a:ext uri="{FF2B5EF4-FFF2-40B4-BE49-F238E27FC236}">
                  <a16:creationId xmlns:a16="http://schemas.microsoft.com/office/drawing/2014/main" id="{93B1C03C-068B-4A6F-A451-165ABC157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7" name="Freeform 43">
              <a:extLst>
                <a:ext uri="{FF2B5EF4-FFF2-40B4-BE49-F238E27FC236}">
                  <a16:creationId xmlns:a16="http://schemas.microsoft.com/office/drawing/2014/main" id="{C86534D1-8DED-454E-84C9-2AF773355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8" name="Freeform 44">
              <a:extLst>
                <a:ext uri="{FF2B5EF4-FFF2-40B4-BE49-F238E27FC236}">
                  <a16:creationId xmlns:a16="http://schemas.microsoft.com/office/drawing/2014/main" id="{CDEBCE52-55DE-4A21-924B-7A4BE5823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9" name="Freeform 45">
              <a:extLst>
                <a:ext uri="{FF2B5EF4-FFF2-40B4-BE49-F238E27FC236}">
                  <a16:creationId xmlns:a16="http://schemas.microsoft.com/office/drawing/2014/main" id="{4AE1C97F-D6FD-4863-9FE8-2ECCE602D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" name="Freeform 46">
              <a:extLst>
                <a:ext uri="{FF2B5EF4-FFF2-40B4-BE49-F238E27FC236}">
                  <a16:creationId xmlns:a16="http://schemas.microsoft.com/office/drawing/2014/main" id="{07364A79-9703-4A89-B49C-3FA8234BE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62" name="Rectangle 61">
            <a:extLst>
              <a:ext uri="{FF2B5EF4-FFF2-40B4-BE49-F238E27FC236}">
                <a16:creationId xmlns:a16="http://schemas.microsoft.com/office/drawing/2014/main" id="{FABEAF2E-8CF8-4738-B6B9-39FD5292C27C}"/>
              </a:ext>
            </a:extLst>
          </p:cNvPr>
          <p:cNvSpPr/>
          <p:nvPr/>
        </p:nvSpPr>
        <p:spPr>
          <a:xfrm>
            <a:off x="1002807" y="410028"/>
            <a:ext cx="166419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C000"/>
                </a:solidFill>
              </a:rPr>
              <a:t>Axioms Γ: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</a:p>
        </p:txBody>
      </p:sp>
      <p:sp>
        <p:nvSpPr>
          <p:cNvPr id="63" name="AutoShape 55">
            <a:extLst>
              <a:ext uri="{FF2B5EF4-FFF2-40B4-BE49-F238E27FC236}">
                <a16:creationId xmlns:a16="http://schemas.microsoft.com/office/drawing/2014/main" id="{D65AF7E7-CDF8-4C37-A7E7-9BF09C4ED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8225" y="5867400"/>
            <a:ext cx="2564975" cy="822574"/>
          </a:xfrm>
          <a:prstGeom prst="wedgeRoundRectCallout">
            <a:avLst>
              <a:gd name="adj1" fmla="val -55573"/>
              <a:gd name="adj2" fmla="val -3696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So how do we prove anything?</a:t>
            </a:r>
          </a:p>
        </p:txBody>
      </p:sp>
      <p:sp>
        <p:nvSpPr>
          <p:cNvPr id="64" name="AutoShape 55">
            <a:extLst>
              <a:ext uri="{FF2B5EF4-FFF2-40B4-BE49-F238E27FC236}">
                <a16:creationId xmlns:a16="http://schemas.microsoft.com/office/drawing/2014/main" id="{E6C56D6D-8103-4327-8A66-E364C9FC2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7651" y="6094035"/>
            <a:ext cx="1484349" cy="459165"/>
          </a:xfrm>
          <a:prstGeom prst="wedgeRoundRectCallout">
            <a:avLst>
              <a:gd name="adj1" fmla="val -55573"/>
              <a:gd name="adj2" fmla="val -3696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Method 2</a:t>
            </a:r>
          </a:p>
        </p:txBody>
      </p:sp>
      <p:sp>
        <p:nvSpPr>
          <p:cNvPr id="45" name="AutoShape 55">
            <a:extLst>
              <a:ext uri="{FF2B5EF4-FFF2-40B4-BE49-F238E27FC236}">
                <a16:creationId xmlns:a16="http://schemas.microsoft.com/office/drawing/2014/main" id="{0272EF54-DF57-49A4-BF95-3E2B3C34E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050" y="6096339"/>
            <a:ext cx="3124200" cy="506864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Is it even </a:t>
            </a:r>
            <a:r>
              <a:rPr lang="en-US" sz="2400" dirty="0"/>
              <a:t>valid</a:t>
            </a:r>
            <a:r>
              <a:rPr lang="en-US" altLang="en-US" sz="2400" dirty="0"/>
              <a:t>?!?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D6811EF-6E64-4473-BCF1-5C9DEEF1A4AA}"/>
              </a:ext>
            </a:extLst>
          </p:cNvPr>
          <p:cNvSpPr/>
          <p:nvPr/>
        </p:nvSpPr>
        <p:spPr>
          <a:xfrm>
            <a:off x="3476662" y="766978"/>
            <a:ext cx="95731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a+1&gt;a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A30ABC96-43F1-483B-B961-C8F8BAE27260}"/>
              </a:ext>
            </a:extLst>
          </p:cNvPr>
          <p:cNvSpPr/>
          <p:nvPr/>
        </p:nvSpPr>
        <p:spPr>
          <a:xfrm>
            <a:off x="3474260" y="1138535"/>
            <a:ext cx="212590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a&gt;b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 a+1&gt;b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sz="2400" dirty="0"/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B2009526-1A93-4F3F-B8E3-F41C5E603B6F}"/>
              </a:ext>
            </a:extLst>
          </p:cNvPr>
          <p:cNvSpPr/>
          <p:nvPr/>
        </p:nvSpPr>
        <p:spPr>
          <a:xfrm>
            <a:off x="4916714" y="3728030"/>
            <a:ext cx="316048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Then we must prove things we want from</a:t>
            </a:r>
            <a:r>
              <a:rPr lang="en-US" sz="2400" dirty="0">
                <a:solidFill>
                  <a:srgbClr val="FFC000"/>
                </a:solidFill>
              </a:rPr>
              <a:t> Γ</a:t>
            </a:r>
            <a:r>
              <a:rPr lang="en-US" sz="2400" dirty="0"/>
              <a:t>.</a:t>
            </a:r>
            <a:r>
              <a:rPr lang="en-US" altLang="en-US" sz="2400" dirty="0"/>
              <a:t> </a:t>
            </a:r>
          </a:p>
        </p:txBody>
      </p:sp>
      <p:cxnSp>
        <p:nvCxnSpPr>
          <p:cNvPr id="51" name="Straight Arrow Connector 50">
            <a:extLst>
              <a:ext uri="{FF2B5EF4-FFF2-40B4-BE49-F238E27FC236}">
                <a16:creationId xmlns:a16="http://schemas.microsoft.com/office/drawing/2014/main" id="{77F07F3B-7A76-4ED1-818B-141A814D335B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134214" y="1138536"/>
            <a:ext cx="151760" cy="2726874"/>
          </a:xfrm>
          <a:prstGeom prst="straightConnector1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65" name="Rectangle 64">
            <a:extLst>
              <a:ext uri="{FF2B5EF4-FFF2-40B4-BE49-F238E27FC236}">
                <a16:creationId xmlns:a16="http://schemas.microsoft.com/office/drawing/2014/main" id="{AD34D530-FFFC-43AC-84BB-1E4AD81AAF5C}"/>
              </a:ext>
            </a:extLst>
          </p:cNvPr>
          <p:cNvSpPr/>
          <p:nvPr/>
        </p:nvSpPr>
        <p:spPr>
          <a:xfrm>
            <a:off x="4800600" y="1748135"/>
            <a:ext cx="25908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In this case, trivial.</a:t>
            </a:r>
          </a:p>
        </p:txBody>
      </p:sp>
    </p:spTree>
    <p:extLst>
      <p:ext uri="{BB962C8B-B14F-4D97-AF65-F5344CB8AC3E}">
        <p14:creationId xmlns:p14="http://schemas.microsoft.com/office/powerpoint/2010/main" val="3582117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0" grpId="0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B01509-465A-49E0-AE61-1C1F88AEBF7D}"/>
              </a:ext>
            </a:extLst>
          </p:cNvPr>
          <p:cNvSpPr/>
          <p:nvPr/>
        </p:nvSpPr>
        <p:spPr>
          <a:xfrm>
            <a:off x="3776424" y="372967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+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2A12E55-2065-4177-8F01-2401EE3A8E99}"/>
              </a:ext>
            </a:extLst>
          </p:cNvPr>
          <p:cNvSpPr/>
          <p:nvPr/>
        </p:nvSpPr>
        <p:spPr>
          <a:xfrm>
            <a:off x="3947420" y="373062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1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9728581-7AF5-49D1-8AC7-C7D225FF2D60}"/>
              </a:ext>
            </a:extLst>
          </p:cNvPr>
          <p:cNvSpPr/>
          <p:nvPr/>
        </p:nvSpPr>
        <p:spPr>
          <a:xfrm>
            <a:off x="4173915" y="372803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&gt;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42" name="AutoShape 8">
            <a:extLst>
              <a:ext uri="{FF2B5EF4-FFF2-40B4-BE49-F238E27FC236}">
                <a16:creationId xmlns:a16="http://schemas.microsoft.com/office/drawing/2014/main" id="{A412431E-8E48-4F17-BD85-9D92BB788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5175" y="2706362"/>
            <a:ext cx="5057253" cy="230832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>
              <a:buNone/>
            </a:pPr>
            <a:r>
              <a:rPr lang="en-US" altLang="en-US" sz="2400" dirty="0" err="1"/>
              <a:t>i</a:t>
            </a:r>
            <a:r>
              <a:rPr lang="en-US" altLang="en-US" sz="2400" dirty="0"/>
              <a:t>.        </a:t>
            </a:r>
            <a:r>
              <a:rPr lang="en-US" altLang="en-US" sz="2400" dirty="0">
                <a:solidFill>
                  <a:schemeClr val="accent2"/>
                </a:solidFill>
              </a:rPr>
              <a:t> </a:t>
            </a:r>
            <a:endParaRPr lang="en-US" altLang="en-US" sz="2400" dirty="0">
              <a:solidFill>
                <a:srgbClr val="FF0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9FE3691-9AF1-4E34-82F6-7F9FE22C9016}"/>
              </a:ext>
            </a:extLst>
          </p:cNvPr>
          <p:cNvSpPr/>
          <p:nvPr/>
        </p:nvSpPr>
        <p:spPr>
          <a:xfrm>
            <a:off x="4874250" y="2711090"/>
            <a:ext cx="29434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C000"/>
                </a:solidFill>
              </a:rPr>
              <a:t>(Assuming axioms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</a:rPr>
              <a:t>):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818B8615-3964-4C37-840C-0C1209B3ED2F}"/>
              </a:ext>
            </a:extLst>
          </p:cNvPr>
          <p:cNvSpPr/>
          <p:nvPr/>
        </p:nvSpPr>
        <p:spPr>
          <a:xfrm>
            <a:off x="5646107" y="3751944"/>
            <a:ext cx="296449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/>
              <a:t>Proved somehow</a:t>
            </a:r>
          </a:p>
          <a:p>
            <a:pPr algn="l"/>
            <a:r>
              <a:rPr lang="en-US" sz="2400" dirty="0"/>
              <a:t>Add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accent2"/>
                </a:solidFill>
              </a:rPr>
              <a:t>y</a:t>
            </a:r>
            <a:r>
              <a:rPr lang="en-US" altLang="en-US" sz="2400" dirty="0"/>
              <a:t>.</a:t>
            </a:r>
          </a:p>
          <a:p>
            <a:pPr algn="l"/>
            <a:r>
              <a:rPr lang="en-US" sz="2400" dirty="0"/>
              <a:t>Add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dirty="0"/>
              <a:t>.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24C2469C-4778-48B6-8E50-1B665FA1C998}"/>
              </a:ext>
            </a:extLst>
          </p:cNvPr>
          <p:cNvSpPr/>
          <p:nvPr/>
        </p:nvSpPr>
        <p:spPr>
          <a:xfrm>
            <a:off x="3120570" y="4092975"/>
            <a:ext cx="28194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i+1.      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accent2"/>
                </a:solidFill>
              </a:rPr>
              <a:t>y,  y </a:t>
            </a:r>
            <a:r>
              <a:rPr lang="en-US" altLang="en-US" sz="2400" dirty="0">
                <a:solidFill>
                  <a:srgbClr val="FFC000"/>
                </a:solidFill>
              </a:rPr>
              <a:t>&gt; 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endParaRPr lang="en-US" altLang="en-US" sz="2400" dirty="0">
              <a:solidFill>
                <a:schemeClr val="tx2"/>
              </a:solidFill>
            </a:endParaRPr>
          </a:p>
          <a:p>
            <a:pPr algn="l"/>
            <a:r>
              <a:rPr lang="en-US" altLang="en-US" sz="2400" dirty="0"/>
              <a:t>i+2. </a:t>
            </a: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0000"/>
                </a:solidFill>
              </a:rPr>
              <a:t>x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accent2"/>
                </a:solidFill>
              </a:rPr>
              <a:t>y,  y </a:t>
            </a:r>
            <a:r>
              <a:rPr lang="en-US" altLang="en-US" sz="2400" dirty="0">
                <a:solidFill>
                  <a:srgbClr val="FFC000"/>
                </a:solidFill>
              </a:rPr>
              <a:t>&gt; 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endParaRPr lang="en-US" altLang="en-US" sz="2400" dirty="0"/>
          </a:p>
        </p:txBody>
      </p:sp>
      <p:sp>
        <p:nvSpPr>
          <p:cNvPr id="49" name="Rectangle 2">
            <a:extLst>
              <a:ext uri="{FF2B5EF4-FFF2-40B4-BE49-F238E27FC236}">
                <a16:creationId xmlns:a16="http://schemas.microsoft.com/office/drawing/2014/main" id="{3BB69C59-D0BA-47EE-BFA8-E33735D7C080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7E42BF76-F844-4D54-A57B-954151FF42DC}"/>
              </a:ext>
            </a:extLst>
          </p:cNvPr>
          <p:cNvSpPr/>
          <p:nvPr/>
        </p:nvSpPr>
        <p:spPr>
          <a:xfrm>
            <a:off x="4874250" y="2711090"/>
            <a:ext cx="29434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C000"/>
                </a:solidFill>
              </a:rPr>
              <a:t>(Assuming axioms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</a:rPr>
              <a:t>):</a:t>
            </a:r>
            <a:endParaRPr lang="en-US" sz="2400" dirty="0">
              <a:solidFill>
                <a:srgbClr val="FFC000"/>
              </a:solidFill>
            </a:endParaRPr>
          </a:p>
        </p:txBody>
      </p:sp>
      <p:grpSp>
        <p:nvGrpSpPr>
          <p:cNvPr id="53" name="Group 98">
            <a:extLst>
              <a:ext uri="{FF2B5EF4-FFF2-40B4-BE49-F238E27FC236}">
                <a16:creationId xmlns:a16="http://schemas.microsoft.com/office/drawing/2014/main" id="{45CD0200-3434-4BB7-AA07-71085B8014AC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152400"/>
            <a:ext cx="457200" cy="914400"/>
            <a:chOff x="2432" y="1328"/>
            <a:chExt cx="906" cy="2075"/>
          </a:xfrm>
          <a:solidFill>
            <a:schemeClr val="accent1"/>
          </a:solidFill>
        </p:grpSpPr>
        <p:sp>
          <p:nvSpPr>
            <p:cNvPr id="54" name="Freeform 99">
              <a:extLst>
                <a:ext uri="{FF2B5EF4-FFF2-40B4-BE49-F238E27FC236}">
                  <a16:creationId xmlns:a16="http://schemas.microsoft.com/office/drawing/2014/main" id="{337868DF-4938-47E1-9E87-053AFD7B7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Freeform 100">
              <a:extLst>
                <a:ext uri="{FF2B5EF4-FFF2-40B4-BE49-F238E27FC236}">
                  <a16:creationId xmlns:a16="http://schemas.microsoft.com/office/drawing/2014/main" id="{DAA270C6-42A1-4EB6-9185-D338FB526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6" name="Freeform 101">
              <a:extLst>
                <a:ext uri="{FF2B5EF4-FFF2-40B4-BE49-F238E27FC236}">
                  <a16:creationId xmlns:a16="http://schemas.microsoft.com/office/drawing/2014/main" id="{8D9BEDEC-9F6B-43B8-8BD7-78ADEA04F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Freeform 102">
              <a:extLst>
                <a:ext uri="{FF2B5EF4-FFF2-40B4-BE49-F238E27FC236}">
                  <a16:creationId xmlns:a16="http://schemas.microsoft.com/office/drawing/2014/main" id="{3B5C8899-3526-41CD-B34B-7FC9E0E75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Freeform 103">
              <a:extLst>
                <a:ext uri="{FF2B5EF4-FFF2-40B4-BE49-F238E27FC236}">
                  <a16:creationId xmlns:a16="http://schemas.microsoft.com/office/drawing/2014/main" id="{23AC93D7-E14F-4E98-AE3B-AFC79A463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Freeform 104">
              <a:extLst>
                <a:ext uri="{FF2B5EF4-FFF2-40B4-BE49-F238E27FC236}">
                  <a16:creationId xmlns:a16="http://schemas.microsoft.com/office/drawing/2014/main" id="{AC4949AD-4B93-4D55-B08F-692F4910651D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0" name="AutoShape 41">
            <a:extLst>
              <a:ext uri="{FF2B5EF4-FFF2-40B4-BE49-F238E27FC236}">
                <a16:creationId xmlns:a16="http://schemas.microsoft.com/office/drawing/2014/main" id="{88E7AF04-1985-4269-B260-9C5AE5495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179" y="471713"/>
            <a:ext cx="8245821" cy="2233344"/>
          </a:xfrm>
          <a:prstGeom prst="wedgeRoundRectCallout">
            <a:avLst>
              <a:gd name="adj1" fmla="val -51410"/>
              <a:gd name="adj2" fmla="val -4707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4D617183-3F4D-433F-A45B-C6A093E54283}"/>
              </a:ext>
            </a:extLst>
          </p:cNvPr>
          <p:cNvSpPr/>
          <p:nvPr/>
        </p:nvSpPr>
        <p:spPr>
          <a:xfrm>
            <a:off x="1002807" y="410028"/>
            <a:ext cx="166419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C000"/>
                </a:solidFill>
              </a:rPr>
              <a:t>Axioms Γ: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</a:p>
        </p:txBody>
      </p:sp>
      <p:sp>
        <p:nvSpPr>
          <p:cNvPr id="62" name="Text Box 215">
            <a:extLst>
              <a:ext uri="{FF2B5EF4-FFF2-40B4-BE49-F238E27FC236}">
                <a16:creationId xmlns:a16="http://schemas.microsoft.com/office/drawing/2014/main" id="{EB009A78-741B-4E7A-94BD-D71957238B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1925" y="420362"/>
            <a:ext cx="17027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        "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a,b,c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ea typeface="+mn-ea"/>
            </a:endParaRP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Define </a:t>
            </a:r>
            <a:r>
              <a:rPr lang="en-US" altLang="en-US" sz="2400" dirty="0">
                <a:solidFill>
                  <a:srgbClr val="FFC000"/>
                </a:solidFill>
              </a:rPr>
              <a:t>&gt;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: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6E5B0680-2C61-4963-9E45-979AF0842A57}"/>
              </a:ext>
            </a:extLst>
          </p:cNvPr>
          <p:cNvSpPr/>
          <p:nvPr/>
        </p:nvSpPr>
        <p:spPr>
          <a:xfrm>
            <a:off x="3476662" y="766978"/>
            <a:ext cx="95731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a+1&gt;a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3A0AFE67-A606-487F-85DD-C6AF055050DB}"/>
              </a:ext>
            </a:extLst>
          </p:cNvPr>
          <p:cNvSpPr/>
          <p:nvPr/>
        </p:nvSpPr>
        <p:spPr>
          <a:xfrm>
            <a:off x="3474260" y="1138535"/>
            <a:ext cx="212590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a&gt;b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 a+1&gt;b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345726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EC9285-2B3A-8175-CA4B-0B21358745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6151DE17-78C4-9EE1-7AAD-DDEB5849B74E}"/>
              </a:ext>
            </a:extLst>
          </p:cNvPr>
          <p:cNvGrpSpPr/>
          <p:nvPr/>
        </p:nvGrpSpPr>
        <p:grpSpPr>
          <a:xfrm>
            <a:off x="6010290" y="642328"/>
            <a:ext cx="3050389" cy="3046988"/>
            <a:chOff x="6248401" y="3766528"/>
            <a:chExt cx="2375991" cy="3046988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C5AE3510-054F-FB59-59BB-5502D654C15A}"/>
                </a:ext>
              </a:extLst>
            </p:cNvPr>
            <p:cNvSpPr/>
            <p:nvPr/>
          </p:nvSpPr>
          <p:spPr>
            <a:xfrm>
              <a:off x="6248401" y="3766528"/>
              <a:ext cx="2375991" cy="3046988"/>
            </a:xfrm>
            <a:prstGeom prst="rect">
              <a:avLst/>
            </a:prstGeom>
            <a:solidFill>
              <a:srgbClr val="000066"/>
            </a:solidFill>
            <a:ln w="12700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1.  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       Remove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19.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20.  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  Add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 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A0EC4FAC-3CF3-93D9-2945-A06EC3C6FC01}"/>
                </a:ext>
              </a:extLst>
            </p:cNvPr>
            <p:cNvGrpSpPr/>
            <p:nvPr/>
          </p:nvGrpSpPr>
          <p:grpSpPr>
            <a:xfrm>
              <a:off x="6326610" y="4956411"/>
              <a:ext cx="2103120" cy="731674"/>
              <a:chOff x="1905000" y="4692227"/>
              <a:chExt cx="8259083" cy="731674"/>
            </a:xfrm>
          </p:grpSpPr>
          <p:sp>
            <p:nvSpPr>
              <p:cNvPr id="8" name="Text Box 21">
                <a:extLst>
                  <a:ext uri="{FF2B5EF4-FFF2-40B4-BE49-F238E27FC236}">
                    <a16:creationId xmlns:a16="http://schemas.microsoft.com/office/drawing/2014/main" id="{B799B657-296F-2F86-ECB7-424CA59925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0575" y="4962236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need</a:t>
                </a:r>
              </a:p>
            </p:txBody>
          </p:sp>
          <p:cxnSp>
            <p:nvCxnSpPr>
              <p:cNvPr id="11" name="Straight Connector 10">
                <a:extLst>
                  <a:ext uri="{FF2B5EF4-FFF2-40B4-BE49-F238E27FC236}">
                    <a16:creationId xmlns:a16="http://schemas.microsoft.com/office/drawing/2014/main" id="{0945B672-A955-63A0-07D8-629FE34777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05000" y="5105400"/>
                <a:ext cx="8259080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2" name="Text Box 21">
                <a:extLst>
                  <a:ext uri="{FF2B5EF4-FFF2-40B4-BE49-F238E27FC236}">
                    <a16:creationId xmlns:a16="http://schemas.microsoft.com/office/drawing/2014/main" id="{CCA17ACB-8DBE-30F0-BA3E-697971399A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2049" y="4692227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have</a:t>
                </a:r>
              </a:p>
            </p:txBody>
          </p:sp>
        </p:grpSp>
      </p:grp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0695254D-000E-A755-95C9-2F9E0DE3A783}"/>
              </a:ext>
            </a:extLst>
          </p:cNvPr>
          <p:cNvSpPr txBox="1">
            <a:spLocks/>
          </p:cNvSpPr>
          <p:nvPr/>
        </p:nvSpPr>
        <p:spPr>
          <a:xfrm>
            <a:off x="8686800" y="6705600"/>
            <a:ext cx="457200" cy="157113"/>
          </a:xfrm>
          <a:prstGeom prst="rect">
            <a:avLst/>
          </a:prstGeom>
        </p:spPr>
        <p:txBody>
          <a:bodyPr vert="horz" lIns="91440" tIns="45720" rIns="91440" bIns="45720" rtlCol="0" anchor="ctr" anchorCtr="0"/>
          <a:lstStyle>
            <a:defPPr>
              <a:defRPr lang="en-US"/>
            </a:defPPr>
            <a:lvl1pPr marL="0" algn="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847A6AB7-ED92-4CC2-895B-E46908831F7A}" type="slidenum">
              <a:rPr lang="en-US" smtClean="0">
                <a:solidFill>
                  <a:schemeClr val="bg1"/>
                </a:solidFill>
              </a:rPr>
              <a:pPr/>
              <a:t>18</a:t>
            </a:fld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503E52AB-290C-CA28-C1C8-62BECC787621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Formal Proof Systems</a:t>
            </a:r>
          </a:p>
        </p:txBody>
      </p:sp>
      <p:pic>
        <p:nvPicPr>
          <p:cNvPr id="3" name="Picture 5" descr="j0116172">
            <a:extLst>
              <a:ext uri="{FF2B5EF4-FFF2-40B4-BE49-F238E27FC236}">
                <a16:creationId xmlns:a16="http://schemas.microsoft.com/office/drawing/2014/main" id="{68AD5511-3DCE-BE25-38FB-2715A8F608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6096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AutoShape 35">
            <a:extLst>
              <a:ext uri="{FF2B5EF4-FFF2-40B4-BE49-F238E27FC236}">
                <a16:creationId xmlns:a16="http://schemas.microsoft.com/office/drawing/2014/main" id="{1B654F42-C32B-2639-68E9-4514062EE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84" y="2286403"/>
            <a:ext cx="3929794" cy="1269773"/>
          </a:xfrm>
          <a:prstGeom prst="wedgeRoundRectCallout">
            <a:avLst>
              <a:gd name="adj1" fmla="val -53106"/>
              <a:gd name="adj2" fmla="val 44120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Each line of your proof should follow mechanically from previous lines using the rules.</a:t>
            </a:r>
          </a:p>
        </p:txBody>
      </p:sp>
      <p:pic>
        <p:nvPicPr>
          <p:cNvPr id="31" name="Picture 2" descr="Forefathers' Eve | The Witcher 3 Wiki">
            <a:extLst>
              <a:ext uri="{FF2B5EF4-FFF2-40B4-BE49-F238E27FC236}">
                <a16:creationId xmlns:a16="http://schemas.microsoft.com/office/drawing/2014/main" id="{FBDADDF8-18F1-5D7A-1A3A-11EED9505AB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3" r="-1" b="-1"/>
          <a:stretch/>
        </p:blipFill>
        <p:spPr bwMode="auto">
          <a:xfrm flipH="1">
            <a:off x="-228600" y="4479795"/>
            <a:ext cx="1904999" cy="2759205"/>
          </a:xfrm>
          <a:custGeom>
            <a:avLst/>
            <a:gdLst/>
            <a:ahLst/>
            <a:cxnLst/>
            <a:rect l="l" t="t" r="r" b="b"/>
            <a:pathLst>
              <a:path w="6313150" h="6857997">
                <a:moveTo>
                  <a:pt x="65565" y="0"/>
                </a:moveTo>
                <a:lnTo>
                  <a:pt x="6313150" y="0"/>
                </a:lnTo>
                <a:lnTo>
                  <a:pt x="6313150" y="6857997"/>
                </a:lnTo>
                <a:lnTo>
                  <a:pt x="3293946" y="6857997"/>
                </a:lnTo>
                <a:lnTo>
                  <a:pt x="3235857" y="6823061"/>
                </a:lnTo>
                <a:cubicBezTo>
                  <a:pt x="1291240" y="5592803"/>
                  <a:pt x="0" y="3423096"/>
                  <a:pt x="0" y="951803"/>
                </a:cubicBezTo>
                <a:cubicBezTo>
                  <a:pt x="0" y="727140"/>
                  <a:pt x="10673" y="504970"/>
                  <a:pt x="31536" y="285771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" name="AutoShape 35">
            <a:extLst>
              <a:ext uri="{FF2B5EF4-FFF2-40B4-BE49-F238E27FC236}">
                <a16:creationId xmlns:a16="http://schemas.microsoft.com/office/drawing/2014/main" id="{D722B603-DB83-2D40-7CD2-6EC656FAB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4411" y="3660109"/>
            <a:ext cx="3217866" cy="804446"/>
          </a:xfrm>
          <a:prstGeom prst="wedgeRoundRectCallout">
            <a:avLst>
              <a:gd name="adj1" fmla="val -54508"/>
              <a:gd name="adj2" fmla="val -38834"/>
              <a:gd name="adj3" fmla="val 16667"/>
            </a:avLst>
          </a:prstGeom>
          <a:solidFill>
            <a:srgbClr val="000066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We changed the rules to handle the subscripts 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/>
              <a:t>.</a:t>
            </a:r>
            <a:endParaRPr lang="en-CA" altLang="en-US" sz="2400" i="0" dirty="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F375C3CE-E4B6-0EF2-5FE1-9F41A9543BC4}"/>
              </a:ext>
            </a:extLst>
          </p:cNvPr>
          <p:cNvGrpSpPr/>
          <p:nvPr/>
        </p:nvGrpSpPr>
        <p:grpSpPr>
          <a:xfrm>
            <a:off x="6010289" y="3919478"/>
            <a:ext cx="3050389" cy="2677656"/>
            <a:chOff x="6248401" y="3951194"/>
            <a:chExt cx="2375991" cy="2677656"/>
          </a:xfrm>
        </p:grpSpPr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146FAC29-B6D9-5FE7-3527-35BFBFAFAAB7}"/>
                </a:ext>
              </a:extLst>
            </p:cNvPr>
            <p:cNvSpPr/>
            <p:nvPr/>
          </p:nvSpPr>
          <p:spPr>
            <a:xfrm>
              <a:off x="6248401" y="3951194"/>
              <a:ext cx="2375991" cy="2677656"/>
            </a:xfrm>
            <a:prstGeom prst="rect">
              <a:avLst/>
            </a:prstGeom>
            <a:solidFill>
              <a:srgbClr val="000066"/>
            </a:solidFill>
            <a:ln w="12700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1.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/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)      Remove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/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19.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20.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  Add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 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49C2E1B3-BBD5-CF60-DF65-81569E7F0C67}"/>
                </a:ext>
              </a:extLst>
            </p:cNvPr>
            <p:cNvGrpSpPr/>
            <p:nvPr/>
          </p:nvGrpSpPr>
          <p:grpSpPr>
            <a:xfrm>
              <a:off x="6326610" y="4956411"/>
              <a:ext cx="2103120" cy="731674"/>
              <a:chOff x="1905000" y="4692227"/>
              <a:chExt cx="8259083" cy="731674"/>
            </a:xfrm>
          </p:grpSpPr>
          <p:sp>
            <p:nvSpPr>
              <p:cNvPr id="37" name="Text Box 21">
                <a:extLst>
                  <a:ext uri="{FF2B5EF4-FFF2-40B4-BE49-F238E27FC236}">
                    <a16:creationId xmlns:a16="http://schemas.microsoft.com/office/drawing/2014/main" id="{746520BE-6127-0F57-907B-1339D03BCD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0575" y="4962236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need</a:t>
                </a:r>
              </a:p>
            </p:txBody>
          </p: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ACF34E1B-B802-EB11-7616-01F8FCCE41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05000" y="5105400"/>
                <a:ext cx="8259080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4" name="Text Box 21">
                <a:extLst>
                  <a:ext uri="{FF2B5EF4-FFF2-40B4-BE49-F238E27FC236}">
                    <a16:creationId xmlns:a16="http://schemas.microsoft.com/office/drawing/2014/main" id="{16DE16BA-3D07-A42A-2FEC-C496B02F57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2049" y="4692227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have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00599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32" grpId="0" animBg="1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B01509-465A-49E0-AE61-1C1F88AEBF7D}"/>
              </a:ext>
            </a:extLst>
          </p:cNvPr>
          <p:cNvSpPr/>
          <p:nvPr/>
        </p:nvSpPr>
        <p:spPr>
          <a:xfrm>
            <a:off x="3776424" y="372967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+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2A12E55-2065-4177-8F01-2401EE3A8E99}"/>
              </a:ext>
            </a:extLst>
          </p:cNvPr>
          <p:cNvSpPr/>
          <p:nvPr/>
        </p:nvSpPr>
        <p:spPr>
          <a:xfrm>
            <a:off x="3947420" y="373062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1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9728581-7AF5-49D1-8AC7-C7D225FF2D60}"/>
              </a:ext>
            </a:extLst>
          </p:cNvPr>
          <p:cNvSpPr/>
          <p:nvPr/>
        </p:nvSpPr>
        <p:spPr>
          <a:xfrm>
            <a:off x="4173915" y="372803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&gt;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42" name="AutoShape 8">
            <a:extLst>
              <a:ext uri="{FF2B5EF4-FFF2-40B4-BE49-F238E27FC236}">
                <a16:creationId xmlns:a16="http://schemas.microsoft.com/office/drawing/2014/main" id="{A412431E-8E48-4F17-BD85-9D92BB788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5175" y="2706362"/>
            <a:ext cx="5057253" cy="230832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>
              <a:buNone/>
            </a:pPr>
            <a:r>
              <a:rPr lang="en-US" altLang="en-US" sz="2400" dirty="0" err="1"/>
              <a:t>i</a:t>
            </a:r>
            <a:r>
              <a:rPr lang="en-US" altLang="en-US" sz="2400" dirty="0"/>
              <a:t>.        </a:t>
            </a:r>
            <a:r>
              <a:rPr lang="en-US" altLang="en-US" sz="2400" dirty="0">
                <a:solidFill>
                  <a:schemeClr val="accent2"/>
                </a:solidFill>
              </a:rPr>
              <a:t> </a:t>
            </a:r>
            <a:endParaRPr lang="en-US" altLang="en-US" sz="2400" dirty="0">
              <a:solidFill>
                <a:srgbClr val="FF0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9FE3691-9AF1-4E34-82F6-7F9FE22C9016}"/>
              </a:ext>
            </a:extLst>
          </p:cNvPr>
          <p:cNvSpPr/>
          <p:nvPr/>
        </p:nvSpPr>
        <p:spPr>
          <a:xfrm>
            <a:off x="4874250" y="2711090"/>
            <a:ext cx="29434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C000"/>
                </a:solidFill>
              </a:rPr>
              <a:t>(Assuming axioms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</a:rPr>
              <a:t>):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818B8615-3964-4C37-840C-0C1209B3ED2F}"/>
              </a:ext>
            </a:extLst>
          </p:cNvPr>
          <p:cNvSpPr/>
          <p:nvPr/>
        </p:nvSpPr>
        <p:spPr>
          <a:xfrm>
            <a:off x="5646107" y="3751944"/>
            <a:ext cx="296449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/>
              <a:t>Proved somehow</a:t>
            </a:r>
          </a:p>
          <a:p>
            <a:pPr algn="l"/>
            <a:r>
              <a:rPr lang="en-US" sz="2400" dirty="0"/>
              <a:t>Add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accent2"/>
                </a:solidFill>
              </a:rPr>
              <a:t>y</a:t>
            </a:r>
            <a:r>
              <a:rPr lang="en-US" altLang="en-US" sz="2400" dirty="0"/>
              <a:t>.</a:t>
            </a:r>
          </a:p>
          <a:p>
            <a:pPr algn="l"/>
            <a:r>
              <a:rPr lang="en-US" sz="2400" dirty="0"/>
              <a:t>Add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dirty="0"/>
              <a:t>.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24C2469C-4778-48B6-8E50-1B665FA1C998}"/>
              </a:ext>
            </a:extLst>
          </p:cNvPr>
          <p:cNvSpPr/>
          <p:nvPr/>
        </p:nvSpPr>
        <p:spPr>
          <a:xfrm>
            <a:off x="3120570" y="4092975"/>
            <a:ext cx="28194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i+1.      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accent2"/>
                </a:solidFill>
              </a:rPr>
              <a:t>y,  y </a:t>
            </a:r>
            <a:r>
              <a:rPr lang="en-US" altLang="en-US" sz="2400" dirty="0">
                <a:solidFill>
                  <a:srgbClr val="FFC000"/>
                </a:solidFill>
              </a:rPr>
              <a:t>&gt; 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endParaRPr lang="en-US" altLang="en-US" sz="2400" dirty="0">
              <a:solidFill>
                <a:schemeClr val="tx2"/>
              </a:solidFill>
            </a:endParaRPr>
          </a:p>
          <a:p>
            <a:pPr algn="l"/>
            <a:r>
              <a:rPr lang="en-US" altLang="en-US" sz="2400" dirty="0"/>
              <a:t>i+2. </a:t>
            </a: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0000"/>
                </a:solidFill>
              </a:rPr>
              <a:t>x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accent2"/>
                </a:solidFill>
              </a:rPr>
              <a:t>y,  y </a:t>
            </a:r>
            <a:r>
              <a:rPr lang="en-US" altLang="en-US" sz="2400" dirty="0">
                <a:solidFill>
                  <a:srgbClr val="FFC000"/>
                </a:solidFill>
              </a:rPr>
              <a:t>&gt; 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endParaRPr lang="en-US" altLang="en-US" sz="2400" dirty="0"/>
          </a:p>
        </p:txBody>
      </p:sp>
      <p:sp>
        <p:nvSpPr>
          <p:cNvPr id="49" name="Rectangle 2">
            <a:extLst>
              <a:ext uri="{FF2B5EF4-FFF2-40B4-BE49-F238E27FC236}">
                <a16:creationId xmlns:a16="http://schemas.microsoft.com/office/drawing/2014/main" id="{3BB69C59-D0BA-47EE-BFA8-E33735D7C080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7E42BF76-F844-4D54-A57B-954151FF42DC}"/>
              </a:ext>
            </a:extLst>
          </p:cNvPr>
          <p:cNvSpPr/>
          <p:nvPr/>
        </p:nvSpPr>
        <p:spPr>
          <a:xfrm>
            <a:off x="4874250" y="2711090"/>
            <a:ext cx="29434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C000"/>
                </a:solidFill>
              </a:rPr>
              <a:t>(Assuming axioms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</a:rPr>
              <a:t>):</a:t>
            </a:r>
            <a:endParaRPr lang="en-US" sz="2400" dirty="0">
              <a:solidFill>
                <a:srgbClr val="FFC000"/>
              </a:solidFill>
            </a:endParaRPr>
          </a:p>
        </p:txBody>
      </p:sp>
      <p:grpSp>
        <p:nvGrpSpPr>
          <p:cNvPr id="53" name="Group 98">
            <a:extLst>
              <a:ext uri="{FF2B5EF4-FFF2-40B4-BE49-F238E27FC236}">
                <a16:creationId xmlns:a16="http://schemas.microsoft.com/office/drawing/2014/main" id="{45CD0200-3434-4BB7-AA07-71085B8014AC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152400"/>
            <a:ext cx="457200" cy="914400"/>
            <a:chOff x="2432" y="1328"/>
            <a:chExt cx="906" cy="2075"/>
          </a:xfrm>
          <a:solidFill>
            <a:schemeClr val="accent1"/>
          </a:solidFill>
        </p:grpSpPr>
        <p:sp>
          <p:nvSpPr>
            <p:cNvPr id="54" name="Freeform 99">
              <a:extLst>
                <a:ext uri="{FF2B5EF4-FFF2-40B4-BE49-F238E27FC236}">
                  <a16:creationId xmlns:a16="http://schemas.microsoft.com/office/drawing/2014/main" id="{337868DF-4938-47E1-9E87-053AFD7B7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5" name="Freeform 100">
              <a:extLst>
                <a:ext uri="{FF2B5EF4-FFF2-40B4-BE49-F238E27FC236}">
                  <a16:creationId xmlns:a16="http://schemas.microsoft.com/office/drawing/2014/main" id="{DAA270C6-42A1-4EB6-9185-D338FB526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6" name="Freeform 101">
              <a:extLst>
                <a:ext uri="{FF2B5EF4-FFF2-40B4-BE49-F238E27FC236}">
                  <a16:creationId xmlns:a16="http://schemas.microsoft.com/office/drawing/2014/main" id="{8D9BEDEC-9F6B-43B8-8BD7-78ADEA04F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7" name="Freeform 102">
              <a:extLst>
                <a:ext uri="{FF2B5EF4-FFF2-40B4-BE49-F238E27FC236}">
                  <a16:creationId xmlns:a16="http://schemas.microsoft.com/office/drawing/2014/main" id="{3B5C8899-3526-41CD-B34B-7FC9E0E75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Freeform 103">
              <a:extLst>
                <a:ext uri="{FF2B5EF4-FFF2-40B4-BE49-F238E27FC236}">
                  <a16:creationId xmlns:a16="http://schemas.microsoft.com/office/drawing/2014/main" id="{23AC93D7-E14F-4E98-AE3B-AFC79A463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Freeform 104">
              <a:extLst>
                <a:ext uri="{FF2B5EF4-FFF2-40B4-BE49-F238E27FC236}">
                  <a16:creationId xmlns:a16="http://schemas.microsoft.com/office/drawing/2014/main" id="{AC4949AD-4B93-4D55-B08F-692F4910651D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0" name="AutoShape 41">
            <a:extLst>
              <a:ext uri="{FF2B5EF4-FFF2-40B4-BE49-F238E27FC236}">
                <a16:creationId xmlns:a16="http://schemas.microsoft.com/office/drawing/2014/main" id="{88E7AF04-1985-4269-B260-9C5AE5495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179" y="471713"/>
            <a:ext cx="8245821" cy="2233344"/>
          </a:xfrm>
          <a:prstGeom prst="wedgeRoundRectCallout">
            <a:avLst>
              <a:gd name="adj1" fmla="val -51410"/>
              <a:gd name="adj2" fmla="val -4707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4D617183-3F4D-433F-A45B-C6A093E54283}"/>
              </a:ext>
            </a:extLst>
          </p:cNvPr>
          <p:cNvSpPr/>
          <p:nvPr/>
        </p:nvSpPr>
        <p:spPr>
          <a:xfrm>
            <a:off x="1002807" y="410028"/>
            <a:ext cx="166419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>
                <a:solidFill>
                  <a:srgbClr val="FFC000"/>
                </a:solidFill>
              </a:rPr>
              <a:t>Axioms Γ: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</a:p>
        </p:txBody>
      </p:sp>
      <p:sp>
        <p:nvSpPr>
          <p:cNvPr id="62" name="Text Box 215">
            <a:extLst>
              <a:ext uri="{FF2B5EF4-FFF2-40B4-BE49-F238E27FC236}">
                <a16:creationId xmlns:a16="http://schemas.microsoft.com/office/drawing/2014/main" id="{EB009A78-741B-4E7A-94BD-D71957238B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1925" y="420362"/>
            <a:ext cx="170271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l" eaLnBrk="1" hangingPunct="1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</a:rPr>
              <a:t>         "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</a:rPr>
              <a:t>a,b,c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ea typeface="+mn-ea"/>
            </a:endParaRPr>
          </a:p>
          <a:p>
            <a:pPr marL="342900" indent="-342900" algn="l" eaLnBrk="1" hangingPunct="1"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Define </a:t>
            </a:r>
            <a:r>
              <a:rPr lang="en-US" altLang="en-US" sz="2400" dirty="0">
                <a:solidFill>
                  <a:srgbClr val="FFC000"/>
                </a:solidFill>
              </a:rPr>
              <a:t>&gt;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</a:rPr>
              <a:t>: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6E5B0680-2C61-4963-9E45-979AF0842A57}"/>
              </a:ext>
            </a:extLst>
          </p:cNvPr>
          <p:cNvSpPr/>
          <p:nvPr/>
        </p:nvSpPr>
        <p:spPr>
          <a:xfrm>
            <a:off x="3476662" y="766978"/>
            <a:ext cx="95731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a+1&gt;a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3A0AFE67-A606-487F-85DD-C6AF055050DB}"/>
              </a:ext>
            </a:extLst>
          </p:cNvPr>
          <p:cNvSpPr/>
          <p:nvPr/>
        </p:nvSpPr>
        <p:spPr>
          <a:xfrm>
            <a:off x="3474260" y="1138535"/>
            <a:ext cx="212590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a&gt;b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</a:rPr>
              <a:t> a+1&gt;b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sz="2400" dirty="0"/>
          </a:p>
        </p:txBody>
      </p:sp>
      <p:sp>
        <p:nvSpPr>
          <p:cNvPr id="66" name="AutoShape 35">
            <a:extLst>
              <a:ext uri="{FF2B5EF4-FFF2-40B4-BE49-F238E27FC236}">
                <a16:creationId xmlns:a16="http://schemas.microsoft.com/office/drawing/2014/main" id="{A08CB842-23AA-4FCE-B1F7-B9E260B32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3771" y="4635219"/>
            <a:ext cx="6400800" cy="1314210"/>
          </a:xfrm>
          <a:prstGeom prst="wedgeRoundRectCallout">
            <a:avLst>
              <a:gd name="adj1" fmla="val 53054"/>
              <a:gd name="adj2" fmla="val -37070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If we prove sentence</a:t>
            </a:r>
            <a:r>
              <a:rPr lang="el-GR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00FF"/>
                </a:solidFill>
              </a:rPr>
              <a:t>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US" altLang="en-US" sz="2400" dirty="0">
                <a:solidFill>
                  <a:srgbClr val="FF00FF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00FF"/>
                </a:solidFill>
              </a:rPr>
              <a:t>x, </a:t>
            </a:r>
            <a:r>
              <a:rPr lang="en-US" altLang="en-US" sz="24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00FF"/>
                </a:solidFill>
              </a:rPr>
              <a:t>y, y&gt;x </a:t>
            </a:r>
            <a:r>
              <a:rPr lang="en-US" altLang="en-US" sz="2400" dirty="0"/>
              <a:t>from</a:t>
            </a:r>
            <a:r>
              <a:rPr lang="en-US" sz="2400" dirty="0">
                <a:solidFill>
                  <a:srgbClr val="FFC000"/>
                </a:solidFill>
              </a:rPr>
              <a:t> Γ</a:t>
            </a:r>
            <a:r>
              <a:rPr lang="en-US" sz="2400" dirty="0"/>
              <a:t>,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then</a:t>
            </a:r>
            <a:r>
              <a:rPr lang="el-GR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 α</a:t>
            </a:r>
            <a:r>
              <a:rPr lang="en-US" sz="2400" dirty="0"/>
              <a:t> is true </a:t>
            </a:r>
            <a:r>
              <a:rPr lang="en-US" altLang="en-US" sz="2400" dirty="0"/>
              <a:t>within every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endParaRPr lang="en-US" altLang="en-US" sz="2400" baseline="-25000" dirty="0">
              <a:solidFill>
                <a:srgbClr val="66FF66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altLang="en-US" sz="2400" dirty="0"/>
              <a:t>within which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sz="2400" dirty="0"/>
              <a:t> is true.</a:t>
            </a:r>
          </a:p>
        </p:txBody>
      </p:sp>
      <p:sp>
        <p:nvSpPr>
          <p:cNvPr id="67" name="AutoShape 35">
            <a:extLst>
              <a:ext uri="{FF2B5EF4-FFF2-40B4-BE49-F238E27FC236}">
                <a16:creationId xmlns:a16="http://schemas.microsoft.com/office/drawing/2014/main" id="{E2F8DA14-A27E-4C3A-BE11-00575EEAE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5983403"/>
            <a:ext cx="4114043" cy="848839"/>
          </a:xfrm>
          <a:prstGeom prst="wedgeRoundRectCallout">
            <a:avLst>
              <a:gd name="adj1" fmla="val 35089"/>
              <a:gd name="adj2" fmla="val -59466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sz="2400" baseline="-25000" dirty="0">
                <a:solidFill>
                  <a:srgbClr val="66FF66"/>
                </a:solidFill>
              </a:rPr>
              <a:t>int</a:t>
            </a:r>
            <a:r>
              <a:rPr lang="en-US" sz="2400" dirty="0"/>
              <a:t>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US" sz="2400" dirty="0">
                <a:solidFill>
                  <a:srgbClr val="66FF66"/>
                </a:solidFill>
              </a:rPr>
              <a:t>integers (+,</a:t>
            </a:r>
            <a:r>
              <a:rPr lang="en-US" sz="2400" dirty="0">
                <a:solidFill>
                  <a:srgbClr val="66FF66"/>
                </a:solidFill>
                <a:latin typeface="Symbol" panose="05050102010706020507" pitchFamily="18" charset="2"/>
              </a:rPr>
              <a:t></a:t>
            </a:r>
            <a:r>
              <a:rPr lang="en-US" sz="2400" dirty="0">
                <a:solidFill>
                  <a:srgbClr val="66FF66"/>
                </a:solidFill>
              </a:rPr>
              <a:t>) </a:t>
            </a:r>
            <a:r>
              <a:rPr lang="en-US" sz="2400" dirty="0"/>
              <a:t>is a model</a:t>
            </a:r>
            <a:br>
              <a:rPr lang="en-US" sz="2400" dirty="0"/>
            </a:br>
            <a:r>
              <a:rPr lang="en-US" altLang="en-US" sz="2400" dirty="0"/>
              <a:t>within which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sz="2400" dirty="0"/>
              <a:t> is true.</a:t>
            </a:r>
          </a:p>
        </p:txBody>
      </p:sp>
      <p:sp>
        <p:nvSpPr>
          <p:cNvPr id="68" name="AutoShape 35">
            <a:extLst>
              <a:ext uri="{FF2B5EF4-FFF2-40B4-BE49-F238E27FC236}">
                <a16:creationId xmlns:a16="http://schemas.microsoft.com/office/drawing/2014/main" id="{4E8AA6B9-A8BF-48D8-B0FA-CC2C09A3F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6205" y="5995116"/>
            <a:ext cx="4114043" cy="848839"/>
          </a:xfrm>
          <a:prstGeom prst="wedgeRoundRectCallout">
            <a:avLst>
              <a:gd name="adj1" fmla="val 31645"/>
              <a:gd name="adj2" fmla="val -60983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Hence sentence</a:t>
            </a:r>
            <a:r>
              <a:rPr lang="el-GR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α </a:t>
            </a:r>
            <a:r>
              <a:rPr lang="en-US" sz="2400" dirty="0"/>
              <a:t>is true </a:t>
            </a:r>
            <a:r>
              <a:rPr lang="en-US" altLang="en-US" sz="2400" dirty="0"/>
              <a:t>within </a:t>
            </a:r>
            <a:endParaRPr lang="en-US" altLang="en-US" sz="2400" dirty="0">
              <a:solidFill>
                <a:srgbClr val="FF00FF"/>
              </a:solidFill>
              <a:sym typeface="Symbol" panose="05050102010706020507" pitchFamily="18" charset="2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sz="2400" baseline="-25000" dirty="0">
                <a:solidFill>
                  <a:srgbClr val="66FF66"/>
                </a:solidFill>
              </a:rPr>
              <a:t>int</a:t>
            </a:r>
            <a:r>
              <a:rPr lang="en-US" sz="2400" dirty="0"/>
              <a:t>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US" sz="2400" dirty="0">
                <a:solidFill>
                  <a:srgbClr val="66FF66"/>
                </a:solidFill>
              </a:rPr>
              <a:t>integers (+,</a:t>
            </a:r>
            <a:r>
              <a:rPr lang="en-US" sz="2400" dirty="0">
                <a:solidFill>
                  <a:srgbClr val="66FF66"/>
                </a:solidFill>
                <a:latin typeface="Symbol" panose="05050102010706020507" pitchFamily="18" charset="2"/>
              </a:rPr>
              <a:t></a:t>
            </a:r>
            <a:r>
              <a:rPr lang="en-US" sz="2400" dirty="0">
                <a:solidFill>
                  <a:srgbClr val="66FF66"/>
                </a:solidFill>
              </a:rPr>
              <a:t>)</a:t>
            </a:r>
            <a:r>
              <a:rPr lang="en-US" sz="2400" dirty="0"/>
              <a:t>.</a:t>
            </a:r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DD6A8B78-6CE6-4F06-A4A1-9081D2AA63B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3865410"/>
            <a:ext cx="1223454" cy="1239990"/>
            <a:chOff x="2065" y="1551"/>
            <a:chExt cx="1628" cy="1988"/>
          </a:xfrm>
        </p:grpSpPr>
        <p:sp>
          <p:nvSpPr>
            <p:cNvPr id="70" name="Freeform 30">
              <a:extLst>
                <a:ext uri="{FF2B5EF4-FFF2-40B4-BE49-F238E27FC236}">
                  <a16:creationId xmlns:a16="http://schemas.microsoft.com/office/drawing/2014/main" id="{2FF6CACE-0301-42A9-ADC0-2380B485D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1" name="Freeform 31">
              <a:extLst>
                <a:ext uri="{FF2B5EF4-FFF2-40B4-BE49-F238E27FC236}">
                  <a16:creationId xmlns:a16="http://schemas.microsoft.com/office/drawing/2014/main" id="{B0771E87-EBF0-4EF7-84CB-4B67CE809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2" name="Freeform 32">
              <a:extLst>
                <a:ext uri="{FF2B5EF4-FFF2-40B4-BE49-F238E27FC236}">
                  <a16:creationId xmlns:a16="http://schemas.microsoft.com/office/drawing/2014/main" id="{A4825452-9A8A-40F2-BA88-7171BE79F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3" name="Freeform 33">
              <a:extLst>
                <a:ext uri="{FF2B5EF4-FFF2-40B4-BE49-F238E27FC236}">
                  <a16:creationId xmlns:a16="http://schemas.microsoft.com/office/drawing/2014/main" id="{30AD45AF-F811-4C16-9D27-94FE76B0E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4" name="Freeform 34">
              <a:extLst>
                <a:ext uri="{FF2B5EF4-FFF2-40B4-BE49-F238E27FC236}">
                  <a16:creationId xmlns:a16="http://schemas.microsoft.com/office/drawing/2014/main" id="{161ABC0C-E3B2-4DB1-8F91-3F5B7CEA0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9BF5FFBD-549E-41A0-9F16-63238E0B5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Freeform 36">
              <a:extLst>
                <a:ext uri="{FF2B5EF4-FFF2-40B4-BE49-F238E27FC236}">
                  <a16:creationId xmlns:a16="http://schemas.microsoft.com/office/drawing/2014/main" id="{4A3A04CE-07F6-49F2-848E-F976DC796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Freeform 37">
              <a:extLst>
                <a:ext uri="{FF2B5EF4-FFF2-40B4-BE49-F238E27FC236}">
                  <a16:creationId xmlns:a16="http://schemas.microsoft.com/office/drawing/2014/main" id="{CDC99AC3-3CA4-44C6-8386-D947A5F30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Freeform 38">
              <a:extLst>
                <a:ext uri="{FF2B5EF4-FFF2-40B4-BE49-F238E27FC236}">
                  <a16:creationId xmlns:a16="http://schemas.microsoft.com/office/drawing/2014/main" id="{47310F71-0819-4797-B3E4-1BB9DA1C3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Freeform 39">
              <a:extLst>
                <a:ext uri="{FF2B5EF4-FFF2-40B4-BE49-F238E27FC236}">
                  <a16:creationId xmlns:a16="http://schemas.microsoft.com/office/drawing/2014/main" id="{E205A1E4-5506-494A-B4EC-E6C6B6A53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Freeform 40">
              <a:extLst>
                <a:ext uri="{FF2B5EF4-FFF2-40B4-BE49-F238E27FC236}">
                  <a16:creationId xmlns:a16="http://schemas.microsoft.com/office/drawing/2014/main" id="{B41D5216-6AD3-4F47-A022-D63D3D65E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1" name="Freeform 41">
              <a:extLst>
                <a:ext uri="{FF2B5EF4-FFF2-40B4-BE49-F238E27FC236}">
                  <a16:creationId xmlns:a16="http://schemas.microsoft.com/office/drawing/2014/main" id="{BEE9C043-9832-4F5E-B91C-476832589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2" name="Freeform 42">
              <a:extLst>
                <a:ext uri="{FF2B5EF4-FFF2-40B4-BE49-F238E27FC236}">
                  <a16:creationId xmlns:a16="http://schemas.microsoft.com/office/drawing/2014/main" id="{59BC16DD-3D35-40EE-8ABC-590E740D3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3" name="Freeform 43">
              <a:extLst>
                <a:ext uri="{FF2B5EF4-FFF2-40B4-BE49-F238E27FC236}">
                  <a16:creationId xmlns:a16="http://schemas.microsoft.com/office/drawing/2014/main" id="{D371B5B8-997A-4BAC-A7D7-BC1DDEADB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4" name="Freeform 44">
              <a:extLst>
                <a:ext uri="{FF2B5EF4-FFF2-40B4-BE49-F238E27FC236}">
                  <a16:creationId xmlns:a16="http://schemas.microsoft.com/office/drawing/2014/main" id="{DEB559BC-F80D-44D7-81BF-12A2C377D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5" name="Freeform 45">
              <a:extLst>
                <a:ext uri="{FF2B5EF4-FFF2-40B4-BE49-F238E27FC236}">
                  <a16:creationId xmlns:a16="http://schemas.microsoft.com/office/drawing/2014/main" id="{84B633CF-B60E-49D6-9032-F0B49E7D1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6" name="Freeform 46">
              <a:extLst>
                <a:ext uri="{FF2B5EF4-FFF2-40B4-BE49-F238E27FC236}">
                  <a16:creationId xmlns:a16="http://schemas.microsoft.com/office/drawing/2014/main" id="{8BD99E86-61D0-42D8-A3FF-A62013CCA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4758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 animBg="1"/>
      <p:bldP spid="67" grpId="0" animBg="1"/>
      <p:bldP spid="68" grpId="0" animBg="1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Rectangle 2">
            <a:extLst>
              <a:ext uri="{FF2B5EF4-FFF2-40B4-BE49-F238E27FC236}">
                <a16:creationId xmlns:a16="http://schemas.microsoft.com/office/drawing/2014/main" id="{5FB1A095-D5D5-4D64-A6BD-3F203C6C48BB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x+1 &gt; x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B01509-465A-49E0-AE61-1C1F88AEBF7D}"/>
              </a:ext>
            </a:extLst>
          </p:cNvPr>
          <p:cNvSpPr/>
          <p:nvPr/>
        </p:nvSpPr>
        <p:spPr>
          <a:xfrm>
            <a:off x="3776424" y="372967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+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2A12E55-2065-4177-8F01-2401EE3A8E99}"/>
              </a:ext>
            </a:extLst>
          </p:cNvPr>
          <p:cNvSpPr/>
          <p:nvPr/>
        </p:nvSpPr>
        <p:spPr>
          <a:xfrm>
            <a:off x="3947420" y="3730625"/>
            <a:ext cx="3385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1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9728581-7AF5-49D1-8AC7-C7D225FF2D60}"/>
              </a:ext>
            </a:extLst>
          </p:cNvPr>
          <p:cNvSpPr/>
          <p:nvPr/>
        </p:nvSpPr>
        <p:spPr>
          <a:xfrm>
            <a:off x="4173915" y="3728030"/>
            <a:ext cx="35779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olidFill>
                  <a:srgbClr val="FFC000"/>
                </a:solidFill>
              </a:rPr>
              <a:t>&gt;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42" name="AutoShape 8">
            <a:extLst>
              <a:ext uri="{FF2B5EF4-FFF2-40B4-BE49-F238E27FC236}">
                <a16:creationId xmlns:a16="http://schemas.microsoft.com/office/drawing/2014/main" id="{A412431E-8E48-4F17-BD85-9D92BB788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5175" y="2706362"/>
            <a:ext cx="5057253" cy="230832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>
              <a:buNone/>
            </a:pPr>
            <a:r>
              <a:rPr lang="en-US" altLang="en-US" sz="2400" dirty="0" err="1"/>
              <a:t>i</a:t>
            </a:r>
            <a:r>
              <a:rPr lang="en-US" altLang="en-US" sz="2400" dirty="0"/>
              <a:t>.        </a:t>
            </a:r>
            <a:r>
              <a:rPr lang="en-US" altLang="en-US" sz="2400" dirty="0">
                <a:solidFill>
                  <a:schemeClr val="accent2"/>
                </a:solidFill>
              </a:rPr>
              <a:t> </a:t>
            </a:r>
            <a:endParaRPr lang="en-US" altLang="en-US" sz="2400" dirty="0">
              <a:solidFill>
                <a:srgbClr val="FF0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9FE3691-9AF1-4E34-82F6-7F9FE22C9016}"/>
              </a:ext>
            </a:extLst>
          </p:cNvPr>
          <p:cNvSpPr/>
          <p:nvPr/>
        </p:nvSpPr>
        <p:spPr>
          <a:xfrm>
            <a:off x="4874250" y="2711090"/>
            <a:ext cx="29434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C000"/>
                </a:solidFill>
              </a:rPr>
              <a:t>(Assuming axioms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</a:rPr>
              <a:t>):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818B8615-3964-4C37-840C-0C1209B3ED2F}"/>
              </a:ext>
            </a:extLst>
          </p:cNvPr>
          <p:cNvSpPr/>
          <p:nvPr/>
        </p:nvSpPr>
        <p:spPr>
          <a:xfrm>
            <a:off x="5646107" y="3751944"/>
            <a:ext cx="296449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/>
              <a:t>Proved somehow</a:t>
            </a:r>
          </a:p>
          <a:p>
            <a:pPr algn="l"/>
            <a:r>
              <a:rPr lang="en-US" sz="2400" dirty="0"/>
              <a:t>Add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accent2"/>
                </a:solidFill>
              </a:rPr>
              <a:t>y</a:t>
            </a:r>
            <a:r>
              <a:rPr lang="en-US" altLang="en-US" sz="2400" dirty="0"/>
              <a:t>.</a:t>
            </a:r>
          </a:p>
          <a:p>
            <a:pPr algn="l"/>
            <a:r>
              <a:rPr lang="en-US" sz="2400" dirty="0"/>
              <a:t>Add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dirty="0"/>
              <a:t>.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24C2469C-4778-48B6-8E50-1B665FA1C998}"/>
              </a:ext>
            </a:extLst>
          </p:cNvPr>
          <p:cNvSpPr/>
          <p:nvPr/>
        </p:nvSpPr>
        <p:spPr>
          <a:xfrm>
            <a:off x="3120570" y="4092975"/>
            <a:ext cx="28194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i+1.      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accent2"/>
                </a:solidFill>
              </a:rPr>
              <a:t>y,  y </a:t>
            </a:r>
            <a:r>
              <a:rPr lang="en-US" altLang="en-US" sz="2400" dirty="0">
                <a:solidFill>
                  <a:srgbClr val="FFC000"/>
                </a:solidFill>
              </a:rPr>
              <a:t>&gt; 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endParaRPr lang="en-US" altLang="en-US" sz="2400" dirty="0">
              <a:solidFill>
                <a:schemeClr val="tx2"/>
              </a:solidFill>
            </a:endParaRPr>
          </a:p>
          <a:p>
            <a:pPr algn="l"/>
            <a:r>
              <a:rPr lang="en-US" altLang="en-US" sz="2400" dirty="0"/>
              <a:t>i+2. </a:t>
            </a: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0000"/>
                </a:solidFill>
              </a:rPr>
              <a:t>x 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accent2"/>
                </a:solidFill>
              </a:rPr>
              <a:t>y,  y </a:t>
            </a:r>
            <a:r>
              <a:rPr lang="en-US" altLang="en-US" sz="2400" dirty="0">
                <a:solidFill>
                  <a:srgbClr val="FFC000"/>
                </a:solidFill>
              </a:rPr>
              <a:t>&gt; 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endParaRPr lang="en-US" altLang="en-US" sz="2400" dirty="0"/>
          </a:p>
        </p:txBody>
      </p:sp>
      <p:sp>
        <p:nvSpPr>
          <p:cNvPr id="49" name="Rectangle 2">
            <a:extLst>
              <a:ext uri="{FF2B5EF4-FFF2-40B4-BE49-F238E27FC236}">
                <a16:creationId xmlns:a16="http://schemas.microsoft.com/office/drawing/2014/main" id="{3BB69C59-D0BA-47EE-BFA8-E33735D7C080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7E42BF76-F844-4D54-A57B-954151FF42DC}"/>
              </a:ext>
            </a:extLst>
          </p:cNvPr>
          <p:cNvSpPr/>
          <p:nvPr/>
        </p:nvSpPr>
        <p:spPr>
          <a:xfrm>
            <a:off x="4874250" y="2711090"/>
            <a:ext cx="29434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>
                <a:solidFill>
                  <a:srgbClr val="FFC000"/>
                </a:solidFill>
              </a:rPr>
              <a:t>(Assuming axioms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</a:rPr>
              <a:t>):</a:t>
            </a:r>
            <a:endParaRPr lang="en-US" sz="2400" dirty="0">
              <a:solidFill>
                <a:srgbClr val="FFC000"/>
              </a:solidFill>
            </a:endParaRPr>
          </a:p>
        </p:txBody>
      </p:sp>
      <p:sp>
        <p:nvSpPr>
          <p:cNvPr id="66" name="AutoShape 35">
            <a:extLst>
              <a:ext uri="{FF2B5EF4-FFF2-40B4-BE49-F238E27FC236}">
                <a16:creationId xmlns:a16="http://schemas.microsoft.com/office/drawing/2014/main" id="{A08CB842-23AA-4FCE-B1F7-B9E260B32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3771" y="4635219"/>
            <a:ext cx="6400800" cy="1314210"/>
          </a:xfrm>
          <a:prstGeom prst="wedgeRoundRectCallout">
            <a:avLst>
              <a:gd name="adj1" fmla="val 53054"/>
              <a:gd name="adj2" fmla="val -37070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If we prove sentence</a:t>
            </a:r>
            <a:r>
              <a:rPr lang="el-GR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00FF"/>
                </a:solidFill>
              </a:rPr>
              <a:t> 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US" altLang="en-US" sz="2400" dirty="0">
                <a:solidFill>
                  <a:srgbClr val="FF00FF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00FF"/>
                </a:solidFill>
              </a:rPr>
              <a:t>x, </a:t>
            </a:r>
            <a:r>
              <a:rPr lang="en-US" altLang="en-US" sz="24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00FF"/>
                </a:solidFill>
              </a:rPr>
              <a:t>y, y&gt;x </a:t>
            </a:r>
            <a:r>
              <a:rPr lang="en-US" altLang="en-US" sz="2400" dirty="0"/>
              <a:t>from</a:t>
            </a:r>
            <a:r>
              <a:rPr lang="en-US" sz="2400" dirty="0">
                <a:solidFill>
                  <a:srgbClr val="FFC000"/>
                </a:solidFill>
              </a:rPr>
              <a:t> Γ</a:t>
            </a:r>
            <a:r>
              <a:rPr lang="en-US" sz="2400" dirty="0"/>
              <a:t>,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then</a:t>
            </a:r>
            <a:r>
              <a:rPr lang="el-GR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 α</a:t>
            </a:r>
            <a:r>
              <a:rPr lang="en-US" sz="2400" dirty="0"/>
              <a:t> is true </a:t>
            </a:r>
            <a:r>
              <a:rPr lang="en-US" altLang="en-US" sz="2400" dirty="0"/>
              <a:t>within every </a:t>
            </a: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endParaRPr lang="en-US" altLang="en-US" sz="2400" baseline="-25000" dirty="0">
              <a:solidFill>
                <a:srgbClr val="66FF66"/>
              </a:solidFill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altLang="en-US" sz="2400" dirty="0"/>
              <a:t>within which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sz="2400" dirty="0"/>
              <a:t> is true.</a:t>
            </a:r>
          </a:p>
        </p:txBody>
      </p:sp>
      <p:sp>
        <p:nvSpPr>
          <p:cNvPr id="67" name="AutoShape 35">
            <a:extLst>
              <a:ext uri="{FF2B5EF4-FFF2-40B4-BE49-F238E27FC236}">
                <a16:creationId xmlns:a16="http://schemas.microsoft.com/office/drawing/2014/main" id="{E2F8DA14-A27E-4C3A-BE11-00575EEAE0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5983403"/>
            <a:ext cx="4114043" cy="848839"/>
          </a:xfrm>
          <a:prstGeom prst="wedgeRoundRectCallout">
            <a:avLst>
              <a:gd name="adj1" fmla="val 35089"/>
              <a:gd name="adj2" fmla="val -59466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sz="2400" baseline="-25000" dirty="0">
                <a:solidFill>
                  <a:srgbClr val="66FF66"/>
                </a:solidFill>
              </a:rPr>
              <a:t>int</a:t>
            </a:r>
            <a:r>
              <a:rPr lang="en-US" sz="2400" dirty="0"/>
              <a:t>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US" sz="2400" dirty="0">
                <a:solidFill>
                  <a:srgbClr val="66FF66"/>
                </a:solidFill>
              </a:rPr>
              <a:t>integers (+,</a:t>
            </a:r>
            <a:r>
              <a:rPr lang="en-US" sz="2400" dirty="0">
                <a:solidFill>
                  <a:srgbClr val="66FF66"/>
                </a:solidFill>
                <a:latin typeface="Symbol" panose="05050102010706020507" pitchFamily="18" charset="2"/>
              </a:rPr>
              <a:t></a:t>
            </a:r>
            <a:r>
              <a:rPr lang="en-US" sz="2400" dirty="0">
                <a:solidFill>
                  <a:srgbClr val="66FF66"/>
                </a:solidFill>
              </a:rPr>
              <a:t>) </a:t>
            </a:r>
            <a:r>
              <a:rPr lang="en-US" sz="2400" dirty="0"/>
              <a:t>is a model</a:t>
            </a:r>
            <a:br>
              <a:rPr lang="en-US" sz="2400" dirty="0"/>
            </a:br>
            <a:r>
              <a:rPr lang="en-US" altLang="en-US" sz="2400" dirty="0"/>
              <a:t>within which </a:t>
            </a:r>
            <a:r>
              <a:rPr lang="en-US" sz="2400" dirty="0">
                <a:solidFill>
                  <a:srgbClr val="FFC000"/>
                </a:solidFill>
              </a:rPr>
              <a:t>Γ</a:t>
            </a:r>
            <a:r>
              <a:rPr lang="en-US" sz="2400" dirty="0"/>
              <a:t> is true.</a:t>
            </a:r>
          </a:p>
        </p:txBody>
      </p:sp>
      <p:sp>
        <p:nvSpPr>
          <p:cNvPr id="68" name="AutoShape 35">
            <a:extLst>
              <a:ext uri="{FF2B5EF4-FFF2-40B4-BE49-F238E27FC236}">
                <a16:creationId xmlns:a16="http://schemas.microsoft.com/office/drawing/2014/main" id="{4E8AA6B9-A8BF-48D8-B0FA-CC2C09A3F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6205" y="5995116"/>
            <a:ext cx="4114043" cy="848839"/>
          </a:xfrm>
          <a:prstGeom prst="wedgeRoundRectCallout">
            <a:avLst>
              <a:gd name="adj1" fmla="val 31645"/>
              <a:gd name="adj2" fmla="val -60983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Hence sentence</a:t>
            </a:r>
            <a:r>
              <a:rPr lang="el-GR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α </a:t>
            </a:r>
            <a:r>
              <a:rPr lang="en-US" sz="2400" dirty="0"/>
              <a:t>is true </a:t>
            </a:r>
            <a:r>
              <a:rPr lang="en-US" altLang="en-US" sz="2400" dirty="0"/>
              <a:t>within </a:t>
            </a:r>
            <a:endParaRPr lang="en-US" altLang="en-US" sz="2400" dirty="0">
              <a:solidFill>
                <a:srgbClr val="FF00FF"/>
              </a:solidFill>
              <a:sym typeface="Symbol" panose="05050102010706020507" pitchFamily="18" charset="2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Monotype Corsiva" panose="03010101010201010101" pitchFamily="66" charset="0"/>
              </a:rPr>
              <a:t>M</a:t>
            </a:r>
            <a:r>
              <a:rPr lang="en-US" sz="2400" baseline="-25000" dirty="0">
                <a:solidFill>
                  <a:srgbClr val="66FF66"/>
                </a:solidFill>
              </a:rPr>
              <a:t>int</a:t>
            </a:r>
            <a:r>
              <a:rPr lang="en-US" sz="2400" dirty="0"/>
              <a:t>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US" sz="2400" dirty="0">
                <a:solidFill>
                  <a:srgbClr val="66FF66"/>
                </a:solidFill>
              </a:rPr>
              <a:t>integers (+,</a:t>
            </a:r>
            <a:r>
              <a:rPr lang="en-US" sz="2400" dirty="0">
                <a:solidFill>
                  <a:srgbClr val="66FF66"/>
                </a:solidFill>
                <a:latin typeface="Symbol" panose="05050102010706020507" pitchFamily="18" charset="2"/>
              </a:rPr>
              <a:t></a:t>
            </a:r>
            <a:r>
              <a:rPr lang="en-US" sz="2400" dirty="0">
                <a:solidFill>
                  <a:srgbClr val="66FF66"/>
                </a:solidFill>
              </a:rPr>
              <a:t>)</a:t>
            </a:r>
            <a:r>
              <a:rPr lang="en-US" sz="2400" dirty="0"/>
              <a:t>.</a:t>
            </a:r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DD6A8B78-6CE6-4F06-A4A1-9081D2AA63B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3865410"/>
            <a:ext cx="1223454" cy="1239990"/>
            <a:chOff x="2065" y="1551"/>
            <a:chExt cx="1628" cy="1988"/>
          </a:xfrm>
        </p:grpSpPr>
        <p:sp>
          <p:nvSpPr>
            <p:cNvPr id="70" name="Freeform 30">
              <a:extLst>
                <a:ext uri="{FF2B5EF4-FFF2-40B4-BE49-F238E27FC236}">
                  <a16:creationId xmlns:a16="http://schemas.microsoft.com/office/drawing/2014/main" id="{2FF6CACE-0301-42A9-ADC0-2380B485D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1" name="Freeform 31">
              <a:extLst>
                <a:ext uri="{FF2B5EF4-FFF2-40B4-BE49-F238E27FC236}">
                  <a16:creationId xmlns:a16="http://schemas.microsoft.com/office/drawing/2014/main" id="{B0771E87-EBF0-4EF7-84CB-4B67CE809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2" name="Freeform 32">
              <a:extLst>
                <a:ext uri="{FF2B5EF4-FFF2-40B4-BE49-F238E27FC236}">
                  <a16:creationId xmlns:a16="http://schemas.microsoft.com/office/drawing/2014/main" id="{A4825452-9A8A-40F2-BA88-7171BE79F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3" name="Freeform 33">
              <a:extLst>
                <a:ext uri="{FF2B5EF4-FFF2-40B4-BE49-F238E27FC236}">
                  <a16:creationId xmlns:a16="http://schemas.microsoft.com/office/drawing/2014/main" id="{30AD45AF-F811-4C16-9D27-94FE76B0E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4" name="Freeform 34">
              <a:extLst>
                <a:ext uri="{FF2B5EF4-FFF2-40B4-BE49-F238E27FC236}">
                  <a16:creationId xmlns:a16="http://schemas.microsoft.com/office/drawing/2014/main" id="{161ABC0C-E3B2-4DB1-8F91-3F5B7CEA0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35">
              <a:extLst>
                <a:ext uri="{FF2B5EF4-FFF2-40B4-BE49-F238E27FC236}">
                  <a16:creationId xmlns:a16="http://schemas.microsoft.com/office/drawing/2014/main" id="{9BF5FFBD-549E-41A0-9F16-63238E0B5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6" name="Freeform 36">
              <a:extLst>
                <a:ext uri="{FF2B5EF4-FFF2-40B4-BE49-F238E27FC236}">
                  <a16:creationId xmlns:a16="http://schemas.microsoft.com/office/drawing/2014/main" id="{4A3A04CE-07F6-49F2-848E-F976DC796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7" name="Freeform 37">
              <a:extLst>
                <a:ext uri="{FF2B5EF4-FFF2-40B4-BE49-F238E27FC236}">
                  <a16:creationId xmlns:a16="http://schemas.microsoft.com/office/drawing/2014/main" id="{CDC99AC3-3CA4-44C6-8386-D947A5F30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8" name="Freeform 38">
              <a:extLst>
                <a:ext uri="{FF2B5EF4-FFF2-40B4-BE49-F238E27FC236}">
                  <a16:creationId xmlns:a16="http://schemas.microsoft.com/office/drawing/2014/main" id="{47310F71-0819-4797-B3E4-1BB9DA1C3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9" name="Freeform 39">
              <a:extLst>
                <a:ext uri="{FF2B5EF4-FFF2-40B4-BE49-F238E27FC236}">
                  <a16:creationId xmlns:a16="http://schemas.microsoft.com/office/drawing/2014/main" id="{E205A1E4-5506-494A-B4EC-E6C6B6A53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0" name="Freeform 40">
              <a:extLst>
                <a:ext uri="{FF2B5EF4-FFF2-40B4-BE49-F238E27FC236}">
                  <a16:creationId xmlns:a16="http://schemas.microsoft.com/office/drawing/2014/main" id="{B41D5216-6AD3-4F47-A022-D63D3D65E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1" name="Freeform 41">
              <a:extLst>
                <a:ext uri="{FF2B5EF4-FFF2-40B4-BE49-F238E27FC236}">
                  <a16:creationId xmlns:a16="http://schemas.microsoft.com/office/drawing/2014/main" id="{BEE9C043-9832-4F5E-B91C-476832589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2" name="Freeform 42">
              <a:extLst>
                <a:ext uri="{FF2B5EF4-FFF2-40B4-BE49-F238E27FC236}">
                  <a16:creationId xmlns:a16="http://schemas.microsoft.com/office/drawing/2014/main" id="{59BC16DD-3D35-40EE-8ABC-590E740D3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3" name="Freeform 43">
              <a:extLst>
                <a:ext uri="{FF2B5EF4-FFF2-40B4-BE49-F238E27FC236}">
                  <a16:creationId xmlns:a16="http://schemas.microsoft.com/office/drawing/2014/main" id="{D371B5B8-997A-4BAC-A7D7-BC1DDEADB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4" name="Freeform 44">
              <a:extLst>
                <a:ext uri="{FF2B5EF4-FFF2-40B4-BE49-F238E27FC236}">
                  <a16:creationId xmlns:a16="http://schemas.microsoft.com/office/drawing/2014/main" id="{DEB559BC-F80D-44D7-81BF-12A2C377D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5" name="Freeform 45">
              <a:extLst>
                <a:ext uri="{FF2B5EF4-FFF2-40B4-BE49-F238E27FC236}">
                  <a16:creationId xmlns:a16="http://schemas.microsoft.com/office/drawing/2014/main" id="{84B633CF-B60E-49D6-9032-F0B49E7D1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6" name="Freeform 46">
              <a:extLst>
                <a:ext uri="{FF2B5EF4-FFF2-40B4-BE49-F238E27FC236}">
                  <a16:creationId xmlns:a16="http://schemas.microsoft.com/office/drawing/2014/main" id="{8BD99E86-61D0-42D8-A3FF-A62013CCA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01" name="AutoShape 35">
            <a:extLst>
              <a:ext uri="{FF2B5EF4-FFF2-40B4-BE49-F238E27FC236}">
                <a16:creationId xmlns:a16="http://schemas.microsoft.com/office/drawing/2014/main" id="{D1D2A6B2-F0AA-466C-9F6C-1B0D924D8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5974" y="533400"/>
            <a:ext cx="3715026" cy="1314210"/>
          </a:xfrm>
          <a:prstGeom prst="wedgeRoundRectCallout">
            <a:avLst>
              <a:gd name="adj1" fmla="val 54462"/>
              <a:gd name="adj2" fmla="val -17471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In this way, can we prove every sentence</a:t>
            </a:r>
            <a:r>
              <a:rPr lang="el-GR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</a:rPr>
              <a:t> </a:t>
            </a:r>
            <a:r>
              <a:rPr lang="en-US" sz="2400" dirty="0"/>
              <a:t>that is true </a:t>
            </a:r>
          </a:p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about the </a:t>
            </a:r>
            <a:r>
              <a:rPr lang="en-US" sz="2400" dirty="0">
                <a:solidFill>
                  <a:srgbClr val="66FF66"/>
                </a:solidFill>
              </a:rPr>
              <a:t>integers (+,</a:t>
            </a:r>
            <a:r>
              <a:rPr lang="en-US" sz="2400" dirty="0">
                <a:solidFill>
                  <a:srgbClr val="66FF66"/>
                </a:solidFill>
                <a:latin typeface="Symbol" panose="05050102010706020507" pitchFamily="18" charset="2"/>
              </a:rPr>
              <a:t></a:t>
            </a:r>
            <a:r>
              <a:rPr lang="en-US" sz="2400" dirty="0">
                <a:solidFill>
                  <a:srgbClr val="66FF66"/>
                </a:solidFill>
              </a:rPr>
              <a:t>)</a:t>
            </a:r>
            <a:r>
              <a:rPr lang="en-US" sz="2400" dirty="0"/>
              <a:t>?</a:t>
            </a:r>
          </a:p>
        </p:txBody>
      </p:sp>
      <p:grpSp>
        <p:nvGrpSpPr>
          <p:cNvPr id="102" name="Group 29">
            <a:extLst>
              <a:ext uri="{FF2B5EF4-FFF2-40B4-BE49-F238E27FC236}">
                <a16:creationId xmlns:a16="http://schemas.microsoft.com/office/drawing/2014/main" id="{2BDE5875-8ECB-4614-8CE4-161CFC43F97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2400" y="533400"/>
            <a:ext cx="1223454" cy="1239990"/>
            <a:chOff x="2065" y="1551"/>
            <a:chExt cx="1628" cy="1988"/>
          </a:xfrm>
        </p:grpSpPr>
        <p:sp>
          <p:nvSpPr>
            <p:cNvPr id="103" name="Freeform 30">
              <a:extLst>
                <a:ext uri="{FF2B5EF4-FFF2-40B4-BE49-F238E27FC236}">
                  <a16:creationId xmlns:a16="http://schemas.microsoft.com/office/drawing/2014/main" id="{32CA790C-F6EC-402B-9506-3C57FF461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4" name="Freeform 31">
              <a:extLst>
                <a:ext uri="{FF2B5EF4-FFF2-40B4-BE49-F238E27FC236}">
                  <a16:creationId xmlns:a16="http://schemas.microsoft.com/office/drawing/2014/main" id="{BC6DF00A-73B9-4058-BE68-91BE89639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5" name="Freeform 32">
              <a:extLst>
                <a:ext uri="{FF2B5EF4-FFF2-40B4-BE49-F238E27FC236}">
                  <a16:creationId xmlns:a16="http://schemas.microsoft.com/office/drawing/2014/main" id="{2801374A-9091-43CC-8B3D-CF2E55D2F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6" name="Freeform 33">
              <a:extLst>
                <a:ext uri="{FF2B5EF4-FFF2-40B4-BE49-F238E27FC236}">
                  <a16:creationId xmlns:a16="http://schemas.microsoft.com/office/drawing/2014/main" id="{2BA3AA83-718C-4F5D-B830-1D937A183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7" name="Freeform 34">
              <a:extLst>
                <a:ext uri="{FF2B5EF4-FFF2-40B4-BE49-F238E27FC236}">
                  <a16:creationId xmlns:a16="http://schemas.microsoft.com/office/drawing/2014/main" id="{1B841962-0938-4A88-8D31-0CFF10E4F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8" name="Freeform 35">
              <a:extLst>
                <a:ext uri="{FF2B5EF4-FFF2-40B4-BE49-F238E27FC236}">
                  <a16:creationId xmlns:a16="http://schemas.microsoft.com/office/drawing/2014/main" id="{D84DD05D-FC0B-45CA-AA9F-1872919C7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9" name="Freeform 36">
              <a:extLst>
                <a:ext uri="{FF2B5EF4-FFF2-40B4-BE49-F238E27FC236}">
                  <a16:creationId xmlns:a16="http://schemas.microsoft.com/office/drawing/2014/main" id="{46A69106-273C-4AF3-B5C4-2190B2E4E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0" name="Freeform 37">
              <a:extLst>
                <a:ext uri="{FF2B5EF4-FFF2-40B4-BE49-F238E27FC236}">
                  <a16:creationId xmlns:a16="http://schemas.microsoft.com/office/drawing/2014/main" id="{A50832B4-45B6-4DA3-B2B7-07456B079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1" name="Freeform 38">
              <a:extLst>
                <a:ext uri="{FF2B5EF4-FFF2-40B4-BE49-F238E27FC236}">
                  <a16:creationId xmlns:a16="http://schemas.microsoft.com/office/drawing/2014/main" id="{382DB09B-0200-4F16-87E9-DAE53B5FE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2" name="Freeform 39">
              <a:extLst>
                <a:ext uri="{FF2B5EF4-FFF2-40B4-BE49-F238E27FC236}">
                  <a16:creationId xmlns:a16="http://schemas.microsoft.com/office/drawing/2014/main" id="{C595A5CA-BA8D-4654-A7CE-BA3F72057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3" name="Freeform 40">
              <a:extLst>
                <a:ext uri="{FF2B5EF4-FFF2-40B4-BE49-F238E27FC236}">
                  <a16:creationId xmlns:a16="http://schemas.microsoft.com/office/drawing/2014/main" id="{FEA7BDC0-CF4E-45C0-84D9-9568EEA06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4" name="Freeform 41">
              <a:extLst>
                <a:ext uri="{FF2B5EF4-FFF2-40B4-BE49-F238E27FC236}">
                  <a16:creationId xmlns:a16="http://schemas.microsoft.com/office/drawing/2014/main" id="{73EC056C-5DBC-4287-9ECD-7062CBD42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5" name="Freeform 42">
              <a:extLst>
                <a:ext uri="{FF2B5EF4-FFF2-40B4-BE49-F238E27FC236}">
                  <a16:creationId xmlns:a16="http://schemas.microsoft.com/office/drawing/2014/main" id="{61DCBA95-E0DD-4044-85FA-7BB959E1D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6" name="Freeform 43">
              <a:extLst>
                <a:ext uri="{FF2B5EF4-FFF2-40B4-BE49-F238E27FC236}">
                  <a16:creationId xmlns:a16="http://schemas.microsoft.com/office/drawing/2014/main" id="{EA1E86D4-573E-43E5-B825-818951EC8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7" name="Freeform 44">
              <a:extLst>
                <a:ext uri="{FF2B5EF4-FFF2-40B4-BE49-F238E27FC236}">
                  <a16:creationId xmlns:a16="http://schemas.microsoft.com/office/drawing/2014/main" id="{B6C11692-0568-47E4-94FB-5153E1264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8" name="Freeform 45">
              <a:extLst>
                <a:ext uri="{FF2B5EF4-FFF2-40B4-BE49-F238E27FC236}">
                  <a16:creationId xmlns:a16="http://schemas.microsoft.com/office/drawing/2014/main" id="{29891C00-554E-4B8F-99EB-DBA17EAD8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9" name="Freeform 46">
              <a:extLst>
                <a:ext uri="{FF2B5EF4-FFF2-40B4-BE49-F238E27FC236}">
                  <a16:creationId xmlns:a16="http://schemas.microsoft.com/office/drawing/2014/main" id="{5022248E-99C8-4996-9A8B-2A12ECADC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23250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 animBg="1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AutoShape 55">
            <a:extLst>
              <a:ext uri="{FF2B5EF4-FFF2-40B4-BE49-F238E27FC236}">
                <a16:creationId xmlns:a16="http://schemas.microsoft.com/office/drawing/2014/main" id="{3023D08B-6729-420B-9C6D-8B632A84A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8130" y="2856044"/>
            <a:ext cx="3358861" cy="2096956"/>
          </a:xfrm>
          <a:prstGeom prst="wedgeRoundRectCallout">
            <a:avLst>
              <a:gd name="adj1" fmla="val 68732"/>
              <a:gd name="adj2" fmla="val -29527"/>
              <a:gd name="adj3" fmla="val 16667"/>
            </a:avLst>
          </a:prstGeom>
          <a:noFill/>
          <a:ln w="12700">
            <a:solidFill>
              <a:schemeClr val="tx1">
                <a:lumMod val="8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sentence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true in every model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Monotype Corsiva" panose="03010101010201010101" pitchFamily="66" charset="0"/>
                <a:ea typeface="+mn-ea"/>
                <a:cs typeface="+mn-cs"/>
              </a:rPr>
              <a:t> 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within which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true,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there is a proof of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in our proof system.</a:t>
            </a: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70DF850-EB81-4550-8519-461A848E0010}"/>
              </a:ext>
            </a:extLst>
          </p:cNvPr>
          <p:cNvGrpSpPr/>
          <p:nvPr/>
        </p:nvGrpSpPr>
        <p:grpSpPr>
          <a:xfrm>
            <a:off x="5336991" y="2819400"/>
            <a:ext cx="3635848" cy="1206500"/>
            <a:chOff x="5419252" y="5727700"/>
            <a:chExt cx="3635848" cy="1206500"/>
          </a:xfrm>
        </p:grpSpPr>
        <p:pic>
          <p:nvPicPr>
            <p:cNvPr id="35" name="Picture 7">
              <a:extLst>
                <a:ext uri="{FF2B5EF4-FFF2-40B4-BE49-F238E27FC236}">
                  <a16:creationId xmlns:a16="http://schemas.microsoft.com/office/drawing/2014/main" id="{E32F32FF-6A81-4C47-86B9-D22175E239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865" t="10841" r="13467" b="45795"/>
            <a:stretch>
              <a:fillRect/>
            </a:stretch>
          </p:blipFill>
          <p:spPr bwMode="auto">
            <a:xfrm>
              <a:off x="8001000" y="5727700"/>
              <a:ext cx="1054100" cy="1054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" name="Text Box 21">
              <a:extLst>
                <a:ext uri="{FF2B5EF4-FFF2-40B4-BE49-F238E27FC236}">
                  <a16:creationId xmlns:a16="http://schemas.microsoft.com/office/drawing/2014/main" id="{43D466DB-22A5-466E-A436-52D0D5D118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9252" y="6103203"/>
              <a:ext cx="258174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Gödel’s</a:t>
              </a:r>
              <a:b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</a:b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Completeness Theorem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1929</a:t>
              </a:r>
            </a:p>
          </p:txBody>
        </p:sp>
      </p:grpSp>
      <p:sp>
        <p:nvSpPr>
          <p:cNvPr id="31" name="AutoShape 35">
            <a:extLst>
              <a:ext uri="{FF2B5EF4-FFF2-40B4-BE49-F238E27FC236}">
                <a16:creationId xmlns:a16="http://schemas.microsoft.com/office/drawing/2014/main" id="{77FC0720-010A-4951-84E7-DBBC5F67A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398" y="1905000"/>
            <a:ext cx="7696202" cy="463918"/>
          </a:xfrm>
          <a:prstGeom prst="wedgeRoundRectCallout">
            <a:avLst>
              <a:gd name="adj1" fmla="val -51870"/>
              <a:gd name="adj2" fmla="val 40480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Mathematicians have been trying to do this since the Greeks.</a:t>
            </a:r>
          </a:p>
        </p:txBody>
      </p:sp>
      <p:grpSp>
        <p:nvGrpSpPr>
          <p:cNvPr id="43" name="Group 29">
            <a:extLst>
              <a:ext uri="{FF2B5EF4-FFF2-40B4-BE49-F238E27FC236}">
                <a16:creationId xmlns:a16="http://schemas.microsoft.com/office/drawing/2014/main" id="{89528E7F-C98F-47A8-89DB-17047C638A1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2400" y="533400"/>
            <a:ext cx="1223454" cy="1239990"/>
            <a:chOff x="2065" y="1551"/>
            <a:chExt cx="1628" cy="1988"/>
          </a:xfrm>
        </p:grpSpPr>
        <p:sp>
          <p:nvSpPr>
            <p:cNvPr id="44" name="Freeform 30">
              <a:extLst>
                <a:ext uri="{FF2B5EF4-FFF2-40B4-BE49-F238E27FC236}">
                  <a16:creationId xmlns:a16="http://schemas.microsoft.com/office/drawing/2014/main" id="{EBE449B3-349A-4F06-8F67-CC096A936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Freeform 31">
              <a:extLst>
                <a:ext uri="{FF2B5EF4-FFF2-40B4-BE49-F238E27FC236}">
                  <a16:creationId xmlns:a16="http://schemas.microsoft.com/office/drawing/2014/main" id="{DE7F7A21-4D5F-465B-9A6C-F2DB5F14B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Freeform 32">
              <a:extLst>
                <a:ext uri="{FF2B5EF4-FFF2-40B4-BE49-F238E27FC236}">
                  <a16:creationId xmlns:a16="http://schemas.microsoft.com/office/drawing/2014/main" id="{EBA7CEB8-77EE-4007-B021-A6E3C5485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Freeform 33">
              <a:extLst>
                <a:ext uri="{FF2B5EF4-FFF2-40B4-BE49-F238E27FC236}">
                  <a16:creationId xmlns:a16="http://schemas.microsoft.com/office/drawing/2014/main" id="{F7CD4BFF-A4B7-4DAD-B170-7B68CDE41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Freeform 34">
              <a:extLst>
                <a:ext uri="{FF2B5EF4-FFF2-40B4-BE49-F238E27FC236}">
                  <a16:creationId xmlns:a16="http://schemas.microsoft.com/office/drawing/2014/main" id="{6A328840-21CD-41AC-BC82-598ED8FDC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Freeform 35">
              <a:extLst>
                <a:ext uri="{FF2B5EF4-FFF2-40B4-BE49-F238E27FC236}">
                  <a16:creationId xmlns:a16="http://schemas.microsoft.com/office/drawing/2014/main" id="{9614FF25-7803-4E55-AC8E-9E019E72D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Freeform 36">
              <a:extLst>
                <a:ext uri="{FF2B5EF4-FFF2-40B4-BE49-F238E27FC236}">
                  <a16:creationId xmlns:a16="http://schemas.microsoft.com/office/drawing/2014/main" id="{7E2C6D9B-61BA-461E-AAF7-A106209C2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Freeform 37">
              <a:extLst>
                <a:ext uri="{FF2B5EF4-FFF2-40B4-BE49-F238E27FC236}">
                  <a16:creationId xmlns:a16="http://schemas.microsoft.com/office/drawing/2014/main" id="{ED795FF9-E391-444F-844C-C8B4F1847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2" name="Freeform 38">
              <a:extLst>
                <a:ext uri="{FF2B5EF4-FFF2-40B4-BE49-F238E27FC236}">
                  <a16:creationId xmlns:a16="http://schemas.microsoft.com/office/drawing/2014/main" id="{3604DC50-568E-47FC-A580-753A48722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3" name="Freeform 39">
              <a:extLst>
                <a:ext uri="{FF2B5EF4-FFF2-40B4-BE49-F238E27FC236}">
                  <a16:creationId xmlns:a16="http://schemas.microsoft.com/office/drawing/2014/main" id="{0269B8C9-BC3C-407D-813A-7D89F5273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Freeform 40">
              <a:extLst>
                <a:ext uri="{FF2B5EF4-FFF2-40B4-BE49-F238E27FC236}">
                  <a16:creationId xmlns:a16="http://schemas.microsoft.com/office/drawing/2014/main" id="{DFD7C1F2-7238-4B9C-A14D-CFBEC08AE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Freeform 41">
              <a:extLst>
                <a:ext uri="{FF2B5EF4-FFF2-40B4-BE49-F238E27FC236}">
                  <a16:creationId xmlns:a16="http://schemas.microsoft.com/office/drawing/2014/main" id="{D3C25CCB-AD80-48D5-B8ED-4CE13B61A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Freeform 42">
              <a:extLst>
                <a:ext uri="{FF2B5EF4-FFF2-40B4-BE49-F238E27FC236}">
                  <a16:creationId xmlns:a16="http://schemas.microsoft.com/office/drawing/2014/main" id="{7DC93AD1-B03D-4824-B569-E410DB43B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7" name="Freeform 43">
              <a:extLst>
                <a:ext uri="{FF2B5EF4-FFF2-40B4-BE49-F238E27FC236}">
                  <a16:creationId xmlns:a16="http://schemas.microsoft.com/office/drawing/2014/main" id="{25A1DB6B-AE76-4C58-AE36-50B1631E4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8" name="Freeform 44">
              <a:extLst>
                <a:ext uri="{FF2B5EF4-FFF2-40B4-BE49-F238E27FC236}">
                  <a16:creationId xmlns:a16="http://schemas.microsoft.com/office/drawing/2014/main" id="{37407940-B94E-4EFC-B362-61E52AE5B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9" name="Freeform 45">
              <a:extLst>
                <a:ext uri="{FF2B5EF4-FFF2-40B4-BE49-F238E27FC236}">
                  <a16:creationId xmlns:a16="http://schemas.microsoft.com/office/drawing/2014/main" id="{7E932835-835C-4C02-A747-9A567720F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" name="Freeform 46">
              <a:extLst>
                <a:ext uri="{FF2B5EF4-FFF2-40B4-BE49-F238E27FC236}">
                  <a16:creationId xmlns:a16="http://schemas.microsoft.com/office/drawing/2014/main" id="{4A03A430-CC3D-46A2-835E-9508D424C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1" name="AutoShape 8">
            <a:extLst>
              <a:ext uri="{FF2B5EF4-FFF2-40B4-BE49-F238E27FC236}">
                <a16:creationId xmlns:a16="http://schemas.microsoft.com/office/drawing/2014/main" id="{9DFEF68F-03F9-43A3-94CA-F3730A5696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146" y="5121343"/>
            <a:ext cx="6536887" cy="830997"/>
          </a:xfrm>
          <a:prstGeom prst="wedgeRectCallout">
            <a:avLst>
              <a:gd name="adj1" fmla="val 55228"/>
              <a:gd name="adj2" fmla="val 31118"/>
            </a:avLst>
          </a:prstGeom>
          <a:noFill/>
          <a:ln w="6350">
            <a:solidFill>
              <a:schemeClr val="tx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ctr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 sound proof system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Γ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capable of proving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all true formulas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Φ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about the integers.</a:t>
            </a: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7E8FC7BD-05E1-4BB1-97C1-57C5FB7CF466}"/>
              </a:ext>
            </a:extLst>
          </p:cNvPr>
          <p:cNvGrpSpPr/>
          <p:nvPr/>
        </p:nvGrpSpPr>
        <p:grpSpPr>
          <a:xfrm>
            <a:off x="5427865" y="5404029"/>
            <a:ext cx="3635848" cy="1206500"/>
            <a:chOff x="5419252" y="5727700"/>
            <a:chExt cx="3635848" cy="1206500"/>
          </a:xfrm>
        </p:grpSpPr>
        <p:pic>
          <p:nvPicPr>
            <p:cNvPr id="62" name="Picture 7">
              <a:extLst>
                <a:ext uri="{FF2B5EF4-FFF2-40B4-BE49-F238E27FC236}">
                  <a16:creationId xmlns:a16="http://schemas.microsoft.com/office/drawing/2014/main" id="{1CFF42A2-2730-4C81-AFF4-1B5308F6FB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865" t="10841" r="13467" b="45795"/>
            <a:stretch>
              <a:fillRect/>
            </a:stretch>
          </p:blipFill>
          <p:spPr bwMode="auto">
            <a:xfrm>
              <a:off x="8001000" y="5727700"/>
              <a:ext cx="1054100" cy="1054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" name="Text Box 21">
              <a:extLst>
                <a:ext uri="{FF2B5EF4-FFF2-40B4-BE49-F238E27FC236}">
                  <a16:creationId xmlns:a16="http://schemas.microsoft.com/office/drawing/2014/main" id="{42AC65B2-D7D4-4CF2-B1F4-2D2B7FAD43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9252" y="6103203"/>
              <a:ext cx="2581748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Gödel’s</a:t>
              </a:r>
              <a:b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</a:b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In</a:t>
              </a: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completeness Theorem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  <a:sym typeface="Wingdings" panose="05000000000000000000" pitchFamily="2" charset="2"/>
                </a:rPr>
                <a:t>1931</a:t>
              </a:r>
            </a:p>
          </p:txBody>
        </p:sp>
      </p:grpSp>
      <p:sp>
        <p:nvSpPr>
          <p:cNvPr id="64" name="Rectangle 2">
            <a:extLst>
              <a:ext uri="{FF2B5EF4-FFF2-40B4-BE49-F238E27FC236}">
                <a16:creationId xmlns:a16="http://schemas.microsoft.com/office/drawing/2014/main" id="{A87E286F-168F-42B6-BC68-C5750CEF8C52}"/>
              </a:ext>
            </a:extLst>
          </p:cNvPr>
          <p:cNvSpPr txBox="1">
            <a:spLocks noChangeArrowheads="1"/>
          </p:cNvSpPr>
          <p:nvPr/>
        </p:nvSpPr>
        <p:spPr>
          <a:xfrm>
            <a:off x="2209800" y="-10195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4000" dirty="0"/>
              <a:t>   Proving x+1&gt;x</a:t>
            </a:r>
            <a:endParaRPr lang="en-US" altLang="en-US" sz="4000" dirty="0">
              <a:latin typeface="Symbol" pitchFamily="18" charset="2"/>
            </a:endParaRPr>
          </a:p>
        </p:txBody>
      </p:sp>
      <p:sp>
        <p:nvSpPr>
          <p:cNvPr id="65" name="AutoShape 35">
            <a:extLst>
              <a:ext uri="{FF2B5EF4-FFF2-40B4-BE49-F238E27FC236}">
                <a16:creationId xmlns:a16="http://schemas.microsoft.com/office/drawing/2014/main" id="{0DA426E1-6EEB-43D8-8D2F-FB0A1704B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5974" y="533400"/>
            <a:ext cx="3715026" cy="1314210"/>
          </a:xfrm>
          <a:prstGeom prst="wedgeRoundRectCallout">
            <a:avLst>
              <a:gd name="adj1" fmla="val 54462"/>
              <a:gd name="adj2" fmla="val -17471"/>
              <a:gd name="adj3" fmla="val 16667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In this way, can we prove every sentence</a:t>
            </a:r>
            <a:r>
              <a:rPr lang="el-GR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</a:rPr>
              <a:t> </a:t>
            </a:r>
            <a:r>
              <a:rPr lang="en-US" sz="2400" dirty="0"/>
              <a:t>that is true </a:t>
            </a:r>
          </a:p>
          <a:p>
            <a:pPr lvl="0" algn="ctr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sz="2400" dirty="0"/>
              <a:t>about the </a:t>
            </a:r>
            <a:r>
              <a:rPr lang="en-US" sz="2400" dirty="0">
                <a:solidFill>
                  <a:srgbClr val="66FF66"/>
                </a:solidFill>
              </a:rPr>
              <a:t>integers (+,</a:t>
            </a:r>
            <a:r>
              <a:rPr lang="en-US" sz="2400" dirty="0">
                <a:solidFill>
                  <a:srgbClr val="66FF66"/>
                </a:solidFill>
                <a:latin typeface="Symbol" panose="05050102010706020507" pitchFamily="18" charset="2"/>
              </a:rPr>
              <a:t></a:t>
            </a:r>
            <a:r>
              <a:rPr lang="en-US" sz="2400" dirty="0">
                <a:solidFill>
                  <a:srgbClr val="66FF66"/>
                </a:solidFill>
              </a:rPr>
              <a:t>)</a:t>
            </a:r>
            <a:r>
              <a:rPr lang="en-US" sz="2400" dirty="0"/>
              <a:t>?</a:t>
            </a:r>
          </a:p>
        </p:txBody>
      </p:sp>
      <p:grpSp>
        <p:nvGrpSpPr>
          <p:cNvPr id="38" name="Group 29">
            <a:extLst>
              <a:ext uri="{FF2B5EF4-FFF2-40B4-BE49-F238E27FC236}">
                <a16:creationId xmlns:a16="http://schemas.microsoft.com/office/drawing/2014/main" id="{C8F55F2D-1D5C-43BF-9DB2-9CDBF02D9399}"/>
              </a:ext>
            </a:extLst>
          </p:cNvPr>
          <p:cNvGrpSpPr>
            <a:grpSpLocks/>
          </p:cNvGrpSpPr>
          <p:nvPr/>
        </p:nvGrpSpPr>
        <p:grpSpPr bwMode="auto">
          <a:xfrm>
            <a:off x="4225908" y="6048443"/>
            <a:ext cx="917591" cy="929993"/>
            <a:chOff x="2065" y="1551"/>
            <a:chExt cx="1628" cy="1988"/>
          </a:xfrm>
        </p:grpSpPr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1599B160-36F9-42C8-8452-7C4B865B2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A5E64203-3964-4E59-9A49-CA20EDE59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AB6EBF14-CF7C-4DAE-8AC8-DAA437DBD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7" name="Freeform 33">
              <a:extLst>
                <a:ext uri="{FF2B5EF4-FFF2-40B4-BE49-F238E27FC236}">
                  <a16:creationId xmlns:a16="http://schemas.microsoft.com/office/drawing/2014/main" id="{E6426DB6-073A-4695-A7A0-78BF4075C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8" name="Freeform 34">
              <a:extLst>
                <a:ext uri="{FF2B5EF4-FFF2-40B4-BE49-F238E27FC236}">
                  <a16:creationId xmlns:a16="http://schemas.microsoft.com/office/drawing/2014/main" id="{E6C06512-69FE-479F-BCBA-7B14935BB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9" name="Freeform 35">
              <a:extLst>
                <a:ext uri="{FF2B5EF4-FFF2-40B4-BE49-F238E27FC236}">
                  <a16:creationId xmlns:a16="http://schemas.microsoft.com/office/drawing/2014/main" id="{017A31C1-156E-44CB-A105-3613C31F8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0" name="Freeform 36">
              <a:extLst>
                <a:ext uri="{FF2B5EF4-FFF2-40B4-BE49-F238E27FC236}">
                  <a16:creationId xmlns:a16="http://schemas.microsoft.com/office/drawing/2014/main" id="{D789DF2F-0266-4B69-AB10-DBA9CE5A0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1" name="Freeform 37">
              <a:extLst>
                <a:ext uri="{FF2B5EF4-FFF2-40B4-BE49-F238E27FC236}">
                  <a16:creationId xmlns:a16="http://schemas.microsoft.com/office/drawing/2014/main" id="{07A1D51A-7F33-41D9-A99C-F20532D5B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2" name="Freeform 38">
              <a:extLst>
                <a:ext uri="{FF2B5EF4-FFF2-40B4-BE49-F238E27FC236}">
                  <a16:creationId xmlns:a16="http://schemas.microsoft.com/office/drawing/2014/main" id="{5B70FEE9-2795-4C0D-8EB2-FA6629BD9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3" name="Freeform 39">
              <a:extLst>
                <a:ext uri="{FF2B5EF4-FFF2-40B4-BE49-F238E27FC236}">
                  <a16:creationId xmlns:a16="http://schemas.microsoft.com/office/drawing/2014/main" id="{A9ED8AAA-BC25-41C3-9761-92EC28720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4" name="Freeform 40">
              <a:extLst>
                <a:ext uri="{FF2B5EF4-FFF2-40B4-BE49-F238E27FC236}">
                  <a16:creationId xmlns:a16="http://schemas.microsoft.com/office/drawing/2014/main" id="{AEE81557-5D92-4CF1-B7A0-2AB74548A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5" name="Freeform 41">
              <a:extLst>
                <a:ext uri="{FF2B5EF4-FFF2-40B4-BE49-F238E27FC236}">
                  <a16:creationId xmlns:a16="http://schemas.microsoft.com/office/drawing/2014/main" id="{440AA908-7DF5-4ECC-8C7B-2ACDFBACC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6" name="Freeform 42">
              <a:extLst>
                <a:ext uri="{FF2B5EF4-FFF2-40B4-BE49-F238E27FC236}">
                  <a16:creationId xmlns:a16="http://schemas.microsoft.com/office/drawing/2014/main" id="{8720C919-8594-4950-BFC6-8DADBC27A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7" name="Freeform 43">
              <a:extLst>
                <a:ext uri="{FF2B5EF4-FFF2-40B4-BE49-F238E27FC236}">
                  <a16:creationId xmlns:a16="http://schemas.microsoft.com/office/drawing/2014/main" id="{910C0609-F78F-456E-BA79-CB5D75169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8" name="Freeform 44">
              <a:extLst>
                <a:ext uri="{FF2B5EF4-FFF2-40B4-BE49-F238E27FC236}">
                  <a16:creationId xmlns:a16="http://schemas.microsoft.com/office/drawing/2014/main" id="{22D735B4-9C76-4C70-A48D-9194C0A94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9" name="Freeform 45">
              <a:extLst>
                <a:ext uri="{FF2B5EF4-FFF2-40B4-BE49-F238E27FC236}">
                  <a16:creationId xmlns:a16="http://schemas.microsoft.com/office/drawing/2014/main" id="{3BF6C0F5-05C1-4535-8EDF-EE168792D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0" name="Freeform 46">
              <a:extLst>
                <a:ext uri="{FF2B5EF4-FFF2-40B4-BE49-F238E27FC236}">
                  <a16:creationId xmlns:a16="http://schemas.microsoft.com/office/drawing/2014/main" id="{DD75C25A-928C-45A2-9E94-9F6F5C7B5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81" name="AutoShape 35">
            <a:extLst>
              <a:ext uri="{FF2B5EF4-FFF2-40B4-BE49-F238E27FC236}">
                <a16:creationId xmlns:a16="http://schemas.microsoft.com/office/drawing/2014/main" id="{5C3FF4DE-EFC1-410F-BE59-66A39AF36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08" y="6145214"/>
            <a:ext cx="3980066" cy="509240"/>
          </a:xfrm>
          <a:prstGeom prst="wedgeRoundRectCallout">
            <a:avLst>
              <a:gd name="adj1" fmla="val -3611"/>
              <a:gd name="adj2" fmla="val 6162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See 1090-6-complexity.pptx</a:t>
            </a:r>
          </a:p>
        </p:txBody>
      </p:sp>
    </p:spTree>
    <p:extLst>
      <p:ext uri="{BB962C8B-B14F-4D97-AF65-F5344CB8AC3E}">
        <p14:creationId xmlns:p14="http://schemas.microsoft.com/office/powerpoint/2010/main" val="172811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1" grpId="0" animBg="1"/>
      <p:bldP spid="41" grpId="0" animBg="1"/>
      <p:bldP spid="81" grpId="0" animBg="1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2">
            <a:extLst>
              <a:ext uri="{FF2B5EF4-FFF2-40B4-BE49-F238E27FC236}">
                <a16:creationId xmlns:a16="http://schemas.microsoft.com/office/drawing/2014/main" id="{F16ADB3B-8FD1-4849-A456-82369CB9E0A6}"/>
              </a:ext>
            </a:extLst>
          </p:cNvPr>
          <p:cNvSpPr txBox="1">
            <a:spLocks noChangeArrowheads="1"/>
          </p:cNvSpPr>
          <p:nvPr/>
        </p:nvSpPr>
        <p:spPr>
          <a:xfrm>
            <a:off x="2514600" y="1981200"/>
            <a:ext cx="4317659" cy="2057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/>
              <a:t>The rest are more details which we will likely skip.</a:t>
            </a:r>
            <a:endParaRPr lang="en-US" altLang="en-US" sz="4000" kern="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6249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2">
            <a:extLst>
              <a:ext uri="{FF2B5EF4-FFF2-40B4-BE49-F238E27FC236}">
                <a16:creationId xmlns:a16="http://schemas.microsoft.com/office/drawing/2014/main" id="{F726ACFB-3112-425A-932A-CE516C568702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57" name="Text Box 21"/>
          <p:cNvSpPr txBox="1">
            <a:spLocks noChangeArrowheads="1"/>
          </p:cNvSpPr>
          <p:nvPr/>
        </p:nvSpPr>
        <p:spPr bwMode="auto">
          <a:xfrm>
            <a:off x="304800" y="572497"/>
            <a:ext cx="16764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Syntax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1825451" y="574946"/>
            <a:ext cx="4959643" cy="1656629"/>
            <a:chOff x="1828800" y="627706"/>
            <a:chExt cx="4956072" cy="1854181"/>
          </a:xfrm>
        </p:grpSpPr>
        <p:cxnSp>
          <p:nvCxnSpPr>
            <p:cNvPr id="4" name="Straight Connector 3"/>
            <p:cNvCxnSpPr>
              <a:cxnSpLocks/>
            </p:cNvCxnSpPr>
            <p:nvPr/>
          </p:nvCxnSpPr>
          <p:spPr bwMode="auto">
            <a:xfrm>
              <a:off x="1828800" y="685800"/>
              <a:ext cx="0" cy="1796087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Text Box 21"/>
            <p:cNvSpPr txBox="1">
              <a:spLocks noChangeArrowheads="1"/>
            </p:cNvSpPr>
            <p:nvPr/>
          </p:nvSpPr>
          <p:spPr bwMode="auto">
            <a:xfrm>
              <a:off x="2212872" y="627706"/>
              <a:ext cx="4572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kern="0" dirty="0">
                  <a:solidFill>
                    <a:schemeClr val="tx2"/>
                  </a:solidFill>
                </a:rPr>
                <a:t>Model/Interpretation/Universe</a:t>
              </a:r>
              <a:endParaRPr lang="en-CA" altLang="en-US" sz="2400" kern="0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-152400" y="1031186"/>
            <a:ext cx="2209801" cy="1138270"/>
            <a:chOff x="-152400" y="1143000"/>
            <a:chExt cx="2209801" cy="1138270"/>
          </a:xfrm>
        </p:grpSpPr>
        <p:sp>
          <p:nvSpPr>
            <p:cNvPr id="23" name="Down Arrow 22"/>
            <p:cNvSpPr/>
            <p:nvPr/>
          </p:nvSpPr>
          <p:spPr bwMode="auto">
            <a:xfrm flipH="1">
              <a:off x="762000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7" name="Text Box 21"/>
            <p:cNvSpPr txBox="1">
              <a:spLocks noChangeArrowheads="1"/>
            </p:cNvSpPr>
            <p:nvPr/>
          </p:nvSpPr>
          <p:spPr bwMode="auto">
            <a:xfrm>
              <a:off x="-152400" y="1450273"/>
              <a:ext cx="220980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well defined.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553200" y="567020"/>
            <a:ext cx="2590800" cy="1664555"/>
            <a:chOff x="6553200" y="619780"/>
            <a:chExt cx="2590800" cy="1868454"/>
          </a:xfrm>
        </p:grpSpPr>
        <p:sp>
          <p:nvSpPr>
            <p:cNvPr id="13" name="Text Box 21"/>
            <p:cNvSpPr txBox="1">
              <a:spLocks noChangeArrowheads="1"/>
            </p:cNvSpPr>
            <p:nvPr/>
          </p:nvSpPr>
          <p:spPr bwMode="auto">
            <a:xfrm>
              <a:off x="6629400" y="619780"/>
              <a:ext cx="25146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chemeClr val="tx2"/>
                  </a:solidFill>
                </a:rPr>
                <a:t>A Proof System</a:t>
              </a:r>
            </a:p>
          </p:txBody>
        </p:sp>
        <p:cxnSp>
          <p:nvCxnSpPr>
            <p:cNvPr id="29" name="Straight Connector 28"/>
            <p:cNvCxnSpPr>
              <a:cxnSpLocks/>
            </p:cNvCxnSpPr>
            <p:nvPr/>
          </p:nvCxnSpPr>
          <p:spPr bwMode="auto">
            <a:xfrm>
              <a:off x="6553200" y="685800"/>
              <a:ext cx="0" cy="1802434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1" name="Group 40"/>
          <p:cNvGrpSpPr/>
          <p:nvPr/>
        </p:nvGrpSpPr>
        <p:grpSpPr>
          <a:xfrm>
            <a:off x="1676400" y="1371600"/>
            <a:ext cx="5257800" cy="766465"/>
            <a:chOff x="1676400" y="1143000"/>
            <a:chExt cx="5257800" cy="766465"/>
          </a:xfrm>
        </p:grpSpPr>
        <p:sp>
          <p:nvSpPr>
            <p:cNvPr id="24" name="Text Box 21"/>
            <p:cNvSpPr txBox="1">
              <a:spLocks noChangeArrowheads="1"/>
            </p:cNvSpPr>
            <p:nvPr/>
          </p:nvSpPr>
          <p:spPr bwMode="auto">
            <a:xfrm>
              <a:off x="1676400" y="1447800"/>
              <a:ext cx="5257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true/valid.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  <p:sp>
          <p:nvSpPr>
            <p:cNvPr id="44" name="Down Arrow 43"/>
            <p:cNvSpPr/>
            <p:nvPr/>
          </p:nvSpPr>
          <p:spPr bwMode="auto">
            <a:xfrm flipH="1">
              <a:off x="3973519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6781799" y="1017738"/>
            <a:ext cx="2209801" cy="1138270"/>
            <a:chOff x="6781799" y="1143000"/>
            <a:chExt cx="2209801" cy="1138270"/>
          </a:xfrm>
        </p:grpSpPr>
        <p:sp>
          <p:nvSpPr>
            <p:cNvPr id="28" name="Text Box 21"/>
            <p:cNvSpPr txBox="1">
              <a:spLocks noChangeArrowheads="1"/>
            </p:cNvSpPr>
            <p:nvPr/>
          </p:nvSpPr>
          <p:spPr bwMode="auto">
            <a:xfrm>
              <a:off x="6781799" y="1450273"/>
              <a:ext cx="220980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proved.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  <p:sp>
          <p:nvSpPr>
            <p:cNvPr id="45" name="Down Arrow 44"/>
            <p:cNvSpPr/>
            <p:nvPr/>
          </p:nvSpPr>
          <p:spPr bwMode="auto">
            <a:xfrm flipH="1">
              <a:off x="7763347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49" name="Text Box 21">
            <a:extLst>
              <a:ext uri="{FF2B5EF4-FFF2-40B4-BE49-F238E27FC236}">
                <a16:creationId xmlns:a16="http://schemas.microsoft.com/office/drawing/2014/main" id="{006FEC70-B6C4-4BD9-9349-927329A5DC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914400"/>
            <a:ext cx="32941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Wingdings" panose="05000000000000000000" pitchFamily="2" charset="2"/>
              </a:rPr>
              <a:t>Values of all symbols.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85BAF856-9B98-4510-8988-E90F96092141}"/>
              </a:ext>
            </a:extLst>
          </p:cNvPr>
          <p:cNvCxnSpPr/>
          <p:nvPr/>
        </p:nvCxnSpPr>
        <p:spPr bwMode="auto">
          <a:xfrm>
            <a:off x="304800" y="605970"/>
            <a:ext cx="86400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/>
          <p:nvPr/>
        </p:nvCxnSpPr>
        <p:spPr bwMode="auto">
          <a:xfrm>
            <a:off x="304800" y="2637972"/>
            <a:ext cx="86400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1" name="Rectangle 50">
            <a:extLst>
              <a:ext uri="{FF2B5EF4-FFF2-40B4-BE49-F238E27FC236}">
                <a16:creationId xmlns:a16="http://schemas.microsoft.com/office/drawing/2014/main" id="{0DEC56FB-9052-4480-A4A3-A9309E7CCF57}"/>
              </a:ext>
            </a:extLst>
          </p:cNvPr>
          <p:cNvSpPr/>
          <p:nvPr/>
        </p:nvSpPr>
        <p:spPr>
          <a:xfrm>
            <a:off x="3869100" y="1959114"/>
            <a:ext cx="71846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000" dirty="0">
                <a:solidFill>
                  <a:srgbClr val="FFC000"/>
                </a:solidFill>
              </a:rPr>
              <a:t>⊧</a:t>
            </a:r>
            <a:r>
              <a:rPr lang="el-GR" altLang="en-US" sz="40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lang="en-US" sz="4000" dirty="0">
              <a:solidFill>
                <a:srgbClr val="FFC000"/>
              </a:solidFill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7B3C58B3-B575-4873-8CF8-2FA39B95A4AE}"/>
              </a:ext>
            </a:extLst>
          </p:cNvPr>
          <p:cNvSpPr/>
          <p:nvPr/>
        </p:nvSpPr>
        <p:spPr>
          <a:xfrm>
            <a:off x="7620000" y="1934028"/>
            <a:ext cx="798616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CA" sz="4000" dirty="0">
                <a:solidFill>
                  <a:srgbClr val="FFC000"/>
                </a:solidFill>
              </a:rPr>
              <a:t>⊢</a:t>
            </a:r>
            <a:r>
              <a:rPr lang="el-GR" altLang="en-US" sz="40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lang="en-US" sz="4000" dirty="0">
              <a:solidFill>
                <a:srgbClr val="FFC000"/>
              </a:solidFill>
            </a:endParaRPr>
          </a:p>
        </p:txBody>
      </p:sp>
      <p:grpSp>
        <p:nvGrpSpPr>
          <p:cNvPr id="61" name="Group 29">
            <a:extLst>
              <a:ext uri="{FF2B5EF4-FFF2-40B4-BE49-F238E27FC236}">
                <a16:creationId xmlns:a16="http://schemas.microsoft.com/office/drawing/2014/main" id="{05B29955-6C1F-4662-9C63-6E323156A414}"/>
              </a:ext>
            </a:extLst>
          </p:cNvPr>
          <p:cNvGrpSpPr>
            <a:grpSpLocks/>
          </p:cNvGrpSpPr>
          <p:nvPr/>
        </p:nvGrpSpPr>
        <p:grpSpPr bwMode="auto">
          <a:xfrm>
            <a:off x="1507051" y="3212933"/>
            <a:ext cx="1223454" cy="1239990"/>
            <a:chOff x="2065" y="1551"/>
            <a:chExt cx="1628" cy="1988"/>
          </a:xfrm>
        </p:grpSpPr>
        <p:sp>
          <p:nvSpPr>
            <p:cNvPr id="73" name="Freeform 30">
              <a:extLst>
                <a:ext uri="{FF2B5EF4-FFF2-40B4-BE49-F238E27FC236}">
                  <a16:creationId xmlns:a16="http://schemas.microsoft.com/office/drawing/2014/main" id="{7283C3AE-E0B6-4080-98CE-BD29ED66C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1">
              <a:extLst>
                <a:ext uri="{FF2B5EF4-FFF2-40B4-BE49-F238E27FC236}">
                  <a16:creationId xmlns:a16="http://schemas.microsoft.com/office/drawing/2014/main" id="{14C11629-3ED0-4F76-BC8B-511C91107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32">
              <a:extLst>
                <a:ext uri="{FF2B5EF4-FFF2-40B4-BE49-F238E27FC236}">
                  <a16:creationId xmlns:a16="http://schemas.microsoft.com/office/drawing/2014/main" id="{C74E81FE-58DA-42E4-BDB4-53575F3EA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33">
              <a:extLst>
                <a:ext uri="{FF2B5EF4-FFF2-40B4-BE49-F238E27FC236}">
                  <a16:creationId xmlns:a16="http://schemas.microsoft.com/office/drawing/2014/main" id="{7E3FA2E9-AE40-4D13-97F3-F748664B4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34">
              <a:extLst>
                <a:ext uri="{FF2B5EF4-FFF2-40B4-BE49-F238E27FC236}">
                  <a16:creationId xmlns:a16="http://schemas.microsoft.com/office/drawing/2014/main" id="{66C7D86C-DC0D-4126-9062-E35213970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35">
              <a:extLst>
                <a:ext uri="{FF2B5EF4-FFF2-40B4-BE49-F238E27FC236}">
                  <a16:creationId xmlns:a16="http://schemas.microsoft.com/office/drawing/2014/main" id="{6B526B95-4419-4CB3-B008-B8257A4AC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36">
              <a:extLst>
                <a:ext uri="{FF2B5EF4-FFF2-40B4-BE49-F238E27FC236}">
                  <a16:creationId xmlns:a16="http://schemas.microsoft.com/office/drawing/2014/main" id="{D1CA27AC-4DD0-4F0B-8929-0986B5574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37">
              <a:extLst>
                <a:ext uri="{FF2B5EF4-FFF2-40B4-BE49-F238E27FC236}">
                  <a16:creationId xmlns:a16="http://schemas.microsoft.com/office/drawing/2014/main" id="{EBBAEC8A-B9A4-40EC-98D2-7F4F8EDF9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38">
              <a:extLst>
                <a:ext uri="{FF2B5EF4-FFF2-40B4-BE49-F238E27FC236}">
                  <a16:creationId xmlns:a16="http://schemas.microsoft.com/office/drawing/2014/main" id="{7AA604DC-0293-4273-BFAC-012BE8720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39">
              <a:extLst>
                <a:ext uri="{FF2B5EF4-FFF2-40B4-BE49-F238E27FC236}">
                  <a16:creationId xmlns:a16="http://schemas.microsoft.com/office/drawing/2014/main" id="{B2EF767D-7F5D-4681-BD24-FE3CDFF5F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40">
              <a:extLst>
                <a:ext uri="{FF2B5EF4-FFF2-40B4-BE49-F238E27FC236}">
                  <a16:creationId xmlns:a16="http://schemas.microsoft.com/office/drawing/2014/main" id="{7EB74023-4DB0-4876-A97E-13502C863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41">
              <a:extLst>
                <a:ext uri="{FF2B5EF4-FFF2-40B4-BE49-F238E27FC236}">
                  <a16:creationId xmlns:a16="http://schemas.microsoft.com/office/drawing/2014/main" id="{E92C3015-38FB-4170-BB33-D99BBEB5D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42">
              <a:extLst>
                <a:ext uri="{FF2B5EF4-FFF2-40B4-BE49-F238E27FC236}">
                  <a16:creationId xmlns:a16="http://schemas.microsoft.com/office/drawing/2014/main" id="{455664DC-A21C-4305-A991-5F51A39BA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43">
              <a:extLst>
                <a:ext uri="{FF2B5EF4-FFF2-40B4-BE49-F238E27FC236}">
                  <a16:creationId xmlns:a16="http://schemas.microsoft.com/office/drawing/2014/main" id="{BDF9B35E-5072-45F7-91FD-41709299F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44">
              <a:extLst>
                <a:ext uri="{FF2B5EF4-FFF2-40B4-BE49-F238E27FC236}">
                  <a16:creationId xmlns:a16="http://schemas.microsoft.com/office/drawing/2014/main" id="{C5102FFA-AF21-4748-8316-37C44371E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45">
              <a:extLst>
                <a:ext uri="{FF2B5EF4-FFF2-40B4-BE49-F238E27FC236}">
                  <a16:creationId xmlns:a16="http://schemas.microsoft.com/office/drawing/2014/main" id="{7568DADE-1E56-44DF-875A-593D25F2D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FC5B0BBB-93CC-49B0-B2A7-5E78AE6EB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0" name="AutoShape 35">
            <a:extLst>
              <a:ext uri="{FF2B5EF4-FFF2-40B4-BE49-F238E27FC236}">
                <a16:creationId xmlns:a16="http://schemas.microsoft.com/office/drawing/2014/main" id="{73AE02D1-F295-48D4-B0D9-23B055937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2" y="2996478"/>
            <a:ext cx="5181598" cy="489652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 err="1"/>
              <a:t>Aaaaah</a:t>
            </a:r>
            <a:r>
              <a:rPr lang="en-US" altLang="en-US" sz="2400" dirty="0"/>
              <a:t>! I always get </a:t>
            </a:r>
            <a:r>
              <a:rPr lang="en-US" sz="2400" dirty="0">
                <a:solidFill>
                  <a:srgbClr val="FFC000"/>
                </a:solidFill>
              </a:rPr>
              <a:t>⊧ </a:t>
            </a:r>
            <a:r>
              <a:rPr lang="en-US" altLang="en-US" sz="2400" dirty="0"/>
              <a:t>and </a:t>
            </a:r>
            <a:r>
              <a:rPr lang="en-CA" sz="2400" dirty="0">
                <a:solidFill>
                  <a:srgbClr val="FFC000"/>
                </a:solidFill>
              </a:rPr>
              <a:t>⊢ </a:t>
            </a:r>
            <a:r>
              <a:rPr lang="en-US" altLang="en-US" sz="2400" dirty="0"/>
              <a:t>mixed up.</a:t>
            </a:r>
          </a:p>
        </p:txBody>
      </p:sp>
      <p:pic>
        <p:nvPicPr>
          <p:cNvPr id="91" name="Picture 5" descr="j0116172">
            <a:extLst>
              <a:ext uri="{FF2B5EF4-FFF2-40B4-BE49-F238E27FC236}">
                <a16:creationId xmlns:a16="http://schemas.microsoft.com/office/drawing/2014/main" id="{1FA9B2EB-BFE4-4E7F-91DC-D12E2B3634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514604" y="4266056"/>
            <a:ext cx="1435224" cy="1952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" name="AutoShape 8">
            <a:extLst>
              <a:ext uri="{FF2B5EF4-FFF2-40B4-BE49-F238E27FC236}">
                <a16:creationId xmlns:a16="http://schemas.microsoft.com/office/drawing/2014/main" id="{4E5B0B5D-437D-4B8F-AB07-37E18A67A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5704" y="3797999"/>
            <a:ext cx="1181100" cy="470915"/>
          </a:xfrm>
          <a:prstGeom prst="wedgeRectCallout">
            <a:avLst>
              <a:gd name="adj1" fmla="val -60204"/>
              <a:gd name="adj2" fmla="val 8989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28600" algn="l" eaLnBrk="1" hangingPunct="1">
              <a:spcBef>
                <a:spcPts val="0"/>
              </a:spcBef>
              <a:buNone/>
            </a:pPr>
            <a:r>
              <a:rPr lang="en-US" altLang="en-US" sz="2400" dirty="0"/>
              <a:t>Me too.</a:t>
            </a:r>
          </a:p>
        </p:txBody>
      </p:sp>
    </p:spTree>
    <p:extLst>
      <p:ext uri="{BB962C8B-B14F-4D97-AF65-F5344CB8AC3E}">
        <p14:creationId xmlns:p14="http://schemas.microsoft.com/office/powerpoint/2010/main" val="1233608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57" grpId="0"/>
      <p:bldP spid="49" grpId="0"/>
      <p:bldP spid="51" grpId="0"/>
      <p:bldP spid="52" grpId="0"/>
      <p:bldP spid="90" grpId="0" animBg="1"/>
      <p:bldP spid="92" grpId="0" animBg="1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2">
            <a:extLst>
              <a:ext uri="{FF2B5EF4-FFF2-40B4-BE49-F238E27FC236}">
                <a16:creationId xmlns:a16="http://schemas.microsoft.com/office/drawing/2014/main" id="{F726ACFB-3112-425A-932A-CE516C568702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57" name="Text Box 21"/>
          <p:cNvSpPr txBox="1">
            <a:spLocks noChangeArrowheads="1"/>
          </p:cNvSpPr>
          <p:nvPr/>
        </p:nvSpPr>
        <p:spPr bwMode="auto">
          <a:xfrm>
            <a:off x="304800" y="572497"/>
            <a:ext cx="16764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Syntax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1825451" y="574946"/>
            <a:ext cx="4959643" cy="1656629"/>
            <a:chOff x="1828800" y="627706"/>
            <a:chExt cx="4956072" cy="1854181"/>
          </a:xfrm>
        </p:grpSpPr>
        <p:cxnSp>
          <p:nvCxnSpPr>
            <p:cNvPr id="4" name="Straight Connector 3"/>
            <p:cNvCxnSpPr>
              <a:cxnSpLocks/>
            </p:cNvCxnSpPr>
            <p:nvPr/>
          </p:nvCxnSpPr>
          <p:spPr bwMode="auto">
            <a:xfrm>
              <a:off x="1828800" y="685800"/>
              <a:ext cx="0" cy="1796087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Text Box 21"/>
            <p:cNvSpPr txBox="1">
              <a:spLocks noChangeArrowheads="1"/>
            </p:cNvSpPr>
            <p:nvPr/>
          </p:nvSpPr>
          <p:spPr bwMode="auto">
            <a:xfrm>
              <a:off x="2212872" y="627706"/>
              <a:ext cx="4572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kern="0" dirty="0">
                  <a:solidFill>
                    <a:schemeClr val="tx2"/>
                  </a:solidFill>
                </a:rPr>
                <a:t>Model/Interpretation/Universe</a:t>
              </a:r>
              <a:endParaRPr lang="en-CA" altLang="en-US" sz="2400" kern="0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-152400" y="1031186"/>
            <a:ext cx="2209801" cy="1138270"/>
            <a:chOff x="-152400" y="1143000"/>
            <a:chExt cx="2209801" cy="1138270"/>
          </a:xfrm>
        </p:grpSpPr>
        <p:sp>
          <p:nvSpPr>
            <p:cNvPr id="23" name="Down Arrow 22"/>
            <p:cNvSpPr/>
            <p:nvPr/>
          </p:nvSpPr>
          <p:spPr bwMode="auto">
            <a:xfrm flipH="1">
              <a:off x="762000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7" name="Text Box 21"/>
            <p:cNvSpPr txBox="1">
              <a:spLocks noChangeArrowheads="1"/>
            </p:cNvSpPr>
            <p:nvPr/>
          </p:nvSpPr>
          <p:spPr bwMode="auto">
            <a:xfrm>
              <a:off x="-152400" y="1450273"/>
              <a:ext cx="220980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well defined.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553200" y="567020"/>
            <a:ext cx="2590800" cy="1664555"/>
            <a:chOff x="6553200" y="619780"/>
            <a:chExt cx="2590800" cy="1868454"/>
          </a:xfrm>
        </p:grpSpPr>
        <p:sp>
          <p:nvSpPr>
            <p:cNvPr id="13" name="Text Box 21"/>
            <p:cNvSpPr txBox="1">
              <a:spLocks noChangeArrowheads="1"/>
            </p:cNvSpPr>
            <p:nvPr/>
          </p:nvSpPr>
          <p:spPr bwMode="auto">
            <a:xfrm>
              <a:off x="6629400" y="619780"/>
              <a:ext cx="25146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chemeClr val="tx2"/>
                  </a:solidFill>
                </a:rPr>
                <a:t>A Proof System</a:t>
              </a:r>
            </a:p>
          </p:txBody>
        </p:sp>
        <p:cxnSp>
          <p:nvCxnSpPr>
            <p:cNvPr id="29" name="Straight Connector 28"/>
            <p:cNvCxnSpPr>
              <a:cxnSpLocks/>
            </p:cNvCxnSpPr>
            <p:nvPr/>
          </p:nvCxnSpPr>
          <p:spPr bwMode="auto">
            <a:xfrm>
              <a:off x="6553200" y="685800"/>
              <a:ext cx="0" cy="1802434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1" name="Group 40"/>
          <p:cNvGrpSpPr/>
          <p:nvPr/>
        </p:nvGrpSpPr>
        <p:grpSpPr>
          <a:xfrm>
            <a:off x="1676400" y="1371600"/>
            <a:ext cx="5257800" cy="766465"/>
            <a:chOff x="1676400" y="1143000"/>
            <a:chExt cx="5257800" cy="766465"/>
          </a:xfrm>
        </p:grpSpPr>
        <p:sp>
          <p:nvSpPr>
            <p:cNvPr id="24" name="Text Box 21"/>
            <p:cNvSpPr txBox="1">
              <a:spLocks noChangeArrowheads="1"/>
            </p:cNvSpPr>
            <p:nvPr/>
          </p:nvSpPr>
          <p:spPr bwMode="auto">
            <a:xfrm>
              <a:off x="1676400" y="1447800"/>
              <a:ext cx="5257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true/valid.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  <p:sp>
          <p:nvSpPr>
            <p:cNvPr id="44" name="Down Arrow 43"/>
            <p:cNvSpPr/>
            <p:nvPr/>
          </p:nvSpPr>
          <p:spPr bwMode="auto">
            <a:xfrm flipH="1">
              <a:off x="3973519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6781799" y="1017738"/>
            <a:ext cx="2209801" cy="1138270"/>
            <a:chOff x="6781799" y="1143000"/>
            <a:chExt cx="2209801" cy="1138270"/>
          </a:xfrm>
        </p:grpSpPr>
        <p:sp>
          <p:nvSpPr>
            <p:cNvPr id="28" name="Text Box 21"/>
            <p:cNvSpPr txBox="1">
              <a:spLocks noChangeArrowheads="1"/>
            </p:cNvSpPr>
            <p:nvPr/>
          </p:nvSpPr>
          <p:spPr bwMode="auto">
            <a:xfrm>
              <a:off x="6781799" y="1450273"/>
              <a:ext cx="220980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proved.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  <p:sp>
          <p:nvSpPr>
            <p:cNvPr id="45" name="Down Arrow 44"/>
            <p:cNvSpPr/>
            <p:nvPr/>
          </p:nvSpPr>
          <p:spPr bwMode="auto">
            <a:xfrm flipH="1">
              <a:off x="7763347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49" name="Text Box 21">
            <a:extLst>
              <a:ext uri="{FF2B5EF4-FFF2-40B4-BE49-F238E27FC236}">
                <a16:creationId xmlns:a16="http://schemas.microsoft.com/office/drawing/2014/main" id="{006FEC70-B6C4-4BD9-9349-927329A5DC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914400"/>
            <a:ext cx="32941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Wingdings" panose="05000000000000000000" pitchFamily="2" charset="2"/>
              </a:rPr>
              <a:t>Values of all symbols.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85BAF856-9B98-4510-8988-E90F96092141}"/>
              </a:ext>
            </a:extLst>
          </p:cNvPr>
          <p:cNvCxnSpPr/>
          <p:nvPr/>
        </p:nvCxnSpPr>
        <p:spPr bwMode="auto">
          <a:xfrm>
            <a:off x="304800" y="605970"/>
            <a:ext cx="86400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Straight Connector 49"/>
          <p:cNvCxnSpPr/>
          <p:nvPr/>
        </p:nvCxnSpPr>
        <p:spPr bwMode="auto">
          <a:xfrm>
            <a:off x="304800" y="2637972"/>
            <a:ext cx="86400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1" name="Rectangle 50">
            <a:extLst>
              <a:ext uri="{FF2B5EF4-FFF2-40B4-BE49-F238E27FC236}">
                <a16:creationId xmlns:a16="http://schemas.microsoft.com/office/drawing/2014/main" id="{0DEC56FB-9052-4480-A4A3-A9309E7CCF57}"/>
              </a:ext>
            </a:extLst>
          </p:cNvPr>
          <p:cNvSpPr/>
          <p:nvPr/>
        </p:nvSpPr>
        <p:spPr>
          <a:xfrm>
            <a:off x="3869100" y="1959114"/>
            <a:ext cx="71846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000" dirty="0">
                <a:solidFill>
                  <a:srgbClr val="FFC000"/>
                </a:solidFill>
              </a:rPr>
              <a:t>⊧</a:t>
            </a:r>
            <a:r>
              <a:rPr lang="el-GR" altLang="en-US" sz="40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lang="en-US" sz="4000" dirty="0">
              <a:solidFill>
                <a:srgbClr val="FFC000"/>
              </a:solidFill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7B3C58B3-B575-4873-8CF8-2FA39B95A4AE}"/>
              </a:ext>
            </a:extLst>
          </p:cNvPr>
          <p:cNvSpPr/>
          <p:nvPr/>
        </p:nvSpPr>
        <p:spPr>
          <a:xfrm>
            <a:off x="7620000" y="1934028"/>
            <a:ext cx="798616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CA" sz="4000" dirty="0">
                <a:solidFill>
                  <a:srgbClr val="FFC000"/>
                </a:solidFill>
              </a:rPr>
              <a:t>⊢</a:t>
            </a:r>
            <a:r>
              <a:rPr lang="el-GR" altLang="en-US" sz="40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lang="en-US" sz="4000" dirty="0">
              <a:solidFill>
                <a:srgbClr val="FFC000"/>
              </a:solidFill>
            </a:endParaRPr>
          </a:p>
        </p:txBody>
      </p:sp>
      <p:pic>
        <p:nvPicPr>
          <p:cNvPr id="53" name="Picture 52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D5F2E307-E5FA-4786-914E-3C90ED274A7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 flipV="1">
            <a:off x="2511560" y="4180242"/>
            <a:ext cx="965133" cy="988405"/>
          </a:xfrm>
          <a:prstGeom prst="rect">
            <a:avLst/>
          </a:prstGeom>
        </p:spPr>
      </p:pic>
      <p:sp>
        <p:nvSpPr>
          <p:cNvPr id="54" name="AutoShape 8">
            <a:extLst>
              <a:ext uri="{FF2B5EF4-FFF2-40B4-BE49-F238E27FC236}">
                <a16:creationId xmlns:a16="http://schemas.microsoft.com/office/drawing/2014/main" id="{3AEE1C4A-7DF9-4E82-BE7A-45CEDAAFE60E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083205" y="4527623"/>
            <a:ext cx="3886195" cy="435468"/>
          </a:xfrm>
          <a:prstGeom prst="wedgeRectCallout">
            <a:avLst>
              <a:gd name="adj1" fmla="val 11620"/>
              <a:gd name="adj2" fmla="val -84534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How about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π </a:t>
            </a:r>
            <a:r>
              <a:rPr lang="en-US" sz="2400" dirty="0"/>
              <a:t>for Pi for Proof?</a:t>
            </a:r>
          </a:p>
        </p:txBody>
      </p:sp>
      <p:sp>
        <p:nvSpPr>
          <p:cNvPr id="55" name="AutoShape 8">
            <a:extLst>
              <a:ext uri="{FF2B5EF4-FFF2-40B4-BE49-F238E27FC236}">
                <a16:creationId xmlns:a16="http://schemas.microsoft.com/office/drawing/2014/main" id="{F6463B06-FCB2-4132-B56B-6C0BF52B4C80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776928" y="4575605"/>
            <a:ext cx="3886195" cy="435468"/>
          </a:xfrm>
          <a:prstGeom prst="wedgeRectCallout">
            <a:avLst>
              <a:gd name="adj1" fmla="val 16476"/>
              <a:gd name="adj2" fmla="val -84534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And 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sz="2400" dirty="0"/>
              <a:t>for truth?</a:t>
            </a:r>
          </a:p>
        </p:txBody>
      </p:sp>
      <p:sp>
        <p:nvSpPr>
          <p:cNvPr id="60" name="AutoShape 8">
            <a:extLst>
              <a:ext uri="{FF2B5EF4-FFF2-40B4-BE49-F238E27FC236}">
                <a16:creationId xmlns:a16="http://schemas.microsoft.com/office/drawing/2014/main" id="{7ED29DDE-86E6-496D-BA88-CBC8587BA7E7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3930068" y="4250057"/>
            <a:ext cx="3886195" cy="990600"/>
          </a:xfrm>
          <a:prstGeom prst="wedgeRectCallout">
            <a:avLst>
              <a:gd name="adj1" fmla="val 19253"/>
              <a:gd name="adj2" fmla="val -73255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Except that it is backwards</a:t>
            </a:r>
          </a:p>
          <a:p>
            <a:pPr algn="ctr">
              <a:buNone/>
            </a:pPr>
            <a:r>
              <a:rPr lang="en-US" sz="2400" dirty="0"/>
              <a:t>and sideways.</a:t>
            </a:r>
          </a:p>
        </p:txBody>
      </p:sp>
    </p:spTree>
    <p:extLst>
      <p:ext uri="{BB962C8B-B14F-4D97-AF65-F5344CB8AC3E}">
        <p14:creationId xmlns:p14="http://schemas.microsoft.com/office/powerpoint/2010/main" val="1218465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7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2.59259E-6 L 0.1052 0.00486 C 0.12743 0.00602 0.16041 0.00672 0.19479 0.00672 C 0.23402 0.00672 0.26545 0.00602 0.28767 0.00486 L 0.39305 -2.59259E-6 " pathEditMode="relative" rAng="0" ptsTypes="AAAAA">
                                      <p:cBhvr>
                                        <p:cTn id="2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653" y="324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37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1.85185E-6 L -0.10989 0.00486 C -0.13298 0.00602 -0.16736 0.00671 -0.2033 0.00671 C -0.24427 0.00671 -0.27691 0.00602 -0.3 0.00486 L -0.40972 1.85185E-6 " pathEditMode="relative" rAng="0" ptsTypes="AAAAA">
                                      <p:cBhvr>
                                        <p:cTn id="2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486" y="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4" grpId="1" animBg="1"/>
      <p:bldP spid="55" grpId="0" animBg="1"/>
      <p:bldP spid="55" grpId="1" animBg="1"/>
      <p:bldP spid="60" grpId="0" animBg="1"/>
    </p:bld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2">
            <a:extLst>
              <a:ext uri="{FF2B5EF4-FFF2-40B4-BE49-F238E27FC236}">
                <a16:creationId xmlns:a16="http://schemas.microsoft.com/office/drawing/2014/main" id="{F726ACFB-3112-425A-932A-CE516C568702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57" name="Text Box 21"/>
          <p:cNvSpPr txBox="1">
            <a:spLocks noChangeArrowheads="1"/>
          </p:cNvSpPr>
          <p:nvPr/>
        </p:nvSpPr>
        <p:spPr bwMode="auto">
          <a:xfrm>
            <a:off x="304800" y="572497"/>
            <a:ext cx="16764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Syntax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1825451" y="574946"/>
            <a:ext cx="4959643" cy="1656629"/>
            <a:chOff x="1828800" y="627706"/>
            <a:chExt cx="4956072" cy="1854181"/>
          </a:xfrm>
        </p:grpSpPr>
        <p:cxnSp>
          <p:nvCxnSpPr>
            <p:cNvPr id="4" name="Straight Connector 3"/>
            <p:cNvCxnSpPr>
              <a:cxnSpLocks/>
            </p:cNvCxnSpPr>
            <p:nvPr/>
          </p:nvCxnSpPr>
          <p:spPr bwMode="auto">
            <a:xfrm>
              <a:off x="1828800" y="685800"/>
              <a:ext cx="0" cy="1796087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Text Box 21"/>
            <p:cNvSpPr txBox="1">
              <a:spLocks noChangeArrowheads="1"/>
            </p:cNvSpPr>
            <p:nvPr/>
          </p:nvSpPr>
          <p:spPr bwMode="auto">
            <a:xfrm>
              <a:off x="2212872" y="627706"/>
              <a:ext cx="4572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kern="0" dirty="0">
                  <a:solidFill>
                    <a:schemeClr val="tx2"/>
                  </a:solidFill>
                </a:rPr>
                <a:t>Model/Interpretation/Universe</a:t>
              </a:r>
              <a:endParaRPr lang="en-CA" altLang="en-US" sz="2400" kern="0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-152400" y="1031186"/>
            <a:ext cx="2209801" cy="1138270"/>
            <a:chOff x="-152400" y="1143000"/>
            <a:chExt cx="2209801" cy="1138270"/>
          </a:xfrm>
        </p:grpSpPr>
        <p:sp>
          <p:nvSpPr>
            <p:cNvPr id="23" name="Down Arrow 22"/>
            <p:cNvSpPr/>
            <p:nvPr/>
          </p:nvSpPr>
          <p:spPr bwMode="auto">
            <a:xfrm flipH="1">
              <a:off x="762000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7" name="Text Box 21"/>
            <p:cNvSpPr txBox="1">
              <a:spLocks noChangeArrowheads="1"/>
            </p:cNvSpPr>
            <p:nvPr/>
          </p:nvSpPr>
          <p:spPr bwMode="auto">
            <a:xfrm>
              <a:off x="-152400" y="1450273"/>
              <a:ext cx="220980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well defined.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553200" y="567020"/>
            <a:ext cx="2590800" cy="1664555"/>
            <a:chOff x="6553200" y="619780"/>
            <a:chExt cx="2590800" cy="1868454"/>
          </a:xfrm>
        </p:grpSpPr>
        <p:sp>
          <p:nvSpPr>
            <p:cNvPr id="13" name="Text Box 21"/>
            <p:cNvSpPr txBox="1">
              <a:spLocks noChangeArrowheads="1"/>
            </p:cNvSpPr>
            <p:nvPr/>
          </p:nvSpPr>
          <p:spPr bwMode="auto">
            <a:xfrm>
              <a:off x="6629400" y="619780"/>
              <a:ext cx="25146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chemeClr val="tx2"/>
                  </a:solidFill>
                </a:rPr>
                <a:t>A Proof System</a:t>
              </a:r>
            </a:p>
          </p:txBody>
        </p:sp>
        <p:cxnSp>
          <p:nvCxnSpPr>
            <p:cNvPr id="29" name="Straight Connector 28"/>
            <p:cNvCxnSpPr>
              <a:cxnSpLocks/>
            </p:cNvCxnSpPr>
            <p:nvPr/>
          </p:nvCxnSpPr>
          <p:spPr bwMode="auto">
            <a:xfrm>
              <a:off x="6553200" y="685800"/>
              <a:ext cx="0" cy="1802434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36" name="Straight Connector 35"/>
          <p:cNvCxnSpPr/>
          <p:nvPr/>
        </p:nvCxnSpPr>
        <p:spPr bwMode="auto">
          <a:xfrm>
            <a:off x="304800" y="2231574"/>
            <a:ext cx="86400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41" name="Group 40"/>
          <p:cNvGrpSpPr/>
          <p:nvPr/>
        </p:nvGrpSpPr>
        <p:grpSpPr>
          <a:xfrm>
            <a:off x="1676400" y="1371600"/>
            <a:ext cx="5257800" cy="766465"/>
            <a:chOff x="1676400" y="1143000"/>
            <a:chExt cx="5257800" cy="766465"/>
          </a:xfrm>
        </p:grpSpPr>
        <p:sp>
          <p:nvSpPr>
            <p:cNvPr id="24" name="Text Box 21"/>
            <p:cNvSpPr txBox="1">
              <a:spLocks noChangeArrowheads="1"/>
            </p:cNvSpPr>
            <p:nvPr/>
          </p:nvSpPr>
          <p:spPr bwMode="auto">
            <a:xfrm>
              <a:off x="1676400" y="1447800"/>
              <a:ext cx="5257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true/valid.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  <p:sp>
          <p:nvSpPr>
            <p:cNvPr id="44" name="Down Arrow 43"/>
            <p:cNvSpPr/>
            <p:nvPr/>
          </p:nvSpPr>
          <p:spPr bwMode="auto">
            <a:xfrm flipH="1">
              <a:off x="3973519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6781799" y="1017738"/>
            <a:ext cx="2209801" cy="1138270"/>
            <a:chOff x="6781799" y="1143000"/>
            <a:chExt cx="2209801" cy="1138270"/>
          </a:xfrm>
        </p:grpSpPr>
        <p:sp>
          <p:nvSpPr>
            <p:cNvPr id="28" name="Text Box 21"/>
            <p:cNvSpPr txBox="1">
              <a:spLocks noChangeArrowheads="1"/>
            </p:cNvSpPr>
            <p:nvPr/>
          </p:nvSpPr>
          <p:spPr bwMode="auto">
            <a:xfrm>
              <a:off x="6781799" y="1450273"/>
              <a:ext cx="220980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proved.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  <p:sp>
          <p:nvSpPr>
            <p:cNvPr id="45" name="Down Arrow 44"/>
            <p:cNvSpPr/>
            <p:nvPr/>
          </p:nvSpPr>
          <p:spPr bwMode="auto">
            <a:xfrm flipH="1">
              <a:off x="7763347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49" name="Text Box 21">
            <a:extLst>
              <a:ext uri="{FF2B5EF4-FFF2-40B4-BE49-F238E27FC236}">
                <a16:creationId xmlns:a16="http://schemas.microsoft.com/office/drawing/2014/main" id="{006FEC70-B6C4-4BD9-9349-927329A5DC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914400"/>
            <a:ext cx="32941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Wingdings" panose="05000000000000000000" pitchFamily="2" charset="2"/>
              </a:rPr>
              <a:t>Values of all symbols.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85BAF856-9B98-4510-8988-E90F96092141}"/>
              </a:ext>
            </a:extLst>
          </p:cNvPr>
          <p:cNvCxnSpPr/>
          <p:nvPr/>
        </p:nvCxnSpPr>
        <p:spPr bwMode="auto">
          <a:xfrm>
            <a:off x="304800" y="605970"/>
            <a:ext cx="86400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3" name="Text Box 21">
            <a:extLst>
              <a:ext uri="{FF2B5EF4-FFF2-40B4-BE49-F238E27FC236}">
                <a16:creationId xmlns:a16="http://schemas.microsoft.com/office/drawing/2014/main" id="{5611883E-9C2C-4B55-A039-3311879184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98" y="2184402"/>
            <a:ext cx="9525002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A proof system is</a:t>
            </a:r>
          </a:p>
          <a:p>
            <a:pPr marL="457200" indent="-4572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</a:rPr>
              <a:t>Sound</a:t>
            </a:r>
            <a:r>
              <a:rPr lang="en-US" altLang="en-US" sz="2400" dirty="0"/>
              <a:t> </a:t>
            </a:r>
            <a:r>
              <a:rPr lang="en-US" altLang="en-US" sz="2400" dirty="0" err="1"/>
              <a:t>iff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/>
              <a:t>has a proof starting with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ym typeface="Wingdings" panose="05000000000000000000" pitchFamily="2" charset="2"/>
              </a:rPr>
              <a:t> is valid</a:t>
            </a:r>
            <a:r>
              <a:rPr lang="en-US" altLang="en-US" sz="2400" dirty="0"/>
              <a:t> when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 </a:t>
            </a:r>
            <a:r>
              <a:rPr lang="en-US" altLang="en-US" sz="2400" dirty="0"/>
              <a:t>is valid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</a:t>
            </a:r>
            <a:endParaRPr lang="en-US" altLang="en-US" sz="2400" dirty="0">
              <a:sym typeface="Wingdings" panose="05000000000000000000" pitchFamily="2" charset="2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/>
              <a:t>       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CA" sz="2400" dirty="0">
                <a:solidFill>
                  <a:srgbClr val="FFC000"/>
                </a:solidFill>
              </a:rPr>
              <a:t>⊢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C000"/>
                </a:solidFill>
              </a:rPr>
              <a:t>      </a:t>
            </a:r>
            <a:r>
              <a:rPr lang="en-US" altLang="en-US" sz="2400" dirty="0">
                <a:sym typeface="Wingdings" panose="05000000000000000000" pitchFamily="2" charset="2"/>
              </a:rPr>
              <a:t>    </a:t>
            </a:r>
            <a:r>
              <a:rPr lang="en-US" altLang="en-US" sz="2400" dirty="0"/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</a:rPr>
              <a:t>⊨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sp>
        <p:nvSpPr>
          <p:cNvPr id="38" name="Text Box 21">
            <a:extLst>
              <a:ext uri="{FF2B5EF4-FFF2-40B4-BE49-F238E27FC236}">
                <a16:creationId xmlns:a16="http://schemas.microsoft.com/office/drawing/2014/main" id="{83A01048-0F2D-4984-AD6F-5FB65B4D4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4036743"/>
            <a:ext cx="9354612" cy="1692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Proof Requires: </a:t>
            </a:r>
            <a:r>
              <a:rPr lang="en-US" sz="2400" dirty="0">
                <a:solidFill>
                  <a:srgbClr val="FFC000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>
                <a:solidFill>
                  <a:srgbClr val="FFFFFF"/>
                </a:solidFill>
              </a:rPr>
              <a:t>       Rule “If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n-US" sz="2400" dirty="0">
                <a:solidFill>
                  <a:srgbClr val="FFFFFF"/>
                </a:solidFill>
              </a:rPr>
              <a:t> and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sz="2400" dirty="0">
                <a:solidFill>
                  <a:srgbClr val="FFFFFF"/>
                </a:solidFill>
              </a:rPr>
              <a:t> are lines in your proof, then you can add line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sz="2400" dirty="0">
                <a:solidFill>
                  <a:srgbClr val="FFFFFF"/>
                </a:solidFill>
              </a:rPr>
              <a:t>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>
                <a:solidFill>
                  <a:srgbClr val="FFFFFF"/>
                </a:solidFill>
              </a:rPr>
              <a:t>       requires</a:t>
            </a:r>
            <a:r>
              <a:rPr 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  </a:t>
            </a:r>
            <a:r>
              <a:rPr lang="en-US" sz="2400" dirty="0">
                <a:solidFill>
                  <a:srgbClr val="FFFFFF"/>
                </a:solidFill>
              </a:rPr>
              <a:t>“If   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n-US" sz="2400" dirty="0">
                <a:solidFill>
                  <a:srgbClr val="FFFFFF"/>
                </a:solidFill>
              </a:rPr>
              <a:t>  and   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sz="2400" dirty="0">
                <a:solidFill>
                  <a:srgbClr val="FFFFFF"/>
                </a:solidFill>
              </a:rPr>
              <a:t>  are valid, then so is  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sz="2400" dirty="0">
                <a:solidFill>
                  <a:srgbClr val="FFFFFF"/>
                </a:solidFill>
              </a:rPr>
              <a:t>”</a:t>
            </a:r>
            <a:endParaRPr lang="en-US" sz="2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  </a:t>
            </a:r>
            <a:r>
              <a:rPr lang="en-US" altLang="en-US" sz="2400" dirty="0">
                <a:sym typeface="Symbol" panose="05050102010706020507" pitchFamily="18" charset="2"/>
              </a:rPr>
              <a:t>ie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</a:t>
            </a:r>
            <a:r>
              <a:rPr lang="el-GR" sz="2400" dirty="0">
                <a:solidFill>
                  <a:srgbClr val="FFC000"/>
                </a:solidFill>
              </a:rPr>
              <a:t>⇒</a:t>
            </a:r>
            <a:r>
              <a:rPr lang="en-US" sz="2400" dirty="0">
                <a:solidFill>
                  <a:srgbClr val="FFC000"/>
                </a:solidFill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 </a:t>
            </a:r>
            <a:r>
              <a:rPr lang="en-US" sz="2400" dirty="0">
                <a:solidFill>
                  <a:srgbClr val="FFFFFF"/>
                </a:solidFill>
              </a:rPr>
              <a:t>requires </a:t>
            </a:r>
            <a:r>
              <a:rPr 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800" dirty="0">
                <a:sym typeface="Symbol" panose="05050102010706020507" pitchFamily="18" charset="2"/>
              </a:rPr>
              <a:t>  </a:t>
            </a:r>
            <a:r>
              <a:rPr lang="en-US" altLang="en-US" sz="800" dirty="0">
                <a:sym typeface="Wingdings" panose="05000000000000000000" pitchFamily="2" charset="2"/>
              </a:rPr>
              <a:t> 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DDF5ECC3-6A17-4194-BF4A-59D737976338}"/>
              </a:ext>
            </a:extLst>
          </p:cNvPr>
          <p:cNvSpPr/>
          <p:nvPr/>
        </p:nvSpPr>
        <p:spPr>
          <a:xfrm>
            <a:off x="3312888" y="3276600"/>
            <a:ext cx="590731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I.e.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lang="en-US" altLang="en-US" sz="2400" dirty="0"/>
              <a:t>is true in every model in which is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 </a:t>
            </a:r>
            <a:r>
              <a:rPr lang="en-US" altLang="en-US" sz="2400" dirty="0"/>
              <a:t>true.</a:t>
            </a:r>
            <a:endParaRPr lang="en-US" sz="2400" dirty="0"/>
          </a:p>
        </p:txBody>
      </p:sp>
      <p:sp>
        <p:nvSpPr>
          <p:cNvPr id="46" name="Text Box 21">
            <a:extLst>
              <a:ext uri="{FF2B5EF4-FFF2-40B4-BE49-F238E27FC236}">
                <a16:creationId xmlns:a16="http://schemas.microsoft.com/office/drawing/2014/main" id="{83A01048-0F2D-4984-AD6F-5FB65B4D4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2388" y="5669340"/>
            <a:ext cx="935461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CA" sz="2400" dirty="0">
                <a:solidFill>
                  <a:srgbClr val="FFC000"/>
                </a:solidFill>
              </a:rPr>
              <a:t>⊢   </a:t>
            </a:r>
            <a:r>
              <a:rPr 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P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roves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l-GR" sz="2400" dirty="0">
                <a:solidFill>
                  <a:srgbClr val="FFC000"/>
                </a:solidFill>
              </a:rPr>
              <a:t>⇒</a:t>
            </a:r>
            <a:r>
              <a:rPr lang="en-US" sz="2400" dirty="0">
                <a:solidFill>
                  <a:srgbClr val="FFC000"/>
                </a:solidFill>
              </a:rPr>
              <a:t> 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One line of proof  can be concluded from and earlier one.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C000"/>
                </a:solidFill>
              </a:rPr>
              <a:t>⊨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Is Valid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>
              <a:solidFill>
                <a:srgbClr val="FFFFFF"/>
              </a:solidFill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4120255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2">
            <a:extLst>
              <a:ext uri="{FF2B5EF4-FFF2-40B4-BE49-F238E27FC236}">
                <a16:creationId xmlns:a16="http://schemas.microsoft.com/office/drawing/2014/main" id="{F726ACFB-3112-425A-932A-CE516C568702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8063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kern="0" dirty="0">
                <a:solidFill>
                  <a:srgbClr val="FFFF00"/>
                </a:solidFill>
              </a:rPr>
              <a:t>Sound and Complete</a:t>
            </a:r>
            <a:endParaRPr lang="en-CA" altLang="en-US" kern="0" dirty="0">
              <a:solidFill>
                <a:srgbClr val="FFFF00"/>
              </a:solidFill>
            </a:endParaRPr>
          </a:p>
        </p:txBody>
      </p:sp>
      <p:sp>
        <p:nvSpPr>
          <p:cNvPr id="59" name="Text Box 21">
            <a:extLst>
              <a:ext uri="{FF2B5EF4-FFF2-40B4-BE49-F238E27FC236}">
                <a16:creationId xmlns:a16="http://schemas.microsoft.com/office/drawing/2014/main" id="{ECA790CA-4EFB-4441-9A12-B4C8277B94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2086" y="3653135"/>
            <a:ext cx="1219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800" dirty="0">
              <a:sym typeface="Wingdings" panose="05000000000000000000" pitchFamily="2" charset="2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15E0971-08D5-4480-BEEB-D35AE0398F96}"/>
              </a:ext>
            </a:extLst>
          </p:cNvPr>
          <p:cNvGrpSpPr/>
          <p:nvPr/>
        </p:nvGrpSpPr>
        <p:grpSpPr>
          <a:xfrm>
            <a:off x="5475514" y="5144477"/>
            <a:ext cx="3857172" cy="461665"/>
            <a:chOff x="5134428" y="5144477"/>
            <a:chExt cx="3857172" cy="461665"/>
          </a:xfrm>
        </p:grpSpPr>
        <p:sp>
          <p:nvSpPr>
            <p:cNvPr id="62" name="Text Box 21">
              <a:extLst>
                <a:ext uri="{FF2B5EF4-FFF2-40B4-BE49-F238E27FC236}">
                  <a16:creationId xmlns:a16="http://schemas.microsoft.com/office/drawing/2014/main" id="{51BC37AD-15D9-4317-AE22-7E56E7C1F2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4428" y="5144477"/>
              <a:ext cx="1219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QC(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     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lang="en-US" altLang="en-US" sz="800" dirty="0">
                <a:sym typeface="Wingdings" panose="05000000000000000000" pitchFamily="2" charset="2"/>
              </a:endParaRPr>
            </a:p>
          </p:txBody>
        </p:sp>
        <p:sp>
          <p:nvSpPr>
            <p:cNvPr id="63" name="Text Box 21">
              <a:extLst>
                <a:ext uri="{FF2B5EF4-FFF2-40B4-BE49-F238E27FC236}">
                  <a16:creationId xmlns:a16="http://schemas.microsoft.com/office/drawing/2014/main" id="{5413C6B0-CD10-4A95-8D54-2C1D335607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00800" y="5144477"/>
              <a:ext cx="1219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QC(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     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lang="en-US" altLang="en-US" sz="800" dirty="0">
                <a:sym typeface="Wingdings" panose="05000000000000000000" pitchFamily="2" charset="2"/>
              </a:endParaRPr>
            </a:p>
          </p:txBody>
        </p:sp>
        <p:sp>
          <p:nvSpPr>
            <p:cNvPr id="64" name="Text Box 21">
              <a:extLst>
                <a:ext uri="{FF2B5EF4-FFF2-40B4-BE49-F238E27FC236}">
                  <a16:creationId xmlns:a16="http://schemas.microsoft.com/office/drawing/2014/main" id="{4906A440-7665-4A46-A7B7-D3FB4A5687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72400" y="5144477"/>
              <a:ext cx="1219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QC(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   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lang="en-US" altLang="en-US" sz="800" dirty="0">
                <a:sym typeface="Wingdings" panose="05000000000000000000" pitchFamily="2" charset="2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292631B4-921C-4B22-BED9-4AC9835E27CC}"/>
              </a:ext>
            </a:extLst>
          </p:cNvPr>
          <p:cNvGrpSpPr/>
          <p:nvPr/>
        </p:nvGrpSpPr>
        <p:grpSpPr>
          <a:xfrm>
            <a:off x="838200" y="5144477"/>
            <a:ext cx="3755574" cy="473390"/>
            <a:chOff x="1157514" y="5144477"/>
            <a:chExt cx="3755574" cy="473390"/>
          </a:xfrm>
        </p:grpSpPr>
        <p:sp>
          <p:nvSpPr>
            <p:cNvPr id="65" name="Text Box 21">
              <a:extLst>
                <a:ext uri="{FF2B5EF4-FFF2-40B4-BE49-F238E27FC236}">
                  <a16:creationId xmlns:a16="http://schemas.microsoft.com/office/drawing/2014/main" id="{403FC6C6-01E5-4E65-8911-769F0DB793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7514" y="5144477"/>
              <a:ext cx="1219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QC(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     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lang="en-US" altLang="en-US" sz="800" dirty="0">
                <a:sym typeface="Wingdings" panose="05000000000000000000" pitchFamily="2" charset="2"/>
              </a:endParaRPr>
            </a:p>
          </p:txBody>
        </p:sp>
        <p:sp>
          <p:nvSpPr>
            <p:cNvPr id="67" name="Text Box 21">
              <a:extLst>
                <a:ext uri="{FF2B5EF4-FFF2-40B4-BE49-F238E27FC236}">
                  <a16:creationId xmlns:a16="http://schemas.microsoft.com/office/drawing/2014/main" id="{DC2BDE8C-DA7A-4A92-B2A2-A6FD413CBB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5830" y="5144477"/>
              <a:ext cx="1219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QC(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     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lang="en-US" altLang="en-US" sz="800" dirty="0">
                <a:sym typeface="Wingdings" panose="05000000000000000000" pitchFamily="2" charset="2"/>
              </a:endParaRPr>
            </a:p>
          </p:txBody>
        </p:sp>
        <p:sp>
          <p:nvSpPr>
            <p:cNvPr id="68" name="Text Box 21">
              <a:extLst>
                <a:ext uri="{FF2B5EF4-FFF2-40B4-BE49-F238E27FC236}">
                  <a16:creationId xmlns:a16="http://schemas.microsoft.com/office/drawing/2014/main" id="{2BD585B9-1A8E-4345-BA4E-3BB70025E1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3888" y="5156202"/>
              <a:ext cx="1219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QC(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   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lang="en-US" altLang="en-US" sz="800" dirty="0">
                <a:sym typeface="Wingdings" panose="05000000000000000000" pitchFamily="2" charset="2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8B7358E-51EC-4880-800A-D6F68A13FA1F}"/>
              </a:ext>
            </a:extLst>
          </p:cNvPr>
          <p:cNvGrpSpPr/>
          <p:nvPr/>
        </p:nvGrpSpPr>
        <p:grpSpPr>
          <a:xfrm>
            <a:off x="2184400" y="4767107"/>
            <a:ext cx="6252030" cy="463341"/>
            <a:chOff x="1658256" y="4767107"/>
            <a:chExt cx="6252030" cy="463341"/>
          </a:xfrm>
        </p:grpSpPr>
        <p:sp>
          <p:nvSpPr>
            <p:cNvPr id="58" name="Text Box 21">
              <a:extLst>
                <a:ext uri="{FF2B5EF4-FFF2-40B4-BE49-F238E27FC236}">
                  <a16:creationId xmlns:a16="http://schemas.microsoft.com/office/drawing/2014/main" id="{53118E8F-B693-40DC-A86A-69888D26AD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8256" y="4767107"/>
              <a:ext cx="1219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QC(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     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lang="en-US" altLang="en-US" sz="800" dirty="0">
                <a:sym typeface="Wingdings" panose="05000000000000000000" pitchFamily="2" charset="2"/>
              </a:endParaRPr>
            </a:p>
          </p:txBody>
        </p:sp>
        <p:sp>
          <p:nvSpPr>
            <p:cNvPr id="69" name="Text Box 21">
              <a:extLst>
                <a:ext uri="{FF2B5EF4-FFF2-40B4-BE49-F238E27FC236}">
                  <a16:creationId xmlns:a16="http://schemas.microsoft.com/office/drawing/2014/main" id="{4187ACDE-661A-4F6F-9AF8-C9BAD7123C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29428" y="4767107"/>
              <a:ext cx="1219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QC(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     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lang="en-US" altLang="en-US" sz="800" dirty="0">
                <a:sym typeface="Wingdings" panose="05000000000000000000" pitchFamily="2" charset="2"/>
              </a:endParaRPr>
            </a:p>
          </p:txBody>
        </p:sp>
        <p:sp>
          <p:nvSpPr>
            <p:cNvPr id="70" name="Text Box 21">
              <a:extLst>
                <a:ext uri="{FF2B5EF4-FFF2-40B4-BE49-F238E27FC236}">
                  <a16:creationId xmlns:a16="http://schemas.microsoft.com/office/drawing/2014/main" id="{E7E04BCC-B7F6-4231-A5F2-3681702CB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1086" y="4768783"/>
              <a:ext cx="12192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QC(</a:t>
              </a:r>
              <a:r>
                <a:rPr lang="en-US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   </a:t>
              </a:r>
              <a:r>
                <a:rPr lang="en-CA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lang="en-US" altLang="en-US" sz="800" dirty="0">
                <a:sym typeface="Wingdings" panose="05000000000000000000" pitchFamily="2" charset="2"/>
              </a:endParaRPr>
            </a:p>
          </p:txBody>
        </p:sp>
      </p:grpSp>
      <p:sp>
        <p:nvSpPr>
          <p:cNvPr id="57" name="Text Box 21"/>
          <p:cNvSpPr txBox="1">
            <a:spLocks noChangeArrowheads="1"/>
          </p:cNvSpPr>
          <p:nvPr/>
        </p:nvSpPr>
        <p:spPr bwMode="auto">
          <a:xfrm>
            <a:off x="304800" y="572497"/>
            <a:ext cx="16764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Syntax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1825451" y="574946"/>
            <a:ext cx="4959643" cy="1656629"/>
            <a:chOff x="1828800" y="627706"/>
            <a:chExt cx="4956072" cy="1854181"/>
          </a:xfrm>
        </p:grpSpPr>
        <p:cxnSp>
          <p:nvCxnSpPr>
            <p:cNvPr id="4" name="Straight Connector 3"/>
            <p:cNvCxnSpPr>
              <a:cxnSpLocks/>
            </p:cNvCxnSpPr>
            <p:nvPr/>
          </p:nvCxnSpPr>
          <p:spPr bwMode="auto">
            <a:xfrm>
              <a:off x="1828800" y="685800"/>
              <a:ext cx="0" cy="1796087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4" name="Text Box 21"/>
            <p:cNvSpPr txBox="1">
              <a:spLocks noChangeArrowheads="1"/>
            </p:cNvSpPr>
            <p:nvPr/>
          </p:nvSpPr>
          <p:spPr bwMode="auto">
            <a:xfrm>
              <a:off x="2212872" y="627706"/>
              <a:ext cx="45720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kern="0" dirty="0">
                  <a:solidFill>
                    <a:schemeClr val="tx2"/>
                  </a:solidFill>
                </a:rPr>
                <a:t>Model/Interpretation/Universe</a:t>
              </a:r>
              <a:endParaRPr lang="en-CA" altLang="en-US" sz="2400" kern="0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-152400" y="1031186"/>
            <a:ext cx="2209801" cy="1138270"/>
            <a:chOff x="-152400" y="1143000"/>
            <a:chExt cx="2209801" cy="1138270"/>
          </a:xfrm>
        </p:grpSpPr>
        <p:sp>
          <p:nvSpPr>
            <p:cNvPr id="23" name="Down Arrow 22"/>
            <p:cNvSpPr/>
            <p:nvPr/>
          </p:nvSpPr>
          <p:spPr bwMode="auto">
            <a:xfrm flipH="1">
              <a:off x="762000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sp>
          <p:nvSpPr>
            <p:cNvPr id="17" name="Text Box 21"/>
            <p:cNvSpPr txBox="1">
              <a:spLocks noChangeArrowheads="1"/>
            </p:cNvSpPr>
            <p:nvPr/>
          </p:nvSpPr>
          <p:spPr bwMode="auto">
            <a:xfrm>
              <a:off x="-152400" y="1450273"/>
              <a:ext cx="220980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well defined.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553200" y="567020"/>
            <a:ext cx="2590800" cy="1664555"/>
            <a:chOff x="6553200" y="619780"/>
            <a:chExt cx="2590800" cy="1868454"/>
          </a:xfrm>
        </p:grpSpPr>
        <p:sp>
          <p:nvSpPr>
            <p:cNvPr id="13" name="Text Box 21"/>
            <p:cNvSpPr txBox="1">
              <a:spLocks noChangeArrowheads="1"/>
            </p:cNvSpPr>
            <p:nvPr/>
          </p:nvSpPr>
          <p:spPr bwMode="auto">
            <a:xfrm>
              <a:off x="6629400" y="619780"/>
              <a:ext cx="25146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chemeClr val="tx2"/>
                  </a:solidFill>
                </a:rPr>
                <a:t>A Proof System</a:t>
              </a:r>
            </a:p>
          </p:txBody>
        </p:sp>
        <p:cxnSp>
          <p:nvCxnSpPr>
            <p:cNvPr id="29" name="Straight Connector 28"/>
            <p:cNvCxnSpPr>
              <a:cxnSpLocks/>
            </p:cNvCxnSpPr>
            <p:nvPr/>
          </p:nvCxnSpPr>
          <p:spPr bwMode="auto">
            <a:xfrm>
              <a:off x="6553200" y="685800"/>
              <a:ext cx="0" cy="1802434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36" name="Straight Connector 35"/>
          <p:cNvCxnSpPr/>
          <p:nvPr/>
        </p:nvCxnSpPr>
        <p:spPr bwMode="auto">
          <a:xfrm>
            <a:off x="304800" y="2231574"/>
            <a:ext cx="86400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41" name="Group 40"/>
          <p:cNvGrpSpPr/>
          <p:nvPr/>
        </p:nvGrpSpPr>
        <p:grpSpPr>
          <a:xfrm>
            <a:off x="1676400" y="1371600"/>
            <a:ext cx="5257800" cy="766465"/>
            <a:chOff x="1676400" y="1143000"/>
            <a:chExt cx="5257800" cy="766465"/>
          </a:xfrm>
        </p:grpSpPr>
        <p:sp>
          <p:nvSpPr>
            <p:cNvPr id="24" name="Text Box 21"/>
            <p:cNvSpPr txBox="1">
              <a:spLocks noChangeArrowheads="1"/>
            </p:cNvSpPr>
            <p:nvPr/>
          </p:nvSpPr>
          <p:spPr bwMode="auto">
            <a:xfrm>
              <a:off x="1676400" y="1447800"/>
              <a:ext cx="52578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true/valid.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  <p:sp>
          <p:nvSpPr>
            <p:cNvPr id="44" name="Down Arrow 43"/>
            <p:cNvSpPr/>
            <p:nvPr/>
          </p:nvSpPr>
          <p:spPr bwMode="auto">
            <a:xfrm flipH="1">
              <a:off x="3973519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6781799" y="1017738"/>
            <a:ext cx="2209801" cy="1138270"/>
            <a:chOff x="6781799" y="1143000"/>
            <a:chExt cx="2209801" cy="1138270"/>
          </a:xfrm>
        </p:grpSpPr>
        <p:sp>
          <p:nvSpPr>
            <p:cNvPr id="28" name="Text Box 21"/>
            <p:cNvSpPr txBox="1">
              <a:spLocks noChangeArrowheads="1"/>
            </p:cNvSpPr>
            <p:nvPr/>
          </p:nvSpPr>
          <p:spPr bwMode="auto">
            <a:xfrm>
              <a:off x="6781799" y="1450273"/>
              <a:ext cx="220980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ym typeface="Wingdings" panose="05000000000000000000" pitchFamily="2" charset="2"/>
                </a:rPr>
                <a:t>Which </a:t>
              </a:r>
              <a:r>
                <a:rPr lang="el-GR" altLang="en-US" sz="2400" dirty="0">
                  <a:solidFill>
                    <a:srgbClr val="FFC000"/>
                  </a:solidFill>
                  <a:sym typeface="Symbol" panose="05050102010706020507" pitchFamily="18" charset="2"/>
                </a:rPr>
                <a:t></a:t>
              </a:r>
              <a:r>
                <a:rPr lang="en-CA" altLang="en-US" sz="2400" dirty="0">
                  <a:sym typeface="Symbol" panose="05050102010706020507" pitchFamily="18" charset="2"/>
                </a:rPr>
                <a:t> are proved.</a:t>
              </a:r>
              <a:r>
                <a:rPr lang="en-US" altLang="en-US" sz="2400" dirty="0">
                  <a:sym typeface="Wingdings" panose="05000000000000000000" pitchFamily="2" charset="2"/>
                </a:rPr>
                <a:t> </a:t>
              </a:r>
            </a:p>
          </p:txBody>
        </p:sp>
        <p:sp>
          <p:nvSpPr>
            <p:cNvPr id="45" name="Down Arrow 44"/>
            <p:cNvSpPr/>
            <p:nvPr/>
          </p:nvSpPr>
          <p:spPr bwMode="auto">
            <a:xfrm flipH="1">
              <a:off x="7763347" y="1143000"/>
              <a:ext cx="237653" cy="313843"/>
            </a:xfrm>
            <a:prstGeom prst="downArrow">
              <a:avLst>
                <a:gd name="adj1" fmla="val 50000"/>
                <a:gd name="adj2" fmla="val 69536"/>
              </a:avLst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49" name="Text Box 21">
            <a:extLst>
              <a:ext uri="{FF2B5EF4-FFF2-40B4-BE49-F238E27FC236}">
                <a16:creationId xmlns:a16="http://schemas.microsoft.com/office/drawing/2014/main" id="{006FEC70-B6C4-4BD9-9349-927329A5DC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914400"/>
            <a:ext cx="32941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ym typeface="Wingdings" panose="05000000000000000000" pitchFamily="2" charset="2"/>
              </a:rPr>
              <a:t>Values of all symbols.</a:t>
            </a: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85BAF856-9B98-4510-8988-E90F96092141}"/>
              </a:ext>
            </a:extLst>
          </p:cNvPr>
          <p:cNvCxnSpPr/>
          <p:nvPr/>
        </p:nvCxnSpPr>
        <p:spPr bwMode="auto">
          <a:xfrm>
            <a:off x="304800" y="605970"/>
            <a:ext cx="86400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3" name="Text Box 21">
            <a:extLst>
              <a:ext uri="{FF2B5EF4-FFF2-40B4-BE49-F238E27FC236}">
                <a16:creationId xmlns:a16="http://schemas.microsoft.com/office/drawing/2014/main" id="{5611883E-9C2C-4B55-A039-3311879184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98" y="2184402"/>
            <a:ext cx="9525002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A proof system is</a:t>
            </a:r>
          </a:p>
          <a:p>
            <a:pPr marL="457200" indent="-4572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</a:rPr>
              <a:t>Sound</a:t>
            </a:r>
            <a:r>
              <a:rPr lang="en-US" altLang="en-US" sz="2400" dirty="0"/>
              <a:t> </a:t>
            </a:r>
            <a:r>
              <a:rPr lang="en-US" altLang="en-US" sz="2400" dirty="0" err="1"/>
              <a:t>iff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/>
              <a:t>has a proof starting with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ym typeface="Wingdings" panose="05000000000000000000" pitchFamily="2" charset="2"/>
              </a:rPr>
              <a:t> is valid</a:t>
            </a:r>
            <a:r>
              <a:rPr lang="en-US" altLang="en-US" sz="2400" dirty="0"/>
              <a:t> when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 </a:t>
            </a:r>
            <a:r>
              <a:rPr lang="en-US" altLang="en-US" sz="2400" dirty="0"/>
              <a:t>is valid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</a:t>
            </a:r>
            <a:endParaRPr lang="en-US" altLang="en-US" sz="2400" dirty="0">
              <a:sym typeface="Wingdings" panose="05000000000000000000" pitchFamily="2" charset="2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/>
              <a:t>       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CA" sz="2400" dirty="0">
                <a:solidFill>
                  <a:srgbClr val="FFC000"/>
                </a:solidFill>
              </a:rPr>
              <a:t>⊢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C000"/>
                </a:solidFill>
              </a:rPr>
              <a:t>      </a:t>
            </a:r>
            <a:r>
              <a:rPr lang="en-US" altLang="en-US" sz="2400" dirty="0">
                <a:sym typeface="Wingdings" panose="05000000000000000000" pitchFamily="2" charset="2"/>
              </a:rPr>
              <a:t>    </a:t>
            </a:r>
            <a:r>
              <a:rPr lang="en-US" altLang="en-US" sz="2400" dirty="0"/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</a:rPr>
              <a:t>⊨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</p:txBody>
      </p:sp>
      <p:sp>
        <p:nvSpPr>
          <p:cNvPr id="37" name="Text Box 21">
            <a:extLst>
              <a:ext uri="{FF2B5EF4-FFF2-40B4-BE49-F238E27FC236}">
                <a16:creationId xmlns:a16="http://schemas.microsoft.com/office/drawing/2014/main" id="{1EE54178-B200-41C7-BBE2-38B933B3B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344" y="5581471"/>
            <a:ext cx="933746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indent="-4572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</a:rPr>
              <a:t>Complete</a:t>
            </a:r>
            <a:r>
              <a:rPr lang="en-US" altLang="en-US" sz="2400" dirty="0"/>
              <a:t> </a:t>
            </a:r>
            <a:r>
              <a:rPr lang="en-US" altLang="en-US" sz="2400" dirty="0" err="1"/>
              <a:t>iff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US" altLang="en-US" sz="2400" dirty="0"/>
              <a:t>is valid when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 </a:t>
            </a:r>
            <a:r>
              <a:rPr lang="en-US" altLang="en-US" sz="2400" dirty="0"/>
              <a:t>is valid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ym typeface="Wingdings" panose="05000000000000000000" pitchFamily="2" charset="2"/>
              </a:rPr>
              <a:t> has a proof</a:t>
            </a:r>
            <a:r>
              <a:rPr lang="en-US" altLang="en-US" sz="2400" dirty="0"/>
              <a:t> starting with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</a:rPr>
              <a:t> 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       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</a:rPr>
              <a:t>⊨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ym typeface="Wingdings" panose="05000000000000000000" pitchFamily="2" charset="2"/>
              </a:rPr>
              <a:t></a:t>
            </a:r>
            <a:r>
              <a:rPr lang="en-US" altLang="en-US" sz="2400" dirty="0"/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Γ</a:t>
            </a:r>
            <a:r>
              <a:rPr lang="en-CA" sz="2400" dirty="0">
                <a:solidFill>
                  <a:srgbClr val="FFC000"/>
                </a:solidFill>
              </a:rPr>
              <a:t>⊢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endParaRPr lang="en-US" altLang="en-US" sz="2400" dirty="0">
              <a:solidFill>
                <a:srgbClr val="FFC000"/>
              </a:solidFill>
              <a:sym typeface="Wingdings" panose="05000000000000000000" pitchFamily="2" charset="2"/>
            </a:endParaRPr>
          </a:p>
        </p:txBody>
      </p:sp>
      <p:sp>
        <p:nvSpPr>
          <p:cNvPr id="38" name="Text Box 21">
            <a:extLst>
              <a:ext uri="{FF2B5EF4-FFF2-40B4-BE49-F238E27FC236}">
                <a16:creationId xmlns:a16="http://schemas.microsoft.com/office/drawing/2014/main" id="{83A01048-0F2D-4984-AD6F-5FB65B4D47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4036743"/>
            <a:ext cx="9354612" cy="1692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Proof Requires: </a:t>
            </a:r>
            <a:r>
              <a:rPr lang="en-US" sz="2400" dirty="0">
                <a:solidFill>
                  <a:srgbClr val="FFC000"/>
                </a:solidFill>
              </a:rPr>
              <a:t>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>
                <a:solidFill>
                  <a:srgbClr val="FFFFFF"/>
                </a:solidFill>
              </a:rPr>
              <a:t>       Rule “If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n-US" sz="2400" dirty="0">
                <a:solidFill>
                  <a:srgbClr val="FFFFFF"/>
                </a:solidFill>
              </a:rPr>
              <a:t> and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sz="2400" dirty="0">
                <a:solidFill>
                  <a:srgbClr val="FFFFFF"/>
                </a:solidFill>
              </a:rPr>
              <a:t> are lines in your proof, then you can add line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sz="2400" dirty="0">
                <a:solidFill>
                  <a:srgbClr val="FFFFFF"/>
                </a:solidFill>
              </a:rPr>
              <a:t>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>
                <a:solidFill>
                  <a:srgbClr val="FFFFFF"/>
                </a:solidFill>
              </a:rPr>
              <a:t>       requires</a:t>
            </a:r>
            <a:r>
              <a:rPr lang="en-US" sz="2400" dirty="0">
                <a:solidFill>
                  <a:srgbClr val="FFFFFF"/>
                </a:solidFill>
                <a:sym typeface="Wingdings" panose="05000000000000000000" pitchFamily="2" charset="2"/>
              </a:rPr>
              <a:t>  </a:t>
            </a:r>
            <a:r>
              <a:rPr lang="en-US" sz="2400" dirty="0">
                <a:solidFill>
                  <a:srgbClr val="FFFFFF"/>
                </a:solidFill>
              </a:rPr>
              <a:t>“If   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n-US" sz="2400" dirty="0">
                <a:solidFill>
                  <a:srgbClr val="FFFFFF"/>
                </a:solidFill>
              </a:rPr>
              <a:t>  and   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sz="2400" dirty="0">
                <a:solidFill>
                  <a:srgbClr val="FFFFFF"/>
                </a:solidFill>
              </a:rPr>
              <a:t>  are valid, then so is  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sz="2400" dirty="0">
                <a:solidFill>
                  <a:srgbClr val="FFFFFF"/>
                </a:solidFill>
              </a:rPr>
              <a:t>”</a:t>
            </a:r>
            <a:endParaRPr lang="en-US" sz="2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  </a:t>
            </a:r>
            <a:r>
              <a:rPr lang="en-US" altLang="en-US" sz="2400" dirty="0">
                <a:sym typeface="Symbol" panose="05050102010706020507" pitchFamily="18" charset="2"/>
              </a:rPr>
              <a:t>ie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</a:t>
            </a:r>
            <a:r>
              <a:rPr lang="el-GR" sz="2400" dirty="0">
                <a:solidFill>
                  <a:srgbClr val="FFC000"/>
                </a:solidFill>
              </a:rPr>
              <a:t>⇒</a:t>
            </a:r>
            <a:r>
              <a:rPr lang="en-US" sz="2400" dirty="0">
                <a:solidFill>
                  <a:srgbClr val="FFC000"/>
                </a:solidFill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 </a:t>
            </a:r>
            <a:r>
              <a:rPr lang="en-US" sz="2400" dirty="0">
                <a:solidFill>
                  <a:srgbClr val="FFFFFF"/>
                </a:solidFill>
              </a:rPr>
              <a:t>requires </a:t>
            </a:r>
            <a:r>
              <a:rPr 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i-2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i-1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</a:t>
            </a:r>
            <a:endParaRPr lang="en-CA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CA" altLang="en-US" sz="800" dirty="0">
                <a:sym typeface="Symbol" panose="05050102010706020507" pitchFamily="18" charset="2"/>
              </a:rPr>
              <a:t>  </a:t>
            </a:r>
            <a:r>
              <a:rPr lang="en-US" altLang="en-US" sz="800" dirty="0">
                <a:sym typeface="Wingdings" panose="05000000000000000000" pitchFamily="2" charset="2"/>
              </a:rPr>
              <a:t> 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6D14A0CB-2800-4A45-A504-EE0D91BDD344}"/>
              </a:ext>
            </a:extLst>
          </p:cNvPr>
          <p:cNvGrpSpPr/>
          <p:nvPr/>
        </p:nvGrpSpPr>
        <p:grpSpPr>
          <a:xfrm>
            <a:off x="4171950" y="5581800"/>
            <a:ext cx="4997493" cy="461987"/>
            <a:chOff x="4171950" y="5581800"/>
            <a:chExt cx="4997493" cy="461987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C36ACF57-3DAC-4883-95D9-5AE07FBAACED}"/>
                </a:ext>
              </a:extLst>
            </p:cNvPr>
            <p:cNvSpPr/>
            <p:nvPr/>
          </p:nvSpPr>
          <p:spPr>
            <a:xfrm>
              <a:off x="4171950" y="5581800"/>
              <a:ext cx="4997493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400" dirty="0">
                  <a:solidFill>
                    <a:srgbClr val="FFFFFF"/>
                  </a:solidFill>
                  <a:cs typeface="Times New Roman" panose="02020603050405020304" pitchFamily="18" charset="0"/>
                </a:rPr>
                <a:t>Proof: </a:t>
              </a:r>
            </a:p>
          </p:txBody>
        </p:sp>
        <p:sp>
          <p:nvSpPr>
            <p:cNvPr id="42" name="Text Box 21">
              <a:extLst>
                <a:ext uri="{FF2B5EF4-FFF2-40B4-BE49-F238E27FC236}">
                  <a16:creationId xmlns:a16="http://schemas.microsoft.com/office/drawing/2014/main" id="{1F3F43EC-0C12-4EFD-8F91-FFB70D26BF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9058" y="5582122"/>
              <a:ext cx="198120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</a:pPr>
              <a:r>
                <a:rPr lang="en-CA" altLang="en-US" sz="2400" dirty="0">
                  <a:sym typeface="Wingdings" panose="05000000000000000000" pitchFamily="2" charset="2"/>
                </a:rPr>
                <a:t>(Hard Proof</a:t>
              </a:r>
              <a:r>
                <a:rPr lang="en-US" altLang="en-US" sz="2400" dirty="0">
                  <a:sym typeface="Wingdings" panose="05000000000000000000" pitchFamily="2" charset="2"/>
                </a:rPr>
                <a:t>)</a:t>
              </a:r>
              <a:endParaRPr lang="en-US" altLang="en-US" sz="800" dirty="0">
                <a:sym typeface="Wingdings" panose="05000000000000000000" pitchFamily="2" charset="2"/>
              </a:endParaRPr>
            </a:p>
          </p:txBody>
        </p:sp>
      </p:grp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7BCF1FF9-1524-4B5A-A7F5-6FE26F500E20}"/>
              </a:ext>
            </a:extLst>
          </p:cNvPr>
          <p:cNvCxnSpPr/>
          <p:nvPr/>
        </p:nvCxnSpPr>
        <p:spPr bwMode="auto">
          <a:xfrm>
            <a:off x="299085" y="5591175"/>
            <a:ext cx="8640000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2" name="Text Box 21">
            <a:extLst>
              <a:ext uri="{FF2B5EF4-FFF2-40B4-BE49-F238E27FC236}">
                <a16:creationId xmlns:a16="http://schemas.microsoft.com/office/drawing/2014/main" id="{3A50A969-86B7-4A70-88A0-67A242C530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9756" y="6320135"/>
            <a:ext cx="1219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800" dirty="0">
              <a:sym typeface="Wingdings" panose="05000000000000000000" pitchFamily="2" charset="2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DDF5ECC3-6A17-4194-BF4A-59D737976338}"/>
              </a:ext>
            </a:extLst>
          </p:cNvPr>
          <p:cNvSpPr/>
          <p:nvPr/>
        </p:nvSpPr>
        <p:spPr>
          <a:xfrm>
            <a:off x="4303487" y="3282239"/>
            <a:ext cx="486595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Careful. When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 </a:t>
            </a:r>
            <a:r>
              <a:rPr lang="en-US" altLang="en-US" sz="2400" dirty="0"/>
              <a:t>is a line of </a:t>
            </a:r>
            <a:r>
              <a:rPr lang="en-US" altLang="en-US" sz="2400" dirty="0">
                <a:solidFill>
                  <a:srgbClr val="FF00FF"/>
                </a:solidFill>
              </a:rPr>
              <a:t>our</a:t>
            </a:r>
            <a:r>
              <a:rPr lang="en-US" altLang="en-US" sz="2400" dirty="0"/>
              <a:t> proof </a:t>
            </a:r>
            <a:r>
              <a:rPr lang="en-US" altLang="en-US" sz="2400" dirty="0">
                <a:solidFill>
                  <a:srgbClr val="FF00FF"/>
                </a:solidFill>
              </a:rPr>
              <a:t>we</a:t>
            </a:r>
            <a:r>
              <a:rPr lang="en-US" altLang="en-US" sz="2400" dirty="0"/>
              <a:t> interpret it’s meaning as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/>
              <a:t>.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162983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build="allAtOnce"/>
      <p:bldP spid="72" grpId="0" build="allAtOnce"/>
      <p:bldP spid="19" grpId="0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960126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07726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35" name="Picture 3" descr="Department of Computer Science">
            <a:extLst>
              <a:ext uri="{FF2B5EF4-FFF2-40B4-BE49-F238E27FC236}">
                <a16:creationId xmlns:a16="http://schemas.microsoft.com/office/drawing/2014/main" id="{0B97C652-B335-48A1-AD16-841AD4BFA7E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233" t="4571" r="12000"/>
          <a:stretch/>
        </p:blipFill>
        <p:spPr bwMode="auto">
          <a:xfrm>
            <a:off x="1344955" y="2585424"/>
            <a:ext cx="1053950" cy="1590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AutoShape 35">
            <a:extLst>
              <a:ext uri="{FF2B5EF4-FFF2-40B4-BE49-F238E27FC236}">
                <a16:creationId xmlns:a16="http://schemas.microsoft.com/office/drawing/2014/main" id="{FA550DD0-71B9-49EA-8425-367E0E7F6F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6249" y="3736010"/>
            <a:ext cx="4071501" cy="533400"/>
          </a:xfrm>
          <a:prstGeom prst="wedgeRoundRectCallout">
            <a:avLst>
              <a:gd name="adj1" fmla="val -53475"/>
              <a:gd name="adj2" fmla="val -41855"/>
              <a:gd name="adj3" fmla="val 1666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ct val="0"/>
              </a:spcBef>
              <a:buNone/>
            </a:pPr>
            <a:r>
              <a:rPr lang="en-US" altLang="en-US" sz="2400" dirty="0"/>
              <a:t>It is call the </a:t>
            </a:r>
            <a:r>
              <a:rPr lang="en-US" altLang="en-US" sz="2400" dirty="0">
                <a:solidFill>
                  <a:srgbClr val="00FF00"/>
                </a:solidFill>
              </a:rPr>
              <a:t>Universal Closure</a:t>
            </a:r>
            <a:r>
              <a:rPr lang="en-US" altLang="en-US" sz="2400" dirty="0"/>
              <a:t>.</a:t>
            </a:r>
            <a:endParaRPr lang="en-US" altLang="en-US" sz="2400" dirty="0">
              <a:solidFill>
                <a:schemeClr val="tx2"/>
              </a:solidFill>
              <a:latin typeface="+mj-lt"/>
            </a:endParaRPr>
          </a:p>
        </p:txBody>
      </p:sp>
      <p:sp>
        <p:nvSpPr>
          <p:cNvPr id="41" name="AutoShape 35">
            <a:extLst>
              <a:ext uri="{FF2B5EF4-FFF2-40B4-BE49-F238E27FC236}">
                <a16:creationId xmlns:a16="http://schemas.microsoft.com/office/drawing/2014/main" id="{2C989E1F-D8CB-4D33-BBB6-9F9B79622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2449" y="2629818"/>
            <a:ext cx="4474151" cy="942810"/>
          </a:xfrm>
          <a:prstGeom prst="wedgeRoundRectCallout">
            <a:avLst>
              <a:gd name="adj1" fmla="val -57218"/>
              <a:gd name="adj2" fmla="val 16068"/>
              <a:gd name="adj3" fmla="val 16667"/>
            </a:avLst>
          </a:prstGeom>
          <a:noFill/>
          <a:ln w="12700">
            <a:solidFill>
              <a:srgbClr val="00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Proof systems generally assume:</a:t>
            </a:r>
          </a:p>
          <a:p>
            <a:pPr marL="342900" indent="-342900" eaLnBrk="1" hangingPunct="1">
              <a:spcBef>
                <a:spcPct val="0"/>
              </a:spcBef>
              <a:buFont typeface="Symbol" panose="05050102010706020507" pitchFamily="18" charset="2"/>
              <a:buChar char=" "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00FF00"/>
                </a:solidFill>
              </a:rPr>
              <a:t>x </a:t>
            </a:r>
            <a:r>
              <a:rPr lang="en-US" altLang="en-US" sz="2400" dirty="0"/>
              <a:t>on the entire formula.</a:t>
            </a:r>
          </a:p>
        </p:txBody>
      </p:sp>
      <p:sp>
        <p:nvSpPr>
          <p:cNvPr id="10" name="Rectangle 2">
            <a:extLst>
              <a:ext uri="{FF2B5EF4-FFF2-40B4-BE49-F238E27FC236}">
                <a16:creationId xmlns:a16="http://schemas.microsoft.com/office/drawing/2014/main" id="{515896D8-3BF5-4C72-B107-E81D58A683A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Adding Meaning </a:t>
            </a:r>
            <a:endParaRPr lang="en-CA" altLang="en-US" dirty="0"/>
          </a:p>
        </p:txBody>
      </p:sp>
      <p:pic>
        <p:nvPicPr>
          <p:cNvPr id="11" name="Picture 5" descr="j0116172">
            <a:extLst>
              <a:ext uri="{FF2B5EF4-FFF2-40B4-BE49-F238E27FC236}">
                <a16:creationId xmlns:a16="http://schemas.microsoft.com/office/drawing/2014/main" id="{933BF016-E166-4A26-B1AB-2080A027DE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4D55DE34-FF42-4A03-8E22-F9C122066045}"/>
              </a:ext>
            </a:extLst>
          </p:cNvPr>
          <p:cNvSpPr/>
          <p:nvPr/>
        </p:nvSpPr>
        <p:spPr>
          <a:xfrm>
            <a:off x="1213745" y="4095355"/>
            <a:ext cx="12845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400" dirty="0" err="1"/>
              <a:t>Toniann</a:t>
            </a:r>
            <a:r>
              <a:rPr lang="en-US" altLang="en-US" sz="1400" dirty="0"/>
              <a:t> </a:t>
            </a:r>
            <a:r>
              <a:rPr lang="en-US" altLang="en-US" sz="1400" dirty="0" err="1"/>
              <a:t>Pitassi</a:t>
            </a:r>
            <a:endParaRPr lang="en-US" sz="1400" dirty="0"/>
          </a:p>
        </p:txBody>
      </p:sp>
      <p:sp>
        <p:nvSpPr>
          <p:cNvPr id="13" name="AutoShape 8">
            <a:extLst>
              <a:ext uri="{FF2B5EF4-FFF2-40B4-BE49-F238E27FC236}">
                <a16:creationId xmlns:a16="http://schemas.microsoft.com/office/drawing/2014/main" id="{09FC1636-E611-4CE6-955A-5099A7137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2586" y="4466574"/>
            <a:ext cx="3935164" cy="967346"/>
          </a:xfrm>
          <a:prstGeom prst="wedgeRectCallout">
            <a:avLst>
              <a:gd name="adj1" fmla="val -55790"/>
              <a:gd name="adj2" fmla="val -38693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</a:rPr>
              <a:t>We </a:t>
            </a:r>
            <a:r>
              <a:rPr lang="en-CA" altLang="en-US" sz="2400" dirty="0"/>
              <a:t>will extend this can call it 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rPr>
              <a:t>Quantifier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</a:rPr>
              <a:t> Closure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CA" altLang="en-US" sz="24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sp>
        <p:nvSpPr>
          <p:cNvPr id="14" name="AutoShape 8">
            <a:extLst>
              <a:ext uri="{FF2B5EF4-FFF2-40B4-BE49-F238E27FC236}">
                <a16:creationId xmlns:a16="http://schemas.microsoft.com/office/drawing/2014/main" id="{D2482671-7F3E-4760-9745-4669E287E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7921" y="685800"/>
            <a:ext cx="7880496" cy="1580061"/>
          </a:xfrm>
          <a:prstGeom prst="wedgeRectCallout">
            <a:avLst>
              <a:gd name="adj1" fmla="val -54351"/>
              <a:gd name="adj2" fmla="val -26342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In order to make the proof a “Hilbert” proof,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we need each line standing alone to state something valid. 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5014097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41" grpId="0" animBg="1"/>
      <p:bldP spid="10" grpId="0"/>
      <p:bldP spid="12" grpId="0"/>
      <p:bldP spid="13" grpId="0" animBg="1"/>
      <p:bldP spid="14" grpId="0" animBg="1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960126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07726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2F80DC23-E1E9-481E-AB16-DAF16FC0A7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Adding Meaning </a:t>
            </a:r>
            <a:endParaRPr lang="en-CA" altLang="en-US" dirty="0"/>
          </a:p>
        </p:txBody>
      </p:sp>
      <p:pic>
        <p:nvPicPr>
          <p:cNvPr id="32" name="Picture 5" descr="j0116172">
            <a:extLst>
              <a:ext uri="{FF2B5EF4-FFF2-40B4-BE49-F238E27FC236}">
                <a16:creationId xmlns:a16="http://schemas.microsoft.com/office/drawing/2014/main" id="{CA86A169-46F2-430C-8442-370ABEE207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AutoShape 8"/>
          <p:cNvSpPr>
            <a:spLocks noChangeArrowheads="1"/>
          </p:cNvSpPr>
          <p:nvPr/>
        </p:nvSpPr>
        <p:spPr bwMode="auto">
          <a:xfrm>
            <a:off x="997921" y="685800"/>
            <a:ext cx="7880496" cy="1580061"/>
          </a:xfrm>
          <a:prstGeom prst="wedgeRectCallout">
            <a:avLst>
              <a:gd name="adj1" fmla="val -54351"/>
              <a:gd name="adj2" fmla="val -26342"/>
            </a:avLst>
          </a:prstGeom>
          <a:noFill/>
          <a:ln w="127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In order to make the proof a “Hilbert” proof,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we need each line standing alone to state something valid. 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The “mean” of a line of our proof is </a:t>
            </a:r>
            <a:br>
              <a:rPr lang="en-CA" altLang="en-US" sz="2400" dirty="0"/>
            </a:br>
            <a:r>
              <a:rPr lang="en-CA" altLang="en-US" sz="2400" dirty="0"/>
              <a:t>what we define as its </a:t>
            </a:r>
            <a:r>
              <a:rPr lang="en-CA" altLang="en-US" sz="2400" dirty="0">
                <a:solidFill>
                  <a:srgbClr val="66FF66"/>
                </a:solidFill>
              </a:rPr>
              <a:t>Quantifier Closure.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D74BFD0-2533-417E-A8F7-C7FC3E89DF4A}"/>
              </a:ext>
            </a:extLst>
          </p:cNvPr>
          <p:cNvGrpSpPr/>
          <p:nvPr/>
        </p:nvGrpSpPr>
        <p:grpSpPr>
          <a:xfrm>
            <a:off x="152400" y="2342061"/>
            <a:ext cx="8544234" cy="2438400"/>
            <a:chOff x="152400" y="2342061"/>
            <a:chExt cx="8544234" cy="2438400"/>
          </a:xfrm>
        </p:grpSpPr>
        <p:sp>
          <p:nvSpPr>
            <p:cNvPr id="23" name="Text Box 44"/>
            <p:cNvSpPr txBox="1">
              <a:spLocks noChangeArrowheads="1"/>
            </p:cNvSpPr>
            <p:nvPr/>
          </p:nvSpPr>
          <p:spPr bwMode="auto">
            <a:xfrm>
              <a:off x="533400" y="2347629"/>
              <a:ext cx="23567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Line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US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in proof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Text Box 44"/>
            <p:cNvSpPr txBox="1">
              <a:spLocks noChangeArrowheads="1"/>
            </p:cNvSpPr>
            <p:nvPr/>
          </p:nvSpPr>
          <p:spPr bwMode="auto">
            <a:xfrm>
              <a:off x="3786784" y="2342061"/>
              <a:ext cx="368081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Implied Meaning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QC(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cxnSp>
          <p:nvCxnSpPr>
            <p:cNvPr id="4" name="Straight Connector 3"/>
            <p:cNvCxnSpPr/>
            <p:nvPr/>
          </p:nvCxnSpPr>
          <p:spPr bwMode="auto">
            <a:xfrm>
              <a:off x="3124200" y="2342061"/>
              <a:ext cx="0" cy="243840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3" name="Straight Connector 32"/>
            <p:cNvCxnSpPr/>
            <p:nvPr/>
          </p:nvCxnSpPr>
          <p:spPr bwMode="auto">
            <a:xfrm>
              <a:off x="152400" y="2947851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7" name="Straight Connector 36"/>
            <p:cNvCxnSpPr/>
            <p:nvPr/>
          </p:nvCxnSpPr>
          <p:spPr bwMode="auto">
            <a:xfrm>
              <a:off x="162234" y="2998365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652E9B97-B913-46B0-A22C-EACCAD75BFA4}"/>
                    </a:ext>
                  </a:extLst>
                </p:cNvPr>
                <p:cNvSpPr/>
                <p:nvPr/>
              </p:nvSpPr>
              <p:spPr>
                <a:xfrm>
                  <a:off x="3565439" y="3105352"/>
                  <a:ext cx="4572000" cy="523220"/>
                </a:xfrm>
                <a:prstGeom prst="rect">
                  <a:avLst/>
                </a:prstGeom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US" altLang="en-US" sz="2800" dirty="0">
                      <a:solidFill>
                        <a:srgbClr val="66FF66"/>
                      </a:solidFill>
                      <a:latin typeface="Symbol" pitchFamily="18" charset="2"/>
                    </a:rPr>
                    <a:t>"</a:t>
                  </a:r>
                  <a:r>
                    <a:rPr lang="en-US" altLang="en-US" sz="2800" dirty="0">
                      <a:solidFill>
                        <a:srgbClr val="66FF66"/>
                      </a:solidFill>
                      <a:latin typeface="Monotype Corsiva" panose="03010101010201010101" pitchFamily="66" charset="0"/>
                    </a:rPr>
                    <a:t>M</a:t>
                  </a:r>
                  <a:r>
                    <a:rPr lang="en-US" altLang="en-US" sz="2800" dirty="0">
                      <a:solidFill>
                        <a:srgbClr val="66FF66"/>
                      </a:solidFill>
                    </a:rPr>
                    <a:t> </a:t>
                  </a:r>
                  <a:r>
                    <a:rPr lang="en-US" altLang="en-US" sz="2800" dirty="0">
                      <a:solidFill>
                        <a:srgbClr val="FFFF00"/>
                      </a:solidFill>
                      <a:latin typeface="Symbol" pitchFamily="18" charset="2"/>
                    </a:rPr>
                    <a:t>$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800" i="1" dirty="0" smtClean="0">
                              <a:solidFill>
                                <a:srgbClr val="FFFF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800" i="1" dirty="0">
                              <a:solidFill>
                                <a:srgbClr val="FFFF0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en-US" altLang="en-US" sz="2800" baseline="-25000" dirty="0" smtClean="0">
                          <a:solidFill>
                            <a:srgbClr val="FFFF00"/>
                          </a:solidFill>
                          <a:latin typeface="Symbol" pitchFamily="18" charset="2"/>
                        </a:rPr>
                        <m:t>$</m:t>
                      </m:r>
                    </m:oMath>
                  </a14:m>
                  <a:r>
                    <a:rPr lang="en-US" altLang="en-US" sz="2800" dirty="0">
                      <a:solidFill>
                        <a:srgbClr val="66FF66"/>
                      </a:solidFill>
                      <a:latin typeface="Symbol" pitchFamily="18" charset="2"/>
                    </a:rPr>
                    <a:t>"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800" i="1" dirty="0">
                              <a:solidFill>
                                <a:srgbClr val="66FF66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800" i="1" dirty="0">
                              <a:solidFill>
                                <a:srgbClr val="66FF66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a14:m>
                  <a:r>
                    <a:rPr lang="en-US" altLang="en-US" sz="2800" dirty="0">
                      <a:solidFill>
                        <a:srgbClr val="FFFF00"/>
                      </a:solidFill>
                      <a:latin typeface="Symbol" pitchFamily="18" charset="2"/>
                    </a:rPr>
                    <a:t> </a:t>
                  </a:r>
                  <a:r>
                    <a:rPr lang="en-US" altLang="en-US" sz="2800">
                      <a:solidFill>
                        <a:srgbClr val="66FF66"/>
                      </a:solidFill>
                      <a:latin typeface="Symbol" pitchFamily="18" charset="2"/>
                    </a:rPr>
                    <a:t>"</a:t>
                  </a:r>
                  <a:r>
                    <a:rPr lang="en-US" altLang="en-US" sz="2800">
                      <a:solidFill>
                        <a:srgbClr val="66FF66"/>
                      </a:solidFill>
                    </a:rPr>
                    <a:t>x</a:t>
                  </a:r>
                  <a:r>
                    <a:rPr lang="el-GR" altLang="en-US" sz="2000" baseline="-25000">
                      <a:solidFill>
                        <a:srgbClr val="66FF66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</a:t>
                  </a:r>
                  <a:r>
                    <a:rPr lang="en-US" altLang="en-US" sz="2800">
                      <a:solidFill>
                        <a:srgbClr val="FFFF00"/>
                      </a:solidFill>
                    </a:rPr>
                    <a:t> </a:t>
                  </a:r>
                  <a:r>
                    <a:rPr lang="en-US" altLang="en-US" sz="2800" dirty="0">
                      <a:solidFill>
                        <a:srgbClr val="FFC000"/>
                      </a:solidFill>
                      <a:latin typeface="Symbol" pitchFamily="18" charset="2"/>
                    </a:rPr>
                    <a:t>[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α</a:t>
                  </a:r>
                  <a:r>
                    <a:rPr lang="en-US" sz="2800">
                      <a:solidFill>
                        <a:srgbClr val="FFFF00"/>
                      </a:solidFill>
                      <a:cs typeface="Times New Roman" panose="02020603050405020304" pitchFamily="18" charset="0"/>
                    </a:rPr>
                    <a:t>(</a:t>
                  </a:r>
                  <a:r>
                    <a:rPr lang="en-CA" sz="2800">
                      <a:solidFill>
                        <a:srgbClr val="66FF66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x</a:t>
                  </a:r>
                  <a:r>
                    <a:rPr lang="el-GR" altLang="en-US" sz="2000" baseline="-25000">
                      <a:solidFill>
                        <a:srgbClr val="66FF66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</a:t>
                  </a:r>
                  <a:r>
                    <a:rPr lang="en-CA" altLang="en-US" sz="280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)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</a:t>
                  </a:r>
                  <a:r>
                    <a:rPr lang="el-GR" altLang="en-US" sz="2800" dirty="0">
                      <a:solidFill>
                        <a:srgbClr val="FFC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</a:t>
                  </a:r>
                  <a:r>
                    <a:rPr lang="en-US" altLang="en-US" sz="2800" dirty="0">
                      <a:solidFill>
                        <a:srgbClr val="FFC000"/>
                      </a:solidFill>
                      <a:latin typeface="Symbol" pitchFamily="18" charset="2"/>
                    </a:rPr>
                    <a:t>].</a:t>
                  </a:r>
                  <a:r>
                    <a:rPr lang="en-CA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 </a:t>
                  </a:r>
                  <a:endParaRPr lang="en-US" sz="2800" dirty="0"/>
                </a:p>
              </p:txBody>
            </p:sp>
          </mc:Choice>
          <mc:Fallback xmlns=""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652E9B97-B913-46B0-A22C-EACCAD75BFA4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565439" y="3105352"/>
                  <a:ext cx="4572000" cy="523220"/>
                </a:xfrm>
                <a:prstGeom prst="rect">
                  <a:avLst/>
                </a:prstGeom>
                <a:blipFill>
                  <a:blip r:embed="rId4"/>
                  <a:stretch>
                    <a:fillRect l="-2800" t="-17442" b="-33721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B4B2EEF-47ED-411B-BA1E-5FDC89C46F1F}"/>
                </a:ext>
              </a:extLst>
            </p:cNvPr>
            <p:cNvSpPr/>
            <p:nvPr/>
          </p:nvSpPr>
          <p:spPr>
            <a:xfrm>
              <a:off x="1348383" y="3042791"/>
              <a:ext cx="63281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endParaRPr lang="en-US" sz="2800" dirty="0"/>
            </a:p>
          </p:txBody>
        </p:sp>
      </p:grpSp>
      <p:sp>
        <p:nvSpPr>
          <p:cNvPr id="51" name="Text Box 44">
            <a:extLst>
              <a:ext uri="{FF2B5EF4-FFF2-40B4-BE49-F238E27FC236}">
                <a16:creationId xmlns:a16="http://schemas.microsoft.com/office/drawing/2014/main" id="{D20EA9C0-C9F4-45A4-A480-F4400AFF01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1924" y="3882863"/>
            <a:ext cx="14077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Text Box 44">
                <a:extLst>
                  <a:ext uri="{FF2B5EF4-FFF2-40B4-BE49-F238E27FC236}">
                    <a16:creationId xmlns:a16="http://schemas.microsoft.com/office/drawing/2014/main" id="{2460FD1E-B25F-49E6-B7C2-33398E865B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97125" y="3938871"/>
                <a:ext cx="282801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lvl="0" eaLnBrk="1" hangingPunct="1">
                  <a:spcBef>
                    <a:spcPct val="0"/>
                  </a:spcBef>
                  <a:buNone/>
                  <a:defRPr/>
                </a:pPr>
                <a:r>
                  <a:rPr lang="en-US" altLang="en-US" sz="2400" dirty="0">
                    <a:solidFill>
                      <a:srgbClr val="00FF00"/>
                    </a:solidFill>
                    <a:latin typeface="Symbol" pitchFamily="18" charset="2"/>
                  </a:rPr>
                  <a:t>"</a:t>
                </a:r>
                <a:r>
                  <a:rPr lang="el-GR" altLang="en-US" sz="2400" dirty="0">
                    <a:solidFill>
                      <a:srgbClr val="00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00FF00"/>
                    </a:solidFill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y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lang="en-US" altLang="en-US" sz="2400" dirty="0">
                    <a:solidFill>
                      <a:srgbClr val="66FF66"/>
                    </a:solidFill>
                    <a:latin typeface="Symbol" pitchFamily="18" charset="2"/>
                  </a:rPr>
                  <a:t> "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x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(</a:t>
                </a:r>
                <a:r>
                  <a:rPr lang="en-US" altLang="en-US" sz="2400" dirty="0" err="1">
                    <a:solidFill>
                      <a:srgbClr val="66FF66"/>
                    </a:solidFill>
                  </a:rPr>
                  <a:t>x</a:t>
                </a:r>
                <a:r>
                  <a:rPr lang="en-US" altLang="en-US" sz="2400" dirty="0" err="1">
                    <a:solidFill>
                      <a:srgbClr val="FFC000"/>
                    </a:solidFill>
                  </a:rPr>
                  <a:t>,</a:t>
                </a:r>
                <a:r>
                  <a:rPr lang="en-US" altLang="en-US" sz="2400" dirty="0" err="1">
                    <a:solidFill>
                      <a:srgbClr val="FFFF00"/>
                    </a:solidFill>
                  </a:rPr>
                  <a:t>y</a:t>
                </a:r>
                <a:r>
                  <a:rPr lang="en-US" altLang="en-US" sz="2400" baseline="-25000" dirty="0">
                    <a:solidFill>
                      <a:srgbClr val="FFFF00"/>
                    </a:solidFill>
                    <a:latin typeface="Symbol" pitchFamily="18" charset="2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(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x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)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)</a:t>
                </a:r>
              </a:p>
            </p:txBody>
          </p:sp>
        </mc:Choice>
        <mc:Fallback xmlns="">
          <p:sp>
            <p:nvSpPr>
              <p:cNvPr id="52" name="Text Box 44">
                <a:extLst>
                  <a:ext uri="{FF2B5EF4-FFF2-40B4-BE49-F238E27FC236}">
                    <a16:creationId xmlns:a16="http://schemas.microsoft.com/office/drawing/2014/main" id="{2460FD1E-B25F-49E6-B7C2-33398E865B5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097125" y="3938871"/>
                <a:ext cx="2828018" cy="461665"/>
              </a:xfrm>
              <a:prstGeom prst="rect">
                <a:avLst/>
              </a:prstGeom>
              <a:blipFill>
                <a:blip r:embed="rId5"/>
                <a:stretch>
                  <a:fillRect l="-3233" t="-11842" r="-1724" b="-28947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3" name="Rectangle 52">
            <a:extLst>
              <a:ext uri="{FF2B5EF4-FFF2-40B4-BE49-F238E27FC236}">
                <a16:creationId xmlns:a16="http://schemas.microsoft.com/office/drawing/2014/main" id="{1ACF35C4-8290-4839-9A9C-736F295BB8E4}"/>
              </a:ext>
            </a:extLst>
          </p:cNvPr>
          <p:cNvSpPr/>
          <p:nvPr/>
        </p:nvSpPr>
        <p:spPr>
          <a:xfrm>
            <a:off x="457200" y="4375221"/>
            <a:ext cx="2438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cs typeface="Times New Roman" panose="02020603050405020304" pitchFamily="18" charset="0"/>
            </a:endParaRPr>
          </a:p>
        </p:txBody>
      </p:sp>
      <p:sp>
        <p:nvSpPr>
          <p:cNvPr id="54" name="Text Box 44">
            <a:extLst>
              <a:ext uri="{FF2B5EF4-FFF2-40B4-BE49-F238E27FC236}">
                <a16:creationId xmlns:a16="http://schemas.microsoft.com/office/drawing/2014/main" id="{6043D766-EEE8-41C4-925A-48D83CB2DA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7125" y="4400621"/>
            <a:ext cx="345318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00FF00"/>
                </a:solidFill>
                <a:latin typeface="Symbol" pitchFamily="18" charset="2"/>
              </a:rPr>
              <a:t>"</a:t>
            </a:r>
            <a:r>
              <a:rPr lang="el-GR" altLang="en-US" sz="240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solidFill>
                  <a:srgbClr val="00FF00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>
                <a:solidFill>
                  <a:srgbClr val="66FF66"/>
                </a:solidFill>
              </a:rPr>
              <a:t>x</a:t>
            </a:r>
            <a:r>
              <a:rPr lang="el-GR" altLang="en-US" sz="2400" baseline="-250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baseline="-250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>
                <a:solidFill>
                  <a:srgbClr val="FFC000"/>
                </a:solidFill>
                <a:latin typeface="Symbol" pitchFamily="18" charset="2"/>
              </a:rPr>
              <a:t>[</a:t>
            </a:r>
            <a:r>
              <a:rPr lang="el-GR" altLang="en-US" sz="240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>
                <a:solidFill>
                  <a:srgbClr val="FFFF00"/>
                </a:solidFill>
                <a:cs typeface="Times New Roman" panose="02020603050405020304" pitchFamily="18" charset="0"/>
              </a:rPr>
              <a:t>(</a:t>
            </a:r>
            <a:r>
              <a:rPr lang="en-CA" sz="24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sz="240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]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+mj-lt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7BBA94F-A8B6-40D1-A65B-C838AA30537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0" y="5334000"/>
            <a:ext cx="624284" cy="1371600"/>
            <a:chOff x="2308" y="1513"/>
            <a:chExt cx="1162" cy="2570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2F990AAF-4C71-4653-BB4A-4FD25D9001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2" name="Freeform 28">
                <a:extLst>
                  <a:ext uri="{FF2B5EF4-FFF2-40B4-BE49-F238E27FC236}">
                    <a16:creationId xmlns:a16="http://schemas.microsoft.com/office/drawing/2014/main" id="{29FCE154-1508-4DA8-87EC-6580C9DFE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7" name="Freeform 29">
                <a:extLst>
                  <a:ext uri="{FF2B5EF4-FFF2-40B4-BE49-F238E27FC236}">
                    <a16:creationId xmlns:a16="http://schemas.microsoft.com/office/drawing/2014/main" id="{21A94A5D-73A2-46BC-A620-BB570092B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8" name="Freeform 30">
                <a:extLst>
                  <a:ext uri="{FF2B5EF4-FFF2-40B4-BE49-F238E27FC236}">
                    <a16:creationId xmlns:a16="http://schemas.microsoft.com/office/drawing/2014/main" id="{C561FFA9-399E-4281-B489-4D9518E0F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9" name="Freeform 31">
                <a:extLst>
                  <a:ext uri="{FF2B5EF4-FFF2-40B4-BE49-F238E27FC236}">
                    <a16:creationId xmlns:a16="http://schemas.microsoft.com/office/drawing/2014/main" id="{5443424F-3BC9-4947-89B7-24D537696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32">
                <a:extLst>
                  <a:ext uri="{FF2B5EF4-FFF2-40B4-BE49-F238E27FC236}">
                    <a16:creationId xmlns:a16="http://schemas.microsoft.com/office/drawing/2014/main" id="{3F82C6B2-C5C8-4E13-85A8-C1C5E7869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33">
                <a:extLst>
                  <a:ext uri="{FF2B5EF4-FFF2-40B4-BE49-F238E27FC236}">
                    <a16:creationId xmlns:a16="http://schemas.microsoft.com/office/drawing/2014/main" id="{18C8B458-E860-48F1-87A6-37D5ED65D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29" name="Freeform 34">
              <a:extLst>
                <a:ext uri="{FF2B5EF4-FFF2-40B4-BE49-F238E27FC236}">
                  <a16:creationId xmlns:a16="http://schemas.microsoft.com/office/drawing/2014/main" id="{909008A7-1C74-4F7E-9125-4EB315B50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5">
              <a:extLst>
                <a:ext uri="{FF2B5EF4-FFF2-40B4-BE49-F238E27FC236}">
                  <a16:creationId xmlns:a16="http://schemas.microsoft.com/office/drawing/2014/main" id="{F12BF947-4710-483F-8743-AE3D679FF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Oval 36">
              <a:extLst>
                <a:ext uri="{FF2B5EF4-FFF2-40B4-BE49-F238E27FC236}">
                  <a16:creationId xmlns:a16="http://schemas.microsoft.com/office/drawing/2014/main" id="{E0DE666C-7083-4558-8E95-E84A1D96197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Oval 37">
              <a:extLst>
                <a:ext uri="{FF2B5EF4-FFF2-40B4-BE49-F238E27FC236}">
                  <a16:creationId xmlns:a16="http://schemas.microsoft.com/office/drawing/2014/main" id="{6EE7B348-DF2E-4C90-8F65-97F637CC9E3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Oval 38">
              <a:extLst>
                <a:ext uri="{FF2B5EF4-FFF2-40B4-BE49-F238E27FC236}">
                  <a16:creationId xmlns:a16="http://schemas.microsoft.com/office/drawing/2014/main" id="{6C25C7BF-1642-43E9-88FA-A71A36A819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Oval 39">
              <a:extLst>
                <a:ext uri="{FF2B5EF4-FFF2-40B4-BE49-F238E27FC236}">
                  <a16:creationId xmlns:a16="http://schemas.microsoft.com/office/drawing/2014/main" id="{AD73F546-F627-4490-87F2-B225019B7A6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C4AA09E3-7E09-4F86-AB4C-F9C25504A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57" name="Group 45">
            <a:extLst>
              <a:ext uri="{FF2B5EF4-FFF2-40B4-BE49-F238E27FC236}">
                <a16:creationId xmlns:a16="http://schemas.microsoft.com/office/drawing/2014/main" id="{F0258289-AE48-4521-A835-5D4D583D5B3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42721" y="5203733"/>
            <a:ext cx="601279" cy="1428750"/>
            <a:chOff x="2593" y="768"/>
            <a:chExt cx="849" cy="1475"/>
          </a:xfrm>
        </p:grpSpPr>
        <p:sp>
          <p:nvSpPr>
            <p:cNvPr id="58" name="Freeform 46">
              <a:extLst>
                <a:ext uri="{FF2B5EF4-FFF2-40B4-BE49-F238E27FC236}">
                  <a16:creationId xmlns:a16="http://schemas.microsoft.com/office/drawing/2014/main" id="{382FB628-8518-41C2-A6CA-B5AFDAC89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9" name="Freeform 47">
              <a:extLst>
                <a:ext uri="{FF2B5EF4-FFF2-40B4-BE49-F238E27FC236}">
                  <a16:creationId xmlns:a16="http://schemas.microsoft.com/office/drawing/2014/main" id="{D808AFAC-30CC-4A56-912B-E6807BCA5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" name="Freeform 48">
              <a:extLst>
                <a:ext uri="{FF2B5EF4-FFF2-40B4-BE49-F238E27FC236}">
                  <a16:creationId xmlns:a16="http://schemas.microsoft.com/office/drawing/2014/main" id="{98886CB6-0549-4912-950F-D3A027C28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1" name="Freeform 49">
              <a:extLst>
                <a:ext uri="{FF2B5EF4-FFF2-40B4-BE49-F238E27FC236}">
                  <a16:creationId xmlns:a16="http://schemas.microsoft.com/office/drawing/2014/main" id="{8B031CFE-19AA-4ACB-9731-4022D504B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2" name="Freeform 50">
              <a:extLst>
                <a:ext uri="{FF2B5EF4-FFF2-40B4-BE49-F238E27FC236}">
                  <a16:creationId xmlns:a16="http://schemas.microsoft.com/office/drawing/2014/main" id="{A6D08130-1233-4055-B2EE-7B4466583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3" name="Freeform 51">
              <a:extLst>
                <a:ext uri="{FF2B5EF4-FFF2-40B4-BE49-F238E27FC236}">
                  <a16:creationId xmlns:a16="http://schemas.microsoft.com/office/drawing/2014/main" id="{9DAF1127-9352-4713-AC2B-FF85B8621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4" name="Freeform 52">
              <a:extLst>
                <a:ext uri="{FF2B5EF4-FFF2-40B4-BE49-F238E27FC236}">
                  <a16:creationId xmlns:a16="http://schemas.microsoft.com/office/drawing/2014/main" id="{36813014-0744-4FD6-84EA-9E962C5D3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65" name="Group 53">
              <a:extLst>
                <a:ext uri="{FF2B5EF4-FFF2-40B4-BE49-F238E27FC236}">
                  <a16:creationId xmlns:a16="http://schemas.microsoft.com/office/drawing/2014/main" id="{15121E35-3B78-4E76-86A3-DCD2DBE609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66" name="Freeform 54">
                <a:extLst>
                  <a:ext uri="{FF2B5EF4-FFF2-40B4-BE49-F238E27FC236}">
                    <a16:creationId xmlns:a16="http://schemas.microsoft.com/office/drawing/2014/main" id="{4AC0D446-45EE-4283-A99D-130E08621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7" name="Freeform 55">
                <a:extLst>
                  <a:ext uri="{FF2B5EF4-FFF2-40B4-BE49-F238E27FC236}">
                    <a16:creationId xmlns:a16="http://schemas.microsoft.com/office/drawing/2014/main" id="{6A2EC01A-9076-4A42-92BE-020FB7ABF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68" name="AutoShape 55">
            <a:extLst>
              <a:ext uri="{FF2B5EF4-FFF2-40B4-BE49-F238E27FC236}">
                <a16:creationId xmlns:a16="http://schemas.microsoft.com/office/drawing/2014/main" id="{3FDF3A04-D76D-41A8-BADB-DF851F298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5298096"/>
            <a:ext cx="3253863" cy="1407504"/>
          </a:xfrm>
          <a:prstGeom prst="wedgeRoundRectCallout">
            <a:avLst>
              <a:gd name="adj1" fmla="val 55615"/>
              <a:gd name="adj2" fmla="val 744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As your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adversary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 you hard </a:t>
            </a: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0000"/>
                </a:solidFill>
              </a:rPr>
              <a:t>objects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69" name="AutoShape 58">
            <a:extLst>
              <a:ext uri="{FF2B5EF4-FFF2-40B4-BE49-F238E27FC236}">
                <a16:creationId xmlns:a16="http://schemas.microsoft.com/office/drawing/2014/main" id="{DB350604-6B4F-48E0-A138-930AB30DB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50" y="5295041"/>
            <a:ext cx="4196821" cy="1410560"/>
          </a:xfrm>
          <a:prstGeom prst="wedgeRoundRectCallout">
            <a:avLst>
              <a:gd name="adj1" fmla="val -55819"/>
              <a:gd name="adj2" fmla="val -2762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 prove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FFFF"/>
                </a:solidFill>
              </a:rPr>
              <a:t> is true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by </a:t>
            </a:r>
            <a:r>
              <a:rPr lang="en-US" altLang="en-US" sz="2400" dirty="0">
                <a:solidFill>
                  <a:srgbClr val="00FFFF"/>
                </a:solidFill>
              </a:rPr>
              <a:t>constructing</a:t>
            </a:r>
            <a:r>
              <a:rPr lang="en-US" altLang="en-US" sz="2400" dirty="0">
                <a:solidFill>
                  <a:srgbClr val="FFFFFF"/>
                </a:solidFill>
              </a:rPr>
              <a:t> the </a:t>
            </a:r>
            <a:r>
              <a:rPr lang="en-US" altLang="en-US" sz="2400" dirty="0">
                <a:solidFill>
                  <a:srgbClr val="00FFFF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00FFFF"/>
                </a:solidFill>
                <a:latin typeface="+mj-lt"/>
              </a:rPr>
              <a:t>objects</a:t>
            </a:r>
            <a:br>
              <a:rPr lang="en-US" altLang="en-US" sz="2400" dirty="0">
                <a:solidFill>
                  <a:schemeClr val="accent2"/>
                </a:solidFill>
                <a:latin typeface="+mj-lt"/>
              </a:rPr>
            </a:br>
            <a:r>
              <a:rPr lang="en-US" altLang="en-US" sz="2400" dirty="0">
                <a:latin typeface="+mj-lt"/>
              </a:rPr>
              <a:t>and proving the final </a:t>
            </a:r>
            <a:r>
              <a:rPr lang="en-US" altLang="en-US" sz="2400" dirty="0">
                <a:solidFill>
                  <a:srgbClr val="00FFFF"/>
                </a:solidFill>
                <a:latin typeface="+mj-lt"/>
              </a:rPr>
              <a:t>statement.</a:t>
            </a:r>
            <a:r>
              <a:rPr lang="en-US" altLang="en-US" sz="2400" dirty="0">
                <a:solidFill>
                  <a:srgbClr val="FFFFFF"/>
                </a:solidFill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9375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2" grpId="0"/>
      <p:bldP spid="53" grpId="0"/>
      <p:bldP spid="54" grpId="0"/>
      <p:bldP spid="68" grpId="0" animBg="1"/>
      <p:bldP spid="6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5" descr="j0116172">
            <a:extLst>
              <a:ext uri="{FF2B5EF4-FFF2-40B4-BE49-F238E27FC236}">
                <a16:creationId xmlns:a16="http://schemas.microsoft.com/office/drawing/2014/main" id="{F55972FC-BDB8-0AD8-A6D6-0D2230C92E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6096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304800" y="685800"/>
            <a:ext cx="9592237" cy="60016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Rules (Adding/Removing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chemeClr val="tx2"/>
                </a:solidFill>
              </a:rPr>
              <a:t>/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$):</a:t>
            </a:r>
          </a:p>
          <a:p>
            <a:pPr algn="l">
              <a:defRPr/>
            </a:pPr>
            <a:r>
              <a:rPr lang="en-US" altLang="en-US" sz="2400" dirty="0"/>
              <a:t>        These help define and to work with quantifiers.</a:t>
            </a:r>
            <a:endParaRPr lang="en-US" altLang="en-US" sz="2400" dirty="0">
              <a:solidFill>
                <a:schemeClr val="tx2"/>
              </a:solidFill>
              <a:latin typeface="Symbol" pitchFamily="18" charset="2"/>
            </a:endParaRP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": </a:t>
            </a:r>
          </a:p>
          <a:p>
            <a:pPr marL="1257300" lvl="2" indent="-3429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/>
              <a:t>From line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(term(x))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(eg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).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": 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/>
              <a:t>From line</a:t>
            </a:r>
            <a:r>
              <a:rPr lang="en-US" altLang="en-US" sz="2400" dirty="0"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cs typeface="Times New Roman" panose="02020603050405020304" pitchFamily="18" charset="0"/>
                <a:sym typeface="Symbol" panose="05050102010706020507" pitchFamily="18" charset="2"/>
              </a:rPr>
              <a:t>Cannot be done for fixed 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or 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: 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/>
              <a:t>From line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lang="en-US" altLang="en-US" sz="2400" dirty="0">
                <a:sym typeface="Symbol" panose="05050102010706020507" pitchFamily="18" charset="2"/>
              </a:rPr>
              <a:t>,   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/>
              <a:t>From line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(x,y)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(x,y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Note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is a fixed object while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depends on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If needed use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y</a:t>
            </a:r>
            <a:r>
              <a:rPr lang="en-CA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… to make sure they are not reused.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: 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/>
              <a:t>From line</a:t>
            </a:r>
            <a:r>
              <a:rPr lang="en-US" altLang="en-US" sz="2400" dirty="0"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Cannot be done if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term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depends on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bounded with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Negating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"&amp;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: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 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</a:p>
        </p:txBody>
      </p:sp>
      <p:sp>
        <p:nvSpPr>
          <p:cNvPr id="6" name="Rectangle 2">
            <a:extLst>
              <a:ext uri="{FF2B5EF4-FFF2-40B4-BE49-F238E27FC236}">
                <a16:creationId xmlns:a16="http://schemas.microsoft.com/office/drawing/2014/main" id="{37F15F9C-7B03-42C6-9013-E9D45B936ACA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Our Formal Proof Systems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791252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960126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07726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2F80DC23-E1E9-481E-AB16-DAF16FC0A7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Adding Meaning </a:t>
            </a:r>
            <a:endParaRPr lang="en-CA" altLang="en-US" dirty="0"/>
          </a:p>
        </p:txBody>
      </p:sp>
      <p:pic>
        <p:nvPicPr>
          <p:cNvPr id="32" name="Picture 5" descr="j0116172">
            <a:extLst>
              <a:ext uri="{FF2B5EF4-FFF2-40B4-BE49-F238E27FC236}">
                <a16:creationId xmlns:a16="http://schemas.microsoft.com/office/drawing/2014/main" id="{CA86A169-46F2-430C-8442-370ABEE207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AutoShape 8"/>
          <p:cNvSpPr>
            <a:spLocks noChangeArrowheads="1"/>
          </p:cNvSpPr>
          <p:nvPr/>
        </p:nvSpPr>
        <p:spPr bwMode="auto">
          <a:xfrm>
            <a:off x="997921" y="685800"/>
            <a:ext cx="7880496" cy="1580061"/>
          </a:xfrm>
          <a:prstGeom prst="wedgeRectCallout">
            <a:avLst>
              <a:gd name="adj1" fmla="val -54351"/>
              <a:gd name="adj2" fmla="val -26342"/>
            </a:avLst>
          </a:prstGeom>
          <a:noFill/>
          <a:ln w="127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In order to make the proof a “Hilbert” proof,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we need each line standing alone to state something valid. 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The “mean” of a line of our proof is </a:t>
            </a:r>
            <a:br>
              <a:rPr lang="en-CA" altLang="en-US" sz="2400" dirty="0"/>
            </a:br>
            <a:r>
              <a:rPr lang="en-CA" altLang="en-US" sz="2400" dirty="0"/>
              <a:t>what we define as its </a:t>
            </a:r>
            <a:r>
              <a:rPr lang="en-CA" altLang="en-US" sz="2400" dirty="0">
                <a:solidFill>
                  <a:srgbClr val="66FF66"/>
                </a:solidFill>
              </a:rPr>
              <a:t>Quantifier Closure.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D74BFD0-2533-417E-A8F7-C7FC3E89DF4A}"/>
              </a:ext>
            </a:extLst>
          </p:cNvPr>
          <p:cNvGrpSpPr/>
          <p:nvPr/>
        </p:nvGrpSpPr>
        <p:grpSpPr>
          <a:xfrm>
            <a:off x="152400" y="2342061"/>
            <a:ext cx="8544234" cy="2438400"/>
            <a:chOff x="152400" y="2342061"/>
            <a:chExt cx="8544234" cy="2438400"/>
          </a:xfrm>
        </p:grpSpPr>
        <p:sp>
          <p:nvSpPr>
            <p:cNvPr id="23" name="Text Box 44"/>
            <p:cNvSpPr txBox="1">
              <a:spLocks noChangeArrowheads="1"/>
            </p:cNvSpPr>
            <p:nvPr/>
          </p:nvSpPr>
          <p:spPr bwMode="auto">
            <a:xfrm>
              <a:off x="533400" y="2347629"/>
              <a:ext cx="23567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Line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US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in proof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Text Box 44"/>
            <p:cNvSpPr txBox="1">
              <a:spLocks noChangeArrowheads="1"/>
            </p:cNvSpPr>
            <p:nvPr/>
          </p:nvSpPr>
          <p:spPr bwMode="auto">
            <a:xfrm>
              <a:off x="3786784" y="2342061"/>
              <a:ext cx="368081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Implied Meaning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QC(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cxnSp>
          <p:nvCxnSpPr>
            <p:cNvPr id="4" name="Straight Connector 3"/>
            <p:cNvCxnSpPr/>
            <p:nvPr/>
          </p:nvCxnSpPr>
          <p:spPr bwMode="auto">
            <a:xfrm>
              <a:off x="3124200" y="2342061"/>
              <a:ext cx="0" cy="243840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3" name="Straight Connector 32"/>
            <p:cNvCxnSpPr/>
            <p:nvPr/>
          </p:nvCxnSpPr>
          <p:spPr bwMode="auto">
            <a:xfrm>
              <a:off x="152400" y="2947851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7" name="Straight Connector 36"/>
            <p:cNvCxnSpPr/>
            <p:nvPr/>
          </p:nvCxnSpPr>
          <p:spPr bwMode="auto">
            <a:xfrm>
              <a:off x="162234" y="2998365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652E9B97-B913-46B0-A22C-EACCAD75BFA4}"/>
                    </a:ext>
                  </a:extLst>
                </p:cNvPr>
                <p:cNvSpPr/>
                <p:nvPr/>
              </p:nvSpPr>
              <p:spPr>
                <a:xfrm>
                  <a:off x="3565439" y="3105352"/>
                  <a:ext cx="4572000" cy="523220"/>
                </a:xfrm>
                <a:prstGeom prst="rect">
                  <a:avLst/>
                </a:prstGeom>
              </p:spPr>
              <p:txBody>
                <a:bodyPr>
                  <a:spAutoFit/>
                </a:bodyPr>
                <a:lstStyle/>
                <a:p>
                  <a:pPr algn="l"/>
                  <a:r>
                    <a:rPr lang="en-US" altLang="en-US" sz="2800" dirty="0">
                      <a:solidFill>
                        <a:srgbClr val="66FF66"/>
                      </a:solidFill>
                      <a:latin typeface="Symbol" pitchFamily="18" charset="2"/>
                    </a:rPr>
                    <a:t>"</a:t>
                  </a:r>
                  <a:r>
                    <a:rPr lang="en-US" altLang="en-US" sz="2800" dirty="0">
                      <a:solidFill>
                        <a:srgbClr val="66FF66"/>
                      </a:solidFill>
                      <a:latin typeface="Monotype Corsiva" panose="03010101010201010101" pitchFamily="66" charset="0"/>
                    </a:rPr>
                    <a:t>M</a:t>
                  </a:r>
                  <a:r>
                    <a:rPr lang="en-US" altLang="en-US" sz="2800" dirty="0">
                      <a:solidFill>
                        <a:srgbClr val="66FF66"/>
                      </a:solidFill>
                    </a:rPr>
                    <a:t> </a:t>
                  </a:r>
                  <a:r>
                    <a:rPr lang="en-US" altLang="en-US" sz="2800" dirty="0">
                      <a:solidFill>
                        <a:srgbClr val="FFFF00"/>
                      </a:solidFill>
                      <a:latin typeface="Symbol" pitchFamily="18" charset="2"/>
                    </a:rPr>
                    <a:t>$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800" i="1" dirty="0" smtClean="0">
                              <a:solidFill>
                                <a:srgbClr val="FFFF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800" i="1" dirty="0">
                              <a:solidFill>
                                <a:srgbClr val="FFFF00"/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en-US" altLang="en-US" sz="2800" baseline="-25000" dirty="0" smtClean="0">
                          <a:solidFill>
                            <a:srgbClr val="FFFF00"/>
                          </a:solidFill>
                          <a:latin typeface="Symbol" pitchFamily="18" charset="2"/>
                        </a:rPr>
                        <m:t>$</m:t>
                      </m:r>
                    </m:oMath>
                  </a14:m>
                  <a:r>
                    <a:rPr lang="en-US" altLang="en-US" sz="2800" dirty="0">
                      <a:solidFill>
                        <a:srgbClr val="66FF66"/>
                      </a:solidFill>
                      <a:latin typeface="Symbol" pitchFamily="18" charset="2"/>
                    </a:rPr>
                    <a:t>"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altLang="en-US" sz="2800" i="1" dirty="0">
                              <a:solidFill>
                                <a:srgbClr val="66FF66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CA" altLang="en-US" sz="2800" i="1" dirty="0">
                              <a:solidFill>
                                <a:srgbClr val="66FF66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a14:m>
                  <a:r>
                    <a:rPr lang="en-US" altLang="en-US" sz="2800" dirty="0">
                      <a:solidFill>
                        <a:srgbClr val="FFFF00"/>
                      </a:solidFill>
                      <a:latin typeface="Symbol" pitchFamily="18" charset="2"/>
                    </a:rPr>
                    <a:t> </a:t>
                  </a:r>
                  <a:r>
                    <a:rPr lang="en-US" altLang="en-US" sz="2800">
                      <a:solidFill>
                        <a:srgbClr val="FFFF00"/>
                      </a:solidFill>
                      <a:latin typeface="Symbol" pitchFamily="18" charset="2"/>
                    </a:rPr>
                    <a:t>"</a:t>
                  </a:r>
                  <a:r>
                    <a:rPr lang="en-US" altLang="en-US" sz="2800">
                      <a:solidFill>
                        <a:srgbClr val="FFFF00"/>
                      </a:solidFill>
                    </a:rPr>
                    <a:t>x</a:t>
                  </a:r>
                  <a:r>
                    <a:rPr lang="el-GR" altLang="en-US" sz="2000" baseline="-25000">
                      <a:solidFill>
                        <a:schemeClr val="tx2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</a:t>
                  </a:r>
                  <a:r>
                    <a:rPr lang="en-US" altLang="en-US" sz="2800">
                      <a:solidFill>
                        <a:srgbClr val="FFFF00"/>
                      </a:solidFill>
                    </a:rPr>
                    <a:t> </a:t>
                  </a:r>
                  <a:r>
                    <a:rPr lang="en-US" altLang="en-US" sz="2800" dirty="0">
                      <a:solidFill>
                        <a:srgbClr val="FFC000"/>
                      </a:solidFill>
                      <a:latin typeface="Symbol" pitchFamily="18" charset="2"/>
                    </a:rPr>
                    <a:t>[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α</a:t>
                  </a:r>
                  <a:r>
                    <a:rPr lang="en-US" sz="2800">
                      <a:solidFill>
                        <a:srgbClr val="FFFF00"/>
                      </a:solidFill>
                      <a:cs typeface="Times New Roman" panose="02020603050405020304" pitchFamily="18" charset="0"/>
                    </a:rPr>
                    <a:t>(</a:t>
                  </a:r>
                  <a:r>
                    <a:rPr lang="en-CA" sz="280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x</a:t>
                  </a:r>
                  <a:r>
                    <a:rPr lang="el-GR" altLang="en-US" sz="2000" baseline="-25000">
                      <a:solidFill>
                        <a:schemeClr val="tx2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</a:t>
                  </a:r>
                  <a:r>
                    <a:rPr lang="en-CA" altLang="en-US" sz="280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)</a:t>
                  </a:r>
                  <a:r>
                    <a:rPr lang="el-GR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</a:t>
                  </a:r>
                  <a:r>
                    <a:rPr lang="el-GR" altLang="en-US" sz="2800" dirty="0">
                      <a:solidFill>
                        <a:srgbClr val="FFC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</a:t>
                  </a:r>
                  <a:r>
                    <a:rPr lang="en-US" altLang="en-US" sz="2800" dirty="0">
                      <a:solidFill>
                        <a:srgbClr val="FFC000"/>
                      </a:solidFill>
                      <a:latin typeface="Symbol" pitchFamily="18" charset="2"/>
                    </a:rPr>
                    <a:t>].</a:t>
                  </a:r>
                  <a:r>
                    <a:rPr lang="en-CA" altLang="en-US" sz="2800" dirty="0">
                      <a:solidFill>
                        <a:srgbClr val="FFFF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 </a:t>
                  </a:r>
                  <a:endParaRPr lang="en-US" sz="2800" dirty="0"/>
                </a:p>
              </p:txBody>
            </p:sp>
          </mc:Choice>
          <mc:Fallback xmlns=""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652E9B97-B913-46B0-A22C-EACCAD75BFA4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565439" y="3105352"/>
                  <a:ext cx="4572000" cy="523220"/>
                </a:xfrm>
                <a:prstGeom prst="rect">
                  <a:avLst/>
                </a:prstGeom>
                <a:blipFill>
                  <a:blip r:embed="rId4"/>
                  <a:stretch>
                    <a:fillRect l="-2800" t="-17442" b="-33721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B4B2EEF-47ED-411B-BA1E-5FDC89C46F1F}"/>
                </a:ext>
              </a:extLst>
            </p:cNvPr>
            <p:cNvSpPr/>
            <p:nvPr/>
          </p:nvSpPr>
          <p:spPr>
            <a:xfrm>
              <a:off x="1348383" y="3042791"/>
              <a:ext cx="63281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endParaRPr lang="en-US" sz="2800" dirty="0"/>
            </a:p>
          </p:txBody>
        </p:sp>
      </p:grpSp>
      <p:sp>
        <p:nvSpPr>
          <p:cNvPr id="51" name="Text Box 44">
            <a:extLst>
              <a:ext uri="{FF2B5EF4-FFF2-40B4-BE49-F238E27FC236}">
                <a16:creationId xmlns:a16="http://schemas.microsoft.com/office/drawing/2014/main" id="{D20EA9C0-C9F4-45A4-A480-F4400AFF01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1924" y="3882863"/>
            <a:ext cx="14077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)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1ACF35C4-8290-4839-9A9C-736F295BB8E4}"/>
              </a:ext>
            </a:extLst>
          </p:cNvPr>
          <p:cNvSpPr/>
          <p:nvPr/>
        </p:nvSpPr>
        <p:spPr>
          <a:xfrm>
            <a:off x="457200" y="4375221"/>
            <a:ext cx="2438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cs typeface="Times New Roman" panose="02020603050405020304" pitchFamily="18" charset="0"/>
            </a:endParaRPr>
          </a:p>
        </p:txBody>
      </p:sp>
      <p:sp>
        <p:nvSpPr>
          <p:cNvPr id="26" name="AutoShape 8">
            <a:extLst>
              <a:ext uri="{FF2B5EF4-FFF2-40B4-BE49-F238E27FC236}">
                <a16:creationId xmlns:a16="http://schemas.microsoft.com/office/drawing/2014/main" id="{6CE6EAB8-A827-4311-BA4A-E906089513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1856" y="4876800"/>
            <a:ext cx="6264344" cy="1905000"/>
          </a:xfrm>
          <a:prstGeom prst="wedgeRectCallout">
            <a:avLst>
              <a:gd name="adj1" fmla="val 56586"/>
              <a:gd name="adj2" fmla="val -6732"/>
            </a:avLst>
          </a:prstGeom>
          <a:noFill/>
          <a:ln w="127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r>
              <a:rPr lang="en-CA" sz="2400" dirty="0"/>
              <a:t>Here </a:t>
            </a:r>
            <a:r>
              <a:rPr lang="en-US" altLang="en-US" sz="2400" dirty="0">
                <a:solidFill>
                  <a:srgbClr val="00FF00"/>
                </a:solidFill>
                <a:latin typeface="Monotype Corsiva" panose="03010101010201010101" pitchFamily="66" charset="0"/>
              </a:rPr>
              <a:t>M </a:t>
            </a:r>
            <a:r>
              <a:rPr lang="en-US" sz="2400" dirty="0"/>
              <a:t>is the model specifying: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sz="2400" dirty="0"/>
              <a:t>the universe </a:t>
            </a:r>
            <a:r>
              <a:rPr lang="en-US" sz="2400" i="1" dirty="0">
                <a:solidFill>
                  <a:srgbClr val="00FF00"/>
                </a:solidFill>
              </a:rPr>
              <a:t>U </a:t>
            </a:r>
            <a:r>
              <a:rPr lang="en-US" sz="2400" dirty="0"/>
              <a:t>of objects,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sz="2400" dirty="0"/>
              <a:t>the functions </a:t>
            </a:r>
            <a:r>
              <a:rPr lang="en-US" sz="2400" dirty="0">
                <a:solidFill>
                  <a:srgbClr val="00FF00"/>
                </a:solidFill>
              </a:rPr>
              <a:t>f</a:t>
            </a:r>
            <a:r>
              <a:rPr lang="en-US" sz="2400" dirty="0"/>
              <a:t> and relations </a:t>
            </a:r>
            <a:r>
              <a:rPr lang="en-US" sz="2400" dirty="0">
                <a:solidFill>
                  <a:srgbClr val="00FF00"/>
                </a:solidFill>
              </a:rPr>
              <a:t>R</a:t>
            </a:r>
            <a:r>
              <a:rPr lang="en-US" sz="2400" dirty="0"/>
              <a:t>. Even </a:t>
            </a:r>
            <a:r>
              <a:rPr lang="en-US" sz="2400" dirty="0">
                <a:solidFill>
                  <a:srgbClr val="00FF00"/>
                </a:solidFill>
              </a:rPr>
              <a:t>+</a:t>
            </a:r>
            <a:r>
              <a:rPr lang="en-US" sz="2400" dirty="0"/>
              <a:t>&amp;</a:t>
            </a:r>
            <a:r>
              <a:rPr lang="el-GR" altLang="en-US" sz="2400" dirty="0">
                <a:solidFill>
                  <a:srgbClr val="00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</a:t>
            </a:r>
            <a:r>
              <a:rPr lang="en-US" sz="2400" dirty="0"/>
              <a:t>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/>
              <a:t>It is certainly not mentioned in Predicate syntax.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/>
              <a:t>Often we don’t mention it.</a:t>
            </a:r>
          </a:p>
          <a:p>
            <a:pPr marL="342900" indent="-342900" eaLnBrk="1" hangingPunct="1">
              <a:spcBef>
                <a:spcPct val="0"/>
              </a:spcBef>
            </a:pPr>
            <a:endParaRPr lang="en-US" sz="2400" dirty="0">
              <a:solidFill>
                <a:srgbClr val="66FF66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821146-BFEB-41C6-9422-2C862C79CFE6}"/>
              </a:ext>
            </a:extLst>
          </p:cNvPr>
          <p:cNvGrpSpPr/>
          <p:nvPr/>
        </p:nvGrpSpPr>
        <p:grpSpPr>
          <a:xfrm>
            <a:off x="8542721" y="5203733"/>
            <a:ext cx="601279" cy="1428750"/>
            <a:chOff x="8542721" y="5203733"/>
            <a:chExt cx="601279" cy="1428750"/>
          </a:xfrm>
        </p:grpSpPr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96C564CA-212D-4741-B938-2604520560D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7084" y="5601846"/>
              <a:ext cx="213883" cy="298342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Freeform 47">
              <a:extLst>
                <a:ext uri="{FF2B5EF4-FFF2-40B4-BE49-F238E27FC236}">
                  <a16:creationId xmlns:a16="http://schemas.microsoft.com/office/drawing/2014/main" id="{ADA70A41-4F7A-4AF8-812A-779BC1BAAB7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56744" y="5910843"/>
              <a:ext cx="152976" cy="335151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Freeform 48">
              <a:extLst>
                <a:ext uri="{FF2B5EF4-FFF2-40B4-BE49-F238E27FC236}">
                  <a16:creationId xmlns:a16="http://schemas.microsoft.com/office/drawing/2014/main" id="{244D082C-5EB8-46FC-B7D1-0EBD7612870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52354" y="5927310"/>
              <a:ext cx="227339" cy="159826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Freeform 49">
              <a:extLst>
                <a:ext uri="{FF2B5EF4-FFF2-40B4-BE49-F238E27FC236}">
                  <a16:creationId xmlns:a16="http://schemas.microsoft.com/office/drawing/2014/main" id="{5FA4EAE3-92B1-4798-A0A3-5970FFB250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542721" y="5941840"/>
              <a:ext cx="169973" cy="33708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EBE089CD-444F-4907-8139-0E16078D541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8501" y="6179158"/>
              <a:ext cx="132437" cy="406831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Freeform 51">
              <a:extLst>
                <a:ext uri="{FF2B5EF4-FFF2-40B4-BE49-F238E27FC236}">
                  <a16:creationId xmlns:a16="http://schemas.microsoft.com/office/drawing/2014/main" id="{3D9BE5D3-5194-45AF-80CE-0E140BDB77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46688" y="6177220"/>
              <a:ext cx="116856" cy="43589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Freeform 52">
              <a:extLst>
                <a:ext uri="{FF2B5EF4-FFF2-40B4-BE49-F238E27FC236}">
                  <a16:creationId xmlns:a16="http://schemas.microsoft.com/office/drawing/2014/main" id="{1275B96E-E0C7-4278-8F2B-81607ED8DB8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98389" y="6171408"/>
              <a:ext cx="345611" cy="461075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5" name="Group 53">
              <a:extLst>
                <a:ext uri="{FF2B5EF4-FFF2-40B4-BE49-F238E27FC236}">
                  <a16:creationId xmlns:a16="http://schemas.microsoft.com/office/drawing/2014/main" id="{5C507B3F-52D4-4342-8511-4555CF853E7B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891165" y="5203733"/>
              <a:ext cx="162891" cy="1410346"/>
              <a:chOff x="2720" y="768"/>
              <a:chExt cx="230" cy="1456"/>
            </a:xfrm>
            <a:solidFill>
              <a:srgbClr val="66FF66"/>
            </a:solidFill>
          </p:grpSpPr>
          <p:sp>
            <p:nvSpPr>
              <p:cNvPr id="56" name="Freeform 54">
                <a:extLst>
                  <a:ext uri="{FF2B5EF4-FFF2-40B4-BE49-F238E27FC236}">
                    <a16:creationId xmlns:a16="http://schemas.microsoft.com/office/drawing/2014/main" id="{CD14E2AB-BCA9-4CBC-8821-D18CC0881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55">
                <a:extLst>
                  <a:ext uri="{FF2B5EF4-FFF2-40B4-BE49-F238E27FC236}">
                    <a16:creationId xmlns:a16="http://schemas.microsoft.com/office/drawing/2014/main" id="{E7E392E5-D667-4A0B-8629-0826EB579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58" name="Arrow: Down 57">
            <a:extLst>
              <a:ext uri="{FF2B5EF4-FFF2-40B4-BE49-F238E27FC236}">
                <a16:creationId xmlns:a16="http://schemas.microsoft.com/office/drawing/2014/main" id="{EA70A75B-4096-4F6A-A171-5974AEE118B5}"/>
              </a:ext>
            </a:extLst>
          </p:cNvPr>
          <p:cNvSpPr/>
          <p:nvPr/>
        </p:nvSpPr>
        <p:spPr>
          <a:xfrm flipV="1">
            <a:off x="3962400" y="3552372"/>
            <a:ext cx="152400" cy="333828"/>
          </a:xfrm>
          <a:prstGeom prst="downArrow">
            <a:avLst/>
          </a:prstGeom>
          <a:solidFill>
            <a:srgbClr val="FFFF00"/>
          </a:solidFill>
        </p:spPr>
        <p:txBody>
          <a:bodyPr wrap="non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DB682F98-4D4A-4A1F-A971-BF0C6D969151}"/>
              </a:ext>
            </a:extLst>
          </p:cNvPr>
          <p:cNvCxnSpPr>
            <a:cxnSpLocks/>
          </p:cNvCxnSpPr>
          <p:nvPr/>
        </p:nvCxnSpPr>
        <p:spPr bwMode="auto">
          <a:xfrm flipV="1">
            <a:off x="3764643" y="3284641"/>
            <a:ext cx="502558" cy="214238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60" name="Group 59">
            <a:extLst>
              <a:ext uri="{FF2B5EF4-FFF2-40B4-BE49-F238E27FC236}">
                <a16:creationId xmlns:a16="http://schemas.microsoft.com/office/drawing/2014/main" id="{988F87CE-2A50-440A-BAFA-A2ABE26C4CC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0" y="5334000"/>
            <a:ext cx="624284" cy="1371600"/>
            <a:chOff x="2308" y="1513"/>
            <a:chExt cx="1162" cy="2570"/>
          </a:xfrm>
        </p:grpSpPr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0D7D87AD-7F32-4B83-AD52-F01370B9BD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69" name="Freeform 28">
                <a:extLst>
                  <a:ext uri="{FF2B5EF4-FFF2-40B4-BE49-F238E27FC236}">
                    <a16:creationId xmlns:a16="http://schemas.microsoft.com/office/drawing/2014/main" id="{8FA758FD-47CB-4A8F-B180-03D1FF38C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0" name="Freeform 29">
                <a:extLst>
                  <a:ext uri="{FF2B5EF4-FFF2-40B4-BE49-F238E27FC236}">
                    <a16:creationId xmlns:a16="http://schemas.microsoft.com/office/drawing/2014/main" id="{F5596452-4D6E-4048-B227-6D339ADE5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1" name="Freeform 30">
                <a:extLst>
                  <a:ext uri="{FF2B5EF4-FFF2-40B4-BE49-F238E27FC236}">
                    <a16:creationId xmlns:a16="http://schemas.microsoft.com/office/drawing/2014/main" id="{7F36CEF9-E6CF-4099-83BF-13F3389CB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2" name="Freeform 31">
                <a:extLst>
                  <a:ext uri="{FF2B5EF4-FFF2-40B4-BE49-F238E27FC236}">
                    <a16:creationId xmlns:a16="http://schemas.microsoft.com/office/drawing/2014/main" id="{EF53B0A1-25D6-4C4B-AB41-50CBC1071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3" name="Freeform 32">
                <a:extLst>
                  <a:ext uri="{FF2B5EF4-FFF2-40B4-BE49-F238E27FC236}">
                    <a16:creationId xmlns:a16="http://schemas.microsoft.com/office/drawing/2014/main" id="{3CBC563F-5BB7-49BF-A374-54B47C0A7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4" name="Freeform 33">
                <a:extLst>
                  <a:ext uri="{FF2B5EF4-FFF2-40B4-BE49-F238E27FC236}">
                    <a16:creationId xmlns:a16="http://schemas.microsoft.com/office/drawing/2014/main" id="{3BFADB89-0260-4D70-B3B7-BE1303833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2" name="Freeform 34">
              <a:extLst>
                <a:ext uri="{FF2B5EF4-FFF2-40B4-BE49-F238E27FC236}">
                  <a16:creationId xmlns:a16="http://schemas.microsoft.com/office/drawing/2014/main" id="{D41A8A98-5550-4076-BAEC-DB3BA6023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3" name="Freeform 35">
              <a:extLst>
                <a:ext uri="{FF2B5EF4-FFF2-40B4-BE49-F238E27FC236}">
                  <a16:creationId xmlns:a16="http://schemas.microsoft.com/office/drawing/2014/main" id="{711E41FF-C35E-41C6-BA6E-92DEA11AF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4" name="Oval 36">
              <a:extLst>
                <a:ext uri="{FF2B5EF4-FFF2-40B4-BE49-F238E27FC236}">
                  <a16:creationId xmlns:a16="http://schemas.microsoft.com/office/drawing/2014/main" id="{0F159480-61B2-4762-BF88-9CE73355A1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5" name="Oval 37">
              <a:extLst>
                <a:ext uri="{FF2B5EF4-FFF2-40B4-BE49-F238E27FC236}">
                  <a16:creationId xmlns:a16="http://schemas.microsoft.com/office/drawing/2014/main" id="{0157D6A5-86C0-4244-9AF4-9F6E114FE7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6" name="Oval 38">
              <a:extLst>
                <a:ext uri="{FF2B5EF4-FFF2-40B4-BE49-F238E27FC236}">
                  <a16:creationId xmlns:a16="http://schemas.microsoft.com/office/drawing/2014/main" id="{894D11EA-C830-4444-89CF-2AAD53921C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7" name="Oval 39">
              <a:extLst>
                <a:ext uri="{FF2B5EF4-FFF2-40B4-BE49-F238E27FC236}">
                  <a16:creationId xmlns:a16="http://schemas.microsoft.com/office/drawing/2014/main" id="{E43FBE0E-E8D6-4243-9AE1-E61DE97DE67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5400C214-E646-4FEB-9A7B-66648AE63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7090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uiExpand="1" build="allAtOnce" animBg="1"/>
      <p:bldP spid="58" grpId="0" animBg="1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960126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07726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2F80DC23-E1E9-481E-AB16-DAF16FC0A7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Adding Meaning </a:t>
            </a:r>
            <a:endParaRPr lang="en-CA" altLang="en-US" dirty="0"/>
          </a:p>
        </p:txBody>
      </p:sp>
      <p:pic>
        <p:nvPicPr>
          <p:cNvPr id="32" name="Picture 5" descr="j0116172">
            <a:extLst>
              <a:ext uri="{FF2B5EF4-FFF2-40B4-BE49-F238E27FC236}">
                <a16:creationId xmlns:a16="http://schemas.microsoft.com/office/drawing/2014/main" id="{CA86A169-46F2-430C-8442-370ABEE207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AutoShape 8"/>
          <p:cNvSpPr>
            <a:spLocks noChangeArrowheads="1"/>
          </p:cNvSpPr>
          <p:nvPr/>
        </p:nvSpPr>
        <p:spPr bwMode="auto">
          <a:xfrm>
            <a:off x="997921" y="685800"/>
            <a:ext cx="7880496" cy="1580061"/>
          </a:xfrm>
          <a:prstGeom prst="wedgeRectCallout">
            <a:avLst>
              <a:gd name="adj1" fmla="val -54351"/>
              <a:gd name="adj2" fmla="val -26342"/>
            </a:avLst>
          </a:prstGeom>
          <a:noFill/>
          <a:ln w="127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In order to make the proof a “Hilbert” proof,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we need each line standing alone to state something valid. 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The “mean” of a line of our proof is </a:t>
            </a:r>
            <a:br>
              <a:rPr lang="en-CA" altLang="en-US" sz="2400" dirty="0"/>
            </a:br>
            <a:r>
              <a:rPr lang="en-CA" altLang="en-US" sz="2400" dirty="0"/>
              <a:t>what we define as its </a:t>
            </a:r>
            <a:r>
              <a:rPr lang="en-CA" altLang="en-US" sz="2400" dirty="0">
                <a:solidFill>
                  <a:srgbClr val="66FF66"/>
                </a:solidFill>
              </a:rPr>
              <a:t>Quantifier Closure.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D74BFD0-2533-417E-A8F7-C7FC3E89DF4A}"/>
              </a:ext>
            </a:extLst>
          </p:cNvPr>
          <p:cNvGrpSpPr/>
          <p:nvPr/>
        </p:nvGrpSpPr>
        <p:grpSpPr>
          <a:xfrm>
            <a:off x="152400" y="2342061"/>
            <a:ext cx="8544234" cy="2438400"/>
            <a:chOff x="152400" y="2342061"/>
            <a:chExt cx="8544234" cy="2438400"/>
          </a:xfrm>
        </p:grpSpPr>
        <p:sp>
          <p:nvSpPr>
            <p:cNvPr id="23" name="Text Box 44"/>
            <p:cNvSpPr txBox="1">
              <a:spLocks noChangeArrowheads="1"/>
            </p:cNvSpPr>
            <p:nvPr/>
          </p:nvSpPr>
          <p:spPr bwMode="auto">
            <a:xfrm>
              <a:off x="533400" y="2347629"/>
              <a:ext cx="23567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Line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US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in proof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Text Box 44"/>
            <p:cNvSpPr txBox="1">
              <a:spLocks noChangeArrowheads="1"/>
            </p:cNvSpPr>
            <p:nvPr/>
          </p:nvSpPr>
          <p:spPr bwMode="auto">
            <a:xfrm>
              <a:off x="3786784" y="2342061"/>
              <a:ext cx="368081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Implied Meaning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QC(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cxnSp>
          <p:nvCxnSpPr>
            <p:cNvPr id="4" name="Straight Connector 3"/>
            <p:cNvCxnSpPr/>
            <p:nvPr/>
          </p:nvCxnSpPr>
          <p:spPr bwMode="auto">
            <a:xfrm>
              <a:off x="3124200" y="2342061"/>
              <a:ext cx="0" cy="243840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3" name="Straight Connector 32"/>
            <p:cNvCxnSpPr/>
            <p:nvPr/>
          </p:nvCxnSpPr>
          <p:spPr bwMode="auto">
            <a:xfrm>
              <a:off x="152400" y="2947851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7" name="Straight Connector 36"/>
            <p:cNvCxnSpPr/>
            <p:nvPr/>
          </p:nvCxnSpPr>
          <p:spPr bwMode="auto">
            <a:xfrm>
              <a:off x="162234" y="2998365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B4B2EEF-47ED-411B-BA1E-5FDC89C46F1F}"/>
                </a:ext>
              </a:extLst>
            </p:cNvPr>
            <p:cNvSpPr/>
            <p:nvPr/>
          </p:nvSpPr>
          <p:spPr>
            <a:xfrm>
              <a:off x="1348383" y="3042791"/>
              <a:ext cx="63281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endParaRPr lang="en-US" sz="2800" dirty="0"/>
            </a:p>
          </p:txBody>
        </p:sp>
      </p:grpSp>
      <p:sp>
        <p:nvSpPr>
          <p:cNvPr id="40" name="AutoShape 8">
            <a:extLst>
              <a:ext uri="{FF2B5EF4-FFF2-40B4-BE49-F238E27FC236}">
                <a16:creationId xmlns:a16="http://schemas.microsoft.com/office/drawing/2014/main" id="{D3954796-9423-4C66-8025-3C9C478CF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8056" y="4876800"/>
            <a:ext cx="6264344" cy="1905000"/>
          </a:xfrm>
          <a:prstGeom prst="wedgeRectCallout">
            <a:avLst>
              <a:gd name="adj1" fmla="val -55932"/>
              <a:gd name="adj2" fmla="val -16065"/>
            </a:avLst>
          </a:prstGeom>
          <a:noFill/>
          <a:ln w="127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endParaRPr lang="en-US" sz="2400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FA2F50B-7144-4286-BFAF-28415BB88500}"/>
              </a:ext>
            </a:extLst>
          </p:cNvPr>
          <p:cNvSpPr/>
          <p:nvPr/>
        </p:nvSpPr>
        <p:spPr>
          <a:xfrm>
            <a:off x="1479028" y="4951665"/>
            <a:ext cx="6264344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Here 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FF00"/>
                </a:solidFill>
              </a:rPr>
              <a:t> </a:t>
            </a:r>
            <a:r>
              <a:rPr lang="en-US" altLang="en-US" sz="2400" dirty="0">
                <a:solidFill>
                  <a:srgbClr val="FFFFFF"/>
                </a:solidFill>
              </a:rPr>
              <a:t>is called a </a:t>
            </a:r>
            <a:r>
              <a:rPr lang="en-US" altLang="en-US" sz="2400" dirty="0">
                <a:solidFill>
                  <a:srgbClr val="FFFF00"/>
                </a:solidFill>
              </a:rPr>
              <a:t>Skolem function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algn="l"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It is a “fixed” value/function.</a:t>
            </a:r>
          </a:p>
          <a:p>
            <a:pPr algn="l"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Because of the game, it can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depend on</a:t>
            </a:r>
            <a:endParaRPr lang="en-US" altLang="en-US" sz="2400" dirty="0">
              <a:solidFill>
                <a:srgbClr val="FFFFFF"/>
              </a:solidFill>
            </a:endParaRPr>
          </a:p>
          <a:p>
            <a:pPr marL="342900" indent="-3429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FFFF"/>
                </a:solidFill>
              </a:rPr>
              <a:t>on the model </a:t>
            </a:r>
            <a:r>
              <a:rPr lang="en-US" altLang="en-US" sz="2400" dirty="0">
                <a:solidFill>
                  <a:srgbClr val="00FF00"/>
                </a:solidFill>
                <a:latin typeface="Monotype Corsiva" panose="03010101010201010101" pitchFamily="66" charset="0"/>
              </a:rPr>
              <a:t>M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  <a:endParaRPr lang="en-CA" altLang="en-US" sz="2400" dirty="0">
              <a:solidFill>
                <a:srgbClr val="FFFFFF"/>
              </a:solidFill>
            </a:endParaRPr>
          </a:p>
        </p:txBody>
      </p:sp>
      <p:sp>
        <p:nvSpPr>
          <p:cNvPr id="50" name="Arrow: Down 49">
            <a:extLst>
              <a:ext uri="{FF2B5EF4-FFF2-40B4-BE49-F238E27FC236}">
                <a16:creationId xmlns:a16="http://schemas.microsoft.com/office/drawing/2014/main" id="{06DF602E-8268-4BB7-972C-E1A80F387D03}"/>
              </a:ext>
            </a:extLst>
          </p:cNvPr>
          <p:cNvSpPr/>
          <p:nvPr/>
        </p:nvSpPr>
        <p:spPr>
          <a:xfrm flipV="1">
            <a:off x="4495800" y="3552372"/>
            <a:ext cx="152400" cy="333828"/>
          </a:xfrm>
          <a:prstGeom prst="downArrow">
            <a:avLst/>
          </a:prstGeom>
          <a:solidFill>
            <a:srgbClr val="FFFF00"/>
          </a:solidFill>
        </p:spPr>
        <p:txBody>
          <a:bodyPr wrap="non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8" name="Text Box 44">
            <a:extLst>
              <a:ext uri="{FF2B5EF4-FFF2-40B4-BE49-F238E27FC236}">
                <a16:creationId xmlns:a16="http://schemas.microsoft.com/office/drawing/2014/main" id="{35F97EA9-9030-4EAB-A3A8-049372FCE1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1924" y="3882863"/>
            <a:ext cx="14077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)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014CFAA-E45C-4FF9-B12A-0738EA3C5667}"/>
              </a:ext>
            </a:extLst>
          </p:cNvPr>
          <p:cNvGrpSpPr/>
          <p:nvPr/>
        </p:nvGrpSpPr>
        <p:grpSpPr>
          <a:xfrm>
            <a:off x="8542721" y="5203733"/>
            <a:ext cx="601279" cy="1428750"/>
            <a:chOff x="8542721" y="5203733"/>
            <a:chExt cx="601279" cy="1428750"/>
          </a:xfrm>
        </p:grpSpPr>
        <p:sp>
          <p:nvSpPr>
            <p:cNvPr id="24" name="Freeform 46">
              <a:extLst>
                <a:ext uri="{FF2B5EF4-FFF2-40B4-BE49-F238E27FC236}">
                  <a16:creationId xmlns:a16="http://schemas.microsoft.com/office/drawing/2014/main" id="{380AC584-8D34-4B7E-8C12-1097B79758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7084" y="5601846"/>
              <a:ext cx="213883" cy="298342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7">
              <a:extLst>
                <a:ext uri="{FF2B5EF4-FFF2-40B4-BE49-F238E27FC236}">
                  <a16:creationId xmlns:a16="http://schemas.microsoft.com/office/drawing/2014/main" id="{AD38FDC9-D7D0-4D80-9AB5-E06DD5AD6C0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56744" y="5910843"/>
              <a:ext cx="152976" cy="335151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8">
              <a:extLst>
                <a:ext uri="{FF2B5EF4-FFF2-40B4-BE49-F238E27FC236}">
                  <a16:creationId xmlns:a16="http://schemas.microsoft.com/office/drawing/2014/main" id="{D27631F9-68D1-4245-A580-D85657DA088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52354" y="5927310"/>
              <a:ext cx="227339" cy="159826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9">
              <a:extLst>
                <a:ext uri="{FF2B5EF4-FFF2-40B4-BE49-F238E27FC236}">
                  <a16:creationId xmlns:a16="http://schemas.microsoft.com/office/drawing/2014/main" id="{918C9FA5-06EC-44FA-9752-DF67BC8CF0D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542721" y="5941840"/>
              <a:ext cx="169973" cy="33708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50">
              <a:extLst>
                <a:ext uri="{FF2B5EF4-FFF2-40B4-BE49-F238E27FC236}">
                  <a16:creationId xmlns:a16="http://schemas.microsoft.com/office/drawing/2014/main" id="{CD118957-0BED-48F3-8DAF-664A30082D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8501" y="6179158"/>
              <a:ext cx="132437" cy="406831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51">
              <a:extLst>
                <a:ext uri="{FF2B5EF4-FFF2-40B4-BE49-F238E27FC236}">
                  <a16:creationId xmlns:a16="http://schemas.microsoft.com/office/drawing/2014/main" id="{D8852237-EE11-4069-9D79-9F670C62F74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46688" y="6177220"/>
              <a:ext cx="116856" cy="43589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52">
              <a:extLst>
                <a:ext uri="{FF2B5EF4-FFF2-40B4-BE49-F238E27FC236}">
                  <a16:creationId xmlns:a16="http://schemas.microsoft.com/office/drawing/2014/main" id="{D99D5BB7-BD16-4D25-AD3D-62D8C4DC1AA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98389" y="6171408"/>
              <a:ext cx="345611" cy="461075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5" name="Group 53">
              <a:extLst>
                <a:ext uri="{FF2B5EF4-FFF2-40B4-BE49-F238E27FC236}">
                  <a16:creationId xmlns:a16="http://schemas.microsoft.com/office/drawing/2014/main" id="{AB495285-62D2-4F65-ACBA-7B0E723ABD7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891165" y="5203733"/>
              <a:ext cx="162891" cy="1410346"/>
              <a:chOff x="2720" y="768"/>
              <a:chExt cx="230" cy="1456"/>
            </a:xfrm>
            <a:solidFill>
              <a:srgbClr val="66FF66"/>
            </a:solidFill>
          </p:grpSpPr>
          <p:sp>
            <p:nvSpPr>
              <p:cNvPr id="38" name="Freeform 54">
                <a:extLst>
                  <a:ext uri="{FF2B5EF4-FFF2-40B4-BE49-F238E27FC236}">
                    <a16:creationId xmlns:a16="http://schemas.microsoft.com/office/drawing/2014/main" id="{D5B08889-19AE-489D-A99A-A1A772EF5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9" name="Freeform 55">
                <a:extLst>
                  <a:ext uri="{FF2B5EF4-FFF2-40B4-BE49-F238E27FC236}">
                    <a16:creationId xmlns:a16="http://schemas.microsoft.com/office/drawing/2014/main" id="{FFB0FAFD-3729-4FFD-AB36-CB6691B18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40C98D08-1502-459B-AB70-36C89B66CBD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0" y="5334000"/>
            <a:ext cx="624284" cy="1371600"/>
            <a:chOff x="2308" y="1513"/>
            <a:chExt cx="1162" cy="2570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2B38D421-8C28-4F2F-B553-8EEED7687C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2" name="Freeform 28">
                <a:extLst>
                  <a:ext uri="{FF2B5EF4-FFF2-40B4-BE49-F238E27FC236}">
                    <a16:creationId xmlns:a16="http://schemas.microsoft.com/office/drawing/2014/main" id="{8CAF9817-7F86-42C7-A58B-804F60827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3" name="Freeform 29">
                <a:extLst>
                  <a:ext uri="{FF2B5EF4-FFF2-40B4-BE49-F238E27FC236}">
                    <a16:creationId xmlns:a16="http://schemas.microsoft.com/office/drawing/2014/main" id="{DDF31A29-6A35-4109-92D5-534FF84FF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30">
                <a:extLst>
                  <a:ext uri="{FF2B5EF4-FFF2-40B4-BE49-F238E27FC236}">
                    <a16:creationId xmlns:a16="http://schemas.microsoft.com/office/drawing/2014/main" id="{B097A736-2B11-4B2A-B662-4B3B25BE0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31">
                <a:extLst>
                  <a:ext uri="{FF2B5EF4-FFF2-40B4-BE49-F238E27FC236}">
                    <a16:creationId xmlns:a16="http://schemas.microsoft.com/office/drawing/2014/main" id="{B12DF758-919A-404D-B786-293F7A941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32">
                <a:extLst>
                  <a:ext uri="{FF2B5EF4-FFF2-40B4-BE49-F238E27FC236}">
                    <a16:creationId xmlns:a16="http://schemas.microsoft.com/office/drawing/2014/main" id="{C0CCA070-BC19-4540-AD8C-2A96AC50D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33">
                <a:extLst>
                  <a:ext uri="{FF2B5EF4-FFF2-40B4-BE49-F238E27FC236}">
                    <a16:creationId xmlns:a16="http://schemas.microsoft.com/office/drawing/2014/main" id="{1AC99BD3-77D4-4F5F-BD7F-28225DDE2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82BDDABE-97E3-4A0A-A830-1BB6067F3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35">
              <a:extLst>
                <a:ext uri="{FF2B5EF4-FFF2-40B4-BE49-F238E27FC236}">
                  <a16:creationId xmlns:a16="http://schemas.microsoft.com/office/drawing/2014/main" id="{F1100309-C55D-4032-8CF8-807842947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Oval 36">
              <a:extLst>
                <a:ext uri="{FF2B5EF4-FFF2-40B4-BE49-F238E27FC236}">
                  <a16:creationId xmlns:a16="http://schemas.microsoft.com/office/drawing/2014/main" id="{F4228522-A8A6-4E0D-A5BC-A6E7EF65E45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Oval 37">
              <a:extLst>
                <a:ext uri="{FF2B5EF4-FFF2-40B4-BE49-F238E27FC236}">
                  <a16:creationId xmlns:a16="http://schemas.microsoft.com/office/drawing/2014/main" id="{A7EF3FB0-D094-4CFC-9CB4-6DE065B2715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Oval 38">
              <a:extLst>
                <a:ext uri="{FF2B5EF4-FFF2-40B4-BE49-F238E27FC236}">
                  <a16:creationId xmlns:a16="http://schemas.microsoft.com/office/drawing/2014/main" id="{B9694242-98C1-4AC9-A133-22FF3C74083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Oval 39">
              <a:extLst>
                <a:ext uri="{FF2B5EF4-FFF2-40B4-BE49-F238E27FC236}">
                  <a16:creationId xmlns:a16="http://schemas.microsoft.com/office/drawing/2014/main" id="{06418638-6B65-4950-9A9A-24C7B5A598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B17CFB88-EB92-4465-AB54-8289E6F63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id="{57EA6A59-12C4-4F0D-8F0C-1E0B88FA3B38}"/>
                  </a:ext>
                </a:extLst>
              </p:cNvPr>
              <p:cNvSpPr/>
              <p:nvPr/>
            </p:nvSpPr>
            <p:spPr>
              <a:xfrm>
                <a:off x="3565439" y="3105352"/>
                <a:ext cx="4572000" cy="523220"/>
              </a:xfrm>
              <a:prstGeom prst="rect">
                <a:avLst/>
              </a:prstGeom>
            </p:spPr>
            <p:txBody>
              <a:bodyPr>
                <a:spAutoFit/>
              </a:bodyPr>
              <a:lstStyle/>
              <a:p>
                <a:pPr algn="l"/>
                <a:r>
                  <a:rPr lang="en-US" altLang="en-US" sz="28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:r>
                  <a:rPr lang="en-US" altLang="en-US" sz="2800" dirty="0">
                    <a:solidFill>
                      <a:srgbClr val="66FF66"/>
                    </a:solidFill>
                    <a:latin typeface="Monotype Corsiva" panose="03010101010201010101" pitchFamily="66" charset="0"/>
                  </a:rPr>
                  <a:t>M</a:t>
                </a:r>
                <a:r>
                  <a:rPr lang="en-US" altLang="en-US" sz="2800" dirty="0">
                    <a:solidFill>
                      <a:srgbClr val="66FF66"/>
                    </a:solidFill>
                  </a:rPr>
                  <a:t> </a:t>
                </a:r>
                <a:r>
                  <a:rPr lang="en-US" altLang="en-US" sz="2800" dirty="0">
                    <a:solidFill>
                      <a:srgbClr val="FFFF00"/>
                    </a:solidFill>
                    <a:latin typeface="Symbol" pitchFamily="18" charset="2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800" i="1" dirty="0" smtClean="0">
                            <a:solidFill>
                              <a:srgbClr val="FFFF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800" i="1" dirty="0">
                            <a:solidFill>
                              <a:srgbClr val="FFFF0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lang="en-US" altLang="en-US" sz="2800" baseline="-25000" dirty="0" smtClean="0">
                        <a:solidFill>
                          <a:srgbClr val="FFFF00"/>
                        </a:solidFill>
                        <a:latin typeface="Symbol" pitchFamily="18" charset="2"/>
                      </a:rPr>
                      <m:t>$</m:t>
                    </m:r>
                  </m:oMath>
                </a14:m>
                <a:r>
                  <a:rPr lang="en-US" altLang="en-US" sz="28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800" i="1" dirty="0">
                            <a:solidFill>
                              <a:srgbClr val="66FF66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800" i="1" dirty="0">
                            <a:solidFill>
                              <a:srgbClr val="66FF66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altLang="en-US" sz="2800" dirty="0">
                    <a:solidFill>
                      <a:srgbClr val="FFFF00"/>
                    </a:solidFill>
                    <a:latin typeface="Symbol" pitchFamily="18" charset="2"/>
                  </a:rPr>
                  <a:t> </a:t>
                </a:r>
                <a:r>
                  <a:rPr lang="en-US" altLang="en-US" sz="2800">
                    <a:solidFill>
                      <a:srgbClr val="FFFF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800">
                    <a:solidFill>
                      <a:srgbClr val="FFFF00"/>
                    </a:solidFill>
                  </a:rPr>
                  <a:t>x</a:t>
                </a:r>
                <a:r>
                  <a:rPr lang="el-GR" altLang="en-US" sz="2000" baseline="-2500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n-US" altLang="en-US" sz="2800">
                    <a:solidFill>
                      <a:srgbClr val="FFFF00"/>
                    </a:solidFill>
                  </a:rPr>
                  <a:t> </a:t>
                </a:r>
                <a:r>
                  <a:rPr lang="en-US" altLang="en-US" sz="2800" dirty="0">
                    <a:solidFill>
                      <a:srgbClr val="FFC000"/>
                    </a:solidFill>
                    <a:latin typeface="Symbol" pitchFamily="18" charset="2"/>
                  </a:rPr>
                  <a:t>[</a:t>
                </a:r>
                <a:r>
                  <a:rPr lang="el-GR" altLang="en-US" sz="28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sz="2800">
                    <a:solidFill>
                      <a:srgbClr val="FFFF00"/>
                    </a:solidFill>
                    <a:cs typeface="Times New Roman" panose="02020603050405020304" pitchFamily="18" charset="0"/>
                  </a:rPr>
                  <a:t>(</a:t>
                </a:r>
                <a:r>
                  <a:rPr lang="en-CA" sz="280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l-GR" altLang="en-US" sz="2000" baseline="-2500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n-CA" altLang="en-US" sz="280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l-GR" altLang="en-US" sz="28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l-GR" altLang="en-US" sz="28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lang="en-US" altLang="en-US" sz="2800" dirty="0">
                    <a:solidFill>
                      <a:srgbClr val="FFC000"/>
                    </a:solidFill>
                    <a:latin typeface="Symbol" pitchFamily="18" charset="2"/>
                  </a:rPr>
                  <a:t>].</a:t>
                </a:r>
                <a:r>
                  <a:rPr lang="en-CA" altLang="en-US" sz="28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lang="en-US" sz="2800" dirty="0"/>
              </a:p>
            </p:txBody>
          </p:sp>
        </mc:Choice>
        <mc:Fallback xmlns=""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id="{57EA6A59-12C4-4F0D-8F0C-1E0B88FA3B3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65439" y="3105352"/>
                <a:ext cx="4572000" cy="523220"/>
              </a:xfrm>
              <a:prstGeom prst="rect">
                <a:avLst/>
              </a:prstGeom>
              <a:blipFill>
                <a:blip r:embed="rId4"/>
                <a:stretch>
                  <a:fillRect l="-2800" t="-17442" b="-33721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9" name="Rectangle 58">
            <a:extLst>
              <a:ext uri="{FF2B5EF4-FFF2-40B4-BE49-F238E27FC236}">
                <a16:creationId xmlns:a16="http://schemas.microsoft.com/office/drawing/2014/main" id="{D273C5C2-288B-4E55-AD1B-246004524647}"/>
              </a:ext>
            </a:extLst>
          </p:cNvPr>
          <p:cNvSpPr/>
          <p:nvPr/>
        </p:nvSpPr>
        <p:spPr>
          <a:xfrm>
            <a:off x="457200" y="4375221"/>
            <a:ext cx="2438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67515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6" grpId="0"/>
      <p:bldP spid="50" grpId="0" animBg="1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960126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07726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2F80DC23-E1E9-481E-AB16-DAF16FC0A7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Adding Meaning </a:t>
            </a:r>
            <a:endParaRPr lang="en-CA" altLang="en-US" dirty="0"/>
          </a:p>
        </p:txBody>
      </p:sp>
      <p:pic>
        <p:nvPicPr>
          <p:cNvPr id="32" name="Picture 5" descr="j0116172">
            <a:extLst>
              <a:ext uri="{FF2B5EF4-FFF2-40B4-BE49-F238E27FC236}">
                <a16:creationId xmlns:a16="http://schemas.microsoft.com/office/drawing/2014/main" id="{CA86A169-46F2-430C-8442-370ABEE207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AutoShape 8"/>
          <p:cNvSpPr>
            <a:spLocks noChangeArrowheads="1"/>
          </p:cNvSpPr>
          <p:nvPr/>
        </p:nvSpPr>
        <p:spPr bwMode="auto">
          <a:xfrm>
            <a:off x="997921" y="685800"/>
            <a:ext cx="7880496" cy="1580061"/>
          </a:xfrm>
          <a:prstGeom prst="wedgeRectCallout">
            <a:avLst>
              <a:gd name="adj1" fmla="val -54351"/>
              <a:gd name="adj2" fmla="val -26342"/>
            </a:avLst>
          </a:prstGeom>
          <a:noFill/>
          <a:ln w="127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In order to make the proof a “Hilbert” proof,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we need each line standing alone to state something valid. 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The “mean” of a line of our proof is </a:t>
            </a:r>
            <a:br>
              <a:rPr lang="en-CA" altLang="en-US" sz="2400" dirty="0"/>
            </a:br>
            <a:r>
              <a:rPr lang="en-CA" altLang="en-US" sz="2400" dirty="0"/>
              <a:t>what we define as its </a:t>
            </a:r>
            <a:r>
              <a:rPr lang="en-CA" altLang="en-US" sz="2400" dirty="0">
                <a:solidFill>
                  <a:srgbClr val="66FF66"/>
                </a:solidFill>
              </a:rPr>
              <a:t>Quantifier Closure.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D74BFD0-2533-417E-A8F7-C7FC3E89DF4A}"/>
              </a:ext>
            </a:extLst>
          </p:cNvPr>
          <p:cNvGrpSpPr/>
          <p:nvPr/>
        </p:nvGrpSpPr>
        <p:grpSpPr>
          <a:xfrm>
            <a:off x="152400" y="2342061"/>
            <a:ext cx="8544234" cy="2438400"/>
            <a:chOff x="152400" y="2342061"/>
            <a:chExt cx="8544234" cy="2438400"/>
          </a:xfrm>
        </p:grpSpPr>
        <p:sp>
          <p:nvSpPr>
            <p:cNvPr id="23" name="Text Box 44"/>
            <p:cNvSpPr txBox="1">
              <a:spLocks noChangeArrowheads="1"/>
            </p:cNvSpPr>
            <p:nvPr/>
          </p:nvSpPr>
          <p:spPr bwMode="auto">
            <a:xfrm>
              <a:off x="533400" y="2347629"/>
              <a:ext cx="23567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Line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US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in proof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Text Box 44"/>
            <p:cNvSpPr txBox="1">
              <a:spLocks noChangeArrowheads="1"/>
            </p:cNvSpPr>
            <p:nvPr/>
          </p:nvSpPr>
          <p:spPr bwMode="auto">
            <a:xfrm>
              <a:off x="3786784" y="2342061"/>
              <a:ext cx="368081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Implied Meaning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QC(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cxnSp>
          <p:nvCxnSpPr>
            <p:cNvPr id="4" name="Straight Connector 3"/>
            <p:cNvCxnSpPr/>
            <p:nvPr/>
          </p:nvCxnSpPr>
          <p:spPr bwMode="auto">
            <a:xfrm>
              <a:off x="3124200" y="2342061"/>
              <a:ext cx="0" cy="243840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3" name="Straight Connector 32"/>
            <p:cNvCxnSpPr/>
            <p:nvPr/>
          </p:nvCxnSpPr>
          <p:spPr bwMode="auto">
            <a:xfrm>
              <a:off x="152400" y="2947851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7" name="Straight Connector 36"/>
            <p:cNvCxnSpPr/>
            <p:nvPr/>
          </p:nvCxnSpPr>
          <p:spPr bwMode="auto">
            <a:xfrm>
              <a:off x="162234" y="2998365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B4B2EEF-47ED-411B-BA1E-5FDC89C46F1F}"/>
                </a:ext>
              </a:extLst>
            </p:cNvPr>
            <p:cNvSpPr/>
            <p:nvPr/>
          </p:nvSpPr>
          <p:spPr>
            <a:xfrm>
              <a:off x="1348383" y="3042791"/>
              <a:ext cx="63281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endParaRPr lang="en-US" sz="2800" dirty="0"/>
            </a:p>
          </p:txBody>
        </p:sp>
      </p:grpSp>
      <p:sp>
        <p:nvSpPr>
          <p:cNvPr id="40" name="AutoShape 8">
            <a:extLst>
              <a:ext uri="{FF2B5EF4-FFF2-40B4-BE49-F238E27FC236}">
                <a16:creationId xmlns:a16="http://schemas.microsoft.com/office/drawing/2014/main" id="{D3954796-9423-4C66-8025-3C9C478CF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8056" y="4876800"/>
            <a:ext cx="6264344" cy="1905000"/>
          </a:xfrm>
          <a:prstGeom prst="wedgeRectCallout">
            <a:avLst>
              <a:gd name="adj1" fmla="val -55932"/>
              <a:gd name="adj2" fmla="val -16065"/>
            </a:avLst>
          </a:prstGeom>
          <a:noFill/>
          <a:ln w="127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endParaRPr lang="en-US" sz="2400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FA2F50B-7144-4286-BFAF-28415BB88500}"/>
              </a:ext>
            </a:extLst>
          </p:cNvPr>
          <p:cNvSpPr/>
          <p:nvPr/>
        </p:nvSpPr>
        <p:spPr>
          <a:xfrm>
            <a:off x="1479028" y="4951665"/>
            <a:ext cx="6264344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Here 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FF00"/>
                </a:solidFill>
              </a:rPr>
              <a:t> </a:t>
            </a:r>
            <a:r>
              <a:rPr lang="en-US" altLang="en-US" sz="2400" dirty="0">
                <a:solidFill>
                  <a:srgbClr val="FFFFFF"/>
                </a:solidFill>
              </a:rPr>
              <a:t>is called a </a:t>
            </a:r>
            <a:r>
              <a:rPr lang="en-US" altLang="en-US" sz="2400" dirty="0">
                <a:solidFill>
                  <a:srgbClr val="FFFF00"/>
                </a:solidFill>
              </a:rPr>
              <a:t>Skolem function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algn="l"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It is a “fixed” value/function.</a:t>
            </a:r>
          </a:p>
          <a:p>
            <a:pPr algn="l"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When it is a function it can 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depend on</a:t>
            </a:r>
          </a:p>
          <a:p>
            <a:pPr marL="342900" indent="-3429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the value of the  free variables 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</p:txBody>
      </p:sp>
      <p:sp>
        <p:nvSpPr>
          <p:cNvPr id="50" name="Arrow: Down 49">
            <a:extLst>
              <a:ext uri="{FF2B5EF4-FFF2-40B4-BE49-F238E27FC236}">
                <a16:creationId xmlns:a16="http://schemas.microsoft.com/office/drawing/2014/main" id="{06DF602E-8268-4BB7-972C-E1A80F387D03}"/>
              </a:ext>
            </a:extLst>
          </p:cNvPr>
          <p:cNvSpPr/>
          <p:nvPr/>
        </p:nvSpPr>
        <p:spPr>
          <a:xfrm flipV="1">
            <a:off x="4495800" y="3552372"/>
            <a:ext cx="152400" cy="333828"/>
          </a:xfrm>
          <a:prstGeom prst="downArrow">
            <a:avLst/>
          </a:prstGeom>
          <a:solidFill>
            <a:srgbClr val="FFFF00"/>
          </a:solidFill>
        </p:spPr>
        <p:txBody>
          <a:bodyPr wrap="non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8" name="Text Box 44">
            <a:extLst>
              <a:ext uri="{FF2B5EF4-FFF2-40B4-BE49-F238E27FC236}">
                <a16:creationId xmlns:a16="http://schemas.microsoft.com/office/drawing/2014/main" id="{35F97EA9-9030-4EAB-A3A8-049372FCE1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1924" y="3882863"/>
            <a:ext cx="14077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)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014CFAA-E45C-4FF9-B12A-0738EA3C5667}"/>
              </a:ext>
            </a:extLst>
          </p:cNvPr>
          <p:cNvGrpSpPr/>
          <p:nvPr/>
        </p:nvGrpSpPr>
        <p:grpSpPr>
          <a:xfrm>
            <a:off x="8542721" y="5203733"/>
            <a:ext cx="601279" cy="1428750"/>
            <a:chOff x="8542721" y="5203733"/>
            <a:chExt cx="601279" cy="1428750"/>
          </a:xfrm>
        </p:grpSpPr>
        <p:sp>
          <p:nvSpPr>
            <p:cNvPr id="24" name="Freeform 46">
              <a:extLst>
                <a:ext uri="{FF2B5EF4-FFF2-40B4-BE49-F238E27FC236}">
                  <a16:creationId xmlns:a16="http://schemas.microsoft.com/office/drawing/2014/main" id="{380AC584-8D34-4B7E-8C12-1097B79758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7084" y="5601846"/>
              <a:ext cx="213883" cy="298342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7">
              <a:extLst>
                <a:ext uri="{FF2B5EF4-FFF2-40B4-BE49-F238E27FC236}">
                  <a16:creationId xmlns:a16="http://schemas.microsoft.com/office/drawing/2014/main" id="{AD38FDC9-D7D0-4D80-9AB5-E06DD5AD6C0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56744" y="5910843"/>
              <a:ext cx="152976" cy="335151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8">
              <a:extLst>
                <a:ext uri="{FF2B5EF4-FFF2-40B4-BE49-F238E27FC236}">
                  <a16:creationId xmlns:a16="http://schemas.microsoft.com/office/drawing/2014/main" id="{D27631F9-68D1-4245-A580-D85657DA088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52354" y="5927310"/>
              <a:ext cx="227339" cy="159826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9">
              <a:extLst>
                <a:ext uri="{FF2B5EF4-FFF2-40B4-BE49-F238E27FC236}">
                  <a16:creationId xmlns:a16="http://schemas.microsoft.com/office/drawing/2014/main" id="{918C9FA5-06EC-44FA-9752-DF67BC8CF0D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542721" y="5941840"/>
              <a:ext cx="169973" cy="33708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50">
              <a:extLst>
                <a:ext uri="{FF2B5EF4-FFF2-40B4-BE49-F238E27FC236}">
                  <a16:creationId xmlns:a16="http://schemas.microsoft.com/office/drawing/2014/main" id="{CD118957-0BED-48F3-8DAF-664A30082D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8501" y="6179158"/>
              <a:ext cx="132437" cy="406831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51">
              <a:extLst>
                <a:ext uri="{FF2B5EF4-FFF2-40B4-BE49-F238E27FC236}">
                  <a16:creationId xmlns:a16="http://schemas.microsoft.com/office/drawing/2014/main" id="{D8852237-EE11-4069-9D79-9F670C62F74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46688" y="6177220"/>
              <a:ext cx="116856" cy="43589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52">
              <a:extLst>
                <a:ext uri="{FF2B5EF4-FFF2-40B4-BE49-F238E27FC236}">
                  <a16:creationId xmlns:a16="http://schemas.microsoft.com/office/drawing/2014/main" id="{D99D5BB7-BD16-4D25-AD3D-62D8C4DC1AA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98389" y="6171408"/>
              <a:ext cx="345611" cy="461075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5" name="Group 53">
              <a:extLst>
                <a:ext uri="{FF2B5EF4-FFF2-40B4-BE49-F238E27FC236}">
                  <a16:creationId xmlns:a16="http://schemas.microsoft.com/office/drawing/2014/main" id="{AB495285-62D2-4F65-ACBA-7B0E723ABD7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891165" y="5203733"/>
              <a:ext cx="162891" cy="1410346"/>
              <a:chOff x="2720" y="768"/>
              <a:chExt cx="230" cy="1456"/>
            </a:xfrm>
            <a:solidFill>
              <a:srgbClr val="66FF66"/>
            </a:solidFill>
          </p:grpSpPr>
          <p:sp>
            <p:nvSpPr>
              <p:cNvPr id="38" name="Freeform 54">
                <a:extLst>
                  <a:ext uri="{FF2B5EF4-FFF2-40B4-BE49-F238E27FC236}">
                    <a16:creationId xmlns:a16="http://schemas.microsoft.com/office/drawing/2014/main" id="{D5B08889-19AE-489D-A99A-A1A772EF5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9" name="Freeform 55">
                <a:extLst>
                  <a:ext uri="{FF2B5EF4-FFF2-40B4-BE49-F238E27FC236}">
                    <a16:creationId xmlns:a16="http://schemas.microsoft.com/office/drawing/2014/main" id="{FFB0FAFD-3729-4FFD-AB36-CB6691B18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40C98D08-1502-459B-AB70-36C89B66CBD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0" y="5334000"/>
            <a:ext cx="624284" cy="1371600"/>
            <a:chOff x="2308" y="1513"/>
            <a:chExt cx="1162" cy="2570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2B38D421-8C28-4F2F-B553-8EEED7687C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2" name="Freeform 28">
                <a:extLst>
                  <a:ext uri="{FF2B5EF4-FFF2-40B4-BE49-F238E27FC236}">
                    <a16:creationId xmlns:a16="http://schemas.microsoft.com/office/drawing/2014/main" id="{8CAF9817-7F86-42C7-A58B-804F60827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3" name="Freeform 29">
                <a:extLst>
                  <a:ext uri="{FF2B5EF4-FFF2-40B4-BE49-F238E27FC236}">
                    <a16:creationId xmlns:a16="http://schemas.microsoft.com/office/drawing/2014/main" id="{DDF31A29-6A35-4109-92D5-534FF84FF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30">
                <a:extLst>
                  <a:ext uri="{FF2B5EF4-FFF2-40B4-BE49-F238E27FC236}">
                    <a16:creationId xmlns:a16="http://schemas.microsoft.com/office/drawing/2014/main" id="{B097A736-2B11-4B2A-B662-4B3B25BE0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31">
                <a:extLst>
                  <a:ext uri="{FF2B5EF4-FFF2-40B4-BE49-F238E27FC236}">
                    <a16:creationId xmlns:a16="http://schemas.microsoft.com/office/drawing/2014/main" id="{B12DF758-919A-404D-B786-293F7A941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32">
                <a:extLst>
                  <a:ext uri="{FF2B5EF4-FFF2-40B4-BE49-F238E27FC236}">
                    <a16:creationId xmlns:a16="http://schemas.microsoft.com/office/drawing/2014/main" id="{C0CCA070-BC19-4540-AD8C-2A96AC50D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33">
                <a:extLst>
                  <a:ext uri="{FF2B5EF4-FFF2-40B4-BE49-F238E27FC236}">
                    <a16:creationId xmlns:a16="http://schemas.microsoft.com/office/drawing/2014/main" id="{1AC99BD3-77D4-4F5F-BD7F-28225DDE2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82BDDABE-97E3-4A0A-A830-1BB6067F3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35">
              <a:extLst>
                <a:ext uri="{FF2B5EF4-FFF2-40B4-BE49-F238E27FC236}">
                  <a16:creationId xmlns:a16="http://schemas.microsoft.com/office/drawing/2014/main" id="{F1100309-C55D-4032-8CF8-807842947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Oval 36">
              <a:extLst>
                <a:ext uri="{FF2B5EF4-FFF2-40B4-BE49-F238E27FC236}">
                  <a16:creationId xmlns:a16="http://schemas.microsoft.com/office/drawing/2014/main" id="{F4228522-A8A6-4E0D-A5BC-A6E7EF65E45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Oval 37">
              <a:extLst>
                <a:ext uri="{FF2B5EF4-FFF2-40B4-BE49-F238E27FC236}">
                  <a16:creationId xmlns:a16="http://schemas.microsoft.com/office/drawing/2014/main" id="{A7EF3FB0-D094-4CFC-9CB4-6DE065B2715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Oval 38">
              <a:extLst>
                <a:ext uri="{FF2B5EF4-FFF2-40B4-BE49-F238E27FC236}">
                  <a16:creationId xmlns:a16="http://schemas.microsoft.com/office/drawing/2014/main" id="{B9694242-98C1-4AC9-A133-22FF3C74083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Oval 39">
              <a:extLst>
                <a:ext uri="{FF2B5EF4-FFF2-40B4-BE49-F238E27FC236}">
                  <a16:creationId xmlns:a16="http://schemas.microsoft.com/office/drawing/2014/main" id="{06418638-6B65-4950-9A9A-24C7B5A598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B17CFB88-EB92-4465-AB54-8289E6F63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id="{D99E0CFD-082C-44CE-A687-0BBAE83D8947}"/>
                  </a:ext>
                </a:extLst>
              </p:cNvPr>
              <p:cNvSpPr/>
              <p:nvPr/>
            </p:nvSpPr>
            <p:spPr>
              <a:xfrm>
                <a:off x="3565439" y="3105352"/>
                <a:ext cx="4572000" cy="523220"/>
              </a:xfrm>
              <a:prstGeom prst="rect">
                <a:avLst/>
              </a:prstGeom>
            </p:spPr>
            <p:txBody>
              <a:bodyPr>
                <a:spAutoFit/>
              </a:bodyPr>
              <a:lstStyle/>
              <a:p>
                <a:pPr algn="l"/>
                <a:r>
                  <a:rPr lang="en-US" altLang="en-US" sz="28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:r>
                  <a:rPr lang="en-US" altLang="en-US" sz="2800" dirty="0">
                    <a:solidFill>
                      <a:srgbClr val="66FF66"/>
                    </a:solidFill>
                    <a:latin typeface="Monotype Corsiva" panose="03010101010201010101" pitchFamily="66" charset="0"/>
                  </a:rPr>
                  <a:t>M</a:t>
                </a:r>
                <a:r>
                  <a:rPr lang="en-US" altLang="en-US" sz="2800" dirty="0">
                    <a:solidFill>
                      <a:srgbClr val="66FF66"/>
                    </a:solidFill>
                  </a:rPr>
                  <a:t> </a:t>
                </a:r>
                <a:r>
                  <a:rPr lang="en-US" altLang="en-US" sz="2800" dirty="0">
                    <a:solidFill>
                      <a:srgbClr val="FFFF00"/>
                    </a:solidFill>
                    <a:latin typeface="Symbol" pitchFamily="18" charset="2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800" i="1" dirty="0" smtClean="0">
                            <a:solidFill>
                              <a:srgbClr val="FFFF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800" i="1" dirty="0">
                            <a:solidFill>
                              <a:srgbClr val="FFFF0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lang="en-US" altLang="en-US" sz="2800" baseline="-25000" dirty="0" smtClean="0">
                        <a:solidFill>
                          <a:srgbClr val="FFFF00"/>
                        </a:solidFill>
                        <a:latin typeface="Symbol" pitchFamily="18" charset="2"/>
                      </a:rPr>
                      <m:t>$</m:t>
                    </m:r>
                  </m:oMath>
                </a14:m>
                <a:r>
                  <a:rPr lang="en-US" altLang="en-US" sz="28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800" i="1" dirty="0">
                            <a:solidFill>
                              <a:srgbClr val="66FF66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800" i="1" dirty="0">
                            <a:solidFill>
                              <a:srgbClr val="66FF66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altLang="en-US" sz="2800" dirty="0">
                    <a:solidFill>
                      <a:srgbClr val="FFFF00"/>
                    </a:solidFill>
                    <a:latin typeface="Symbol" pitchFamily="18" charset="2"/>
                  </a:rPr>
                  <a:t> </a:t>
                </a:r>
                <a:r>
                  <a:rPr lang="en-US" altLang="en-US" sz="2800">
                    <a:solidFill>
                      <a:srgbClr val="FFFF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800">
                    <a:solidFill>
                      <a:srgbClr val="FFFF00"/>
                    </a:solidFill>
                  </a:rPr>
                  <a:t>x</a:t>
                </a:r>
                <a:r>
                  <a:rPr lang="el-GR" altLang="en-US" sz="2000" baseline="-2500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n-US" altLang="en-US" sz="2800">
                    <a:solidFill>
                      <a:srgbClr val="FFFF00"/>
                    </a:solidFill>
                  </a:rPr>
                  <a:t> </a:t>
                </a:r>
                <a:r>
                  <a:rPr lang="en-US" altLang="en-US" sz="2800" dirty="0">
                    <a:solidFill>
                      <a:srgbClr val="FFC000"/>
                    </a:solidFill>
                    <a:latin typeface="Symbol" pitchFamily="18" charset="2"/>
                  </a:rPr>
                  <a:t>[</a:t>
                </a:r>
                <a:r>
                  <a:rPr lang="el-GR" altLang="en-US" sz="28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sz="2800">
                    <a:solidFill>
                      <a:srgbClr val="FFFF00"/>
                    </a:solidFill>
                    <a:cs typeface="Times New Roman" panose="02020603050405020304" pitchFamily="18" charset="0"/>
                  </a:rPr>
                  <a:t>(</a:t>
                </a:r>
                <a:r>
                  <a:rPr lang="en-CA" sz="280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l-GR" altLang="en-US" sz="2000" baseline="-2500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n-CA" altLang="en-US" sz="280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l-GR" altLang="en-US" sz="28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l-GR" altLang="en-US" sz="28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lang="en-US" altLang="en-US" sz="2800" dirty="0">
                    <a:solidFill>
                      <a:srgbClr val="FFC000"/>
                    </a:solidFill>
                    <a:latin typeface="Symbol" pitchFamily="18" charset="2"/>
                  </a:rPr>
                  <a:t>].</a:t>
                </a:r>
                <a:r>
                  <a:rPr lang="en-CA" altLang="en-US" sz="28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lang="en-US" sz="2800" dirty="0"/>
              </a:p>
            </p:txBody>
          </p:sp>
        </mc:Choice>
        <mc:Fallback xmlns=""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id="{D99E0CFD-082C-44CE-A687-0BBAE83D894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65439" y="3105352"/>
                <a:ext cx="4572000" cy="523220"/>
              </a:xfrm>
              <a:prstGeom prst="rect">
                <a:avLst/>
              </a:prstGeom>
              <a:blipFill>
                <a:blip r:embed="rId4"/>
                <a:stretch>
                  <a:fillRect l="-2800" t="-17442" b="-33721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9" name="Rectangle 58">
            <a:extLst>
              <a:ext uri="{FF2B5EF4-FFF2-40B4-BE49-F238E27FC236}">
                <a16:creationId xmlns:a16="http://schemas.microsoft.com/office/drawing/2014/main" id="{8C1BF11B-04FB-4E8C-948E-8C55C2B5A98D}"/>
              </a:ext>
            </a:extLst>
          </p:cNvPr>
          <p:cNvSpPr/>
          <p:nvPr/>
        </p:nvSpPr>
        <p:spPr>
          <a:xfrm>
            <a:off x="457200" y="4375221"/>
            <a:ext cx="2438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5822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960126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07726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2F80DC23-E1E9-481E-AB16-DAF16FC0A7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Adding Meaning </a:t>
            </a:r>
            <a:endParaRPr lang="en-CA" altLang="en-US" dirty="0"/>
          </a:p>
        </p:txBody>
      </p:sp>
      <p:pic>
        <p:nvPicPr>
          <p:cNvPr id="32" name="Picture 5" descr="j0116172">
            <a:extLst>
              <a:ext uri="{FF2B5EF4-FFF2-40B4-BE49-F238E27FC236}">
                <a16:creationId xmlns:a16="http://schemas.microsoft.com/office/drawing/2014/main" id="{CA86A169-46F2-430C-8442-370ABEE207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AutoShape 8"/>
          <p:cNvSpPr>
            <a:spLocks noChangeArrowheads="1"/>
          </p:cNvSpPr>
          <p:nvPr/>
        </p:nvSpPr>
        <p:spPr bwMode="auto">
          <a:xfrm>
            <a:off x="997921" y="685800"/>
            <a:ext cx="7880496" cy="1580061"/>
          </a:xfrm>
          <a:prstGeom prst="wedgeRectCallout">
            <a:avLst>
              <a:gd name="adj1" fmla="val -54351"/>
              <a:gd name="adj2" fmla="val -26342"/>
            </a:avLst>
          </a:prstGeom>
          <a:noFill/>
          <a:ln w="127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In order to make the proof a “Hilbert” proof,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we need each line standing alone to state something valid. 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The “mean” of a line of our proof is </a:t>
            </a:r>
            <a:br>
              <a:rPr lang="en-CA" altLang="en-US" sz="2400" dirty="0"/>
            </a:br>
            <a:r>
              <a:rPr lang="en-CA" altLang="en-US" sz="2400" dirty="0"/>
              <a:t>what we define as its </a:t>
            </a:r>
            <a:r>
              <a:rPr lang="en-CA" altLang="en-US" sz="2400" dirty="0">
                <a:solidFill>
                  <a:srgbClr val="66FF66"/>
                </a:solidFill>
              </a:rPr>
              <a:t>Quantifier Closure.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D74BFD0-2533-417E-A8F7-C7FC3E89DF4A}"/>
              </a:ext>
            </a:extLst>
          </p:cNvPr>
          <p:cNvGrpSpPr/>
          <p:nvPr/>
        </p:nvGrpSpPr>
        <p:grpSpPr>
          <a:xfrm>
            <a:off x="152400" y="2342061"/>
            <a:ext cx="8544234" cy="2438400"/>
            <a:chOff x="152400" y="2342061"/>
            <a:chExt cx="8544234" cy="2438400"/>
          </a:xfrm>
        </p:grpSpPr>
        <p:sp>
          <p:nvSpPr>
            <p:cNvPr id="23" name="Text Box 44"/>
            <p:cNvSpPr txBox="1">
              <a:spLocks noChangeArrowheads="1"/>
            </p:cNvSpPr>
            <p:nvPr/>
          </p:nvSpPr>
          <p:spPr bwMode="auto">
            <a:xfrm>
              <a:off x="533400" y="2347629"/>
              <a:ext cx="23567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Line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US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in proof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Text Box 44"/>
            <p:cNvSpPr txBox="1">
              <a:spLocks noChangeArrowheads="1"/>
            </p:cNvSpPr>
            <p:nvPr/>
          </p:nvSpPr>
          <p:spPr bwMode="auto">
            <a:xfrm>
              <a:off x="3786784" y="2342061"/>
              <a:ext cx="368081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Implied Meaning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QC(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cxnSp>
          <p:nvCxnSpPr>
            <p:cNvPr id="4" name="Straight Connector 3"/>
            <p:cNvCxnSpPr/>
            <p:nvPr/>
          </p:nvCxnSpPr>
          <p:spPr bwMode="auto">
            <a:xfrm>
              <a:off x="3124200" y="2342061"/>
              <a:ext cx="0" cy="243840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3" name="Straight Connector 32"/>
            <p:cNvCxnSpPr/>
            <p:nvPr/>
          </p:nvCxnSpPr>
          <p:spPr bwMode="auto">
            <a:xfrm>
              <a:off x="152400" y="2947851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7" name="Straight Connector 36"/>
            <p:cNvCxnSpPr/>
            <p:nvPr/>
          </p:nvCxnSpPr>
          <p:spPr bwMode="auto">
            <a:xfrm>
              <a:off x="162234" y="2998365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B4B2EEF-47ED-411B-BA1E-5FDC89C46F1F}"/>
                </a:ext>
              </a:extLst>
            </p:cNvPr>
            <p:cNvSpPr/>
            <p:nvPr/>
          </p:nvSpPr>
          <p:spPr>
            <a:xfrm>
              <a:off x="1348383" y="3042791"/>
              <a:ext cx="63281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endParaRPr lang="en-US" sz="2800" dirty="0"/>
            </a:p>
          </p:txBody>
        </p:sp>
      </p:grpSp>
      <p:sp>
        <p:nvSpPr>
          <p:cNvPr id="40" name="AutoShape 8">
            <a:extLst>
              <a:ext uri="{FF2B5EF4-FFF2-40B4-BE49-F238E27FC236}">
                <a16:creationId xmlns:a16="http://schemas.microsoft.com/office/drawing/2014/main" id="{D3954796-9423-4C66-8025-3C9C478CF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8056" y="4876800"/>
            <a:ext cx="6264344" cy="1905000"/>
          </a:xfrm>
          <a:prstGeom prst="wedgeRectCallout">
            <a:avLst>
              <a:gd name="adj1" fmla="val -56134"/>
              <a:gd name="adj2" fmla="val -15399"/>
            </a:avLst>
          </a:prstGeom>
          <a:noFill/>
          <a:ln w="127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endParaRPr lang="en-US" sz="2400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FA2F50B-7144-4286-BFAF-28415BB88500}"/>
              </a:ext>
            </a:extLst>
          </p:cNvPr>
          <p:cNvSpPr/>
          <p:nvPr/>
        </p:nvSpPr>
        <p:spPr>
          <a:xfrm>
            <a:off x="1479028" y="4951665"/>
            <a:ext cx="626434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Here 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FF00"/>
                </a:solidFill>
              </a:rPr>
              <a:t> </a:t>
            </a:r>
            <a:r>
              <a:rPr lang="en-US" altLang="en-US" sz="2400" dirty="0">
                <a:solidFill>
                  <a:srgbClr val="FFFFFF"/>
                </a:solidFill>
              </a:rPr>
              <a:t>is called a </a:t>
            </a:r>
            <a:r>
              <a:rPr lang="en-US" altLang="en-US" sz="2400" dirty="0">
                <a:solidFill>
                  <a:srgbClr val="FFFF00"/>
                </a:solidFill>
              </a:rPr>
              <a:t>Skolem function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algn="l"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Being a function, it is really second order logic.</a:t>
            </a:r>
            <a:endParaRPr lang="en-CA" altLang="en-US" sz="2400" dirty="0">
              <a:solidFill>
                <a:srgbClr val="FFFFFF"/>
              </a:solidFill>
            </a:endParaRPr>
          </a:p>
        </p:txBody>
      </p:sp>
      <p:sp>
        <p:nvSpPr>
          <p:cNvPr id="50" name="Arrow: Down 49">
            <a:extLst>
              <a:ext uri="{FF2B5EF4-FFF2-40B4-BE49-F238E27FC236}">
                <a16:creationId xmlns:a16="http://schemas.microsoft.com/office/drawing/2014/main" id="{06DF602E-8268-4BB7-972C-E1A80F387D03}"/>
              </a:ext>
            </a:extLst>
          </p:cNvPr>
          <p:cNvSpPr/>
          <p:nvPr/>
        </p:nvSpPr>
        <p:spPr>
          <a:xfrm flipV="1">
            <a:off x="4495800" y="3552372"/>
            <a:ext cx="152400" cy="333828"/>
          </a:xfrm>
          <a:prstGeom prst="downArrow">
            <a:avLst/>
          </a:prstGeom>
          <a:solidFill>
            <a:srgbClr val="FFFF00"/>
          </a:solidFill>
        </p:spPr>
        <p:txBody>
          <a:bodyPr wrap="non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8" name="Text Box 44">
            <a:extLst>
              <a:ext uri="{FF2B5EF4-FFF2-40B4-BE49-F238E27FC236}">
                <a16:creationId xmlns:a16="http://schemas.microsoft.com/office/drawing/2014/main" id="{35F97EA9-9030-4EAB-A3A8-049372FCE1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1924" y="3882863"/>
            <a:ext cx="14077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)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D338D01-DBDD-448B-BC77-6EE6C741A2D6}"/>
              </a:ext>
            </a:extLst>
          </p:cNvPr>
          <p:cNvGrpSpPr/>
          <p:nvPr/>
        </p:nvGrpSpPr>
        <p:grpSpPr>
          <a:xfrm>
            <a:off x="8542721" y="5203733"/>
            <a:ext cx="601279" cy="1428750"/>
            <a:chOff x="8542721" y="5203733"/>
            <a:chExt cx="601279" cy="1428750"/>
          </a:xfrm>
        </p:grpSpPr>
        <p:sp>
          <p:nvSpPr>
            <p:cNvPr id="24" name="Freeform 46">
              <a:extLst>
                <a:ext uri="{FF2B5EF4-FFF2-40B4-BE49-F238E27FC236}">
                  <a16:creationId xmlns:a16="http://schemas.microsoft.com/office/drawing/2014/main" id="{C8712DD3-8443-41A7-A40C-4E59D29D50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7084" y="5601846"/>
              <a:ext cx="213883" cy="298342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7">
              <a:extLst>
                <a:ext uri="{FF2B5EF4-FFF2-40B4-BE49-F238E27FC236}">
                  <a16:creationId xmlns:a16="http://schemas.microsoft.com/office/drawing/2014/main" id="{546C3CFA-E7C6-43EC-BD8D-C1A5E14F4B8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56744" y="5910843"/>
              <a:ext cx="152976" cy="335151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8">
              <a:extLst>
                <a:ext uri="{FF2B5EF4-FFF2-40B4-BE49-F238E27FC236}">
                  <a16:creationId xmlns:a16="http://schemas.microsoft.com/office/drawing/2014/main" id="{B6AD3556-7637-416B-A645-673A297F15B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52354" y="5927310"/>
              <a:ext cx="227339" cy="159826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9">
              <a:extLst>
                <a:ext uri="{FF2B5EF4-FFF2-40B4-BE49-F238E27FC236}">
                  <a16:creationId xmlns:a16="http://schemas.microsoft.com/office/drawing/2014/main" id="{2294CEE8-1813-4E95-B01C-D01DF83A255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542721" y="5941840"/>
              <a:ext cx="169973" cy="33708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50">
              <a:extLst>
                <a:ext uri="{FF2B5EF4-FFF2-40B4-BE49-F238E27FC236}">
                  <a16:creationId xmlns:a16="http://schemas.microsoft.com/office/drawing/2014/main" id="{9848F31E-7AD4-4B6E-BEFF-8FC71BE7CDD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8501" y="6179158"/>
              <a:ext cx="132437" cy="406831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51">
              <a:extLst>
                <a:ext uri="{FF2B5EF4-FFF2-40B4-BE49-F238E27FC236}">
                  <a16:creationId xmlns:a16="http://schemas.microsoft.com/office/drawing/2014/main" id="{D57ABD09-A025-41BC-A266-55CAD39A1F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46688" y="6177220"/>
              <a:ext cx="116856" cy="43589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52">
              <a:extLst>
                <a:ext uri="{FF2B5EF4-FFF2-40B4-BE49-F238E27FC236}">
                  <a16:creationId xmlns:a16="http://schemas.microsoft.com/office/drawing/2014/main" id="{7A1C4DDD-A6C5-4ECA-92D2-310395CAD07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98389" y="6171408"/>
              <a:ext cx="345611" cy="461075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5" name="Group 53">
              <a:extLst>
                <a:ext uri="{FF2B5EF4-FFF2-40B4-BE49-F238E27FC236}">
                  <a16:creationId xmlns:a16="http://schemas.microsoft.com/office/drawing/2014/main" id="{7DC84313-B69A-4FD9-8043-42E18BD4138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891165" y="5203733"/>
              <a:ext cx="162891" cy="1410346"/>
              <a:chOff x="2720" y="768"/>
              <a:chExt cx="230" cy="1456"/>
            </a:xfrm>
            <a:solidFill>
              <a:srgbClr val="66FF66"/>
            </a:solidFill>
          </p:grpSpPr>
          <p:sp>
            <p:nvSpPr>
              <p:cNvPr id="38" name="Freeform 54">
                <a:extLst>
                  <a:ext uri="{FF2B5EF4-FFF2-40B4-BE49-F238E27FC236}">
                    <a16:creationId xmlns:a16="http://schemas.microsoft.com/office/drawing/2014/main" id="{3083C580-473A-41FB-A605-D5F5F6103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9" name="Freeform 55">
                <a:extLst>
                  <a:ext uri="{FF2B5EF4-FFF2-40B4-BE49-F238E27FC236}">
                    <a16:creationId xmlns:a16="http://schemas.microsoft.com/office/drawing/2014/main" id="{2205251A-B50E-4767-9E62-85637305B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36C3CE91-62E6-4B63-A4C0-E697C976C62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0" y="5334000"/>
            <a:ext cx="624284" cy="1371600"/>
            <a:chOff x="2308" y="1513"/>
            <a:chExt cx="1162" cy="2570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F126F247-E1A5-44B2-AB2A-97AC7376A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2" name="Freeform 28">
                <a:extLst>
                  <a:ext uri="{FF2B5EF4-FFF2-40B4-BE49-F238E27FC236}">
                    <a16:creationId xmlns:a16="http://schemas.microsoft.com/office/drawing/2014/main" id="{A9BC0643-AB2A-45FD-80E3-07922385E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3" name="Freeform 29">
                <a:extLst>
                  <a:ext uri="{FF2B5EF4-FFF2-40B4-BE49-F238E27FC236}">
                    <a16:creationId xmlns:a16="http://schemas.microsoft.com/office/drawing/2014/main" id="{40218EC0-3557-4F9B-AF37-1C29BD049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30">
                <a:extLst>
                  <a:ext uri="{FF2B5EF4-FFF2-40B4-BE49-F238E27FC236}">
                    <a16:creationId xmlns:a16="http://schemas.microsoft.com/office/drawing/2014/main" id="{F73DD6A7-3F62-4F76-938E-FD3FF09FA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31">
                <a:extLst>
                  <a:ext uri="{FF2B5EF4-FFF2-40B4-BE49-F238E27FC236}">
                    <a16:creationId xmlns:a16="http://schemas.microsoft.com/office/drawing/2014/main" id="{A6DA0F10-E135-4B03-B41D-F502E00FC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32">
                <a:extLst>
                  <a:ext uri="{FF2B5EF4-FFF2-40B4-BE49-F238E27FC236}">
                    <a16:creationId xmlns:a16="http://schemas.microsoft.com/office/drawing/2014/main" id="{F8D44FE1-595D-4C3D-9CC0-D9EEC9D90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33">
                <a:extLst>
                  <a:ext uri="{FF2B5EF4-FFF2-40B4-BE49-F238E27FC236}">
                    <a16:creationId xmlns:a16="http://schemas.microsoft.com/office/drawing/2014/main" id="{94002578-8606-4762-83F7-2BEB6C356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47077433-5E15-46D5-B2CF-892BCF522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35">
              <a:extLst>
                <a:ext uri="{FF2B5EF4-FFF2-40B4-BE49-F238E27FC236}">
                  <a16:creationId xmlns:a16="http://schemas.microsoft.com/office/drawing/2014/main" id="{A1A5B1B2-FBD0-4BA0-9BD1-32AAC544A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Oval 36">
              <a:extLst>
                <a:ext uri="{FF2B5EF4-FFF2-40B4-BE49-F238E27FC236}">
                  <a16:creationId xmlns:a16="http://schemas.microsoft.com/office/drawing/2014/main" id="{2870EA7C-2DC3-41EC-9C90-6C25D03542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Oval 37">
              <a:extLst>
                <a:ext uri="{FF2B5EF4-FFF2-40B4-BE49-F238E27FC236}">
                  <a16:creationId xmlns:a16="http://schemas.microsoft.com/office/drawing/2014/main" id="{6B089C5A-C995-4B08-A5A9-87330F5FB80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Oval 38">
              <a:extLst>
                <a:ext uri="{FF2B5EF4-FFF2-40B4-BE49-F238E27FC236}">
                  <a16:creationId xmlns:a16="http://schemas.microsoft.com/office/drawing/2014/main" id="{BBE2EB4C-7501-49AB-8A39-7AA5368D367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Oval 39">
              <a:extLst>
                <a:ext uri="{FF2B5EF4-FFF2-40B4-BE49-F238E27FC236}">
                  <a16:creationId xmlns:a16="http://schemas.microsoft.com/office/drawing/2014/main" id="{2A276E1F-4BD6-432E-ACE9-3C47D1D9850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2EF78FA1-9194-4173-8F52-0B38CE5F1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id="{B5176F20-CA11-4A70-858E-1A9A576C754C}"/>
                  </a:ext>
                </a:extLst>
              </p:cNvPr>
              <p:cNvSpPr/>
              <p:nvPr/>
            </p:nvSpPr>
            <p:spPr>
              <a:xfrm>
                <a:off x="3565439" y="3105352"/>
                <a:ext cx="4572000" cy="523220"/>
              </a:xfrm>
              <a:prstGeom prst="rect">
                <a:avLst/>
              </a:prstGeom>
            </p:spPr>
            <p:txBody>
              <a:bodyPr>
                <a:spAutoFit/>
              </a:bodyPr>
              <a:lstStyle/>
              <a:p>
                <a:pPr algn="l"/>
                <a:r>
                  <a:rPr lang="en-US" altLang="en-US" sz="28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:r>
                  <a:rPr lang="en-US" altLang="en-US" sz="2800" dirty="0">
                    <a:solidFill>
                      <a:srgbClr val="66FF66"/>
                    </a:solidFill>
                    <a:latin typeface="Monotype Corsiva" panose="03010101010201010101" pitchFamily="66" charset="0"/>
                  </a:rPr>
                  <a:t>M</a:t>
                </a:r>
                <a:r>
                  <a:rPr lang="en-US" altLang="en-US" sz="2800" dirty="0">
                    <a:solidFill>
                      <a:srgbClr val="66FF66"/>
                    </a:solidFill>
                  </a:rPr>
                  <a:t> </a:t>
                </a:r>
                <a:r>
                  <a:rPr lang="en-US" altLang="en-US" sz="2800" dirty="0">
                    <a:solidFill>
                      <a:srgbClr val="FFFF00"/>
                    </a:solidFill>
                    <a:latin typeface="Symbol" pitchFamily="18" charset="2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800" i="1" dirty="0" smtClean="0">
                            <a:solidFill>
                              <a:srgbClr val="FFFF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800" i="1" dirty="0">
                            <a:solidFill>
                              <a:srgbClr val="FFFF0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lang="en-US" altLang="en-US" sz="2800" baseline="-25000" dirty="0" smtClean="0">
                        <a:solidFill>
                          <a:srgbClr val="FFFF00"/>
                        </a:solidFill>
                        <a:latin typeface="Symbol" pitchFamily="18" charset="2"/>
                      </a:rPr>
                      <m:t>$</m:t>
                    </m:r>
                  </m:oMath>
                </a14:m>
                <a:r>
                  <a:rPr lang="en-US" altLang="en-US" sz="28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800" i="1" dirty="0">
                            <a:solidFill>
                              <a:srgbClr val="66FF66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800" i="1" dirty="0">
                            <a:solidFill>
                              <a:srgbClr val="66FF66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altLang="en-US" sz="2800" dirty="0">
                    <a:solidFill>
                      <a:srgbClr val="FFFF00"/>
                    </a:solidFill>
                    <a:latin typeface="Symbol" pitchFamily="18" charset="2"/>
                  </a:rPr>
                  <a:t> </a:t>
                </a:r>
                <a:r>
                  <a:rPr lang="en-US" altLang="en-US" sz="2800">
                    <a:solidFill>
                      <a:srgbClr val="FFFF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800">
                    <a:solidFill>
                      <a:srgbClr val="FFFF00"/>
                    </a:solidFill>
                  </a:rPr>
                  <a:t>x</a:t>
                </a:r>
                <a:r>
                  <a:rPr lang="el-GR" altLang="en-US" sz="2000" baseline="-2500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n-US" altLang="en-US" sz="2800">
                    <a:solidFill>
                      <a:srgbClr val="FFFF00"/>
                    </a:solidFill>
                  </a:rPr>
                  <a:t> </a:t>
                </a:r>
                <a:r>
                  <a:rPr lang="en-US" altLang="en-US" sz="2800" dirty="0">
                    <a:solidFill>
                      <a:srgbClr val="FFC000"/>
                    </a:solidFill>
                    <a:latin typeface="Symbol" pitchFamily="18" charset="2"/>
                  </a:rPr>
                  <a:t>[</a:t>
                </a:r>
                <a:r>
                  <a:rPr lang="el-GR" altLang="en-US" sz="28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sz="2800">
                    <a:solidFill>
                      <a:srgbClr val="FFFF00"/>
                    </a:solidFill>
                    <a:cs typeface="Times New Roman" panose="02020603050405020304" pitchFamily="18" charset="0"/>
                  </a:rPr>
                  <a:t>(</a:t>
                </a:r>
                <a:r>
                  <a:rPr lang="en-CA" sz="280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l-GR" altLang="en-US" sz="2000" baseline="-2500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n-CA" altLang="en-US" sz="280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l-GR" altLang="en-US" sz="28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l-GR" altLang="en-US" sz="28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lang="en-US" altLang="en-US" sz="2800" dirty="0">
                    <a:solidFill>
                      <a:srgbClr val="FFC000"/>
                    </a:solidFill>
                    <a:latin typeface="Symbol" pitchFamily="18" charset="2"/>
                  </a:rPr>
                  <a:t>].</a:t>
                </a:r>
                <a:r>
                  <a:rPr lang="en-CA" altLang="en-US" sz="28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lang="en-US" sz="2800" dirty="0"/>
              </a:p>
            </p:txBody>
          </p:sp>
        </mc:Choice>
        <mc:Fallback xmlns=""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id="{B5176F20-CA11-4A70-858E-1A9A576C754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65439" y="3105352"/>
                <a:ext cx="4572000" cy="523220"/>
              </a:xfrm>
              <a:prstGeom prst="rect">
                <a:avLst/>
              </a:prstGeom>
              <a:blipFill>
                <a:blip r:embed="rId4"/>
                <a:stretch>
                  <a:fillRect l="-2800" t="-17442" b="-33721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9" name="Rectangle 58">
            <a:extLst>
              <a:ext uri="{FF2B5EF4-FFF2-40B4-BE49-F238E27FC236}">
                <a16:creationId xmlns:a16="http://schemas.microsoft.com/office/drawing/2014/main" id="{B52F60D2-31C5-4119-8E0E-5EC290235E12}"/>
              </a:ext>
            </a:extLst>
          </p:cNvPr>
          <p:cNvSpPr/>
          <p:nvPr/>
        </p:nvSpPr>
        <p:spPr>
          <a:xfrm>
            <a:off x="457200" y="4375221"/>
            <a:ext cx="2438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6656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960126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07726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2F80DC23-E1E9-481E-AB16-DAF16FC0A7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Adding Meaning </a:t>
            </a:r>
            <a:endParaRPr lang="en-CA" altLang="en-US" dirty="0"/>
          </a:p>
        </p:txBody>
      </p:sp>
      <p:pic>
        <p:nvPicPr>
          <p:cNvPr id="32" name="Picture 5" descr="j0116172">
            <a:extLst>
              <a:ext uri="{FF2B5EF4-FFF2-40B4-BE49-F238E27FC236}">
                <a16:creationId xmlns:a16="http://schemas.microsoft.com/office/drawing/2014/main" id="{CA86A169-46F2-430C-8442-370ABEE207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AutoShape 8"/>
          <p:cNvSpPr>
            <a:spLocks noChangeArrowheads="1"/>
          </p:cNvSpPr>
          <p:nvPr/>
        </p:nvSpPr>
        <p:spPr bwMode="auto">
          <a:xfrm>
            <a:off x="997921" y="685800"/>
            <a:ext cx="7880496" cy="1580061"/>
          </a:xfrm>
          <a:prstGeom prst="wedgeRectCallout">
            <a:avLst>
              <a:gd name="adj1" fmla="val -54351"/>
              <a:gd name="adj2" fmla="val -26342"/>
            </a:avLst>
          </a:prstGeom>
          <a:noFill/>
          <a:ln w="127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In order to make the proof a “Hilbert” proof,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we need each line standing alone to state something valid. 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The “mean” of a line of our proof is </a:t>
            </a:r>
            <a:br>
              <a:rPr lang="en-CA" altLang="en-US" sz="2400" dirty="0"/>
            </a:br>
            <a:r>
              <a:rPr lang="en-CA" altLang="en-US" sz="2400" dirty="0"/>
              <a:t>what we define as its </a:t>
            </a:r>
            <a:r>
              <a:rPr lang="en-CA" altLang="en-US" sz="2400" dirty="0">
                <a:solidFill>
                  <a:srgbClr val="66FF66"/>
                </a:solidFill>
              </a:rPr>
              <a:t>Quantifier Closure.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D74BFD0-2533-417E-A8F7-C7FC3E89DF4A}"/>
              </a:ext>
            </a:extLst>
          </p:cNvPr>
          <p:cNvGrpSpPr/>
          <p:nvPr/>
        </p:nvGrpSpPr>
        <p:grpSpPr>
          <a:xfrm>
            <a:off x="152400" y="2342061"/>
            <a:ext cx="8544234" cy="2438400"/>
            <a:chOff x="152400" y="2342061"/>
            <a:chExt cx="8544234" cy="2438400"/>
          </a:xfrm>
        </p:grpSpPr>
        <p:sp>
          <p:nvSpPr>
            <p:cNvPr id="23" name="Text Box 44"/>
            <p:cNvSpPr txBox="1">
              <a:spLocks noChangeArrowheads="1"/>
            </p:cNvSpPr>
            <p:nvPr/>
          </p:nvSpPr>
          <p:spPr bwMode="auto">
            <a:xfrm>
              <a:off x="533400" y="2347629"/>
              <a:ext cx="23567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Line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US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in proof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Text Box 44"/>
            <p:cNvSpPr txBox="1">
              <a:spLocks noChangeArrowheads="1"/>
            </p:cNvSpPr>
            <p:nvPr/>
          </p:nvSpPr>
          <p:spPr bwMode="auto">
            <a:xfrm>
              <a:off x="3786784" y="2342061"/>
              <a:ext cx="368081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Implied Meaning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QC(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cxnSp>
          <p:nvCxnSpPr>
            <p:cNvPr id="4" name="Straight Connector 3"/>
            <p:cNvCxnSpPr/>
            <p:nvPr/>
          </p:nvCxnSpPr>
          <p:spPr bwMode="auto">
            <a:xfrm>
              <a:off x="3124200" y="2342061"/>
              <a:ext cx="0" cy="243840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3" name="Straight Connector 32"/>
            <p:cNvCxnSpPr/>
            <p:nvPr/>
          </p:nvCxnSpPr>
          <p:spPr bwMode="auto">
            <a:xfrm>
              <a:off x="152400" y="2947851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7" name="Straight Connector 36"/>
            <p:cNvCxnSpPr/>
            <p:nvPr/>
          </p:nvCxnSpPr>
          <p:spPr bwMode="auto">
            <a:xfrm>
              <a:off x="162234" y="2998365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B4B2EEF-47ED-411B-BA1E-5FDC89C46F1F}"/>
                </a:ext>
              </a:extLst>
            </p:cNvPr>
            <p:cNvSpPr/>
            <p:nvPr/>
          </p:nvSpPr>
          <p:spPr>
            <a:xfrm>
              <a:off x="1348383" y="3042791"/>
              <a:ext cx="63281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endParaRPr lang="en-US" sz="2800" dirty="0"/>
            </a:p>
          </p:txBody>
        </p:sp>
      </p:grpSp>
      <p:sp>
        <p:nvSpPr>
          <p:cNvPr id="40" name="AutoShape 8">
            <a:extLst>
              <a:ext uri="{FF2B5EF4-FFF2-40B4-BE49-F238E27FC236}">
                <a16:creationId xmlns:a16="http://schemas.microsoft.com/office/drawing/2014/main" id="{D3954796-9423-4C66-8025-3C9C478CF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7628" y="4876800"/>
            <a:ext cx="6264344" cy="1905000"/>
          </a:xfrm>
          <a:prstGeom prst="wedgeRectCallout">
            <a:avLst>
              <a:gd name="adj1" fmla="val 56181"/>
              <a:gd name="adj2" fmla="val -9399"/>
            </a:avLst>
          </a:prstGeom>
          <a:noFill/>
          <a:ln w="127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endParaRPr lang="en-US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6FA2F50B-7144-4286-BFAF-28415BB88500}"/>
                  </a:ext>
                </a:extLst>
              </p:cNvPr>
              <p:cNvSpPr/>
              <p:nvPr/>
            </p:nvSpPr>
            <p:spPr>
              <a:xfrm>
                <a:off x="1498600" y="4951665"/>
                <a:ext cx="6324600" cy="156966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 algn="l"/>
                <a:r>
                  <a:rPr lang="en-CA" altLang="en-US" sz="24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Here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400" i="1" dirty="0">
                            <a:solidFill>
                              <a:srgbClr val="00FF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400" i="1" dirty="0">
                            <a:solidFill>
                              <a:srgbClr val="00FF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altLang="en-US" sz="2400" dirty="0">
                    <a:solidFill>
                      <a:srgbClr val="FFFF00"/>
                    </a:solidFill>
                  </a:rPr>
                  <a:t> </a:t>
                </a:r>
                <a:r>
                  <a:rPr lang="en-US" sz="2400" dirty="0"/>
                  <a:t>specifies the vector of all free variables </a:t>
                </a:r>
                <a:r>
                  <a:rPr lang="en-US" sz="2400" dirty="0">
                    <a:solidFill>
                      <a:srgbClr val="00FF00"/>
                    </a:solidFill>
                  </a:rPr>
                  <a:t>x</a:t>
                </a:r>
                <a:r>
                  <a:rPr lang="en-US" sz="2400" dirty="0"/>
                  <a:t>.</a:t>
                </a:r>
              </a:p>
              <a:p>
                <a:pPr lvl="0" algn="l"/>
                <a:r>
                  <a:rPr lang="en-US" sz="2400" dirty="0"/>
                  <a:t>If these have not been specified by a user, </a:t>
                </a:r>
              </a:p>
              <a:p>
                <a:pPr lvl="0" algn="l"/>
                <a:r>
                  <a:rPr lang="en-US" sz="2400" dirty="0"/>
                  <a:t>  then for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lang="en-US" altLang="en-US" sz="2400" dirty="0">
                    <a:sym typeface="Symbol" panose="05050102010706020507" pitchFamily="18" charset="2"/>
                  </a:rPr>
                  <a:t> </a:t>
                </a:r>
                <a:r>
                  <a:rPr lang="en-US" sz="2400" dirty="0"/>
                  <a:t>to be valid, </a:t>
                </a:r>
              </a:p>
              <a:p>
                <a:pPr lvl="0" algn="l"/>
                <a:r>
                  <a:rPr lang="en-US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lang="en-US" altLang="en-US" sz="2400" dirty="0">
                    <a:sym typeface="Symbol" panose="05050102010706020507" pitchFamily="18" charset="2"/>
                  </a:rPr>
                  <a:t> </a:t>
                </a:r>
                <a:r>
                  <a:rPr lang="en-US" sz="2400" dirty="0"/>
                  <a:t>must be true for every setting of values of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400" i="1" dirty="0">
                            <a:solidFill>
                              <a:srgbClr val="00FF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400" i="1" dirty="0">
                            <a:solidFill>
                              <a:srgbClr val="00FF00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sz="2400" dirty="0"/>
                  <a:t>. </a:t>
                </a:r>
              </a:p>
            </p:txBody>
          </p:sp>
        </mc:Choice>
        <mc:Fallback xmlns=""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6FA2F50B-7144-4286-BFAF-28415BB8850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98600" y="4951665"/>
                <a:ext cx="6324600" cy="1569660"/>
              </a:xfrm>
              <a:prstGeom prst="rect">
                <a:avLst/>
              </a:prstGeom>
              <a:blipFill>
                <a:blip r:embed="rId5"/>
                <a:stretch>
                  <a:fillRect l="-1543" t="-5426" b="-77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0" name="Arrow: Down 49">
            <a:extLst>
              <a:ext uri="{FF2B5EF4-FFF2-40B4-BE49-F238E27FC236}">
                <a16:creationId xmlns:a16="http://schemas.microsoft.com/office/drawing/2014/main" id="{06DF602E-8268-4BB7-972C-E1A80F387D03}"/>
              </a:ext>
            </a:extLst>
          </p:cNvPr>
          <p:cNvSpPr/>
          <p:nvPr/>
        </p:nvSpPr>
        <p:spPr>
          <a:xfrm flipV="1">
            <a:off x="5032830" y="3552372"/>
            <a:ext cx="152400" cy="333828"/>
          </a:xfrm>
          <a:prstGeom prst="downArrow">
            <a:avLst/>
          </a:prstGeom>
          <a:solidFill>
            <a:srgbClr val="FFFF00"/>
          </a:solidFill>
        </p:spPr>
        <p:txBody>
          <a:bodyPr wrap="non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2" name="Text Box 44">
            <a:extLst>
              <a:ext uri="{FF2B5EF4-FFF2-40B4-BE49-F238E27FC236}">
                <a16:creationId xmlns:a16="http://schemas.microsoft.com/office/drawing/2014/main" id="{4975EB4F-382D-4F8A-8319-550D4058C4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1924" y="3882863"/>
            <a:ext cx="14077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)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B64980C-9CBA-4C3D-A1C9-4C219A0C612A}"/>
              </a:ext>
            </a:extLst>
          </p:cNvPr>
          <p:cNvGrpSpPr/>
          <p:nvPr/>
        </p:nvGrpSpPr>
        <p:grpSpPr>
          <a:xfrm>
            <a:off x="8542721" y="5203733"/>
            <a:ext cx="601279" cy="1428750"/>
            <a:chOff x="8542721" y="5203733"/>
            <a:chExt cx="601279" cy="1428750"/>
          </a:xfrm>
        </p:grpSpPr>
        <p:sp>
          <p:nvSpPr>
            <p:cNvPr id="29" name="Freeform 46">
              <a:extLst>
                <a:ext uri="{FF2B5EF4-FFF2-40B4-BE49-F238E27FC236}">
                  <a16:creationId xmlns:a16="http://schemas.microsoft.com/office/drawing/2014/main" id="{1A62B587-1700-4DC5-81C5-0B71F09816A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7084" y="5601846"/>
              <a:ext cx="213883" cy="298342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47">
              <a:extLst>
                <a:ext uri="{FF2B5EF4-FFF2-40B4-BE49-F238E27FC236}">
                  <a16:creationId xmlns:a16="http://schemas.microsoft.com/office/drawing/2014/main" id="{99F941DF-6D42-405C-8C1F-640C21EC1CC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56744" y="5910843"/>
              <a:ext cx="152976" cy="335151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48">
              <a:extLst>
                <a:ext uri="{FF2B5EF4-FFF2-40B4-BE49-F238E27FC236}">
                  <a16:creationId xmlns:a16="http://schemas.microsoft.com/office/drawing/2014/main" id="{70437834-500D-42BA-A029-4EF5CED8462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52354" y="5927310"/>
              <a:ext cx="227339" cy="159826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49">
              <a:extLst>
                <a:ext uri="{FF2B5EF4-FFF2-40B4-BE49-F238E27FC236}">
                  <a16:creationId xmlns:a16="http://schemas.microsoft.com/office/drawing/2014/main" id="{58712953-EB78-4AAD-8012-DB1D9304480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542721" y="5941840"/>
              <a:ext cx="169973" cy="33708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50">
              <a:extLst>
                <a:ext uri="{FF2B5EF4-FFF2-40B4-BE49-F238E27FC236}">
                  <a16:creationId xmlns:a16="http://schemas.microsoft.com/office/drawing/2014/main" id="{80627FAB-BFC1-43D4-B53A-F7B663A9036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8501" y="6179158"/>
              <a:ext cx="132437" cy="406831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51">
              <a:extLst>
                <a:ext uri="{FF2B5EF4-FFF2-40B4-BE49-F238E27FC236}">
                  <a16:creationId xmlns:a16="http://schemas.microsoft.com/office/drawing/2014/main" id="{492FCE1D-CF66-478E-AB39-35105BFF453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46688" y="6177220"/>
              <a:ext cx="116856" cy="43589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52">
              <a:extLst>
                <a:ext uri="{FF2B5EF4-FFF2-40B4-BE49-F238E27FC236}">
                  <a16:creationId xmlns:a16="http://schemas.microsoft.com/office/drawing/2014/main" id="{76500A2C-1CF1-4101-BF21-C0A3C8C644B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98389" y="6171408"/>
              <a:ext cx="345611" cy="461075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2" name="Group 53">
              <a:extLst>
                <a:ext uri="{FF2B5EF4-FFF2-40B4-BE49-F238E27FC236}">
                  <a16:creationId xmlns:a16="http://schemas.microsoft.com/office/drawing/2014/main" id="{42319B32-BCE7-4F45-8248-D629129B936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891165" y="5203733"/>
              <a:ext cx="162891" cy="1410346"/>
              <a:chOff x="2720" y="768"/>
              <a:chExt cx="230" cy="1456"/>
            </a:xfrm>
            <a:solidFill>
              <a:srgbClr val="66FF66"/>
            </a:solidFill>
          </p:grpSpPr>
          <p:sp>
            <p:nvSpPr>
              <p:cNvPr id="43" name="Freeform 54">
                <a:extLst>
                  <a:ext uri="{FF2B5EF4-FFF2-40B4-BE49-F238E27FC236}">
                    <a16:creationId xmlns:a16="http://schemas.microsoft.com/office/drawing/2014/main" id="{20E3784C-A0FA-41FF-B28F-A523D01E5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4" name="Freeform 55">
                <a:extLst>
                  <a:ext uri="{FF2B5EF4-FFF2-40B4-BE49-F238E27FC236}">
                    <a16:creationId xmlns:a16="http://schemas.microsoft.com/office/drawing/2014/main" id="{378E6299-ADFA-4EAA-A8B3-67586C39E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46D4FBAF-067F-4D58-9FF4-156ABC7B101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0" y="5334000"/>
            <a:ext cx="624284" cy="1371600"/>
            <a:chOff x="2308" y="1513"/>
            <a:chExt cx="1162" cy="2570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B0FB83AA-324D-4B3E-8CEF-29398947B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6" name="Freeform 28">
                <a:extLst>
                  <a:ext uri="{FF2B5EF4-FFF2-40B4-BE49-F238E27FC236}">
                    <a16:creationId xmlns:a16="http://schemas.microsoft.com/office/drawing/2014/main" id="{61D7F566-BB52-45F7-AAF3-96A35C3F9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29">
                <a:extLst>
                  <a:ext uri="{FF2B5EF4-FFF2-40B4-BE49-F238E27FC236}">
                    <a16:creationId xmlns:a16="http://schemas.microsoft.com/office/drawing/2014/main" id="{760D4A0B-EA34-49D2-BBA9-B045E5CC4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30">
                <a:extLst>
                  <a:ext uri="{FF2B5EF4-FFF2-40B4-BE49-F238E27FC236}">
                    <a16:creationId xmlns:a16="http://schemas.microsoft.com/office/drawing/2014/main" id="{A02C1CED-3838-44CA-AC3C-ADD475FA0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31">
                <a:extLst>
                  <a:ext uri="{FF2B5EF4-FFF2-40B4-BE49-F238E27FC236}">
                    <a16:creationId xmlns:a16="http://schemas.microsoft.com/office/drawing/2014/main" id="{22BDC659-762B-4C06-9500-E14F0D040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Freeform 32">
                <a:extLst>
                  <a:ext uri="{FF2B5EF4-FFF2-40B4-BE49-F238E27FC236}">
                    <a16:creationId xmlns:a16="http://schemas.microsoft.com/office/drawing/2014/main" id="{EF33C8FF-1AEE-4BBB-A547-AFF2767D4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" name="Freeform 33">
                <a:extLst>
                  <a:ext uri="{FF2B5EF4-FFF2-40B4-BE49-F238E27FC236}">
                    <a16:creationId xmlns:a16="http://schemas.microsoft.com/office/drawing/2014/main" id="{85BCF308-DB10-4901-959F-1E23F85D4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8" name="Freeform 34">
              <a:extLst>
                <a:ext uri="{FF2B5EF4-FFF2-40B4-BE49-F238E27FC236}">
                  <a16:creationId xmlns:a16="http://schemas.microsoft.com/office/drawing/2014/main" id="{42D1B70D-10C9-4A50-9962-D201B4FD2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Freeform 35">
              <a:extLst>
                <a:ext uri="{FF2B5EF4-FFF2-40B4-BE49-F238E27FC236}">
                  <a16:creationId xmlns:a16="http://schemas.microsoft.com/office/drawing/2014/main" id="{5AB568A6-8D59-4F03-8275-426B44EC1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Oval 36">
              <a:extLst>
                <a:ext uri="{FF2B5EF4-FFF2-40B4-BE49-F238E27FC236}">
                  <a16:creationId xmlns:a16="http://schemas.microsoft.com/office/drawing/2014/main" id="{A9C0DB59-ED13-4F61-AFB8-526E765FAC2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2" name="Oval 37">
              <a:extLst>
                <a:ext uri="{FF2B5EF4-FFF2-40B4-BE49-F238E27FC236}">
                  <a16:creationId xmlns:a16="http://schemas.microsoft.com/office/drawing/2014/main" id="{C066D829-0539-4D02-A35D-3D51F66E28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3" name="Oval 38">
              <a:extLst>
                <a:ext uri="{FF2B5EF4-FFF2-40B4-BE49-F238E27FC236}">
                  <a16:creationId xmlns:a16="http://schemas.microsoft.com/office/drawing/2014/main" id="{663CAFF4-D24B-4BE7-9661-4C206039853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Oval 39">
              <a:extLst>
                <a:ext uri="{FF2B5EF4-FFF2-40B4-BE49-F238E27FC236}">
                  <a16:creationId xmlns:a16="http://schemas.microsoft.com/office/drawing/2014/main" id="{75516A07-96C5-41F2-AE6F-DF63F650D9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C98A706E-B284-4ACF-A2DD-5724B63A0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2" name="Rectangle 61">
                <a:extLst>
                  <a:ext uri="{FF2B5EF4-FFF2-40B4-BE49-F238E27FC236}">
                    <a16:creationId xmlns:a16="http://schemas.microsoft.com/office/drawing/2014/main" id="{A285A540-5FD3-44C7-B5D3-8B2042ECF83E}"/>
                  </a:ext>
                </a:extLst>
              </p:cNvPr>
              <p:cNvSpPr/>
              <p:nvPr/>
            </p:nvSpPr>
            <p:spPr>
              <a:xfrm>
                <a:off x="3565439" y="3105352"/>
                <a:ext cx="4572000" cy="523220"/>
              </a:xfrm>
              <a:prstGeom prst="rect">
                <a:avLst/>
              </a:prstGeom>
            </p:spPr>
            <p:txBody>
              <a:bodyPr>
                <a:spAutoFit/>
              </a:bodyPr>
              <a:lstStyle/>
              <a:p>
                <a:pPr algn="l"/>
                <a:r>
                  <a:rPr lang="en-US" altLang="en-US" sz="28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:r>
                  <a:rPr lang="en-US" altLang="en-US" sz="2800" dirty="0">
                    <a:solidFill>
                      <a:srgbClr val="66FF66"/>
                    </a:solidFill>
                    <a:latin typeface="Monotype Corsiva" panose="03010101010201010101" pitchFamily="66" charset="0"/>
                  </a:rPr>
                  <a:t>M</a:t>
                </a:r>
                <a:r>
                  <a:rPr lang="en-US" altLang="en-US" sz="2800" dirty="0">
                    <a:solidFill>
                      <a:srgbClr val="66FF66"/>
                    </a:solidFill>
                  </a:rPr>
                  <a:t> </a:t>
                </a:r>
                <a:r>
                  <a:rPr lang="en-US" altLang="en-US" sz="2800" dirty="0">
                    <a:solidFill>
                      <a:srgbClr val="FFFF00"/>
                    </a:solidFill>
                    <a:latin typeface="Symbol" pitchFamily="18" charset="2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800" i="1" dirty="0" smtClean="0">
                            <a:solidFill>
                              <a:srgbClr val="FFFF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800" i="1" dirty="0">
                            <a:solidFill>
                              <a:srgbClr val="FFFF0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lang="en-US" altLang="en-US" sz="2800" baseline="-25000" dirty="0" smtClean="0">
                        <a:solidFill>
                          <a:srgbClr val="FFFF00"/>
                        </a:solidFill>
                        <a:latin typeface="Symbol" pitchFamily="18" charset="2"/>
                      </a:rPr>
                      <m:t>$</m:t>
                    </m:r>
                  </m:oMath>
                </a14:m>
                <a:r>
                  <a:rPr lang="en-US" altLang="en-US" sz="28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800" i="1" dirty="0">
                            <a:solidFill>
                              <a:srgbClr val="66FF66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800" i="1" dirty="0">
                            <a:solidFill>
                              <a:srgbClr val="66FF66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altLang="en-US" sz="2800" dirty="0">
                    <a:solidFill>
                      <a:srgbClr val="FFFF00"/>
                    </a:solidFill>
                    <a:latin typeface="Symbol" pitchFamily="18" charset="2"/>
                  </a:rPr>
                  <a:t> </a:t>
                </a:r>
                <a:r>
                  <a:rPr lang="en-US" altLang="en-US" sz="2800">
                    <a:solidFill>
                      <a:srgbClr val="FFFF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800">
                    <a:solidFill>
                      <a:srgbClr val="FFFF00"/>
                    </a:solidFill>
                  </a:rPr>
                  <a:t>x</a:t>
                </a:r>
                <a:r>
                  <a:rPr lang="el-GR" altLang="en-US" sz="2000" baseline="-2500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n-US" altLang="en-US" sz="2800">
                    <a:solidFill>
                      <a:srgbClr val="FFFF00"/>
                    </a:solidFill>
                  </a:rPr>
                  <a:t> </a:t>
                </a:r>
                <a:r>
                  <a:rPr lang="en-US" altLang="en-US" sz="2800" dirty="0">
                    <a:solidFill>
                      <a:srgbClr val="FFC000"/>
                    </a:solidFill>
                    <a:latin typeface="Symbol" pitchFamily="18" charset="2"/>
                  </a:rPr>
                  <a:t>[</a:t>
                </a:r>
                <a:r>
                  <a:rPr lang="el-GR" altLang="en-US" sz="28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sz="2800">
                    <a:solidFill>
                      <a:srgbClr val="FFFF00"/>
                    </a:solidFill>
                    <a:cs typeface="Times New Roman" panose="02020603050405020304" pitchFamily="18" charset="0"/>
                  </a:rPr>
                  <a:t>(</a:t>
                </a:r>
                <a:r>
                  <a:rPr lang="en-CA" sz="280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l-GR" altLang="en-US" sz="2000" baseline="-2500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n-CA" altLang="en-US" sz="280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l-GR" altLang="en-US" sz="28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l-GR" altLang="en-US" sz="28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lang="en-US" altLang="en-US" sz="2800" dirty="0">
                    <a:solidFill>
                      <a:srgbClr val="FFC000"/>
                    </a:solidFill>
                    <a:latin typeface="Symbol" pitchFamily="18" charset="2"/>
                  </a:rPr>
                  <a:t>].</a:t>
                </a:r>
                <a:r>
                  <a:rPr lang="en-CA" altLang="en-US" sz="28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lang="en-US" sz="2800" dirty="0"/>
              </a:p>
            </p:txBody>
          </p:sp>
        </mc:Choice>
        <mc:Fallback xmlns="">
          <p:sp>
            <p:nvSpPr>
              <p:cNvPr id="62" name="Rectangle 61">
                <a:extLst>
                  <a:ext uri="{FF2B5EF4-FFF2-40B4-BE49-F238E27FC236}">
                    <a16:creationId xmlns:a16="http://schemas.microsoft.com/office/drawing/2014/main" id="{A285A540-5FD3-44C7-B5D3-8B2042ECF83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65439" y="3105352"/>
                <a:ext cx="4572000" cy="523220"/>
              </a:xfrm>
              <a:prstGeom prst="rect">
                <a:avLst/>
              </a:prstGeom>
              <a:blipFill>
                <a:blip r:embed="rId6"/>
                <a:stretch>
                  <a:fillRect l="-2800" t="-17442" b="-33721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3" name="Rectangle 62">
            <a:extLst>
              <a:ext uri="{FF2B5EF4-FFF2-40B4-BE49-F238E27FC236}">
                <a16:creationId xmlns:a16="http://schemas.microsoft.com/office/drawing/2014/main" id="{02BB5876-4F5A-4BE0-BC19-02AEF44319B9}"/>
              </a:ext>
            </a:extLst>
          </p:cNvPr>
          <p:cNvSpPr/>
          <p:nvPr/>
        </p:nvSpPr>
        <p:spPr>
          <a:xfrm>
            <a:off x="457200" y="4375221"/>
            <a:ext cx="2438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3670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50" grpId="0" animBg="1"/>
    </p:bld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960126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07726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2F80DC23-E1E9-481E-AB16-DAF16FC0A7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Adding Meaning </a:t>
            </a:r>
            <a:endParaRPr lang="en-CA" altLang="en-US" dirty="0"/>
          </a:p>
        </p:txBody>
      </p:sp>
      <p:pic>
        <p:nvPicPr>
          <p:cNvPr id="32" name="Picture 5" descr="j0116172">
            <a:extLst>
              <a:ext uri="{FF2B5EF4-FFF2-40B4-BE49-F238E27FC236}">
                <a16:creationId xmlns:a16="http://schemas.microsoft.com/office/drawing/2014/main" id="{CA86A169-46F2-430C-8442-370ABEE207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AutoShape 8"/>
          <p:cNvSpPr>
            <a:spLocks noChangeArrowheads="1"/>
          </p:cNvSpPr>
          <p:nvPr/>
        </p:nvSpPr>
        <p:spPr bwMode="auto">
          <a:xfrm>
            <a:off x="997921" y="685800"/>
            <a:ext cx="7880496" cy="1580061"/>
          </a:xfrm>
          <a:prstGeom prst="wedgeRectCallout">
            <a:avLst>
              <a:gd name="adj1" fmla="val -54351"/>
              <a:gd name="adj2" fmla="val -26342"/>
            </a:avLst>
          </a:prstGeom>
          <a:noFill/>
          <a:ln w="127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In order to make the proof a “Hilbert” proof,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we need each line standing alone to state something valid. 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The “mean” of a line of our proof is </a:t>
            </a:r>
            <a:br>
              <a:rPr lang="en-CA" altLang="en-US" sz="2400" dirty="0"/>
            </a:br>
            <a:r>
              <a:rPr lang="en-CA" altLang="en-US" sz="2400" dirty="0"/>
              <a:t>what we define as its </a:t>
            </a:r>
            <a:r>
              <a:rPr lang="en-CA" altLang="en-US" sz="2400" dirty="0">
                <a:solidFill>
                  <a:srgbClr val="66FF66"/>
                </a:solidFill>
              </a:rPr>
              <a:t>Quantifier Closure.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D74BFD0-2533-417E-A8F7-C7FC3E89DF4A}"/>
              </a:ext>
            </a:extLst>
          </p:cNvPr>
          <p:cNvGrpSpPr/>
          <p:nvPr/>
        </p:nvGrpSpPr>
        <p:grpSpPr>
          <a:xfrm>
            <a:off x="152400" y="2342061"/>
            <a:ext cx="8544234" cy="2438400"/>
            <a:chOff x="152400" y="2342061"/>
            <a:chExt cx="8544234" cy="2438400"/>
          </a:xfrm>
        </p:grpSpPr>
        <p:sp>
          <p:nvSpPr>
            <p:cNvPr id="23" name="Text Box 44"/>
            <p:cNvSpPr txBox="1">
              <a:spLocks noChangeArrowheads="1"/>
            </p:cNvSpPr>
            <p:nvPr/>
          </p:nvSpPr>
          <p:spPr bwMode="auto">
            <a:xfrm>
              <a:off x="533400" y="2347629"/>
              <a:ext cx="23567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Line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US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in proof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Text Box 44"/>
            <p:cNvSpPr txBox="1">
              <a:spLocks noChangeArrowheads="1"/>
            </p:cNvSpPr>
            <p:nvPr/>
          </p:nvSpPr>
          <p:spPr bwMode="auto">
            <a:xfrm>
              <a:off x="3786784" y="2342061"/>
              <a:ext cx="368081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Implied Meaning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QC(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cxnSp>
          <p:nvCxnSpPr>
            <p:cNvPr id="4" name="Straight Connector 3"/>
            <p:cNvCxnSpPr/>
            <p:nvPr/>
          </p:nvCxnSpPr>
          <p:spPr bwMode="auto">
            <a:xfrm>
              <a:off x="3124200" y="2342061"/>
              <a:ext cx="0" cy="243840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3" name="Straight Connector 32"/>
            <p:cNvCxnSpPr/>
            <p:nvPr/>
          </p:nvCxnSpPr>
          <p:spPr bwMode="auto">
            <a:xfrm>
              <a:off x="152400" y="2947851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7" name="Straight Connector 36"/>
            <p:cNvCxnSpPr/>
            <p:nvPr/>
          </p:nvCxnSpPr>
          <p:spPr bwMode="auto">
            <a:xfrm>
              <a:off x="162234" y="2998365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B4B2EEF-47ED-411B-BA1E-5FDC89C46F1F}"/>
                </a:ext>
              </a:extLst>
            </p:cNvPr>
            <p:cNvSpPr/>
            <p:nvPr/>
          </p:nvSpPr>
          <p:spPr>
            <a:xfrm>
              <a:off x="1348383" y="3042791"/>
              <a:ext cx="63281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endParaRPr lang="en-US" sz="2800" dirty="0"/>
            </a:p>
          </p:txBody>
        </p:sp>
      </p:grpSp>
      <p:sp>
        <p:nvSpPr>
          <p:cNvPr id="8" name="Arrow: Down 7">
            <a:extLst>
              <a:ext uri="{FF2B5EF4-FFF2-40B4-BE49-F238E27FC236}">
                <a16:creationId xmlns:a16="http://schemas.microsoft.com/office/drawing/2014/main" id="{AD7C41FB-6BC8-481C-92FC-5D4A6CFD1C73}"/>
              </a:ext>
            </a:extLst>
          </p:cNvPr>
          <p:cNvSpPr/>
          <p:nvPr/>
        </p:nvSpPr>
        <p:spPr>
          <a:xfrm flipV="1">
            <a:off x="6629400" y="3570516"/>
            <a:ext cx="152400" cy="333828"/>
          </a:xfrm>
          <a:prstGeom prst="downArrow">
            <a:avLst/>
          </a:prstGeom>
          <a:solidFill>
            <a:srgbClr val="FFFF00"/>
          </a:solidFill>
        </p:spPr>
        <p:txBody>
          <a:bodyPr wrap="non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AF5B9CE-5BEC-42BB-B4B5-C3E847639BF3}"/>
              </a:ext>
            </a:extLst>
          </p:cNvPr>
          <p:cNvSpPr/>
          <p:nvPr/>
        </p:nvSpPr>
        <p:spPr>
          <a:xfrm>
            <a:off x="1288419" y="4930215"/>
            <a:ext cx="5493381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Deduction Goal: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lang="en-CA" sz="2400" noProof="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β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lvl="1" algn="l"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assumption </a:t>
            </a:r>
          </a:p>
          <a:p>
            <a:pPr lvl="1" algn="l"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</a:p>
          <a:p>
            <a:pPr lvl="1" algn="l"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sz="240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lvl="1" algn="l"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______ …</a:t>
            </a:r>
          </a:p>
          <a:p>
            <a:pPr lvl="1" algn="l"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2E36CE75-2109-490F-8D24-E7600C543CE9}"/>
              </a:ext>
            </a:extLst>
          </p:cNvPr>
          <p:cNvSpPr/>
          <p:nvPr/>
        </p:nvSpPr>
        <p:spPr>
          <a:xfrm>
            <a:off x="1542925" y="6009245"/>
            <a:ext cx="121058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lang="en-CA" sz="240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C30F64C5-DE2D-4FE4-B53E-9130A25F0968}"/>
              </a:ext>
            </a:extLst>
          </p:cNvPr>
          <p:cNvSpPr/>
          <p:nvPr/>
        </p:nvSpPr>
        <p:spPr>
          <a:xfrm>
            <a:off x="1575585" y="5297579"/>
            <a:ext cx="121058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lang="en-CA" sz="240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FA2F50B-7144-4286-BFAF-28415BB88500}"/>
              </a:ext>
            </a:extLst>
          </p:cNvPr>
          <p:cNvSpPr/>
          <p:nvPr/>
        </p:nvSpPr>
        <p:spPr>
          <a:xfrm>
            <a:off x="5622856" y="5025570"/>
            <a:ext cx="20574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 algn="ctr">
              <a:defRPr/>
            </a:pPr>
            <a:r>
              <a:rPr lang="en-CA" sz="240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is a 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fixed but arbitrary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value.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0" name="Arrow: Down 49">
            <a:extLst>
              <a:ext uri="{FF2B5EF4-FFF2-40B4-BE49-F238E27FC236}">
                <a16:creationId xmlns:a16="http://schemas.microsoft.com/office/drawing/2014/main" id="{06DF602E-8268-4BB7-972C-E1A80F387D03}"/>
              </a:ext>
            </a:extLst>
          </p:cNvPr>
          <p:cNvSpPr/>
          <p:nvPr/>
        </p:nvSpPr>
        <p:spPr>
          <a:xfrm flipV="1">
            <a:off x="5577114" y="3552372"/>
            <a:ext cx="152400" cy="333828"/>
          </a:xfrm>
          <a:prstGeom prst="downArrow">
            <a:avLst/>
          </a:prstGeom>
          <a:solidFill>
            <a:srgbClr val="FFFF00"/>
          </a:solidFill>
        </p:spPr>
        <p:txBody>
          <a:bodyPr wrap="none" rtlCol="0" anchor="ctr">
            <a:spAutoFit/>
          </a:bodyPr>
          <a:lstStyle/>
          <a:p>
            <a:pPr algn="l"/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1" name="Text Box 44">
            <a:extLst>
              <a:ext uri="{FF2B5EF4-FFF2-40B4-BE49-F238E27FC236}">
                <a16:creationId xmlns:a16="http://schemas.microsoft.com/office/drawing/2014/main" id="{D20EA9C0-C9F4-45A4-A480-F4400AFF01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1924" y="3882863"/>
            <a:ext cx="14077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)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484B11A-CE6B-4F4D-B479-58FD6E1FCE63}"/>
              </a:ext>
            </a:extLst>
          </p:cNvPr>
          <p:cNvGrpSpPr/>
          <p:nvPr/>
        </p:nvGrpSpPr>
        <p:grpSpPr>
          <a:xfrm>
            <a:off x="8542721" y="5203733"/>
            <a:ext cx="601279" cy="1428750"/>
            <a:chOff x="8542721" y="5203733"/>
            <a:chExt cx="601279" cy="1428750"/>
          </a:xfrm>
        </p:grpSpPr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D5CDF3FE-09CA-4592-9A17-976288315AE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7084" y="5601846"/>
              <a:ext cx="213883" cy="298342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7">
              <a:extLst>
                <a:ext uri="{FF2B5EF4-FFF2-40B4-BE49-F238E27FC236}">
                  <a16:creationId xmlns:a16="http://schemas.microsoft.com/office/drawing/2014/main" id="{86F3DE15-6765-4991-AF12-02900841EB4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56744" y="5910843"/>
              <a:ext cx="152976" cy="335151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48">
              <a:extLst>
                <a:ext uri="{FF2B5EF4-FFF2-40B4-BE49-F238E27FC236}">
                  <a16:creationId xmlns:a16="http://schemas.microsoft.com/office/drawing/2014/main" id="{CF88F01E-C864-4545-9F75-1FF74BB455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52354" y="5927310"/>
              <a:ext cx="227339" cy="159826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49">
              <a:extLst>
                <a:ext uri="{FF2B5EF4-FFF2-40B4-BE49-F238E27FC236}">
                  <a16:creationId xmlns:a16="http://schemas.microsoft.com/office/drawing/2014/main" id="{FA2ADE3F-A1A1-4104-955A-70E6D5AAA35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542721" y="5941840"/>
              <a:ext cx="169973" cy="33708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50">
              <a:extLst>
                <a:ext uri="{FF2B5EF4-FFF2-40B4-BE49-F238E27FC236}">
                  <a16:creationId xmlns:a16="http://schemas.microsoft.com/office/drawing/2014/main" id="{F3784E04-2FCE-427D-BD20-051AE3C5F32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8501" y="6179158"/>
              <a:ext cx="132437" cy="406831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51">
              <a:extLst>
                <a:ext uri="{FF2B5EF4-FFF2-40B4-BE49-F238E27FC236}">
                  <a16:creationId xmlns:a16="http://schemas.microsoft.com/office/drawing/2014/main" id="{76674779-5307-4255-AA4B-6EE131253D1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46688" y="6177220"/>
              <a:ext cx="116856" cy="43589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52">
              <a:extLst>
                <a:ext uri="{FF2B5EF4-FFF2-40B4-BE49-F238E27FC236}">
                  <a16:creationId xmlns:a16="http://schemas.microsoft.com/office/drawing/2014/main" id="{45800123-BAFC-4830-8B1E-4B41BB4CC6A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98389" y="6171408"/>
              <a:ext cx="345611" cy="461075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9" name="Group 53">
              <a:extLst>
                <a:ext uri="{FF2B5EF4-FFF2-40B4-BE49-F238E27FC236}">
                  <a16:creationId xmlns:a16="http://schemas.microsoft.com/office/drawing/2014/main" id="{03959E92-F9F1-4529-A2AC-D436DD6D54F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891165" y="5203733"/>
              <a:ext cx="162891" cy="1410346"/>
              <a:chOff x="2720" y="768"/>
              <a:chExt cx="230" cy="1456"/>
            </a:xfrm>
            <a:solidFill>
              <a:srgbClr val="66FF66"/>
            </a:solidFill>
          </p:grpSpPr>
          <p:sp>
            <p:nvSpPr>
              <p:cNvPr id="41" name="Freeform 54">
                <a:extLst>
                  <a:ext uri="{FF2B5EF4-FFF2-40B4-BE49-F238E27FC236}">
                    <a16:creationId xmlns:a16="http://schemas.microsoft.com/office/drawing/2014/main" id="{2D828E4F-954C-4B91-80B9-F918197CC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2" name="Freeform 55">
                <a:extLst>
                  <a:ext uri="{FF2B5EF4-FFF2-40B4-BE49-F238E27FC236}">
                    <a16:creationId xmlns:a16="http://schemas.microsoft.com/office/drawing/2014/main" id="{0A993DB0-5A1F-4B22-8A79-AC3105313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83B6EEC7-AC8C-49A2-8663-B470930949F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0" y="5334000"/>
            <a:ext cx="624284" cy="1371600"/>
            <a:chOff x="2308" y="1513"/>
            <a:chExt cx="1162" cy="2570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27516FED-7970-4277-BE8D-233BE779AE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61" name="Freeform 28">
                <a:extLst>
                  <a:ext uri="{FF2B5EF4-FFF2-40B4-BE49-F238E27FC236}">
                    <a16:creationId xmlns:a16="http://schemas.microsoft.com/office/drawing/2014/main" id="{2530ABEC-1985-4799-87A4-2A5183A3F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Freeform 29">
                <a:extLst>
                  <a:ext uri="{FF2B5EF4-FFF2-40B4-BE49-F238E27FC236}">
                    <a16:creationId xmlns:a16="http://schemas.microsoft.com/office/drawing/2014/main" id="{6B3F1B37-52F7-48DC-80E4-335E6D6F6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3" name="Freeform 30">
                <a:extLst>
                  <a:ext uri="{FF2B5EF4-FFF2-40B4-BE49-F238E27FC236}">
                    <a16:creationId xmlns:a16="http://schemas.microsoft.com/office/drawing/2014/main" id="{C2270EA0-7319-4F2B-BA58-4B87FBED6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4" name="Freeform 31">
                <a:extLst>
                  <a:ext uri="{FF2B5EF4-FFF2-40B4-BE49-F238E27FC236}">
                    <a16:creationId xmlns:a16="http://schemas.microsoft.com/office/drawing/2014/main" id="{47C64EDD-FFA9-4236-9390-767573F3C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5" name="Freeform 32">
                <a:extLst>
                  <a:ext uri="{FF2B5EF4-FFF2-40B4-BE49-F238E27FC236}">
                    <a16:creationId xmlns:a16="http://schemas.microsoft.com/office/drawing/2014/main" id="{94830236-967B-4B09-BFF7-4BA6231F6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6" name="Freeform 33">
                <a:extLst>
                  <a:ext uri="{FF2B5EF4-FFF2-40B4-BE49-F238E27FC236}">
                    <a16:creationId xmlns:a16="http://schemas.microsoft.com/office/drawing/2014/main" id="{D4554644-9813-483D-B6C5-88445247C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9" name="Freeform 34">
              <a:extLst>
                <a:ext uri="{FF2B5EF4-FFF2-40B4-BE49-F238E27FC236}">
                  <a16:creationId xmlns:a16="http://schemas.microsoft.com/office/drawing/2014/main" id="{7925CDE0-F7F5-476D-9AB9-274D65679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Freeform 35">
              <a:extLst>
                <a:ext uri="{FF2B5EF4-FFF2-40B4-BE49-F238E27FC236}">
                  <a16:creationId xmlns:a16="http://schemas.microsoft.com/office/drawing/2014/main" id="{5C1F984D-0508-42E3-8AED-30174D32D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Oval 36">
              <a:extLst>
                <a:ext uri="{FF2B5EF4-FFF2-40B4-BE49-F238E27FC236}">
                  <a16:creationId xmlns:a16="http://schemas.microsoft.com/office/drawing/2014/main" id="{A99C46E1-10F3-4561-AD76-2F03A21CCF7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7" name="Oval 37">
              <a:extLst>
                <a:ext uri="{FF2B5EF4-FFF2-40B4-BE49-F238E27FC236}">
                  <a16:creationId xmlns:a16="http://schemas.microsoft.com/office/drawing/2014/main" id="{B9A7F8BC-AE86-49E1-8FA0-24917B1C7EB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8" name="Oval 38">
              <a:extLst>
                <a:ext uri="{FF2B5EF4-FFF2-40B4-BE49-F238E27FC236}">
                  <a16:creationId xmlns:a16="http://schemas.microsoft.com/office/drawing/2014/main" id="{0651B169-35E4-4ECE-9BC8-3309AFEDC5E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9" name="Oval 39">
              <a:extLst>
                <a:ext uri="{FF2B5EF4-FFF2-40B4-BE49-F238E27FC236}">
                  <a16:creationId xmlns:a16="http://schemas.microsoft.com/office/drawing/2014/main" id="{6D4D4FBE-ACF9-4FBE-886E-B71C6CF4099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459DAC37-8BC8-4990-BB80-58346F99C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67" name="AutoShape 8">
            <a:extLst>
              <a:ext uri="{FF2B5EF4-FFF2-40B4-BE49-F238E27FC236}">
                <a16:creationId xmlns:a16="http://schemas.microsoft.com/office/drawing/2014/main" id="{69386204-D901-42F5-9657-09253F404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7628" y="4876800"/>
            <a:ext cx="6264344" cy="1905000"/>
          </a:xfrm>
          <a:prstGeom prst="wedgeRectCallout">
            <a:avLst>
              <a:gd name="adj1" fmla="val 56181"/>
              <a:gd name="adj2" fmla="val -9399"/>
            </a:avLst>
          </a:prstGeom>
          <a:noFill/>
          <a:ln w="127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</a:pPr>
            <a:endParaRPr lang="en-US"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id="{BB09EFBB-0376-4B91-A898-14ACC60FA7B8}"/>
                  </a:ext>
                </a:extLst>
              </p:cNvPr>
              <p:cNvSpPr/>
              <p:nvPr/>
            </p:nvSpPr>
            <p:spPr>
              <a:xfrm>
                <a:off x="3565439" y="3105352"/>
                <a:ext cx="4572000" cy="523220"/>
              </a:xfrm>
              <a:prstGeom prst="rect">
                <a:avLst/>
              </a:prstGeom>
            </p:spPr>
            <p:txBody>
              <a:bodyPr>
                <a:spAutoFit/>
              </a:bodyPr>
              <a:lstStyle/>
              <a:p>
                <a:pPr algn="l"/>
                <a:r>
                  <a:rPr lang="en-US" altLang="en-US" sz="28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:r>
                  <a:rPr lang="en-US" altLang="en-US" sz="2800" dirty="0">
                    <a:solidFill>
                      <a:srgbClr val="66FF66"/>
                    </a:solidFill>
                    <a:latin typeface="Monotype Corsiva" panose="03010101010201010101" pitchFamily="66" charset="0"/>
                  </a:rPr>
                  <a:t>M</a:t>
                </a:r>
                <a:r>
                  <a:rPr lang="en-US" altLang="en-US" sz="2800" dirty="0">
                    <a:solidFill>
                      <a:srgbClr val="66FF66"/>
                    </a:solidFill>
                  </a:rPr>
                  <a:t> </a:t>
                </a:r>
                <a:r>
                  <a:rPr lang="en-US" altLang="en-US" sz="2800" dirty="0">
                    <a:solidFill>
                      <a:srgbClr val="FFFF00"/>
                    </a:solidFill>
                    <a:latin typeface="Symbol" pitchFamily="18" charset="2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800" i="1" dirty="0" smtClean="0">
                            <a:solidFill>
                              <a:srgbClr val="FFFF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800" i="1" dirty="0">
                            <a:solidFill>
                              <a:srgbClr val="FFFF0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lang="en-US" altLang="en-US" sz="2800" baseline="-25000" dirty="0" smtClean="0">
                        <a:solidFill>
                          <a:srgbClr val="FFFF00"/>
                        </a:solidFill>
                        <a:latin typeface="Symbol" pitchFamily="18" charset="2"/>
                      </a:rPr>
                      <m:t>$</m:t>
                    </m:r>
                  </m:oMath>
                </a14:m>
                <a:r>
                  <a:rPr lang="en-US" altLang="en-US" sz="28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800" i="1" dirty="0">
                            <a:solidFill>
                              <a:srgbClr val="66FF66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800" i="1" dirty="0">
                            <a:solidFill>
                              <a:srgbClr val="66FF66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altLang="en-US" sz="2800" dirty="0">
                    <a:solidFill>
                      <a:srgbClr val="FFFF00"/>
                    </a:solidFill>
                    <a:latin typeface="Symbol" pitchFamily="18" charset="2"/>
                  </a:rPr>
                  <a:t> </a:t>
                </a:r>
                <a:r>
                  <a:rPr lang="en-US" altLang="en-US" sz="2800">
                    <a:solidFill>
                      <a:srgbClr val="FFFF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800">
                    <a:solidFill>
                      <a:srgbClr val="FFFF00"/>
                    </a:solidFill>
                  </a:rPr>
                  <a:t>x</a:t>
                </a:r>
                <a:r>
                  <a:rPr lang="el-GR" altLang="en-US" sz="2000" baseline="-2500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n-US" altLang="en-US" sz="2800">
                    <a:solidFill>
                      <a:srgbClr val="FFFF00"/>
                    </a:solidFill>
                  </a:rPr>
                  <a:t> </a:t>
                </a:r>
                <a:r>
                  <a:rPr lang="en-US" altLang="en-US" sz="2800" dirty="0">
                    <a:solidFill>
                      <a:srgbClr val="FFC000"/>
                    </a:solidFill>
                    <a:latin typeface="Symbol" pitchFamily="18" charset="2"/>
                  </a:rPr>
                  <a:t>[</a:t>
                </a:r>
                <a:r>
                  <a:rPr lang="el-GR" altLang="en-US" sz="28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sz="2800">
                    <a:solidFill>
                      <a:srgbClr val="FFFF00"/>
                    </a:solidFill>
                    <a:cs typeface="Times New Roman" panose="02020603050405020304" pitchFamily="18" charset="0"/>
                  </a:rPr>
                  <a:t>(</a:t>
                </a:r>
                <a:r>
                  <a:rPr lang="en-CA" sz="280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l-GR" altLang="en-US" sz="2000" baseline="-2500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n-CA" altLang="en-US" sz="280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l-GR" altLang="en-US" sz="28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l-GR" altLang="en-US" sz="28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lang="en-US" altLang="en-US" sz="2800" dirty="0">
                    <a:solidFill>
                      <a:srgbClr val="FFC000"/>
                    </a:solidFill>
                    <a:latin typeface="Symbol" pitchFamily="18" charset="2"/>
                  </a:rPr>
                  <a:t>].</a:t>
                </a:r>
                <a:r>
                  <a:rPr lang="en-CA" altLang="en-US" sz="28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lang="en-US" sz="2800" dirty="0"/>
              </a:p>
            </p:txBody>
          </p:sp>
        </mc:Choice>
        <mc:Fallback xmlns=""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id="{BB09EFBB-0376-4B91-A898-14ACC60FA7B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65439" y="3105352"/>
                <a:ext cx="4572000" cy="523220"/>
              </a:xfrm>
              <a:prstGeom prst="rect">
                <a:avLst/>
              </a:prstGeom>
              <a:blipFill>
                <a:blip r:embed="rId4"/>
                <a:stretch>
                  <a:fillRect l="-2800" t="-17442" b="-33721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4" name="Rectangle 53">
            <a:extLst>
              <a:ext uri="{FF2B5EF4-FFF2-40B4-BE49-F238E27FC236}">
                <a16:creationId xmlns:a16="http://schemas.microsoft.com/office/drawing/2014/main" id="{470C613A-ECB7-4232-90B0-ED043BEE6929}"/>
              </a:ext>
            </a:extLst>
          </p:cNvPr>
          <p:cNvSpPr/>
          <p:nvPr/>
        </p:nvSpPr>
        <p:spPr>
          <a:xfrm>
            <a:off x="457200" y="4375221"/>
            <a:ext cx="2438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4944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43" grpId="0"/>
      <p:bldP spid="44" grpId="0"/>
      <p:bldP spid="45" grpId="0"/>
      <p:bldP spid="46" grpId="0"/>
      <p:bldP spid="50" grpId="0" animBg="1"/>
      <p:bldP spid="50" grpId="1" animBg="1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960126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807726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2F80DC23-E1E9-481E-AB16-DAF16FC0A7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sym typeface="Symbol" pitchFamily="18" charset="2"/>
              </a:rPr>
              <a:t>Adding Meaning </a:t>
            </a:r>
            <a:endParaRPr lang="en-CA" altLang="en-US" dirty="0"/>
          </a:p>
        </p:txBody>
      </p:sp>
      <p:pic>
        <p:nvPicPr>
          <p:cNvPr id="32" name="Picture 5" descr="j0116172">
            <a:extLst>
              <a:ext uri="{FF2B5EF4-FFF2-40B4-BE49-F238E27FC236}">
                <a16:creationId xmlns:a16="http://schemas.microsoft.com/office/drawing/2014/main" id="{CA86A169-46F2-430C-8442-370ABEE207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8709" y="7620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AutoShape 8"/>
          <p:cNvSpPr>
            <a:spLocks noChangeArrowheads="1"/>
          </p:cNvSpPr>
          <p:nvPr/>
        </p:nvSpPr>
        <p:spPr bwMode="auto">
          <a:xfrm>
            <a:off x="997921" y="685800"/>
            <a:ext cx="7880496" cy="1580061"/>
          </a:xfrm>
          <a:prstGeom prst="wedgeRectCallout">
            <a:avLst>
              <a:gd name="adj1" fmla="val -54351"/>
              <a:gd name="adj2" fmla="val -26342"/>
            </a:avLst>
          </a:prstGeom>
          <a:noFill/>
          <a:ln w="127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In order to make the proof a “Hilbert” proof,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we need each line standing alone to state something valid. 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CA" altLang="en-US" sz="2400" dirty="0"/>
              <a:t>The “mean” of a line of our proof is </a:t>
            </a:r>
            <a:br>
              <a:rPr lang="en-CA" altLang="en-US" sz="2400" dirty="0"/>
            </a:br>
            <a:r>
              <a:rPr lang="en-CA" altLang="en-US" sz="2400" dirty="0"/>
              <a:t>what we define as its </a:t>
            </a:r>
            <a:r>
              <a:rPr lang="en-CA" altLang="en-US" sz="2400" dirty="0">
                <a:solidFill>
                  <a:srgbClr val="66FF66"/>
                </a:solidFill>
              </a:rPr>
              <a:t>Quantifier Closure.</a:t>
            </a:r>
          </a:p>
          <a:p>
            <a:pPr lvl="0" algn="ctr" eaLnBrk="1" hangingPunct="1">
              <a:spcBef>
                <a:spcPct val="0"/>
              </a:spcBef>
              <a:buNone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D74BFD0-2533-417E-A8F7-C7FC3E89DF4A}"/>
              </a:ext>
            </a:extLst>
          </p:cNvPr>
          <p:cNvGrpSpPr/>
          <p:nvPr/>
        </p:nvGrpSpPr>
        <p:grpSpPr>
          <a:xfrm>
            <a:off x="152400" y="2342061"/>
            <a:ext cx="8544234" cy="2438400"/>
            <a:chOff x="152400" y="2342061"/>
            <a:chExt cx="8544234" cy="2438400"/>
          </a:xfrm>
        </p:grpSpPr>
        <p:sp>
          <p:nvSpPr>
            <p:cNvPr id="23" name="Text Box 44"/>
            <p:cNvSpPr txBox="1">
              <a:spLocks noChangeArrowheads="1"/>
            </p:cNvSpPr>
            <p:nvPr/>
          </p:nvSpPr>
          <p:spPr bwMode="auto">
            <a:xfrm>
              <a:off x="533400" y="2347629"/>
              <a:ext cx="23567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Line 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US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in proof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Text Box 44"/>
            <p:cNvSpPr txBox="1">
              <a:spLocks noChangeArrowheads="1"/>
            </p:cNvSpPr>
            <p:nvPr/>
          </p:nvSpPr>
          <p:spPr bwMode="auto">
            <a:xfrm>
              <a:off x="3786784" y="2342061"/>
              <a:ext cx="368081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ct val="0"/>
                </a:spcBef>
                <a:buNone/>
                <a:defRPr/>
              </a:pPr>
              <a:r>
                <a:rPr lang="en-CA" altLang="en-US" sz="2800" dirty="0">
                  <a:solidFill>
                    <a:schemeClr val="tx2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Implied Meaning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QC(</a:t>
              </a:r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r>
                <a:rPr lang="en-CA" altLang="en-US" sz="28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</a:endParaRPr>
            </a:p>
          </p:txBody>
        </p:sp>
        <p:cxnSp>
          <p:nvCxnSpPr>
            <p:cNvPr id="4" name="Straight Connector 3"/>
            <p:cNvCxnSpPr/>
            <p:nvPr/>
          </p:nvCxnSpPr>
          <p:spPr bwMode="auto">
            <a:xfrm>
              <a:off x="3124200" y="2342061"/>
              <a:ext cx="0" cy="243840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3" name="Straight Connector 32"/>
            <p:cNvCxnSpPr/>
            <p:nvPr/>
          </p:nvCxnSpPr>
          <p:spPr bwMode="auto">
            <a:xfrm>
              <a:off x="152400" y="2947851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37" name="Straight Connector 36"/>
            <p:cNvCxnSpPr/>
            <p:nvPr/>
          </p:nvCxnSpPr>
          <p:spPr bwMode="auto">
            <a:xfrm>
              <a:off x="162234" y="2998365"/>
              <a:ext cx="8534400" cy="0"/>
            </a:xfrm>
            <a:prstGeom prst="line">
              <a:avLst/>
            </a:prstGeom>
            <a:noFill/>
            <a:ln w="25400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B4B2EEF-47ED-411B-BA1E-5FDC89C46F1F}"/>
                </a:ext>
              </a:extLst>
            </p:cNvPr>
            <p:cNvSpPr/>
            <p:nvPr/>
          </p:nvSpPr>
          <p:spPr>
            <a:xfrm>
              <a:off x="1348383" y="3042791"/>
              <a:ext cx="632817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l-GR" altLang="en-US" sz="2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</a:t>
              </a:r>
              <a:endParaRPr lang="en-US" sz="2800" dirty="0"/>
            </a:p>
          </p:txBody>
        </p:sp>
      </p:grpSp>
      <p:sp>
        <p:nvSpPr>
          <p:cNvPr id="19" name="Text Box 44">
            <a:extLst>
              <a:ext uri="{FF2B5EF4-FFF2-40B4-BE49-F238E27FC236}">
                <a16:creationId xmlns:a16="http://schemas.microsoft.com/office/drawing/2014/main" id="{4E2F0A97-35EA-4C7D-9429-3E082580F9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1924" y="3882863"/>
            <a:ext cx="14077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</a:rPr>
              <a:t>)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814F9F8-1089-467F-9787-5CAF284AF0A6}"/>
              </a:ext>
            </a:extLst>
          </p:cNvPr>
          <p:cNvGrpSpPr/>
          <p:nvPr/>
        </p:nvGrpSpPr>
        <p:grpSpPr>
          <a:xfrm>
            <a:off x="8542721" y="5203733"/>
            <a:ext cx="601279" cy="1428750"/>
            <a:chOff x="8542721" y="5203733"/>
            <a:chExt cx="601279" cy="1428750"/>
          </a:xfrm>
        </p:grpSpPr>
        <p:sp>
          <p:nvSpPr>
            <p:cNvPr id="26" name="Freeform 46">
              <a:extLst>
                <a:ext uri="{FF2B5EF4-FFF2-40B4-BE49-F238E27FC236}">
                  <a16:creationId xmlns:a16="http://schemas.microsoft.com/office/drawing/2014/main" id="{B822072E-F1F2-4F1B-AC0A-8A875BD7F8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7084" y="5601846"/>
              <a:ext cx="213883" cy="298342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7">
              <a:extLst>
                <a:ext uri="{FF2B5EF4-FFF2-40B4-BE49-F238E27FC236}">
                  <a16:creationId xmlns:a16="http://schemas.microsoft.com/office/drawing/2014/main" id="{FD0473AF-DE13-4B8D-ACC8-4C6CE02E0D5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56744" y="5910843"/>
              <a:ext cx="152976" cy="335151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8">
              <a:extLst>
                <a:ext uri="{FF2B5EF4-FFF2-40B4-BE49-F238E27FC236}">
                  <a16:creationId xmlns:a16="http://schemas.microsoft.com/office/drawing/2014/main" id="{F099141D-0001-49D9-BAEA-EF12F7BA0E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52354" y="5927310"/>
              <a:ext cx="227339" cy="159826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49">
              <a:extLst>
                <a:ext uri="{FF2B5EF4-FFF2-40B4-BE49-F238E27FC236}">
                  <a16:creationId xmlns:a16="http://schemas.microsoft.com/office/drawing/2014/main" id="{C3B36450-4698-4400-AD15-1E56C476CEF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542721" y="5941840"/>
              <a:ext cx="169973" cy="33708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50">
              <a:extLst>
                <a:ext uri="{FF2B5EF4-FFF2-40B4-BE49-F238E27FC236}">
                  <a16:creationId xmlns:a16="http://schemas.microsoft.com/office/drawing/2014/main" id="{B3013D02-0EF1-456F-A589-9623BA693AB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618501" y="6179158"/>
              <a:ext cx="132437" cy="406831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51">
              <a:extLst>
                <a:ext uri="{FF2B5EF4-FFF2-40B4-BE49-F238E27FC236}">
                  <a16:creationId xmlns:a16="http://schemas.microsoft.com/office/drawing/2014/main" id="{EEE4EC70-BE5D-48CF-AA91-19CC4B538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46688" y="6177220"/>
              <a:ext cx="116856" cy="43589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52">
              <a:extLst>
                <a:ext uri="{FF2B5EF4-FFF2-40B4-BE49-F238E27FC236}">
                  <a16:creationId xmlns:a16="http://schemas.microsoft.com/office/drawing/2014/main" id="{3002D165-DCC7-4A35-BAE2-AAFAD2674E0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798389" y="6171408"/>
              <a:ext cx="345611" cy="461075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8" name="Group 53">
              <a:extLst>
                <a:ext uri="{FF2B5EF4-FFF2-40B4-BE49-F238E27FC236}">
                  <a16:creationId xmlns:a16="http://schemas.microsoft.com/office/drawing/2014/main" id="{D301E67A-E2E4-4E6A-AAF1-FC2F2184CA3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891165" y="5203733"/>
              <a:ext cx="162891" cy="1410346"/>
              <a:chOff x="2720" y="768"/>
              <a:chExt cx="230" cy="1456"/>
            </a:xfrm>
            <a:solidFill>
              <a:srgbClr val="66FF66"/>
            </a:solidFill>
          </p:grpSpPr>
          <p:sp>
            <p:nvSpPr>
              <p:cNvPr id="39" name="Freeform 54">
                <a:extLst>
                  <a:ext uri="{FF2B5EF4-FFF2-40B4-BE49-F238E27FC236}">
                    <a16:creationId xmlns:a16="http://schemas.microsoft.com/office/drawing/2014/main" id="{8D109AE2-2CD6-41B3-AB4C-F2095BA3B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40" name="Freeform 55">
                <a:extLst>
                  <a:ext uri="{FF2B5EF4-FFF2-40B4-BE49-F238E27FC236}">
                    <a16:creationId xmlns:a16="http://schemas.microsoft.com/office/drawing/2014/main" id="{6F24FB25-E12C-4DFA-82B3-352FC7992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889AE44-730B-4B53-9D1A-92B70028D04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0" y="5334000"/>
            <a:ext cx="624284" cy="1371600"/>
            <a:chOff x="2308" y="1513"/>
            <a:chExt cx="1162" cy="2570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21A49F5E-BFBD-4C66-BF33-93C056FA2B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0" name="Freeform 28">
                <a:extLst>
                  <a:ext uri="{FF2B5EF4-FFF2-40B4-BE49-F238E27FC236}">
                    <a16:creationId xmlns:a16="http://schemas.microsoft.com/office/drawing/2014/main" id="{A07491B8-9BBA-47B4-B721-F621F3913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1" name="Freeform 29">
                <a:extLst>
                  <a:ext uri="{FF2B5EF4-FFF2-40B4-BE49-F238E27FC236}">
                    <a16:creationId xmlns:a16="http://schemas.microsoft.com/office/drawing/2014/main" id="{A6F64151-B1E9-4143-9276-87DFFB3D8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2" name="Freeform 30">
                <a:extLst>
                  <a:ext uri="{FF2B5EF4-FFF2-40B4-BE49-F238E27FC236}">
                    <a16:creationId xmlns:a16="http://schemas.microsoft.com/office/drawing/2014/main" id="{C662D41D-F4BF-4E16-8F57-005731D6C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3" name="Freeform 31">
                <a:extLst>
                  <a:ext uri="{FF2B5EF4-FFF2-40B4-BE49-F238E27FC236}">
                    <a16:creationId xmlns:a16="http://schemas.microsoft.com/office/drawing/2014/main" id="{996FB6E9-6297-4EB6-BF52-01E0F0629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32">
                <a:extLst>
                  <a:ext uri="{FF2B5EF4-FFF2-40B4-BE49-F238E27FC236}">
                    <a16:creationId xmlns:a16="http://schemas.microsoft.com/office/drawing/2014/main" id="{150ACBEC-9711-4EE4-9576-A11F3DA7E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33">
                <a:extLst>
                  <a:ext uri="{FF2B5EF4-FFF2-40B4-BE49-F238E27FC236}">
                    <a16:creationId xmlns:a16="http://schemas.microsoft.com/office/drawing/2014/main" id="{E34EBADC-0ECD-4B28-9A82-69E4DAD56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D8DB6D04-E5D5-4689-A0ED-1FCDC7B27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35">
              <a:extLst>
                <a:ext uri="{FF2B5EF4-FFF2-40B4-BE49-F238E27FC236}">
                  <a16:creationId xmlns:a16="http://schemas.microsoft.com/office/drawing/2014/main" id="{92F49367-E1C3-4915-8772-45C8A718F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5" name="Oval 36">
              <a:extLst>
                <a:ext uri="{FF2B5EF4-FFF2-40B4-BE49-F238E27FC236}">
                  <a16:creationId xmlns:a16="http://schemas.microsoft.com/office/drawing/2014/main" id="{CE12F590-D6B1-46F8-B796-DD5EF63391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6" name="Oval 37">
              <a:extLst>
                <a:ext uri="{FF2B5EF4-FFF2-40B4-BE49-F238E27FC236}">
                  <a16:creationId xmlns:a16="http://schemas.microsoft.com/office/drawing/2014/main" id="{5096E32D-A7D9-42E8-A90B-866AE53244A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Oval 38">
              <a:extLst>
                <a:ext uri="{FF2B5EF4-FFF2-40B4-BE49-F238E27FC236}">
                  <a16:creationId xmlns:a16="http://schemas.microsoft.com/office/drawing/2014/main" id="{4DBDD906-89E5-4F26-98EC-1BE40CC8660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Oval 39">
              <a:extLst>
                <a:ext uri="{FF2B5EF4-FFF2-40B4-BE49-F238E27FC236}">
                  <a16:creationId xmlns:a16="http://schemas.microsoft.com/office/drawing/2014/main" id="{8F17B3C3-EA82-433D-AD49-59EDE030E09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31306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60D9871A-110D-4E8A-A918-2F29A8D3C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6" name="Rectangle 55">
                <a:extLst>
                  <a:ext uri="{FF2B5EF4-FFF2-40B4-BE49-F238E27FC236}">
                    <a16:creationId xmlns:a16="http://schemas.microsoft.com/office/drawing/2014/main" id="{AD4892BF-826F-4BBD-8284-48595C5D4E9D}"/>
                  </a:ext>
                </a:extLst>
              </p:cNvPr>
              <p:cNvSpPr/>
              <p:nvPr/>
            </p:nvSpPr>
            <p:spPr>
              <a:xfrm>
                <a:off x="3565439" y="3105352"/>
                <a:ext cx="4572000" cy="523220"/>
              </a:xfrm>
              <a:prstGeom prst="rect">
                <a:avLst/>
              </a:prstGeom>
            </p:spPr>
            <p:txBody>
              <a:bodyPr>
                <a:spAutoFit/>
              </a:bodyPr>
              <a:lstStyle/>
              <a:p>
                <a:pPr algn="l"/>
                <a:r>
                  <a:rPr lang="en-US" altLang="en-US" sz="28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:r>
                  <a:rPr lang="en-US" altLang="en-US" sz="2800" dirty="0">
                    <a:solidFill>
                      <a:srgbClr val="66FF66"/>
                    </a:solidFill>
                    <a:latin typeface="Monotype Corsiva" panose="03010101010201010101" pitchFamily="66" charset="0"/>
                  </a:rPr>
                  <a:t>M</a:t>
                </a:r>
                <a:r>
                  <a:rPr lang="en-US" altLang="en-US" sz="2800" dirty="0">
                    <a:solidFill>
                      <a:srgbClr val="66FF66"/>
                    </a:solidFill>
                  </a:rPr>
                  <a:t> </a:t>
                </a:r>
                <a:r>
                  <a:rPr lang="en-US" altLang="en-US" sz="2800" dirty="0">
                    <a:solidFill>
                      <a:srgbClr val="FFFF00"/>
                    </a:solidFill>
                    <a:latin typeface="Symbol" pitchFamily="18" charset="2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800" i="1" dirty="0" smtClean="0">
                            <a:solidFill>
                              <a:srgbClr val="FFFF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800" i="1" dirty="0">
                            <a:solidFill>
                              <a:srgbClr val="FFFF0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lang="en-US" altLang="en-US" sz="2800" baseline="-25000" dirty="0" smtClean="0">
                        <a:solidFill>
                          <a:srgbClr val="FFFF00"/>
                        </a:solidFill>
                        <a:latin typeface="Symbol" pitchFamily="18" charset="2"/>
                      </a:rPr>
                      <m:t>$</m:t>
                    </m:r>
                  </m:oMath>
                </a14:m>
                <a:r>
                  <a:rPr lang="en-US" altLang="en-US" sz="28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800" i="1" dirty="0">
                            <a:solidFill>
                              <a:srgbClr val="66FF66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800" i="1" dirty="0">
                            <a:solidFill>
                              <a:srgbClr val="66FF66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altLang="en-US" sz="2800" dirty="0">
                    <a:solidFill>
                      <a:srgbClr val="FFFF00"/>
                    </a:solidFill>
                    <a:latin typeface="Symbol" pitchFamily="18" charset="2"/>
                  </a:rPr>
                  <a:t> </a:t>
                </a:r>
                <a:r>
                  <a:rPr lang="en-US" altLang="en-US" sz="2800">
                    <a:solidFill>
                      <a:srgbClr val="FFFF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800">
                    <a:solidFill>
                      <a:srgbClr val="FFFF00"/>
                    </a:solidFill>
                  </a:rPr>
                  <a:t>x</a:t>
                </a:r>
                <a:r>
                  <a:rPr lang="el-GR" altLang="en-US" sz="2000" baseline="-2500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n-US" altLang="en-US" sz="2800">
                    <a:solidFill>
                      <a:srgbClr val="FFFF00"/>
                    </a:solidFill>
                  </a:rPr>
                  <a:t> </a:t>
                </a:r>
                <a:r>
                  <a:rPr lang="en-US" altLang="en-US" sz="2800" dirty="0">
                    <a:solidFill>
                      <a:srgbClr val="FFC000"/>
                    </a:solidFill>
                    <a:latin typeface="Symbol" pitchFamily="18" charset="2"/>
                  </a:rPr>
                  <a:t>[</a:t>
                </a:r>
                <a:r>
                  <a:rPr lang="el-GR" altLang="en-US" sz="28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sz="2800">
                    <a:solidFill>
                      <a:srgbClr val="FFFF00"/>
                    </a:solidFill>
                    <a:cs typeface="Times New Roman" panose="02020603050405020304" pitchFamily="18" charset="0"/>
                  </a:rPr>
                  <a:t>(</a:t>
                </a:r>
                <a:r>
                  <a:rPr lang="en-CA" sz="280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l-GR" altLang="en-US" sz="2000" baseline="-2500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n-CA" altLang="en-US" sz="280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l-GR" altLang="en-US" sz="28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l-GR" altLang="en-US" sz="28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lang="en-US" altLang="en-US" sz="2800" dirty="0">
                    <a:solidFill>
                      <a:srgbClr val="FFC000"/>
                    </a:solidFill>
                    <a:latin typeface="Symbol" pitchFamily="18" charset="2"/>
                  </a:rPr>
                  <a:t>].</a:t>
                </a:r>
                <a:r>
                  <a:rPr lang="en-CA" altLang="en-US" sz="28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lang="en-US" sz="2800" dirty="0"/>
              </a:p>
            </p:txBody>
          </p:sp>
        </mc:Choice>
        <mc:Fallback xmlns="">
          <p:sp>
            <p:nvSpPr>
              <p:cNvPr id="56" name="Rectangle 55">
                <a:extLst>
                  <a:ext uri="{FF2B5EF4-FFF2-40B4-BE49-F238E27FC236}">
                    <a16:creationId xmlns:a16="http://schemas.microsoft.com/office/drawing/2014/main" id="{AD4892BF-826F-4BBD-8284-48595C5D4E9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65439" y="3105352"/>
                <a:ext cx="4572000" cy="523220"/>
              </a:xfrm>
              <a:prstGeom prst="rect">
                <a:avLst/>
              </a:prstGeom>
              <a:blipFill>
                <a:blip r:embed="rId4"/>
                <a:stretch>
                  <a:fillRect l="-2800" t="-17442" b="-33721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7" name="Rectangle 56">
            <a:extLst>
              <a:ext uri="{FF2B5EF4-FFF2-40B4-BE49-F238E27FC236}">
                <a16:creationId xmlns:a16="http://schemas.microsoft.com/office/drawing/2014/main" id="{F27E51E7-F2B6-4FAD-9F25-64B38C8A03F8}"/>
              </a:ext>
            </a:extLst>
          </p:cNvPr>
          <p:cNvSpPr/>
          <p:nvPr/>
        </p:nvSpPr>
        <p:spPr>
          <a:xfrm>
            <a:off x="457200" y="4375221"/>
            <a:ext cx="24384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</a:rPr>
              <a:t>(</a:t>
            </a:r>
            <a:r>
              <a:rPr kumimoji="0" lang="en-CA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CA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7079867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Our Formal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905000" y="468848"/>
            <a:ext cx="5029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CA" altLang="en-US" sz="32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Lemmas via Substitutions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FE9F1D74-584B-44ED-8CD4-4081B93E53E2}"/>
              </a:ext>
            </a:extLst>
          </p:cNvPr>
          <p:cNvSpPr/>
          <p:nvPr/>
        </p:nvSpPr>
        <p:spPr>
          <a:xfrm>
            <a:off x="2590800" y="5257800"/>
            <a:ext cx="44958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6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These are a few examples arising from</a:t>
            </a:r>
          </a:p>
          <a:p>
            <a:pPr marL="457200" lvl="6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propositional tautologies</a:t>
            </a:r>
            <a:b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Think of and prove your own.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F9D9D2B5-9AC1-4B60-9739-74F8B27AEE0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-1" t="1322" r="637"/>
          <a:stretch/>
        </p:blipFill>
        <p:spPr>
          <a:xfrm>
            <a:off x="2362200" y="998745"/>
            <a:ext cx="5791200" cy="42590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9417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4" grpId="0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2400" y="979944"/>
            <a:ext cx="97536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5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Four Types of Lemmas/Theorems: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Our Formal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905000" y="468848"/>
            <a:ext cx="5029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CA" altLang="en-US" sz="32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Lemmas via Substitutions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533400" y="1470013"/>
          <a:ext cx="7772400" cy="249238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90800">
                  <a:extLst>
                    <a:ext uri="{9D8B030D-6E8A-4147-A177-3AD203B41FA5}">
                      <a16:colId xmlns:a16="http://schemas.microsoft.com/office/drawing/2014/main" val="2796976030"/>
                    </a:ext>
                  </a:extLst>
                </a:gridCol>
                <a:gridCol w="2737449">
                  <a:extLst>
                    <a:ext uri="{9D8B030D-6E8A-4147-A177-3AD203B41FA5}">
                      <a16:colId xmlns:a16="http://schemas.microsoft.com/office/drawing/2014/main" val="530363837"/>
                    </a:ext>
                  </a:extLst>
                </a:gridCol>
                <a:gridCol w="2444151">
                  <a:extLst>
                    <a:ext uri="{9D8B030D-6E8A-4147-A177-3AD203B41FA5}">
                      <a16:colId xmlns:a16="http://schemas.microsoft.com/office/drawing/2014/main" val="4136014582"/>
                    </a:ext>
                  </a:extLst>
                </a:gridCol>
              </a:tblGrid>
              <a:tr h="442817">
                <a:tc>
                  <a:txBody>
                    <a:bodyPr/>
                    <a:lstStyle/>
                    <a:p>
                      <a:pPr algn="ctr"/>
                      <a:r>
                        <a:rPr lang="en-CA" sz="240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Lemmas</a:t>
                      </a: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2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Sub</a:t>
                      </a:r>
                      <a:r>
                        <a:rPr lang="en-CA" sz="2400" baseline="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 in true/false</a:t>
                      </a:r>
                      <a:endParaRPr lang="en-CA" sz="2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CA" sz="2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Sub in object</a:t>
                      </a:r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271414"/>
                  </a:ext>
                </a:extLst>
              </a:tr>
              <a:tr h="797071">
                <a:tc>
                  <a:txBody>
                    <a:bodyPr/>
                    <a:lstStyle/>
                    <a:p>
                      <a:pPr algn="ctr"/>
                      <a:r>
                        <a:rPr lang="en-CA" sz="240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Receiving</a:t>
                      </a:r>
                      <a:r>
                        <a:rPr lang="en-CA" sz="2400" b="1" baseline="0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 sub is valid</a:t>
                      </a:r>
                      <a:endParaRPr lang="en-CA" sz="24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8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If </a:t>
                      </a:r>
                      <a:r>
                        <a:rPr lang="el-GR" altLang="en-US" sz="2400" dirty="0">
                          <a:solidFill>
                            <a:schemeClr val="bg2"/>
                          </a:solidFill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</a:t>
                      </a:r>
                      <a:r>
                        <a:rPr lang="en-CA" altLang="en-US" sz="2400" dirty="0">
                          <a:solidFill>
                            <a:schemeClr val="bg2"/>
                          </a:solidFill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(P,Q)</a:t>
                      </a:r>
                      <a:br>
                        <a:rPr lang="en-CA" altLang="en-US" sz="2400" dirty="0">
                          <a:solidFill>
                            <a:schemeClr val="bg2"/>
                          </a:solidFill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</a:b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then </a:t>
                      </a:r>
                      <a:r>
                        <a:rPr lang="el-GR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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(</a:t>
                      </a:r>
                      <a:r>
                        <a:rPr lang="el-GR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α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,</a:t>
                      </a:r>
                      <a:r>
                        <a:rPr lang="el-GR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β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) </a:t>
                      </a:r>
                      <a:endParaRPr lang="en-CA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8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If </a:t>
                      </a:r>
                      <a:r>
                        <a:rPr lang="el-GR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α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(</a:t>
                      </a:r>
                      <a:r>
                        <a:rPr lang="en-CA" altLang="en-US" sz="2400" dirty="0" err="1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x,y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), </a:t>
                      </a:r>
                      <a:b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</a:b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then </a:t>
                      </a:r>
                      <a:r>
                        <a:rPr lang="el-GR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α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(t</a:t>
                      </a:r>
                      <a:r>
                        <a:rPr lang="en-CA" altLang="en-US" sz="2400" baseline="-250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1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,t</a:t>
                      </a:r>
                      <a:r>
                        <a:rPr lang="en-CA" altLang="en-US" sz="2400" baseline="-250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2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)</a:t>
                      </a:r>
                      <a:endParaRPr lang="en-CA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37713907"/>
                  </a:ext>
                </a:extLst>
              </a:tr>
              <a:tr h="1212227">
                <a:tc>
                  <a:txBody>
                    <a:bodyPr/>
                    <a:lstStyle/>
                    <a:p>
                      <a:pPr algn="ctr"/>
                      <a:r>
                        <a:rPr lang="en-CA" sz="2400" b="1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Being subbed are</a:t>
                      </a:r>
                      <a:r>
                        <a:rPr lang="en-CA" sz="2400" b="1" baseline="0" dirty="0"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 equivalent</a:t>
                      </a:r>
                      <a:endParaRPr lang="en-CA" sz="2400" b="1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8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If </a:t>
                      </a:r>
                      <a:r>
                        <a:rPr lang="el-GR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α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 </a:t>
                      </a:r>
                      <a:r>
                        <a:rPr lang="en-CA" altLang="en-US" sz="2400" dirty="0" err="1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iff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 </a:t>
                      </a:r>
                      <a:r>
                        <a:rPr lang="el-GR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β </a:t>
                      </a:r>
                      <a:b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</a:b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then </a:t>
                      </a:r>
                      <a:r>
                        <a:rPr lang="el-GR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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(</a:t>
                      </a:r>
                      <a:r>
                        <a:rPr lang="el-GR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α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) </a:t>
                      </a:r>
                      <a:r>
                        <a:rPr lang="en-CA" altLang="en-US" sz="2400" dirty="0" err="1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iff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 </a:t>
                      </a:r>
                      <a:r>
                        <a:rPr lang="el-GR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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(</a:t>
                      </a:r>
                      <a:r>
                        <a:rPr lang="el-GR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β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)</a:t>
                      </a:r>
                      <a:endParaRPr lang="en-CA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lvl="3" indent="-914400" algn="ctr">
                        <a:defRPr/>
                      </a:pP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If t</a:t>
                      </a:r>
                      <a:r>
                        <a:rPr lang="en-CA" altLang="en-US" sz="2400" baseline="-250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1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=t</a:t>
                      </a:r>
                      <a:r>
                        <a:rPr lang="en-CA" altLang="en-US" sz="2400" baseline="-250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2</a:t>
                      </a:r>
                      <a:endParaRPr lang="en-CA" altLang="en-US" sz="2400" dirty="0">
                        <a:cs typeface="Times New Roman" panose="02020603050405020304" pitchFamily="18" charset="0"/>
                        <a:sym typeface="Symbol" panose="05050102010706020507" pitchFamily="18" charset="2"/>
                      </a:endParaRPr>
                    </a:p>
                    <a:p>
                      <a:pPr marL="0" lvl="3" indent="-914400" algn="ctr">
                        <a:defRPr/>
                      </a:pP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then </a:t>
                      </a:r>
                      <a:r>
                        <a:rPr lang="el-GR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α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(t</a:t>
                      </a:r>
                      <a:r>
                        <a:rPr lang="en-CA" altLang="en-US" sz="2400" baseline="-250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1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) </a:t>
                      </a:r>
                      <a:r>
                        <a:rPr lang="en-CA" altLang="en-US" sz="2400" dirty="0" err="1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iff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 </a:t>
                      </a:r>
                      <a:r>
                        <a:rPr lang="el-GR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α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(t</a:t>
                      </a:r>
                      <a:r>
                        <a:rPr lang="en-CA" altLang="en-US" sz="2400" baseline="-250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2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)</a:t>
                      </a:r>
                    </a:p>
                    <a:p>
                      <a:pPr marL="0" marR="0" lvl="3" indent="-91440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A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and f(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t</a:t>
                      </a:r>
                      <a:r>
                        <a:rPr lang="en-CA" altLang="en-US" sz="2400" baseline="-250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1</a:t>
                      </a:r>
                      <a:r>
                        <a:rPr lang="en-CA" altLang="en-US" sz="24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) = f(t</a:t>
                      </a:r>
                      <a:r>
                        <a:rPr lang="en-CA" altLang="en-US" sz="2400" baseline="-2500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2</a:t>
                      </a:r>
                      <a:r>
                        <a:rPr lang="en-CA" altLang="en-US" sz="2400" baseline="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)</a:t>
                      </a:r>
                      <a:r>
                        <a:rPr lang="en-CA" sz="2400" baseline="0" dirty="0"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 </a:t>
                      </a:r>
                      <a:endParaRPr lang="en-CA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9623900"/>
                  </a:ext>
                </a:extLst>
              </a:tr>
            </a:tbl>
          </a:graphicData>
        </a:graphic>
      </p:graphicFrame>
      <p:sp>
        <p:nvSpPr>
          <p:cNvPr id="5" name="Rectangle 4"/>
          <p:cNvSpPr/>
          <p:nvPr/>
        </p:nvSpPr>
        <p:spPr>
          <a:xfrm>
            <a:off x="3124200" y="1935286"/>
            <a:ext cx="2724912" cy="762000"/>
          </a:xfrm>
          <a:prstGeom prst="rect">
            <a:avLst/>
          </a:prstGeom>
          <a:ln w="41275">
            <a:solidFill>
              <a:srgbClr val="FF0000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CA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121019" y="2697285"/>
            <a:ext cx="2720982" cy="1265115"/>
          </a:xfrm>
          <a:prstGeom prst="rect">
            <a:avLst/>
          </a:prstGeom>
          <a:ln w="41275">
            <a:solidFill>
              <a:srgbClr val="FF0000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CA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5854701" y="1935286"/>
            <a:ext cx="2438399" cy="762000"/>
          </a:xfrm>
          <a:prstGeom prst="rect">
            <a:avLst/>
          </a:prstGeom>
          <a:ln w="41275">
            <a:solidFill>
              <a:srgbClr val="FF0000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CA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5854701" y="2697284"/>
            <a:ext cx="2438399" cy="1261872"/>
          </a:xfrm>
          <a:prstGeom prst="rect">
            <a:avLst/>
          </a:prstGeom>
          <a:ln w="41275">
            <a:solidFill>
              <a:srgbClr val="FF0000"/>
            </a:solidFill>
          </a:ln>
        </p:spPr>
        <p:txBody>
          <a:bodyPr wrap="square" rtlCol="0" anchor="ctr">
            <a:spAutoFit/>
          </a:bodyPr>
          <a:lstStyle/>
          <a:p>
            <a:pPr algn="l"/>
            <a:endParaRPr lang="en-CA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DB1C42D-9C51-46C5-9861-3B6E7EDADD46}"/>
              </a:ext>
            </a:extLst>
          </p:cNvPr>
          <p:cNvSpPr/>
          <p:nvPr/>
        </p:nvSpPr>
        <p:spPr>
          <a:xfrm>
            <a:off x="623048" y="4114800"/>
            <a:ext cx="777240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</a:rPr>
              <a:t>Modus Ponens: </a:t>
            </a:r>
            <a:r>
              <a:rPr 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 </a:t>
            </a:r>
            <a:r>
              <a:rPr lang="en-US" altLang="en-US" sz="2400" dirty="0">
                <a:cs typeface="Times New Roman" panose="02020603050405020304" pitchFamily="18" charset="0"/>
              </a:rPr>
              <a:t>&amp;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αβ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</a:t>
            </a:r>
            <a:r>
              <a:rPr lang="en-CA" altLang="en-US" sz="2400" dirty="0">
                <a:cs typeface="Times New Roman" panose="02020603050405020304" pitchFamily="18" charset="0"/>
                <a:sym typeface="Wingdings" panose="05000000000000000000" pitchFamily="2" charset="2"/>
              </a:rPr>
              <a:t> 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endParaRPr lang="en-US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Equality: 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</a:t>
            </a:r>
            <a:r>
              <a:rPr lang="en-CA" altLang="en-US" sz="2400" baseline="-25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=t</a:t>
            </a:r>
            <a:r>
              <a:rPr lang="en-CA" altLang="en-US" sz="2400" baseline="-25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: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means that the two terms evaluate to</a:t>
            </a:r>
          </a:p>
          <a:p>
            <a:pPr marL="457200" lvl="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the same object from the universe </a:t>
            </a:r>
          </a:p>
          <a:p>
            <a:pPr marL="800100" lvl="6" indent="-3429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Axioms: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x=x,  x=y iff y=x,  and (x=y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y=z)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x=z</a:t>
            </a:r>
          </a:p>
          <a:p>
            <a:pPr marL="457200" indent="-457200" algn="l">
              <a:buFont typeface="Arial" panose="020B0604020202020204" pitchFamily="34" charset="0"/>
              <a:buChar char="•"/>
              <a:defRPr/>
            </a:pPr>
            <a:endParaRPr lang="en-US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indent="-457200" algn="l">
              <a:buFont typeface="Arial" panose="020B0604020202020204" pitchFamily="34" charset="0"/>
              <a:buChar char="•"/>
              <a:defRPr/>
            </a:pP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3091217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 animBg="1"/>
      <p:bldP spid="10" grpId="0" animBg="1"/>
      <p:bldP spid="11" grpId="0" animBg="1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2400" y="961846"/>
            <a:ext cx="9753600" cy="489364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5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Four Types of Lemmas/Theorems:</a:t>
            </a:r>
          </a:p>
          <a:p>
            <a:pPr marL="914400" lvl="6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Using Propositional 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Tautologies [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chemeClr val="tx2"/>
                </a:solidFill>
              </a:rPr>
              <a:t>P  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(P)]:</a:t>
            </a:r>
          </a:p>
          <a:p>
            <a:pPr marL="1371600" lvl="7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Define:</a:t>
            </a:r>
          </a:p>
          <a:p>
            <a:pPr marL="1828800" lvl="8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Let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(P) be any formula</a:t>
            </a:r>
          </a:p>
          <a:p>
            <a:pPr marL="1371600" lvl="8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with true/false variables P.</a:t>
            </a:r>
          </a:p>
          <a:p>
            <a:pPr marL="1371600" lvl="8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(P)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lang="en-US" sz="2400" dirty="0">
                <a:solidFill>
                  <a:srgbClr val="FFC000"/>
                </a:solidFill>
              </a:rPr>
              <a:t>∨¬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lang="en-US" sz="2400" dirty="0">
                <a:solidFill>
                  <a:srgbClr val="FFC000"/>
                </a:solidFill>
              </a:rPr>
              <a:t>”</a:t>
            </a:r>
            <a:endParaRPr lang="en-US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  <a:p>
            <a:pPr marL="1828800" lvl="8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Let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be any Predicate formulas.</a:t>
            </a:r>
          </a:p>
          <a:p>
            <a:pPr marL="1828800" lvl="8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1257300" lvl="7" indent="-3429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Lemma:</a:t>
            </a:r>
          </a:p>
          <a:p>
            <a:pPr marL="1828800" lvl="8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(P) is a proven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tautology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i.e. true for every true/false setting of P</a:t>
            </a:r>
          </a:p>
          <a:p>
            <a:pPr marL="1828800" lvl="8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 can be concluded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i.e.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lang="en-US" sz="2400" dirty="0">
                <a:solidFill>
                  <a:srgbClr val="FFC000"/>
                </a:solidFill>
              </a:rPr>
              <a:t>α∨¬α”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Our Formal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905000" y="468848"/>
            <a:ext cx="5029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CA" altLang="en-US" sz="32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Lemmas via Substitutions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442376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True</a:t>
            </a:r>
            <a:r>
              <a:rPr lang="fr-FR" altLang="en-US" sz="3200" kern="0" dirty="0">
                <a:solidFill>
                  <a:srgbClr val="FFFF00"/>
                </a:solidFill>
                <a:latin typeface="Times New Roman"/>
              </a:rPr>
              <a:t> iff </a:t>
            </a: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Provable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40" name="AutoShape 35">
            <a:extLst>
              <a:ext uri="{FF2B5EF4-FFF2-40B4-BE49-F238E27FC236}">
                <a16:creationId xmlns:a16="http://schemas.microsoft.com/office/drawing/2014/main" id="{65984946-1E13-488A-A142-2C357A0A2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6978" y="2071210"/>
            <a:ext cx="7987022" cy="1662589"/>
          </a:xfrm>
          <a:prstGeom prst="wedgeRoundRectCallout">
            <a:avLst>
              <a:gd name="adj1" fmla="val -53440"/>
              <a:gd name="adj2" fmla="val -24159"/>
              <a:gd name="adj3" fmla="val 16667"/>
            </a:avLst>
          </a:prstGeom>
          <a:noFill/>
          <a:ln w="127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Joke: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Before students take Math1090, they can’t prove anything.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After, they can prove everything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whether or not it is true.</a:t>
            </a:r>
          </a:p>
        </p:txBody>
      </p:sp>
      <p:pic>
        <p:nvPicPr>
          <p:cNvPr id="74" name="Picture 73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518207B5-885B-47FE-AF7C-A0540E64A62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750" y="3365945"/>
            <a:ext cx="764615" cy="783052"/>
          </a:xfrm>
          <a:prstGeom prst="rect">
            <a:avLst/>
          </a:prstGeom>
        </p:spPr>
      </p:pic>
      <p:sp>
        <p:nvSpPr>
          <p:cNvPr id="16" name="AutoShape 35">
            <a:extLst>
              <a:ext uri="{FF2B5EF4-FFF2-40B4-BE49-F238E27FC236}">
                <a16:creationId xmlns:a16="http://schemas.microsoft.com/office/drawing/2014/main" id="{37700297-E4D5-483A-A9F7-07071B5E7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1740" y="3863993"/>
            <a:ext cx="3736134" cy="543818"/>
          </a:xfrm>
          <a:prstGeom prst="wedgeRoundRectCallout">
            <a:avLst>
              <a:gd name="adj1" fmla="val -51383"/>
              <a:gd name="adj2" fmla="val -9856"/>
              <a:gd name="adj3" fmla="val 16667"/>
            </a:avLst>
          </a:prstGeom>
          <a:noFill/>
          <a:ln w="12700" cap="flat" cmpd="sng" algn="ctr">
            <a:solidFill>
              <a:srgbClr val="4D0201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Now </a:t>
            </a:r>
            <a:r>
              <a:rPr lang="en-US" altLang="en-US" sz="2400" dirty="0" err="1">
                <a:solidFill>
                  <a:srgbClr val="FFFFFF"/>
                </a:solidFill>
                <a:cs typeface="Times New Roman" panose="02020603050405020304" pitchFamily="18" charset="0"/>
              </a:rPr>
              <a:t>now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, that is not funny.</a:t>
            </a:r>
          </a:p>
        </p:txBody>
      </p:sp>
      <p:grpSp>
        <p:nvGrpSpPr>
          <p:cNvPr id="31" name="Group 29">
            <a:extLst>
              <a:ext uri="{FF2B5EF4-FFF2-40B4-BE49-F238E27FC236}">
                <a16:creationId xmlns:a16="http://schemas.microsoft.com/office/drawing/2014/main" id="{EFD3F5AA-BC88-43F5-8B3B-723ADC11C543}"/>
              </a:ext>
            </a:extLst>
          </p:cNvPr>
          <p:cNvGrpSpPr>
            <a:grpSpLocks/>
          </p:cNvGrpSpPr>
          <p:nvPr/>
        </p:nvGrpSpPr>
        <p:grpSpPr bwMode="auto">
          <a:xfrm>
            <a:off x="196475" y="2075152"/>
            <a:ext cx="917591" cy="929993"/>
            <a:chOff x="2065" y="1551"/>
            <a:chExt cx="1628" cy="1988"/>
          </a:xfrm>
        </p:grpSpPr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7CA246B-192B-4B43-A396-BD1CC89C7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56E3254C-03B6-4B41-BEBE-13F2A889D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DA675339-0238-4313-B381-51D19D2BD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33937201-F0F4-4661-8DC2-5884A1460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B245C071-79FB-4C1A-8B0A-E7B1701D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7D0B94DA-854E-4C94-8DEA-9034F4DA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CEAA7175-A3B1-4CEB-A2E0-C463F9822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92559F24-3E72-4C2B-B23C-AA9CCF2E6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D1BC65E6-CBCB-4AF8-B41B-C2EDD66F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6" name="Freeform 39">
              <a:extLst>
                <a:ext uri="{FF2B5EF4-FFF2-40B4-BE49-F238E27FC236}">
                  <a16:creationId xmlns:a16="http://schemas.microsoft.com/office/drawing/2014/main" id="{4A841056-D41A-4DB9-9FD0-6353153F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7" name="Freeform 40">
              <a:extLst>
                <a:ext uri="{FF2B5EF4-FFF2-40B4-BE49-F238E27FC236}">
                  <a16:creationId xmlns:a16="http://schemas.microsoft.com/office/drawing/2014/main" id="{241FC7D2-4067-4413-A091-F50AEAC28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8" name="Freeform 41">
              <a:extLst>
                <a:ext uri="{FF2B5EF4-FFF2-40B4-BE49-F238E27FC236}">
                  <a16:creationId xmlns:a16="http://schemas.microsoft.com/office/drawing/2014/main" id="{0E68DD08-DBE9-424B-B800-0F13C32C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9" name="Freeform 42">
              <a:extLst>
                <a:ext uri="{FF2B5EF4-FFF2-40B4-BE49-F238E27FC236}">
                  <a16:creationId xmlns:a16="http://schemas.microsoft.com/office/drawing/2014/main" id="{790A71E9-42EF-4EF1-8816-0A9BB77A5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0" name="Freeform 43">
              <a:extLst>
                <a:ext uri="{FF2B5EF4-FFF2-40B4-BE49-F238E27FC236}">
                  <a16:creationId xmlns:a16="http://schemas.microsoft.com/office/drawing/2014/main" id="{A9E8A0EB-3AD1-4DD9-A739-FD806D91E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1" name="Freeform 44">
              <a:extLst>
                <a:ext uri="{FF2B5EF4-FFF2-40B4-BE49-F238E27FC236}">
                  <a16:creationId xmlns:a16="http://schemas.microsoft.com/office/drawing/2014/main" id="{49DA9DD0-5011-4BA7-A7DE-A8FEAADC9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B820E045-ED36-4A2B-AA10-F76FD20AE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C22292DF-87B7-4DE2-8330-2D9FAF3F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5259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40" grpId="0" animBg="1"/>
      <p:bldP spid="16" grpId="0" uiExpand="1" build="allAtOnce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30CB9D-97FB-E96C-AFEC-78614D6C4A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roup 50">
            <a:extLst>
              <a:ext uri="{FF2B5EF4-FFF2-40B4-BE49-F238E27FC236}">
                <a16:creationId xmlns:a16="http://schemas.microsoft.com/office/drawing/2014/main" id="{DC522BF9-235F-54BF-590C-6A31512102F2}"/>
              </a:ext>
            </a:extLst>
          </p:cNvPr>
          <p:cNvGrpSpPr/>
          <p:nvPr/>
        </p:nvGrpSpPr>
        <p:grpSpPr>
          <a:xfrm>
            <a:off x="6010289" y="3919478"/>
            <a:ext cx="3050389" cy="2677656"/>
            <a:chOff x="6248401" y="3951194"/>
            <a:chExt cx="2375991" cy="2677656"/>
          </a:xfrm>
        </p:grpSpPr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5A7FAA9E-9775-E158-40AA-9390E9348EA8}"/>
                </a:ext>
              </a:extLst>
            </p:cNvPr>
            <p:cNvSpPr/>
            <p:nvPr/>
          </p:nvSpPr>
          <p:spPr>
            <a:xfrm>
              <a:off x="6248401" y="3951194"/>
              <a:ext cx="2375991" cy="2677656"/>
            </a:xfrm>
            <a:prstGeom prst="rect">
              <a:avLst/>
            </a:prstGeom>
            <a:solidFill>
              <a:srgbClr val="000066"/>
            </a:solidFill>
            <a:ln w="12700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1.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/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)      Remove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/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19.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20.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  Add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 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D69E10A6-6240-287F-3BCD-8F0209E0FC4B}"/>
                </a:ext>
              </a:extLst>
            </p:cNvPr>
            <p:cNvGrpSpPr/>
            <p:nvPr/>
          </p:nvGrpSpPr>
          <p:grpSpPr>
            <a:xfrm>
              <a:off x="6326610" y="4956411"/>
              <a:ext cx="2103120" cy="731674"/>
              <a:chOff x="1905000" y="4692227"/>
              <a:chExt cx="8259083" cy="731674"/>
            </a:xfrm>
          </p:grpSpPr>
          <p:sp>
            <p:nvSpPr>
              <p:cNvPr id="54" name="Text Box 21">
                <a:extLst>
                  <a:ext uri="{FF2B5EF4-FFF2-40B4-BE49-F238E27FC236}">
                    <a16:creationId xmlns:a16="http://schemas.microsoft.com/office/drawing/2014/main" id="{7C3FD227-D97B-692B-F12A-46D5F051B1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0575" y="4962236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need</a:t>
                </a:r>
              </a:p>
            </p:txBody>
          </p:sp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5F04449E-F3F1-BD03-6DE9-87C81A91B91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05000" y="5105400"/>
                <a:ext cx="8259080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6" name="Text Box 21">
                <a:extLst>
                  <a:ext uri="{FF2B5EF4-FFF2-40B4-BE49-F238E27FC236}">
                    <a16:creationId xmlns:a16="http://schemas.microsoft.com/office/drawing/2014/main" id="{92B718A8-2198-C8EB-3262-127752592C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2049" y="4692227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have</a:t>
                </a: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C250B035-FBCA-A9B3-03F6-69BE561ACB8F}"/>
              </a:ext>
            </a:extLst>
          </p:cNvPr>
          <p:cNvGrpSpPr/>
          <p:nvPr/>
        </p:nvGrpSpPr>
        <p:grpSpPr>
          <a:xfrm>
            <a:off x="6010290" y="642328"/>
            <a:ext cx="3050389" cy="3046988"/>
            <a:chOff x="6248401" y="3766528"/>
            <a:chExt cx="2375991" cy="3046988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B5C0C6AD-EAFD-4256-3376-1721A8AA7432}"/>
                </a:ext>
              </a:extLst>
            </p:cNvPr>
            <p:cNvSpPr/>
            <p:nvPr/>
          </p:nvSpPr>
          <p:spPr>
            <a:xfrm>
              <a:off x="6248401" y="3766528"/>
              <a:ext cx="2375991" cy="3046988"/>
            </a:xfrm>
            <a:prstGeom prst="rect">
              <a:avLst/>
            </a:prstGeom>
            <a:solidFill>
              <a:srgbClr val="000066"/>
            </a:solidFill>
            <a:ln w="12700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1.  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       Remove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19.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20.  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  Add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 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65FCBF2E-4DC7-36D7-C61E-C92ABC72D12F}"/>
                </a:ext>
              </a:extLst>
            </p:cNvPr>
            <p:cNvGrpSpPr/>
            <p:nvPr/>
          </p:nvGrpSpPr>
          <p:grpSpPr>
            <a:xfrm>
              <a:off x="6326610" y="4956411"/>
              <a:ext cx="2103120" cy="731674"/>
              <a:chOff x="1905000" y="4692227"/>
              <a:chExt cx="8259083" cy="731674"/>
            </a:xfrm>
          </p:grpSpPr>
          <p:sp>
            <p:nvSpPr>
              <p:cNvPr id="8" name="Text Box 21">
                <a:extLst>
                  <a:ext uri="{FF2B5EF4-FFF2-40B4-BE49-F238E27FC236}">
                    <a16:creationId xmlns:a16="http://schemas.microsoft.com/office/drawing/2014/main" id="{BF4138DE-DD5F-BC5C-E6B7-397AF67711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0575" y="4962236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need</a:t>
                </a:r>
              </a:p>
            </p:txBody>
          </p:sp>
          <p:cxnSp>
            <p:nvCxnSpPr>
              <p:cNvPr id="11" name="Straight Connector 10">
                <a:extLst>
                  <a:ext uri="{FF2B5EF4-FFF2-40B4-BE49-F238E27FC236}">
                    <a16:creationId xmlns:a16="http://schemas.microsoft.com/office/drawing/2014/main" id="{C3FF9E11-DB10-48E3-3C91-C37FBE5FD12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05000" y="5105400"/>
                <a:ext cx="8259080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2" name="Text Box 21">
                <a:extLst>
                  <a:ext uri="{FF2B5EF4-FFF2-40B4-BE49-F238E27FC236}">
                    <a16:creationId xmlns:a16="http://schemas.microsoft.com/office/drawing/2014/main" id="{7172E064-1ED6-B2CA-24DB-F220E21BBA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2049" y="4692227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have</a:t>
                </a:r>
              </a:p>
            </p:txBody>
          </p:sp>
        </p:grpSp>
      </p:grp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8845945-1FB7-B30D-5390-26F88DFA767B}"/>
              </a:ext>
            </a:extLst>
          </p:cNvPr>
          <p:cNvSpPr txBox="1">
            <a:spLocks/>
          </p:cNvSpPr>
          <p:nvPr/>
        </p:nvSpPr>
        <p:spPr>
          <a:xfrm>
            <a:off x="8686800" y="6705600"/>
            <a:ext cx="457200" cy="157113"/>
          </a:xfrm>
          <a:prstGeom prst="rect">
            <a:avLst/>
          </a:prstGeom>
        </p:spPr>
        <p:txBody>
          <a:bodyPr vert="horz" lIns="91440" tIns="45720" rIns="91440" bIns="45720" rtlCol="0" anchor="ctr" anchorCtr="0"/>
          <a:lstStyle>
            <a:defPPr>
              <a:defRPr lang="en-US"/>
            </a:defPPr>
            <a:lvl1pPr marL="0" algn="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847A6AB7-ED92-4CC2-895B-E46908831F7A}" type="slidenum">
              <a:rPr lang="en-US" smtClean="0">
                <a:solidFill>
                  <a:schemeClr val="bg1"/>
                </a:solidFill>
              </a:rPr>
              <a:pPr/>
              <a:t>20</a:t>
            </a:fld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D393116D-1F89-7C6C-C203-EBB42543FB63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Formal Proof Systems</a:t>
            </a:r>
          </a:p>
        </p:txBody>
      </p:sp>
      <p:pic>
        <p:nvPicPr>
          <p:cNvPr id="3" name="Picture 5" descr="j0116172">
            <a:extLst>
              <a:ext uri="{FF2B5EF4-FFF2-40B4-BE49-F238E27FC236}">
                <a16:creationId xmlns:a16="http://schemas.microsoft.com/office/drawing/2014/main" id="{05232540-279C-5235-729F-3ACD20FB28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6096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Picture 2" descr="Forefathers' Eve | The Witcher 3 Wiki">
            <a:extLst>
              <a:ext uri="{FF2B5EF4-FFF2-40B4-BE49-F238E27FC236}">
                <a16:creationId xmlns:a16="http://schemas.microsoft.com/office/drawing/2014/main" id="{994461F2-5315-1253-7E19-7D325B6C1AF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3" r="-1" b="-1"/>
          <a:stretch/>
        </p:blipFill>
        <p:spPr bwMode="auto">
          <a:xfrm flipH="1">
            <a:off x="-228600" y="4479795"/>
            <a:ext cx="1904999" cy="2759205"/>
          </a:xfrm>
          <a:custGeom>
            <a:avLst/>
            <a:gdLst/>
            <a:ahLst/>
            <a:cxnLst/>
            <a:rect l="l" t="t" r="r" b="b"/>
            <a:pathLst>
              <a:path w="6313150" h="6857997">
                <a:moveTo>
                  <a:pt x="65565" y="0"/>
                </a:moveTo>
                <a:lnTo>
                  <a:pt x="6313150" y="0"/>
                </a:lnTo>
                <a:lnTo>
                  <a:pt x="6313150" y="6857997"/>
                </a:lnTo>
                <a:lnTo>
                  <a:pt x="3293946" y="6857997"/>
                </a:lnTo>
                <a:lnTo>
                  <a:pt x="3235857" y="6823061"/>
                </a:lnTo>
                <a:cubicBezTo>
                  <a:pt x="1291240" y="5592803"/>
                  <a:pt x="0" y="3423096"/>
                  <a:pt x="0" y="951803"/>
                </a:cubicBezTo>
                <a:cubicBezTo>
                  <a:pt x="0" y="727140"/>
                  <a:pt x="10673" y="504970"/>
                  <a:pt x="31536" y="285771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" name="AutoShape 35">
            <a:extLst>
              <a:ext uri="{FF2B5EF4-FFF2-40B4-BE49-F238E27FC236}">
                <a16:creationId xmlns:a16="http://schemas.microsoft.com/office/drawing/2014/main" id="{BCBEE404-A2C8-1B16-432F-1F11844B4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2303" y="747580"/>
            <a:ext cx="3279698" cy="1269773"/>
          </a:xfrm>
          <a:prstGeom prst="wedgeRoundRectCallout">
            <a:avLst>
              <a:gd name="adj1" fmla="val -58384"/>
              <a:gd name="adj2" fmla="val -28254"/>
              <a:gd name="adj3" fmla="val 16667"/>
            </a:avLst>
          </a:prstGeom>
          <a:solidFill>
            <a:srgbClr val="000066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28600" algn="ctr" eaLnBrk="1" hangingPunct="1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We like to look locally</a:t>
            </a:r>
          </a:p>
          <a:p>
            <a:pPr indent="-228600" algn="ctr" eaLnBrk="1" hangingPunct="1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at each line of the proof</a:t>
            </a:r>
          </a:p>
          <a:p>
            <a:pPr indent="-228600" algn="ctr" eaLnBrk="1" hangingPunct="1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and know what it means.</a:t>
            </a:r>
          </a:p>
          <a:p>
            <a:pPr indent="-228600" algn="ctr" eaLnBrk="1" hangingPunct="1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FFFF"/>
              </a:solidFill>
            </a:endParaRPr>
          </a:p>
        </p:txBody>
      </p:sp>
      <p:sp>
        <p:nvSpPr>
          <p:cNvPr id="34" name="AutoShape 35">
            <a:extLst>
              <a:ext uri="{FF2B5EF4-FFF2-40B4-BE49-F238E27FC236}">
                <a16:creationId xmlns:a16="http://schemas.microsoft.com/office/drawing/2014/main" id="{738A993C-C4CA-BF59-362A-2C163BE0E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1115" y="2053460"/>
            <a:ext cx="4260288" cy="2426335"/>
          </a:xfrm>
          <a:prstGeom prst="wedgeRoundRectCallout">
            <a:avLst>
              <a:gd name="adj1" fmla="val -35766"/>
              <a:gd name="adj2" fmla="val 55697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28600" algn="ctr" eaLnBrk="1" hangingPunct="1">
              <a:spcBef>
                <a:spcPts val="0"/>
              </a:spcBef>
              <a:buNone/>
              <a:defRPr/>
            </a:pPr>
            <a:r>
              <a:rPr lang="en-US" altLang="en-US" sz="2400" dirty="0"/>
              <a:t>I know, the classical </a:t>
            </a:r>
            <a:br>
              <a:rPr lang="en-US" altLang="en-US" sz="2400" dirty="0"/>
            </a:br>
            <a:r>
              <a:rPr lang="en-US" altLang="en-US" sz="2400" dirty="0"/>
              <a:t>meaning of the line </a:t>
            </a:r>
          </a:p>
          <a:p>
            <a:pPr indent="-228600" algn="ctr" eaLnBrk="1" hangingPunct="1">
              <a:spcBef>
                <a:spcPts val="0"/>
              </a:spcBef>
              <a:buNone/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  <a:r>
              <a:rPr lang="en-US" altLang="en-US" sz="2400" dirty="0"/>
              <a:t>is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(x).</a:t>
            </a:r>
          </a:p>
          <a:p>
            <a:pPr indent="-228600" algn="ctr" eaLnBrk="1" hangingPunct="1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chemeClr val="bg2"/>
                </a:solidFill>
              </a:rPr>
              <a:t>It</a:t>
            </a:r>
            <a:r>
              <a:rPr lang="en-US" altLang="en-US" sz="2400" dirty="0"/>
              <a:t> is because x is a free variable.</a:t>
            </a:r>
          </a:p>
          <a:p>
            <a:pPr indent="-228600" algn="ctr" eaLnBrk="1" hangingPunct="1">
              <a:spcBef>
                <a:spcPts val="0"/>
              </a:spcBef>
              <a:buNone/>
              <a:defRPr/>
            </a:pPr>
            <a:r>
              <a:rPr lang="en-US" altLang="en-US" sz="2400" dirty="0"/>
              <a:t>This is called </a:t>
            </a:r>
          </a:p>
          <a:p>
            <a:pPr indent="-228600" algn="ctr" eaLnBrk="1" hangingPunct="1">
              <a:spcBef>
                <a:spcPts val="0"/>
              </a:spcBef>
              <a:buNone/>
              <a:defRPr/>
            </a:pPr>
            <a:r>
              <a:rPr lang="en-US" altLang="en-US" sz="2400" dirty="0"/>
              <a:t>the Universal Closer.</a:t>
            </a:r>
          </a:p>
          <a:p>
            <a:pPr indent="-228600" algn="ctr" eaLnBrk="1" hangingPunct="1">
              <a:spcBef>
                <a:spcPts val="0"/>
              </a:spcBef>
              <a:buNone/>
              <a:defRPr/>
            </a:pPr>
            <a:endParaRPr lang="en-US" altLang="en-US" sz="2400" dirty="0">
              <a:solidFill>
                <a:srgbClr val="FFC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11ADC67-2C37-5341-0465-C537AA4B9F82}"/>
              </a:ext>
            </a:extLst>
          </p:cNvPr>
          <p:cNvSpPr txBox="1"/>
          <p:nvPr/>
        </p:nvSpPr>
        <p:spPr>
          <a:xfrm>
            <a:off x="6110697" y="1487551"/>
            <a:ext cx="243470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(means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  <a:r>
              <a:rPr lang="en-US" altLang="en-US" sz="2400" dirty="0"/>
              <a:t>)</a:t>
            </a:r>
            <a:endParaRPr lang="en-GB" sz="2400" dirty="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44951979-6EB6-6513-FD36-456607302B12}"/>
              </a:ext>
            </a:extLst>
          </p:cNvPr>
          <p:cNvSpPr txBox="1"/>
          <p:nvPr/>
        </p:nvSpPr>
        <p:spPr>
          <a:xfrm>
            <a:off x="6263097" y="4643735"/>
            <a:ext cx="243470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(means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  <a:r>
              <a:rPr lang="en-US" altLang="en-US" sz="2400" dirty="0"/>
              <a:t>)</a:t>
            </a:r>
            <a:endParaRPr lang="en-GB" sz="2400" dirty="0"/>
          </a:p>
        </p:txBody>
      </p:sp>
      <p:sp>
        <p:nvSpPr>
          <p:cNvPr id="45" name="AutoShape 35">
            <a:extLst>
              <a:ext uri="{FF2B5EF4-FFF2-40B4-BE49-F238E27FC236}">
                <a16:creationId xmlns:a16="http://schemas.microsoft.com/office/drawing/2014/main" id="{46A2DAEE-A0E9-F742-AE4B-156AF16B4E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5742" y="4640073"/>
            <a:ext cx="3638124" cy="1269773"/>
          </a:xfrm>
          <a:prstGeom prst="wedgeRoundRectCallout">
            <a:avLst>
              <a:gd name="adj1" fmla="val -53716"/>
              <a:gd name="adj2" fmla="val -34427"/>
              <a:gd name="adj3" fmla="val 16667"/>
            </a:avLst>
          </a:prstGeom>
          <a:solidFill>
            <a:srgbClr val="000066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28600" algn="ctr" eaLnBrk="1" hangingPunct="1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We expanded this to include that the meaning of </a:t>
            </a:r>
          </a:p>
          <a:p>
            <a:pPr indent="-228600" algn="ctr" eaLnBrk="1" hangingPunct="1">
              <a:spcBef>
                <a:spcPts val="0"/>
              </a:spcBef>
              <a:buNone/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 ) </a:t>
            </a:r>
            <a:r>
              <a:rPr lang="en-US" altLang="en-US" sz="2400" dirty="0"/>
              <a:t>is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(x).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1E32951-F57B-6ED8-351A-BC2B756D8E00}"/>
              </a:ext>
            </a:extLst>
          </p:cNvPr>
          <p:cNvSpPr txBox="1"/>
          <p:nvPr/>
        </p:nvSpPr>
        <p:spPr>
          <a:xfrm>
            <a:off x="3037115" y="5515783"/>
            <a:ext cx="51326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lang="en-GB" sz="2400" baseline="-25000" dirty="0"/>
          </a:p>
        </p:txBody>
      </p:sp>
    </p:spTree>
    <p:extLst>
      <p:ext uri="{BB962C8B-B14F-4D97-AF65-F5344CB8AC3E}">
        <p14:creationId xmlns:p14="http://schemas.microsoft.com/office/powerpoint/2010/main" val="3328970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4" grpId="0" animBg="1"/>
      <p:bldP spid="38" grpId="0"/>
      <p:bldP spid="44" grpId="0"/>
      <p:bldP spid="45" grpId="0" animBg="1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2400" y="932557"/>
            <a:ext cx="9753600" cy="63709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5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Four Types of Lemmas/Theorems:</a:t>
            </a:r>
          </a:p>
          <a:p>
            <a:pPr marL="914400" lvl="6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Using Formulas 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Equivalence [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 err="1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iff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endParaRPr lang="en-US" altLang="en-US" sz="24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1371600" lvl="7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Define:</a:t>
            </a:r>
          </a:p>
          <a:p>
            <a:pPr marL="1828800" lvl="8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Let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(P) be any propositional formula</a:t>
            </a:r>
          </a:p>
          <a:p>
            <a:pPr marL="1371600" lvl="8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with true/false variables P.</a:t>
            </a:r>
          </a:p>
          <a:p>
            <a:pPr marL="1371600" lvl="8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(P)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PQ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1828800" lvl="8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Or let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(P) be any Predicate logic formula</a:t>
            </a:r>
          </a:p>
          <a:p>
            <a:pPr marL="1371600" lvl="8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with P representing a </a:t>
            </a: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subformula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1371600" lvl="8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(P)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PQ</a:t>
            </a:r>
          </a:p>
          <a:p>
            <a:pPr marL="1828800" lvl="8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Let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&amp;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be any Predicate formulas.</a:t>
            </a:r>
          </a:p>
          <a:p>
            <a:pPr marL="1371600" lvl="8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&amp;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 ≡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 γ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1257300" lvl="7" indent="-3429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Lemma:</a:t>
            </a:r>
          </a:p>
          <a:p>
            <a:pPr marL="1828800" lvl="8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iff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a proven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tautology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i.e.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iff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 γ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1828800" lvl="8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iff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 can be concluded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i.e.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Q  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x,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 γ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Q</a:t>
            </a:r>
          </a:p>
          <a:p>
            <a:pPr marL="1828800" lvl="8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endParaRPr lang="en-US" altLang="en-US" sz="2400" dirty="0">
              <a:sym typeface="Symbol" panose="05050102010706020507" pitchFamily="18" charset="2"/>
            </a:endParaRP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Our Formal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905000" y="468848"/>
            <a:ext cx="5029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CA" altLang="en-US" sz="32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Lemmas via Substitutions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927207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2400" y="962085"/>
            <a:ext cx="9753600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5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Four Types of Lemmas/Theorems:</a:t>
            </a:r>
          </a:p>
          <a:p>
            <a:pPr marL="914400" lvl="6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Using Predicate 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Tautologies [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chemeClr val="tx2"/>
                </a:solidFill>
              </a:rPr>
              <a:t>x 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(x)]</a:t>
            </a:r>
            <a:endParaRPr lang="en-CA" altLang="en-US" sz="2400" dirty="0">
              <a:solidFill>
                <a:srgbClr val="FFFF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1371600" lvl="7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Define:</a:t>
            </a:r>
          </a:p>
          <a:p>
            <a:pPr marL="1828800" lvl="8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Let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be any Predicate formulas.</a:t>
            </a:r>
          </a:p>
          <a:p>
            <a:pPr marL="1371600" lvl="8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 z=father(x)</a:t>
            </a:r>
          </a:p>
          <a:p>
            <a:pPr marL="1714500" lvl="8" indent="-3429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Let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t be any terms</a:t>
            </a:r>
          </a:p>
          <a:p>
            <a:pPr marL="1371600" lvl="8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eg t</a:t>
            </a:r>
            <a:r>
              <a:rPr lang="en-CA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Jeff</a:t>
            </a:r>
          </a:p>
          <a:p>
            <a:pPr marL="1257300" lvl="7" indent="-3429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Lemma:</a:t>
            </a:r>
          </a:p>
          <a:p>
            <a:pPr marL="1828800" lvl="8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a proven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tautology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i.e. true for every object setting of x</a:t>
            </a:r>
          </a:p>
          <a:p>
            <a:pPr marL="1828800" lvl="8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(t) can be concluded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i.e.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  z=father(Jeff)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Our Formal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>
          <a:xfrm>
            <a:off x="1905000" y="468848"/>
            <a:ext cx="5029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CA" altLang="en-US" sz="32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Lemmas via Substitutions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663013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2400" y="962085"/>
            <a:ext cx="9753600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5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Four Types of Lemmas/Theorems:</a:t>
            </a:r>
          </a:p>
          <a:p>
            <a:pPr marL="914400" lvl="6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Using Object 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Equivalence [t</a:t>
            </a:r>
            <a:r>
              <a:rPr lang="en-CA" altLang="en-US" sz="2400" baseline="-25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=t</a:t>
            </a:r>
            <a:r>
              <a:rPr lang="en-CA" altLang="en-US" sz="2400" baseline="-25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endParaRPr lang="en-CA" altLang="en-US" sz="2400" dirty="0">
              <a:solidFill>
                <a:srgbClr val="FFFF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1371600" lvl="7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Define:</a:t>
            </a:r>
          </a:p>
          <a:p>
            <a:pPr marL="1828800" lvl="8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Let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be </a:t>
            </a:r>
            <a:r>
              <a:rPr lang="en-CA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any Predicate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formulas.</a:t>
            </a:r>
          </a:p>
          <a:p>
            <a:pPr marL="1371600" lvl="8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  z=son(x)</a:t>
            </a:r>
          </a:p>
          <a:p>
            <a:pPr marL="1714500" lvl="8" indent="-3429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Let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t</a:t>
            </a:r>
            <a:r>
              <a:rPr lang="en-CA" altLang="en-US" sz="2400" baseline="-25000" dirty="0"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&amp;t</a:t>
            </a:r>
            <a:r>
              <a:rPr lang="en-CA" altLang="en-US" sz="2400" baseline="-25000" dirty="0"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be any terms</a:t>
            </a:r>
          </a:p>
          <a:p>
            <a:pPr marL="1371600" lvl="8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t</a:t>
            </a:r>
            <a:r>
              <a:rPr lang="en-CA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Jeff</a:t>
            </a:r>
            <a:r>
              <a:rPr lang="en-CA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&amp;  t</a:t>
            </a:r>
            <a:r>
              <a:rPr lang="en-CA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Prof</a:t>
            </a:r>
          </a:p>
          <a:p>
            <a:pPr marL="1257300" lvl="7" indent="-3429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Lemma:</a:t>
            </a:r>
          </a:p>
          <a:p>
            <a:pPr marL="1828800" lvl="8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If t</a:t>
            </a:r>
            <a:r>
              <a:rPr lang="en-CA" altLang="en-US" sz="2400" baseline="-25000" dirty="0"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=t</a:t>
            </a:r>
            <a:r>
              <a:rPr lang="en-CA" altLang="en-US" sz="2400" baseline="-25000" dirty="0">
                <a:cs typeface="Times New Roman" panose="02020603050405020304" pitchFamily="18" charset="0"/>
                <a:sym typeface="Symbol" panose="05050102010706020507" pitchFamily="18" charset="2"/>
              </a:rPr>
              <a:t>2 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a proven to be an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object equivalence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i.e. Jeff=Prof</a:t>
            </a:r>
          </a:p>
          <a:p>
            <a:pPr marL="1828800" lvl="8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(t</a:t>
            </a:r>
            <a:r>
              <a:rPr lang="en-CA" altLang="en-US" sz="2400" baseline="-25000" dirty="0"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iff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(t</a:t>
            </a:r>
            <a:r>
              <a:rPr lang="en-CA" altLang="en-US" sz="2400" baseline="-25000" dirty="0"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  can be concluded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i.e.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  z=son(Jeff)   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iff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  z=son(Prof)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Our Formal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>
          <a:xfrm>
            <a:off x="1905000" y="468848"/>
            <a:ext cx="5029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CA" altLang="en-US" sz="32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Lemmas via Substitutions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586488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2400" y="914400"/>
            <a:ext cx="9753600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5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Four Types of Lemmas/Theorems:</a:t>
            </a:r>
          </a:p>
          <a:p>
            <a:pPr marL="914400" lvl="6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Using Object 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Equivalence [t</a:t>
            </a:r>
            <a:r>
              <a:rPr lang="en-CA" altLang="en-US" sz="2400" baseline="-25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=t</a:t>
            </a:r>
            <a:r>
              <a:rPr lang="en-CA" altLang="en-US" sz="2400" baseline="-250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]</a:t>
            </a:r>
            <a:endParaRPr lang="en-CA" altLang="en-US" sz="2400" dirty="0">
              <a:solidFill>
                <a:srgbClr val="FFFF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1371600" lvl="7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Define:</a:t>
            </a:r>
          </a:p>
          <a:p>
            <a:pPr marL="1828800" lvl="8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Let f(x)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be </a:t>
            </a:r>
            <a:r>
              <a:rPr lang="en-CA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any Predicate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function.</a:t>
            </a:r>
          </a:p>
          <a:p>
            <a:pPr marL="1371600" lvl="8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f(x)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son(x)</a:t>
            </a:r>
          </a:p>
          <a:p>
            <a:pPr marL="1714500" lvl="8" indent="-3429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Let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t</a:t>
            </a:r>
            <a:r>
              <a:rPr lang="en-CA" altLang="en-US" sz="2400" baseline="-25000" dirty="0"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&amp;t</a:t>
            </a:r>
            <a:r>
              <a:rPr lang="en-CA" altLang="en-US" sz="2400" baseline="-25000" dirty="0"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be any terms</a:t>
            </a:r>
          </a:p>
          <a:p>
            <a:pPr marL="1371600" lvl="8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t</a:t>
            </a:r>
            <a:r>
              <a:rPr lang="en-CA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Jeff</a:t>
            </a:r>
            <a:r>
              <a:rPr lang="en-CA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&amp;  t</a:t>
            </a:r>
            <a:r>
              <a:rPr lang="en-CA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Prof</a:t>
            </a:r>
          </a:p>
          <a:p>
            <a:pPr marL="1257300" lvl="7" indent="-3429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Lemma:</a:t>
            </a:r>
          </a:p>
          <a:p>
            <a:pPr marL="1828800" lvl="8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If t</a:t>
            </a:r>
            <a:r>
              <a:rPr lang="en-CA" altLang="en-US" sz="2400" baseline="-25000" dirty="0"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=t</a:t>
            </a:r>
            <a:r>
              <a:rPr lang="en-CA" altLang="en-US" sz="2400" baseline="-25000" dirty="0">
                <a:cs typeface="Times New Roman" panose="02020603050405020304" pitchFamily="18" charset="0"/>
                <a:sym typeface="Symbol" panose="05050102010706020507" pitchFamily="18" charset="2"/>
              </a:rPr>
              <a:t>2 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a proven to be an object equivalence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i.e. Jeff=Prof</a:t>
            </a:r>
          </a:p>
          <a:p>
            <a:pPr marL="1828800" lvl="8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f(t</a:t>
            </a:r>
            <a:r>
              <a:rPr lang="en-CA" altLang="en-US" sz="2400" baseline="-25000" dirty="0"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 = f(t</a:t>
            </a:r>
            <a:r>
              <a:rPr lang="en-CA" altLang="en-US" sz="2400" baseline="-25000" dirty="0"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  can be concluded </a:t>
            </a:r>
            <a:b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i.e. son(Jeff) = son(Prof)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Our Formal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905000" y="468848"/>
            <a:ext cx="5029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CA" altLang="en-US" sz="32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Lemmas via Substitutions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186712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9B04AC6C-2E09-4ED0-A6B6-7A3296B89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42D3F9DC-AA4F-44F9-B6CF-ABEFD5921CE9}"/>
              </a:ext>
            </a:extLst>
          </p:cNvPr>
          <p:cNvSpPr/>
          <p:nvPr/>
        </p:nvSpPr>
        <p:spPr>
          <a:xfrm>
            <a:off x="4724400" y="1402417"/>
            <a:ext cx="441263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Propositional Tautology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"</a:t>
            </a:r>
          </a:p>
        </p:txBody>
      </p:sp>
      <p:grpSp>
        <p:nvGrpSpPr>
          <p:cNvPr id="8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135447" y="5450601"/>
            <a:ext cx="1223454" cy="1239990"/>
            <a:chOff x="2065" y="1551"/>
            <a:chExt cx="1628" cy="1988"/>
          </a:xfrm>
        </p:grpSpPr>
        <p:sp>
          <p:nvSpPr>
            <p:cNvPr id="9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398" y="5234146"/>
            <a:ext cx="7162802" cy="1524000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Type check: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In x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/>
              <a:t>x, x is a true/false </a:t>
            </a:r>
            <a:r>
              <a:rPr lang="en-US" altLang="en-US" sz="2400" dirty="0" err="1"/>
              <a:t>boolean</a:t>
            </a:r>
            <a:endParaRPr lang="en-US" altLang="en-US" sz="2400" dirty="0"/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In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x,       x is an object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29" name="AutoShape 8">
            <a:extLst>
              <a:ext uri="{FF2B5EF4-FFF2-40B4-BE49-F238E27FC236}">
                <a16:creationId xmlns:a16="http://schemas.microsoft.com/office/drawing/2014/main" id="{6ADC7028-1670-4D17-8A46-F59066D9E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1036036"/>
            <a:ext cx="8382000" cy="1635071"/>
          </a:xfrm>
          <a:prstGeom prst="wedgeRectCallout">
            <a:avLst>
              <a:gd name="adj1" fmla="val -37271"/>
              <a:gd name="adj2" fmla="val 67274"/>
            </a:avLst>
          </a:prstGeom>
          <a:noFill/>
          <a:ln w="127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Proof: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x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/>
              <a:t>x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x, x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/>
              <a:t>x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67A6B065-A2C4-415C-AEFF-60F39AF14B8B}"/>
              </a:ext>
            </a:extLst>
          </p:cNvPr>
          <p:cNvSpPr/>
          <p:nvPr/>
        </p:nvSpPr>
        <p:spPr>
          <a:xfrm>
            <a:off x="1294863" y="1334037"/>
            <a:ext cx="75503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1600" dirty="0"/>
              <a:t>or</a:t>
            </a:r>
            <a:endParaRPr lang="en-US" sz="1600" dirty="0"/>
          </a:p>
        </p:txBody>
      </p:sp>
      <p:sp>
        <p:nvSpPr>
          <p:cNvPr id="31" name="AutoShape 35">
            <a:extLst>
              <a:ext uri="{FF2B5EF4-FFF2-40B4-BE49-F238E27FC236}">
                <a16:creationId xmlns:a16="http://schemas.microsoft.com/office/drawing/2014/main" id="{3D946B32-FA68-40DE-9DC0-E8767776B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890131"/>
            <a:ext cx="6553200" cy="538869"/>
          </a:xfrm>
          <a:prstGeom prst="wedgeRoundRectCallout">
            <a:avLst>
              <a:gd name="adj1" fmla="val -34922"/>
              <a:gd name="adj2" fmla="val 72075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None/>
            </a:pPr>
            <a:r>
              <a:rPr lang="en-US" sz="2400" dirty="0"/>
              <a:t>Propositional logic is a subset </a:t>
            </a:r>
            <a:r>
              <a:rPr lang="en-US" sz="2400"/>
              <a:t>of Predicate </a:t>
            </a:r>
            <a:r>
              <a:rPr lang="en-US" sz="2400" dirty="0"/>
              <a:t>logic. </a:t>
            </a:r>
          </a:p>
        </p:txBody>
      </p:sp>
      <p:sp>
        <p:nvSpPr>
          <p:cNvPr id="32" name="AutoShape 35">
            <a:extLst>
              <a:ext uri="{FF2B5EF4-FFF2-40B4-BE49-F238E27FC236}">
                <a16:creationId xmlns:a16="http://schemas.microsoft.com/office/drawing/2014/main" id="{D4A6E9DE-1403-4AAA-A884-864A94E51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3600331"/>
            <a:ext cx="7467600" cy="514469"/>
          </a:xfrm>
          <a:prstGeom prst="wedgeRoundRectCallout">
            <a:avLst>
              <a:gd name="adj1" fmla="val -54720"/>
              <a:gd name="adj2" fmla="val 17169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Lets just make EVERY </a:t>
            </a:r>
            <a:r>
              <a:rPr lang="en-US" sz="2400" dirty="0"/>
              <a:t>propositional tautology </a:t>
            </a:r>
            <a:r>
              <a:rPr lang="en-US" altLang="en-US" sz="2400" dirty="0"/>
              <a:t>an axiom!</a:t>
            </a:r>
            <a:endParaRPr lang="en-CA" altLang="en-US" sz="2400" kern="0" baseline="-25000" dirty="0">
              <a:solidFill>
                <a:srgbClr val="FFFF00"/>
              </a:solidFill>
              <a:latin typeface="Times New Roman"/>
            </a:endParaRP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 </a:t>
            </a:r>
          </a:p>
        </p:txBody>
      </p:sp>
      <p:sp>
        <p:nvSpPr>
          <p:cNvPr id="33" name="AutoShape 35">
            <a:extLst>
              <a:ext uri="{FF2B5EF4-FFF2-40B4-BE49-F238E27FC236}">
                <a16:creationId xmlns:a16="http://schemas.microsoft.com/office/drawing/2014/main" id="{7F947E70-D098-422E-9D72-FCF20213A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4191000"/>
            <a:ext cx="6096000" cy="514468"/>
          </a:xfrm>
          <a:prstGeom prst="wedgeRoundRectCallout">
            <a:avLst>
              <a:gd name="adj1" fmla="val -54720"/>
              <a:gd name="adj2" fmla="val 17169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Then we can use it in the proof.</a:t>
            </a:r>
          </a:p>
        </p:txBody>
      </p:sp>
      <p:cxnSp>
        <p:nvCxnSpPr>
          <p:cNvPr id="3" name="Straight Connector 2"/>
          <p:cNvCxnSpPr/>
          <p:nvPr/>
        </p:nvCxnSpPr>
        <p:spPr bwMode="auto">
          <a:xfrm flipV="1">
            <a:off x="462353" y="1334037"/>
            <a:ext cx="2128447" cy="1104363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36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Our Formal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7" name="Rectangle 2"/>
          <p:cNvSpPr txBox="1">
            <a:spLocks noChangeArrowheads="1"/>
          </p:cNvSpPr>
          <p:nvPr/>
        </p:nvSpPr>
        <p:spPr>
          <a:xfrm>
            <a:off x="1905000" y="468848"/>
            <a:ext cx="5029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CA" altLang="en-US" sz="32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Lemmas via Substitutions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4271378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9" grpId="0" animBg="1"/>
      <p:bldP spid="30" grpId="0"/>
      <p:bldP spid="31" grpId="0" animBg="1"/>
      <p:bldP spid="32" grpId="0" animBg="1"/>
      <p:bldP spid="33" grpId="0" animBg="1"/>
    </p:bld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9B04AC6C-2E09-4ED0-A6B6-7A3296B89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AutoShape 8">
            <a:extLst>
              <a:ext uri="{FF2B5EF4-FFF2-40B4-BE49-F238E27FC236}">
                <a16:creationId xmlns:a16="http://schemas.microsoft.com/office/drawing/2014/main" id="{175CF7DC-42B9-4A65-A9F8-F916DF5E9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1020877"/>
            <a:ext cx="8382000" cy="1627152"/>
          </a:xfrm>
          <a:prstGeom prst="wedgeRectCallout">
            <a:avLst>
              <a:gd name="adj1" fmla="val -37271"/>
              <a:gd name="adj2" fmla="val 67274"/>
            </a:avLst>
          </a:prstGeom>
          <a:noFill/>
          <a:ln w="127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Proof: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[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a f(a)&gt;0</a:t>
            </a:r>
            <a:r>
              <a:rPr lang="en-US" altLang="en-US" sz="2400" dirty="0"/>
              <a:t>]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latin typeface="Symbol" pitchFamily="18" charset="2"/>
              </a:rPr>
              <a:t>[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a f(a)&gt;0</a:t>
            </a:r>
            <a:r>
              <a:rPr lang="en-US" altLang="en-US" sz="2400" dirty="0"/>
              <a:t>] 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endParaRPr lang="en-US" altLang="en-US" sz="24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2D3F9DC-AA4F-44F9-B6CF-ABEFD5921CE9}"/>
              </a:ext>
            </a:extLst>
          </p:cNvPr>
          <p:cNvSpPr/>
          <p:nvPr/>
        </p:nvSpPr>
        <p:spPr>
          <a:xfrm>
            <a:off x="4648200" y="990600"/>
            <a:ext cx="3650632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Propositional Tautology</a:t>
            </a:r>
          </a:p>
          <a:p>
            <a:pPr algn="l"/>
            <a:r>
              <a:rPr lang="en-US" altLang="en-US" sz="2400" dirty="0"/>
              <a:t>  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lang="en-US" altLang="en-US" sz="2400" dirty="0"/>
              <a:t>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</a:p>
          <a:p>
            <a:pPr algn="l"/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P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a f(a)&gt;0</a:t>
            </a:r>
          </a:p>
          <a:p>
            <a:pPr algn="l"/>
            <a:endParaRPr lang="en-US" altLang="en-US" sz="2400" dirty="0"/>
          </a:p>
        </p:txBody>
      </p:sp>
      <p:grpSp>
        <p:nvGrpSpPr>
          <p:cNvPr id="8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135447" y="5450601"/>
            <a:ext cx="1223454" cy="1239990"/>
            <a:chOff x="2065" y="1551"/>
            <a:chExt cx="1628" cy="1988"/>
          </a:xfrm>
        </p:grpSpPr>
        <p:sp>
          <p:nvSpPr>
            <p:cNvPr id="9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" name="AutoShape 35">
            <a:extLst>
              <a:ext uri="{FF2B5EF4-FFF2-40B4-BE49-F238E27FC236}">
                <a16:creationId xmlns:a16="http://schemas.microsoft.com/office/drawing/2014/main" id="{1EC9CF3C-D82E-46AF-AA6D-4DEE69FCD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0178" y="2879811"/>
            <a:ext cx="6487022" cy="481314"/>
          </a:xfrm>
          <a:prstGeom prst="wedgeRoundRectCallout">
            <a:avLst>
              <a:gd name="adj1" fmla="val -35350"/>
              <a:gd name="adj2" fmla="val 7057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But we also need to work in objects, functions, …</a:t>
            </a:r>
            <a:endParaRPr lang="en-US" altLang="en-US" sz="2400" dirty="0"/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F14386DB-F169-49BC-9BCF-455FEB645AE9}"/>
              </a:ext>
            </a:extLst>
          </p:cNvPr>
          <p:cNvSpPr/>
          <p:nvPr/>
        </p:nvSpPr>
        <p:spPr>
          <a:xfrm>
            <a:off x="5131158" y="1291123"/>
            <a:ext cx="75503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600" dirty="0"/>
              <a:t>or</a:t>
            </a:r>
          </a:p>
        </p:txBody>
      </p:sp>
      <p:sp>
        <p:nvSpPr>
          <p:cNvPr id="30" name="AutoShape 35">
            <a:extLst>
              <a:ext uri="{FF2B5EF4-FFF2-40B4-BE49-F238E27FC236}">
                <a16:creationId xmlns:a16="http://schemas.microsoft.com/office/drawing/2014/main" id="{7A559FB3-AE09-4EBF-AF9C-6D165F9296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199" y="3592898"/>
            <a:ext cx="6718239" cy="902902"/>
          </a:xfrm>
          <a:prstGeom prst="wedgeRoundRectCallout">
            <a:avLst>
              <a:gd name="adj1" fmla="val -51600"/>
              <a:gd name="adj2" fmla="val 67796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None/>
            </a:pPr>
            <a:r>
              <a:rPr lang="en-US" sz="2400" dirty="0"/>
              <a:t>Here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 takes on true/false. </a:t>
            </a:r>
          </a:p>
          <a:p>
            <a:pPr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The same as </a:t>
            </a:r>
            <a:r>
              <a:rPr lang="en-US" altLang="en-US" sz="240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 Predicate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formula like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a f(a)&gt;0</a:t>
            </a:r>
            <a:r>
              <a:rPr lang="en-US" altLang="en-US" sz="2400" dirty="0"/>
              <a:t>.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sz="2400" dirty="0"/>
              <a:t> </a:t>
            </a:r>
          </a:p>
        </p:txBody>
      </p:sp>
      <p:sp>
        <p:nvSpPr>
          <p:cNvPr id="32" name="AutoShape 35">
            <a:extLst>
              <a:ext uri="{FF2B5EF4-FFF2-40B4-BE49-F238E27FC236}">
                <a16:creationId xmlns:a16="http://schemas.microsoft.com/office/drawing/2014/main" id="{76E8357D-A82D-4625-A0BE-37214AC962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2791" y="4724400"/>
            <a:ext cx="3528367" cy="562824"/>
          </a:xfrm>
          <a:prstGeom prst="wedgeRoundRectCallout">
            <a:avLst>
              <a:gd name="adj1" fmla="val -54720"/>
              <a:gd name="adj2" fmla="val 17169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sz="2400" dirty="0"/>
              <a:t>Substitute the formula in.</a:t>
            </a:r>
            <a:endParaRPr lang="en-US" altLang="en-US" sz="2400" dirty="0"/>
          </a:p>
        </p:txBody>
      </p:sp>
      <p:sp>
        <p:nvSpPr>
          <p:cNvPr id="34" name="AutoShape 35">
            <a:extLst>
              <a:ext uri="{FF2B5EF4-FFF2-40B4-BE49-F238E27FC236}">
                <a16:creationId xmlns:a16="http://schemas.microsoft.com/office/drawing/2014/main" id="{BB7DC129-FB3F-4AF6-9097-51E7458C4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2268" y="5425989"/>
            <a:ext cx="7184470" cy="1264602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We don’t know whether</a:t>
            </a:r>
            <a:r>
              <a:rPr lang="en-US" altLang="en-US" sz="2400" dirty="0">
                <a:latin typeface="Symbol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a f(a)&gt;0 </a:t>
            </a:r>
            <a:r>
              <a:rPr lang="en-US" altLang="en-US" sz="2400" dirty="0">
                <a:solidFill>
                  <a:srgbClr val="FFFFFF"/>
                </a:solidFill>
              </a:rPr>
              <a:t>is true or not!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sz="2400" dirty="0"/>
              <a:t>But because the tautologies are true for every setting,</a:t>
            </a:r>
            <a:endParaRPr lang="en-CA" sz="2400" kern="0" baseline="-25000" dirty="0">
              <a:solidFill>
                <a:srgbClr val="FFFF00"/>
              </a:solidFill>
              <a:latin typeface="Times New Roman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  the result is always true.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4D9CB1EB-291F-42FD-89EB-2CD864BCEF91}"/>
              </a:ext>
            </a:extLst>
          </p:cNvPr>
          <p:cNvSpPr/>
          <p:nvPr/>
        </p:nvSpPr>
        <p:spPr>
          <a:xfrm>
            <a:off x="2482931" y="1334037"/>
            <a:ext cx="75503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600" dirty="0"/>
              <a:t>or</a:t>
            </a:r>
          </a:p>
        </p:txBody>
      </p:sp>
      <p:sp>
        <p:nvSpPr>
          <p:cNvPr id="36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Our Formal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7" name="Rectangle 2"/>
          <p:cNvSpPr txBox="1">
            <a:spLocks noChangeArrowheads="1"/>
          </p:cNvSpPr>
          <p:nvPr/>
        </p:nvSpPr>
        <p:spPr>
          <a:xfrm>
            <a:off x="1905000" y="468848"/>
            <a:ext cx="5029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CA" altLang="en-US" sz="32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Lemmas via Substitutions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665776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41" grpId="0"/>
      <p:bldP spid="30" grpId="0" animBg="1"/>
      <p:bldP spid="32" grpId="0" animBg="1"/>
      <p:bldP spid="34" grpId="0" animBg="1"/>
      <p:bldP spid="35" grpId="0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9B04AC6C-2E09-4ED0-A6B6-7A3296B89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AutoShape 8">
            <a:extLst>
              <a:ext uri="{FF2B5EF4-FFF2-40B4-BE49-F238E27FC236}">
                <a16:creationId xmlns:a16="http://schemas.microsoft.com/office/drawing/2014/main" id="{175CF7DC-42B9-4A65-A9F8-F916DF5E9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1020877"/>
            <a:ext cx="8382000" cy="1627152"/>
          </a:xfrm>
          <a:prstGeom prst="wedgeRectCallout">
            <a:avLst>
              <a:gd name="adj1" fmla="val -37271"/>
              <a:gd name="adj2" fmla="val 67274"/>
            </a:avLst>
          </a:prstGeom>
          <a:noFill/>
          <a:ln w="127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Proof: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</a:t>
            </a:r>
            <a:r>
              <a:rPr lang="en-US" altLang="en-US" sz="2400" dirty="0"/>
              <a:t>(x) 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endParaRPr lang="en-US" altLang="en-US" sz="2000" dirty="0"/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x,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</a:t>
            </a:r>
            <a:r>
              <a:rPr lang="en-US" altLang="en-US" sz="2400" dirty="0"/>
              <a:t>(x) 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endParaRPr lang="en-US" altLang="en-US" sz="2400" dirty="0"/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endParaRPr lang="en-US" altLang="en-US" sz="2400" dirty="0"/>
          </a:p>
        </p:txBody>
      </p:sp>
      <p:grpSp>
        <p:nvGrpSpPr>
          <p:cNvPr id="8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135447" y="5450601"/>
            <a:ext cx="1223454" cy="1239990"/>
            <a:chOff x="2065" y="1551"/>
            <a:chExt cx="1628" cy="1988"/>
          </a:xfrm>
        </p:grpSpPr>
        <p:sp>
          <p:nvSpPr>
            <p:cNvPr id="9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F407BBA3-54D6-491B-82BF-1BBB6D0D2AB7}"/>
              </a:ext>
            </a:extLst>
          </p:cNvPr>
          <p:cNvSpPr/>
          <p:nvPr/>
        </p:nvSpPr>
        <p:spPr>
          <a:xfrm>
            <a:off x="4473387" y="2098684"/>
            <a:ext cx="365063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"</a:t>
            </a:r>
          </a:p>
        </p:txBody>
      </p:sp>
      <p:sp>
        <p:nvSpPr>
          <p:cNvPr id="32" name="AutoShape 35">
            <a:extLst>
              <a:ext uri="{FF2B5EF4-FFF2-40B4-BE49-F238E27FC236}">
                <a16:creationId xmlns:a16="http://schemas.microsoft.com/office/drawing/2014/main" id="{76E8357D-A82D-4625-A0BE-37214AC962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2791" y="2909501"/>
            <a:ext cx="7160210" cy="1408565"/>
          </a:xfrm>
          <a:prstGeom prst="wedgeRoundRectCallout">
            <a:avLst>
              <a:gd name="adj1" fmla="val -52474"/>
              <a:gd name="adj2" fmla="val 37477"/>
              <a:gd name="adj3" fmla="val 16667"/>
            </a:avLst>
          </a:prstGeom>
          <a:noFill/>
          <a:ln w="12700">
            <a:solidFill>
              <a:srgbClr val="FFFF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sz="2400" dirty="0"/>
              <a:t>Recall, that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 is not in </a:t>
            </a:r>
            <a:r>
              <a:rPr lang="en-US" altLang="en-US" sz="2400"/>
              <a:t>the Predicate </a:t>
            </a:r>
            <a:r>
              <a:rPr lang="en-US" altLang="en-US" sz="2400" dirty="0"/>
              <a:t>logic grammar.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It is in the “meta” language to mean any formula.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The (x) indicates that it might have a free variable x.</a:t>
            </a:r>
          </a:p>
        </p:txBody>
      </p:sp>
      <p:sp>
        <p:nvSpPr>
          <p:cNvPr id="31" name="AutoShape 35">
            <a:extLst>
              <a:ext uri="{FF2B5EF4-FFF2-40B4-BE49-F238E27FC236}">
                <a16:creationId xmlns:a16="http://schemas.microsoft.com/office/drawing/2014/main" id="{F2D37450-B2A0-4209-A025-57F3A2C55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2791" y="4483251"/>
            <a:ext cx="6992132" cy="914400"/>
          </a:xfrm>
          <a:prstGeom prst="wedgeRoundRectCallout">
            <a:avLst>
              <a:gd name="adj1" fmla="val -38884"/>
              <a:gd name="adj2" fmla="val 6362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The result is always true for every object x.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Hence, x can be considered to have an arbitrary value.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D3F9DC-AA4F-44F9-B6CF-ABEFD5921CE9}"/>
              </a:ext>
            </a:extLst>
          </p:cNvPr>
          <p:cNvSpPr/>
          <p:nvPr/>
        </p:nvSpPr>
        <p:spPr>
          <a:xfrm>
            <a:off x="4648200" y="990600"/>
            <a:ext cx="3650632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Propositional Tautology</a:t>
            </a:r>
          </a:p>
          <a:p>
            <a:pPr algn="l"/>
            <a:r>
              <a:rPr lang="en-US" altLang="en-US" sz="2400" dirty="0"/>
              <a:t>  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  <a:r>
              <a:rPr lang="en-US" altLang="en-US" sz="2400" dirty="0"/>
              <a:t>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</a:t>
            </a:r>
          </a:p>
          <a:p>
            <a:pPr algn="l"/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P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l-GR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(x)</a:t>
            </a:r>
            <a:endParaRPr lang="en-US" altLang="en-US" sz="2400" dirty="0">
              <a:solidFill>
                <a:schemeClr val="accent1"/>
              </a:solidFill>
            </a:endParaRPr>
          </a:p>
          <a:p>
            <a:pPr algn="l"/>
            <a:endParaRPr lang="en-US" altLang="en-US" sz="2400" dirty="0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F14386DB-F169-49BC-9BCF-455FEB645AE9}"/>
              </a:ext>
            </a:extLst>
          </p:cNvPr>
          <p:cNvSpPr/>
          <p:nvPr/>
        </p:nvSpPr>
        <p:spPr>
          <a:xfrm>
            <a:off x="5131158" y="1291123"/>
            <a:ext cx="75503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1600" dirty="0"/>
              <a:t>or</a:t>
            </a:r>
          </a:p>
        </p:txBody>
      </p:sp>
      <p:sp>
        <p:nvSpPr>
          <p:cNvPr id="34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Our Formal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5" name="Rectangle 2"/>
          <p:cNvSpPr txBox="1">
            <a:spLocks noChangeArrowheads="1"/>
          </p:cNvSpPr>
          <p:nvPr/>
        </p:nvSpPr>
        <p:spPr>
          <a:xfrm>
            <a:off x="1905000" y="468848"/>
            <a:ext cx="50292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CA" altLang="en-US" sz="32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Lemmas via Substitutions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932585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1" grpId="0" animBg="1"/>
    </p:bld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828800" y="46884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6" name="Picture 5" descr="j0116172">
            <a:extLst>
              <a:ext uri="{FF2B5EF4-FFF2-40B4-BE49-F238E27FC236}">
                <a16:creationId xmlns:a16="http://schemas.microsoft.com/office/drawing/2014/main" id="{6CEED37E-DA56-4D72-83E7-C529758150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6858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AutoShape 8">
            <a:extLst>
              <a:ext uri="{FF2B5EF4-FFF2-40B4-BE49-F238E27FC236}">
                <a16:creationId xmlns:a16="http://schemas.microsoft.com/office/drawing/2014/main" id="{9C4C1135-B6A4-4658-A47B-2F45CAB99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685800"/>
            <a:ext cx="5410200" cy="2819400"/>
          </a:xfrm>
          <a:prstGeom prst="wedgeRectCallout">
            <a:avLst>
              <a:gd name="adj1" fmla="val -63522"/>
              <a:gd name="adj2" fmla="val -32567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 feel that our proof system is sound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(</a:t>
            </a:r>
            <a:r>
              <a:rPr lang="en-US" altLang="en-US" sz="2400" dirty="0" err="1"/>
              <a:t>ie</a:t>
            </a:r>
            <a:r>
              <a:rPr lang="en-US" altLang="en-US" sz="2400" dirty="0"/>
              <a:t> only proves things that are valid)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Because we added semantic </a:t>
            </a:r>
            <a:br>
              <a:rPr lang="en-US" altLang="en-US" sz="2400" dirty="0"/>
            </a:br>
            <a:r>
              <a:rPr lang="en-US" altLang="en-US" sz="2400" dirty="0"/>
              <a:t>meaning to each line in the proof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And we only allow a line to be added if it’s meaning follows from that of the previous lines.</a:t>
            </a:r>
          </a:p>
        </p:txBody>
      </p:sp>
      <p:sp>
        <p:nvSpPr>
          <p:cNvPr id="31" name="AutoShape 8">
            <a:extLst>
              <a:ext uri="{FF2B5EF4-FFF2-40B4-BE49-F238E27FC236}">
                <a16:creationId xmlns:a16="http://schemas.microsoft.com/office/drawing/2014/main" id="{373673D2-C144-4FB7-87D4-7D335D9A9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479" y="3581400"/>
            <a:ext cx="5397321" cy="1524000"/>
          </a:xfrm>
          <a:prstGeom prst="wedgeRectCallout">
            <a:avLst>
              <a:gd name="adj1" fmla="val -11931"/>
              <a:gd name="adj2" fmla="val 31240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 feel that our proof system is complete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(</a:t>
            </a:r>
            <a:r>
              <a:rPr lang="en-US" altLang="en-US" sz="2400" dirty="0" err="1"/>
              <a:t>ie</a:t>
            </a:r>
            <a:r>
              <a:rPr lang="en-US" altLang="en-US" sz="2400" dirty="0"/>
              <a:t> proves everything valid)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Because it can prove these axioms.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And hence by Gödel proves everything.</a:t>
            </a:r>
          </a:p>
        </p:txBody>
      </p:sp>
      <p:pic>
        <p:nvPicPr>
          <p:cNvPr id="32" name="Picture 31">
            <a:extLst>
              <a:ext uri="{FF2B5EF4-FFF2-40B4-BE49-F238E27FC236}">
                <a16:creationId xmlns:a16="http://schemas.microsoft.com/office/drawing/2014/main" id="{67459259-5626-4D48-8618-397ED890E5B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91200" y="3593163"/>
            <a:ext cx="3307685" cy="3180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3655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/>
      <p:bldP spid="30" grpId="0" animBg="1"/>
      <p:bldP spid="31" grpId="0" animBg="1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828800" y="46884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6" name="Picture 5" descr="j0116172">
            <a:extLst>
              <a:ext uri="{FF2B5EF4-FFF2-40B4-BE49-F238E27FC236}">
                <a16:creationId xmlns:a16="http://schemas.microsoft.com/office/drawing/2014/main" id="{6CEED37E-DA56-4D72-83E7-C529758150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6858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F4BA6C5F-C5B5-4999-8256-6EF909948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685800"/>
                <a:ext cx="8017407" cy="3315046"/>
              </a:xfrm>
              <a:prstGeom prst="wedgeRoundRectCallout">
                <a:avLst>
                  <a:gd name="adj1" fmla="val -54599"/>
                  <a:gd name="adj2" fmla="val -35099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>
                  <a:buNone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altLang="en-US" sz="2400" dirty="0">
                    <a:solidFill>
                      <a:srgbClr val="FFFF00"/>
                    </a:solidFill>
                    <a:latin typeface="Symbol" pitchFamily="18" charset="2"/>
                  </a:rPr>
                  <a:t> "</a:t>
                </a:r>
                <a:r>
                  <a:rPr lang="en-US" altLang="en-US" sz="2400" dirty="0">
                    <a:solidFill>
                      <a:srgbClr val="FFFF00"/>
                    </a:solidFill>
                  </a:rPr>
                  <a:t>x</a:t>
                </a:r>
                <a:r>
                  <a:rPr lang="el-GR" alt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</a:rPr>
                  <a:t>[</a:t>
                </a:r>
                <a:r>
                  <a:rPr lang="el-GR" alt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</a:rPr>
                  <a:t>(</a:t>
                </a:r>
                <a:r>
                  <a:rPr lang="en-CA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l-GR" alt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lang="en-CA" alt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l-GR" alt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cs typeface="Times New Roman" panose="02020603050405020304" pitchFamily="18" charset="0"/>
                    <a:sym typeface="Symbol" panose="05050102010706020507" pitchFamily="18" charset="2"/>
                  </a:rPr>
                  <a:t>   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Soundness of Proof System Requires: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is a line of my proof           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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    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is valid</a:t>
                </a:r>
              </a:p>
            </p:txBody>
          </p:sp>
        </mc:Choice>
        <mc:Fallback xmlns="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F4BA6C5F-C5B5-4999-8256-6EF909948F8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685800"/>
                <a:ext cx="8017407" cy="3315046"/>
              </a:xfrm>
              <a:prstGeom prst="wedgeRoundRectCallout">
                <a:avLst>
                  <a:gd name="adj1" fmla="val -54599"/>
                  <a:gd name="adj2" fmla="val -35099"/>
                  <a:gd name="adj3" fmla="val 16667"/>
                </a:avLst>
              </a:prstGeom>
              <a:blipFill>
                <a:blip r:embed="rId4"/>
                <a:stretch>
                  <a:fillRect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" name="Group 29">
            <a:extLst>
              <a:ext uri="{FF2B5EF4-FFF2-40B4-BE49-F238E27FC236}">
                <a16:creationId xmlns:a16="http://schemas.microsoft.com/office/drawing/2014/main" id="{5ED113CF-506F-4A46-B5C3-8E61C9C5D30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15479" y="4114800"/>
            <a:ext cx="1223454" cy="1239990"/>
            <a:chOff x="2065" y="1551"/>
            <a:chExt cx="1628" cy="1988"/>
          </a:xfrm>
        </p:grpSpPr>
        <p:sp>
          <p:nvSpPr>
            <p:cNvPr id="10" name="Freeform 30">
              <a:extLst>
                <a:ext uri="{FF2B5EF4-FFF2-40B4-BE49-F238E27FC236}">
                  <a16:creationId xmlns:a16="http://schemas.microsoft.com/office/drawing/2014/main" id="{8116E3E7-940E-4BA3-9E7E-B5C5FB5E9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1">
              <a:extLst>
                <a:ext uri="{FF2B5EF4-FFF2-40B4-BE49-F238E27FC236}">
                  <a16:creationId xmlns:a16="http://schemas.microsoft.com/office/drawing/2014/main" id="{D6245A07-7C5C-461C-8C58-A7988B2F0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04EB3D81-3169-4E73-95A4-99F6B44A9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BACB65B6-164A-4217-9DFE-3F49A2159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A0F2376E-DCFA-4035-BB07-010BE3B8A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5">
              <a:extLst>
                <a:ext uri="{FF2B5EF4-FFF2-40B4-BE49-F238E27FC236}">
                  <a16:creationId xmlns:a16="http://schemas.microsoft.com/office/drawing/2014/main" id="{7E17D90A-8419-4CDF-ACC7-F893F8288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6">
              <a:extLst>
                <a:ext uri="{FF2B5EF4-FFF2-40B4-BE49-F238E27FC236}">
                  <a16:creationId xmlns:a16="http://schemas.microsoft.com/office/drawing/2014/main" id="{D24E3E80-B058-4669-A482-22AA49B2D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7">
              <a:extLst>
                <a:ext uri="{FF2B5EF4-FFF2-40B4-BE49-F238E27FC236}">
                  <a16:creationId xmlns:a16="http://schemas.microsoft.com/office/drawing/2014/main" id="{8712B401-B607-4399-BB42-10AC88C27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8">
              <a:extLst>
                <a:ext uri="{FF2B5EF4-FFF2-40B4-BE49-F238E27FC236}">
                  <a16:creationId xmlns:a16="http://schemas.microsoft.com/office/drawing/2014/main" id="{A20A729C-592E-4E35-980A-ED3833AAD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9">
              <a:extLst>
                <a:ext uri="{FF2B5EF4-FFF2-40B4-BE49-F238E27FC236}">
                  <a16:creationId xmlns:a16="http://schemas.microsoft.com/office/drawing/2014/main" id="{0DECF16D-0AE8-466F-93E6-241928C02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0">
              <a:extLst>
                <a:ext uri="{FF2B5EF4-FFF2-40B4-BE49-F238E27FC236}">
                  <a16:creationId xmlns:a16="http://schemas.microsoft.com/office/drawing/2014/main" id="{12235271-C447-4578-8B9E-1D89DDFF3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1">
              <a:extLst>
                <a:ext uri="{FF2B5EF4-FFF2-40B4-BE49-F238E27FC236}">
                  <a16:creationId xmlns:a16="http://schemas.microsoft.com/office/drawing/2014/main" id="{EDF3DFF1-3FCF-42E6-8674-E752758BB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2">
              <a:extLst>
                <a:ext uri="{FF2B5EF4-FFF2-40B4-BE49-F238E27FC236}">
                  <a16:creationId xmlns:a16="http://schemas.microsoft.com/office/drawing/2014/main" id="{6A82294E-DAD9-4D5D-B294-C7549E933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3">
              <a:extLst>
                <a:ext uri="{FF2B5EF4-FFF2-40B4-BE49-F238E27FC236}">
                  <a16:creationId xmlns:a16="http://schemas.microsoft.com/office/drawing/2014/main" id="{633D07A7-1B75-42D5-85C3-8668151ED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4">
              <a:extLst>
                <a:ext uri="{FF2B5EF4-FFF2-40B4-BE49-F238E27FC236}">
                  <a16:creationId xmlns:a16="http://schemas.microsoft.com/office/drawing/2014/main" id="{090B5F5C-B3B3-4A63-A1FA-597DFB8C8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5">
              <a:extLst>
                <a:ext uri="{FF2B5EF4-FFF2-40B4-BE49-F238E27FC236}">
                  <a16:creationId xmlns:a16="http://schemas.microsoft.com/office/drawing/2014/main" id="{B618134F-8A2A-491E-9D7C-D7758BC69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6">
              <a:extLst>
                <a:ext uri="{FF2B5EF4-FFF2-40B4-BE49-F238E27FC236}">
                  <a16:creationId xmlns:a16="http://schemas.microsoft.com/office/drawing/2014/main" id="{B60C8297-A7A6-4B82-8612-D4EE8B9ED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7" name="AutoShape 35">
            <a:extLst>
              <a:ext uri="{FF2B5EF4-FFF2-40B4-BE49-F238E27FC236}">
                <a16:creationId xmlns:a16="http://schemas.microsoft.com/office/drawing/2014/main" id="{5A1D6DF0-51E1-4C3B-AD6D-6242E505B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4180291"/>
            <a:ext cx="3363912" cy="1342899"/>
          </a:xfrm>
          <a:prstGeom prst="wedgeRoundRectCallout">
            <a:avLst>
              <a:gd name="adj1" fmla="val 55604"/>
              <a:gd name="adj2" fmla="val -24339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Oops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This will not true for our proof system.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8" name="Arrow: Curved Down 27">
            <a:extLst>
              <a:ext uri="{FF2B5EF4-FFF2-40B4-BE49-F238E27FC236}">
                <a16:creationId xmlns:a16="http://schemas.microsoft.com/office/drawing/2014/main" id="{06478597-5E9F-42CE-9293-E6FE69C748C4}"/>
              </a:ext>
            </a:extLst>
          </p:cNvPr>
          <p:cNvSpPr/>
          <p:nvPr/>
        </p:nvSpPr>
        <p:spPr bwMode="auto">
          <a:xfrm rot="16356649">
            <a:off x="1173937" y="1982295"/>
            <a:ext cx="293051" cy="264575"/>
          </a:xfrm>
          <a:prstGeom prst="curvedDownArrow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E5EE4993-A1B6-44B3-AAC3-F6672C3638E0}"/>
              </a:ext>
            </a:extLst>
          </p:cNvPr>
          <p:cNvCxnSpPr>
            <a:cxnSpLocks/>
          </p:cNvCxnSpPr>
          <p:nvPr/>
        </p:nvCxnSpPr>
        <p:spPr bwMode="auto">
          <a:xfrm flipV="1">
            <a:off x="6324600" y="2266982"/>
            <a:ext cx="1312337" cy="63323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160712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7" grpId="0" animBg="1"/>
      <p:bldP spid="27" grpId="0" animBg="1"/>
      <p:bldP spid="28" grpId="0" animBg="1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Picture 5" descr="j0116172">
            <a:extLst>
              <a:ext uri="{FF2B5EF4-FFF2-40B4-BE49-F238E27FC236}">
                <a16:creationId xmlns:a16="http://schemas.microsoft.com/office/drawing/2014/main" id="{9248A379-C430-40A3-A2CF-65E5E0CD64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6858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9" name="AutoShape 35">
                <a:extLst>
                  <a:ext uri="{FF2B5EF4-FFF2-40B4-BE49-F238E27FC236}">
                    <a16:creationId xmlns:a16="http://schemas.microsoft.com/office/drawing/2014/main" id="{67D05E8C-E045-466C-81CF-D23037C19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706192"/>
                <a:ext cx="8017407" cy="3315046"/>
              </a:xfrm>
              <a:prstGeom prst="wedgeRoundRectCallout">
                <a:avLst>
                  <a:gd name="adj1" fmla="val -54694"/>
                  <a:gd name="adj2" fmla="val -35635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lvl="0">
                  <a:buNone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n-CA" altLang="en-US" sz="2400" dirty="0">
                    <a:solidFill>
                      <a:srgbClr val="00E7E7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US" altLang="en-US" sz="24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24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:r>
                  <a:rPr lang="en-US" altLang="en-US" sz="2400" dirty="0">
                    <a:solidFill>
                      <a:srgbClr val="66FF66"/>
                    </a:solidFill>
                    <a:latin typeface="Monotype Corsiva" panose="03010101010201010101" pitchFamily="66" charset="0"/>
                  </a:rPr>
                  <a:t>M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 </a:t>
                </a:r>
                <a:r>
                  <a:rPr lang="en-US" altLang="en-US" sz="2400" dirty="0">
                    <a:solidFill>
                      <a:srgbClr val="FF00FF"/>
                    </a:solidFill>
                    <a:latin typeface="Symbol" pitchFamily="18" charset="2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400" i="1" dirty="0">
                            <a:solidFill>
                              <a:srgbClr val="FF00FF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400" i="1" dirty="0">
                            <a:solidFill>
                              <a:srgbClr val="FF00FF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lang="en-US" altLang="en-US" sz="2400" baseline="-25000" dirty="0">
                        <a:solidFill>
                          <a:srgbClr val="FF00FF"/>
                        </a:solidFill>
                        <a:latin typeface="Symbol" pitchFamily="18" charset="2"/>
                      </a:rPr>
                      <m:t>$</m:t>
                    </m:r>
                  </m:oMath>
                </a14:m>
                <a:r>
                  <a:rPr lang="en-US" altLang="en-US" sz="24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400" i="1" dirty="0">
                            <a:solidFill>
                              <a:srgbClr val="66FF66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400" i="1" dirty="0">
                            <a:solidFill>
                              <a:srgbClr val="66FF66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altLang="en-US" sz="2400" dirty="0">
                    <a:solidFill>
                      <a:srgbClr val="FFFF00"/>
                    </a:solidFill>
                    <a:latin typeface="Symbol" pitchFamily="18" charset="2"/>
                  </a:rPr>
                  <a:t> "</a:t>
                </a:r>
                <a:r>
                  <a:rPr lang="en-US" altLang="en-US" sz="2400" dirty="0">
                    <a:solidFill>
                      <a:srgbClr val="FFFF00"/>
                    </a:solidFill>
                  </a:rPr>
                  <a:t>x</a:t>
                </a:r>
                <a:r>
                  <a:rPr lang="el-GR" alt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lang="en-US" altLang="en-US" sz="2400" dirty="0">
                    <a:solidFill>
                      <a:srgbClr val="FF00FF"/>
                    </a:solidFill>
                  </a:rPr>
                  <a:t> 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[</a:t>
                </a:r>
                <a:r>
                  <a:rPr lang="el-GR" alt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</a:rPr>
                  <a:t>(</a:t>
                </a:r>
                <a:r>
                  <a:rPr lang="en-CA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l-GR" alt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lang="en-CA" alt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l-GR" alt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].</a:t>
                </a:r>
                <a:r>
                  <a:rPr lang="en-CA" alt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Soundness of Proof System Requires: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is a line of my proof           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   </a:t>
                </a:r>
              </a:p>
              <a:p>
                <a:pPr marL="342900" lvl="0" indent="-342900" eaLnBrk="1" hangingPunct="1">
                  <a:spcBef>
                    <a:spcPct val="0"/>
                  </a:spcBef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“From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lang="en-US" altLang="en-US" sz="24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”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       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      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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                   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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    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 Φ´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  <a:p>
                <a:pPr marL="342900" marR="0" lvl="0" indent="-34290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9" name="AutoShape 35">
                <a:extLst>
                  <a:ext uri="{FF2B5EF4-FFF2-40B4-BE49-F238E27FC236}">
                    <a16:creationId xmlns:a16="http://schemas.microsoft.com/office/drawing/2014/main" id="{67D05E8C-E045-466C-81CF-D23037C19CB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706192"/>
                <a:ext cx="8017407" cy="3315046"/>
              </a:xfrm>
              <a:prstGeom prst="wedgeRoundRectCallout">
                <a:avLst>
                  <a:gd name="adj1" fmla="val -54694"/>
                  <a:gd name="adj2" fmla="val -35635"/>
                  <a:gd name="adj3" fmla="val 16667"/>
                </a:avLst>
              </a:prstGeom>
              <a:blipFill>
                <a:blip r:embed="rId4"/>
                <a:stretch>
                  <a:fillRect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0" name="Group 29">
            <a:extLst>
              <a:ext uri="{FF2B5EF4-FFF2-40B4-BE49-F238E27FC236}">
                <a16:creationId xmlns:a16="http://schemas.microsoft.com/office/drawing/2014/main" id="{0246D44F-B9B6-49CA-A80F-5E822CFFAEE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15479" y="4114800"/>
            <a:ext cx="1223454" cy="1239990"/>
            <a:chOff x="2065" y="1551"/>
            <a:chExt cx="1628" cy="1988"/>
          </a:xfrm>
        </p:grpSpPr>
        <p:sp>
          <p:nvSpPr>
            <p:cNvPr id="11" name="Freeform 30">
              <a:extLst>
                <a:ext uri="{FF2B5EF4-FFF2-40B4-BE49-F238E27FC236}">
                  <a16:creationId xmlns:a16="http://schemas.microsoft.com/office/drawing/2014/main" id="{8CCB409A-E483-4B19-A8E2-F7AC48DB2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1">
              <a:extLst>
                <a:ext uri="{FF2B5EF4-FFF2-40B4-BE49-F238E27FC236}">
                  <a16:creationId xmlns:a16="http://schemas.microsoft.com/office/drawing/2014/main" id="{DB37A22B-7330-47E8-AFCD-BFDB18DB1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2">
              <a:extLst>
                <a:ext uri="{FF2B5EF4-FFF2-40B4-BE49-F238E27FC236}">
                  <a16:creationId xmlns:a16="http://schemas.microsoft.com/office/drawing/2014/main" id="{5701D10D-575D-4C9C-9142-C68164DD3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3">
              <a:extLst>
                <a:ext uri="{FF2B5EF4-FFF2-40B4-BE49-F238E27FC236}">
                  <a16:creationId xmlns:a16="http://schemas.microsoft.com/office/drawing/2014/main" id="{FB79E548-0E5C-40ED-92D2-7EB3055A7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4">
              <a:extLst>
                <a:ext uri="{FF2B5EF4-FFF2-40B4-BE49-F238E27FC236}">
                  <a16:creationId xmlns:a16="http://schemas.microsoft.com/office/drawing/2014/main" id="{48DB6A93-9DD6-4E47-9B1C-47D08869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5">
              <a:extLst>
                <a:ext uri="{FF2B5EF4-FFF2-40B4-BE49-F238E27FC236}">
                  <a16:creationId xmlns:a16="http://schemas.microsoft.com/office/drawing/2014/main" id="{4DB4A3B8-E611-4FB9-8641-82DDA37E6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6">
              <a:extLst>
                <a:ext uri="{FF2B5EF4-FFF2-40B4-BE49-F238E27FC236}">
                  <a16:creationId xmlns:a16="http://schemas.microsoft.com/office/drawing/2014/main" id="{79962A07-C132-475C-AC29-19AD9373C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7">
              <a:extLst>
                <a:ext uri="{FF2B5EF4-FFF2-40B4-BE49-F238E27FC236}">
                  <a16:creationId xmlns:a16="http://schemas.microsoft.com/office/drawing/2014/main" id="{F7B90649-1260-4FAA-A47B-2F44BC853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8">
              <a:extLst>
                <a:ext uri="{FF2B5EF4-FFF2-40B4-BE49-F238E27FC236}">
                  <a16:creationId xmlns:a16="http://schemas.microsoft.com/office/drawing/2014/main" id="{13F53483-3955-4A1B-BDB2-AB13A1FA9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39">
              <a:extLst>
                <a:ext uri="{FF2B5EF4-FFF2-40B4-BE49-F238E27FC236}">
                  <a16:creationId xmlns:a16="http://schemas.microsoft.com/office/drawing/2014/main" id="{1CBF5DEA-4725-4FE8-8F30-85230F5A5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0">
              <a:extLst>
                <a:ext uri="{FF2B5EF4-FFF2-40B4-BE49-F238E27FC236}">
                  <a16:creationId xmlns:a16="http://schemas.microsoft.com/office/drawing/2014/main" id="{ED4F6FE6-2F66-447D-8A67-CC9E3E667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1">
              <a:extLst>
                <a:ext uri="{FF2B5EF4-FFF2-40B4-BE49-F238E27FC236}">
                  <a16:creationId xmlns:a16="http://schemas.microsoft.com/office/drawing/2014/main" id="{FF5D7370-2A68-4FA0-A301-363BC7075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2">
              <a:extLst>
                <a:ext uri="{FF2B5EF4-FFF2-40B4-BE49-F238E27FC236}">
                  <a16:creationId xmlns:a16="http://schemas.microsoft.com/office/drawing/2014/main" id="{6FDBA423-CA5F-4213-9346-0453DF175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3">
              <a:extLst>
                <a:ext uri="{FF2B5EF4-FFF2-40B4-BE49-F238E27FC236}">
                  <a16:creationId xmlns:a16="http://schemas.microsoft.com/office/drawing/2014/main" id="{C02A89D6-BDD2-4DAE-B209-5A7C06FA1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4">
              <a:extLst>
                <a:ext uri="{FF2B5EF4-FFF2-40B4-BE49-F238E27FC236}">
                  <a16:creationId xmlns:a16="http://schemas.microsoft.com/office/drawing/2014/main" id="{3D7CD563-20F2-4F10-89E7-83033A773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5">
              <a:extLst>
                <a:ext uri="{FF2B5EF4-FFF2-40B4-BE49-F238E27FC236}">
                  <a16:creationId xmlns:a16="http://schemas.microsoft.com/office/drawing/2014/main" id="{7F8EA818-53D6-4117-BAB1-FFA5B7FA9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6">
              <a:extLst>
                <a:ext uri="{FF2B5EF4-FFF2-40B4-BE49-F238E27FC236}">
                  <a16:creationId xmlns:a16="http://schemas.microsoft.com/office/drawing/2014/main" id="{7962F1C6-603A-4FA2-9A31-DE106D143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9" name="Arrow: Curved Down 28">
            <a:extLst>
              <a:ext uri="{FF2B5EF4-FFF2-40B4-BE49-F238E27FC236}">
                <a16:creationId xmlns:a16="http://schemas.microsoft.com/office/drawing/2014/main" id="{40F80AC6-F7E4-426E-B335-74D49973F344}"/>
              </a:ext>
            </a:extLst>
          </p:cNvPr>
          <p:cNvSpPr/>
          <p:nvPr/>
        </p:nvSpPr>
        <p:spPr bwMode="auto">
          <a:xfrm rot="16356649">
            <a:off x="1173937" y="1982295"/>
            <a:ext cx="293051" cy="264575"/>
          </a:xfrm>
          <a:prstGeom prst="curvedDownArrow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76346CB7-96EE-4BB5-B482-8D069FDC11BD}"/>
              </a:ext>
            </a:extLst>
          </p:cNvPr>
          <p:cNvSpPr/>
          <p:nvPr/>
        </p:nvSpPr>
        <p:spPr>
          <a:xfrm>
            <a:off x="6265546" y="2038383"/>
            <a:ext cx="195117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is valid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2" name="Arrow: Curved Down 31">
            <a:extLst>
              <a:ext uri="{FF2B5EF4-FFF2-40B4-BE49-F238E27FC236}">
                <a16:creationId xmlns:a16="http://schemas.microsoft.com/office/drawing/2014/main" id="{C6375B72-13C8-459D-A048-C0FD3A3AAF34}"/>
              </a:ext>
            </a:extLst>
          </p:cNvPr>
          <p:cNvSpPr/>
          <p:nvPr/>
        </p:nvSpPr>
        <p:spPr bwMode="auto">
          <a:xfrm rot="16356649">
            <a:off x="1175798" y="2338612"/>
            <a:ext cx="293051" cy="264575"/>
          </a:xfrm>
          <a:prstGeom prst="curvedDownArrow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3" name="AutoShape 35">
            <a:extLst>
              <a:ext uri="{FF2B5EF4-FFF2-40B4-BE49-F238E27FC236}">
                <a16:creationId xmlns:a16="http://schemas.microsoft.com/office/drawing/2014/main" id="{925A575C-B46F-4BA1-A45E-17DB7371D5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6116" y="6319127"/>
            <a:ext cx="5181600" cy="508346"/>
          </a:xfrm>
          <a:prstGeom prst="wedgeRoundRectCallout">
            <a:avLst>
              <a:gd name="adj1" fmla="val 52057"/>
              <a:gd name="adj2" fmla="val -47693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That’s our definition of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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and of </a:t>
            </a:r>
            <a:r>
              <a:rPr lang="en-US" altLang="en-US" sz="2400" dirty="0" err="1">
                <a:solidFill>
                  <a:srgbClr val="FFFFFF"/>
                </a:solidFill>
              </a:rPr>
              <a:t>of</a:t>
            </a:r>
            <a:r>
              <a:rPr lang="en-US" altLang="en-US" sz="2400" dirty="0">
                <a:solidFill>
                  <a:srgbClr val="FFFFFF"/>
                </a:solidFill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Φ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" name="Arrow: Curved Down 33">
            <a:extLst>
              <a:ext uri="{FF2B5EF4-FFF2-40B4-BE49-F238E27FC236}">
                <a16:creationId xmlns:a16="http://schemas.microsoft.com/office/drawing/2014/main" id="{A0C79FF7-1845-4CAA-A00C-5D71B91D7C31}"/>
              </a:ext>
            </a:extLst>
          </p:cNvPr>
          <p:cNvSpPr/>
          <p:nvPr/>
        </p:nvSpPr>
        <p:spPr bwMode="auto">
          <a:xfrm rot="16356649">
            <a:off x="1172863" y="2731417"/>
            <a:ext cx="293051" cy="264575"/>
          </a:xfrm>
          <a:prstGeom prst="curvedDownArrow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7" name="AutoShape 35">
            <a:extLst>
              <a:ext uri="{FF2B5EF4-FFF2-40B4-BE49-F238E27FC236}">
                <a16:creationId xmlns:a16="http://schemas.microsoft.com/office/drawing/2014/main" id="{50DCEC69-A8E1-4CC0-A494-901C69928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0200" y="5757416"/>
            <a:ext cx="3654883" cy="508346"/>
          </a:xfrm>
          <a:prstGeom prst="wedgeRoundRectCallout">
            <a:avLst>
              <a:gd name="adj1" fmla="val 51861"/>
              <a:gd name="adj2" fmla="val -45609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Induction as before.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" name="AutoShape 35">
            <a:extLst>
              <a:ext uri="{FF2B5EF4-FFF2-40B4-BE49-F238E27FC236}">
                <a16:creationId xmlns:a16="http://schemas.microsoft.com/office/drawing/2014/main" id="{1A9C2E70-3D67-4285-A530-759604A9D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0200" y="4064000"/>
            <a:ext cx="3706891" cy="1650654"/>
          </a:xfrm>
          <a:prstGeom prst="wedgeRoundRectCallout">
            <a:avLst>
              <a:gd name="adj1" fmla="val 53095"/>
              <a:gd name="adj2" fmla="val -24448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Because of needing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</a:t>
            </a:r>
            <a:r>
              <a:rPr lang="en-US" altLang="en-US" sz="2400" dirty="0">
                <a:solidFill>
                  <a:srgbClr val="FFFFFF"/>
                </a:solidFill>
              </a:rPr>
              <a:t>,</a:t>
            </a:r>
          </a:p>
          <a:p>
            <a:pPr lvl="0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   w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 say “include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´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”</a:t>
            </a:r>
          </a:p>
          <a:p>
            <a:pPr lvl="0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instead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of “conclude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r>
              <a:rPr lang="en-US" altLang="en-US" sz="2400" dirty="0">
                <a:solidFill>
                  <a:srgbClr val="FFFFFF"/>
                </a:solidFill>
              </a:rPr>
              <a:t>”</a:t>
            </a:r>
          </a:p>
          <a:p>
            <a:pPr lvl="0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   or “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´ </a:t>
            </a:r>
            <a:r>
              <a:rPr lang="en-US" altLang="en-US" sz="2400" dirty="0">
                <a:solidFill>
                  <a:srgbClr val="FFFFFF"/>
                </a:solidFill>
              </a:rPr>
              <a:t>follows from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400" dirty="0">
                <a:solidFill>
                  <a:srgbClr val="FFFFFF"/>
                </a:solidFill>
              </a:rPr>
              <a:t>”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9" name="Rectangle 2">
            <a:extLst>
              <a:ext uri="{FF2B5EF4-FFF2-40B4-BE49-F238E27FC236}">
                <a16:creationId xmlns:a16="http://schemas.microsoft.com/office/drawing/2014/main" id="{D3776F8D-9941-4FA8-9967-9C329E240979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579130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2" grpId="0" animBg="1"/>
      <p:bldP spid="33" grpId="0" animBg="1"/>
      <p:bldP spid="34" grpId="0" animBg="1"/>
      <p:bldP spid="37" grpId="0" animBg="1"/>
      <p:bldP spid="38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102CD1-FBB8-86DE-BC63-D388AF9769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2">
            <a:extLst>
              <a:ext uri="{FF2B5EF4-FFF2-40B4-BE49-F238E27FC236}">
                <a16:creationId xmlns:a16="http://schemas.microsoft.com/office/drawing/2014/main" id="{54626E4B-32D9-E5D8-6D0A-8C6C5A640D26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Formal Proof Systems</a:t>
            </a:r>
          </a:p>
        </p:txBody>
      </p:sp>
      <p:pic>
        <p:nvPicPr>
          <p:cNvPr id="3" name="Picture 5" descr="j0116172">
            <a:extLst>
              <a:ext uri="{FF2B5EF4-FFF2-40B4-BE49-F238E27FC236}">
                <a16:creationId xmlns:a16="http://schemas.microsoft.com/office/drawing/2014/main" id="{10443159-DC0F-3793-8A02-2654BC33FD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6096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Picture 2" descr="Forefathers' Eve | The Witcher 3 Wiki">
            <a:extLst>
              <a:ext uri="{FF2B5EF4-FFF2-40B4-BE49-F238E27FC236}">
                <a16:creationId xmlns:a16="http://schemas.microsoft.com/office/drawing/2014/main" id="{5DC2CBF6-CED8-CBA0-1DEE-50F54D2F62D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3" r="-1" b="-1"/>
          <a:stretch/>
        </p:blipFill>
        <p:spPr bwMode="auto">
          <a:xfrm flipH="1">
            <a:off x="-228600" y="4479795"/>
            <a:ext cx="1904999" cy="2759205"/>
          </a:xfrm>
          <a:custGeom>
            <a:avLst/>
            <a:gdLst/>
            <a:ahLst/>
            <a:cxnLst/>
            <a:rect l="l" t="t" r="r" b="b"/>
            <a:pathLst>
              <a:path w="6313150" h="6857997">
                <a:moveTo>
                  <a:pt x="65565" y="0"/>
                </a:moveTo>
                <a:lnTo>
                  <a:pt x="6313150" y="0"/>
                </a:lnTo>
                <a:lnTo>
                  <a:pt x="6313150" y="6857997"/>
                </a:lnTo>
                <a:lnTo>
                  <a:pt x="3293946" y="6857997"/>
                </a:lnTo>
                <a:lnTo>
                  <a:pt x="3235857" y="6823061"/>
                </a:lnTo>
                <a:cubicBezTo>
                  <a:pt x="1291240" y="5592803"/>
                  <a:pt x="0" y="3423096"/>
                  <a:pt x="0" y="951803"/>
                </a:cubicBezTo>
                <a:cubicBezTo>
                  <a:pt x="0" y="727140"/>
                  <a:pt x="10673" y="504970"/>
                  <a:pt x="31536" y="285771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AutoShape 35">
            <a:extLst>
              <a:ext uri="{FF2B5EF4-FFF2-40B4-BE49-F238E27FC236}">
                <a16:creationId xmlns:a16="http://schemas.microsoft.com/office/drawing/2014/main" id="{ED84B94A-0255-CAFC-4C0D-E6FEFD519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8576" y="651129"/>
            <a:ext cx="3472223" cy="1828800"/>
          </a:xfrm>
          <a:prstGeom prst="wedgeRoundRectCallout">
            <a:avLst>
              <a:gd name="adj1" fmla="val -55165"/>
              <a:gd name="adj2" fmla="val 46547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But adding meaning or intuition is bad</a:t>
            </a:r>
          </a:p>
          <a:p>
            <a:pPr algn="ctr">
              <a:buNone/>
            </a:pPr>
            <a:r>
              <a:rPr lang="en-US" sz="2400" dirty="0"/>
              <a:t>because mathematicians get it wrong sometimes.</a:t>
            </a:r>
            <a:br>
              <a:rPr lang="en-US" sz="2400" dirty="0"/>
            </a:br>
            <a:endParaRPr lang="en-US" sz="2400" dirty="0"/>
          </a:p>
        </p:txBody>
      </p:sp>
      <p:sp>
        <p:nvSpPr>
          <p:cNvPr id="33" name="AutoShape 35">
            <a:extLst>
              <a:ext uri="{FF2B5EF4-FFF2-40B4-BE49-F238E27FC236}">
                <a16:creationId xmlns:a16="http://schemas.microsoft.com/office/drawing/2014/main" id="{4CB4E32A-4E9C-C253-0B08-B3682E5CFA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222" y="4282637"/>
            <a:ext cx="3886199" cy="1645526"/>
          </a:xfrm>
          <a:prstGeom prst="wedgeRoundRectCallout">
            <a:avLst>
              <a:gd name="adj1" fmla="val -54508"/>
              <a:gd name="adj2" fmla="val -38834"/>
              <a:gd name="adj3" fmla="val 16667"/>
            </a:avLst>
          </a:prstGeom>
          <a:solidFill>
            <a:srgbClr val="000066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28600" algn="ctr" eaLnBrk="1" hangingPunct="1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And we are talking about</a:t>
            </a:r>
          </a:p>
          <a:p>
            <a:pPr indent="-228600" algn="ctr" eaLnBrk="1" hangingPunct="1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the local implied quantifiers.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The writer/reader should know these.</a:t>
            </a:r>
          </a:p>
        </p:txBody>
      </p:sp>
      <p:sp>
        <p:nvSpPr>
          <p:cNvPr id="6" name="AutoShape 35">
            <a:extLst>
              <a:ext uri="{FF2B5EF4-FFF2-40B4-BE49-F238E27FC236}">
                <a16:creationId xmlns:a16="http://schemas.microsoft.com/office/drawing/2014/main" id="{F074CE98-C2A0-E90F-CCD2-548E046D7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1" y="2514600"/>
            <a:ext cx="5334000" cy="1676763"/>
          </a:xfrm>
          <a:prstGeom prst="wedgeRoundRectCallout">
            <a:avLst>
              <a:gd name="adj1" fmla="val -51569"/>
              <a:gd name="adj2" fmla="val -50134"/>
              <a:gd name="adj3" fmla="val 16667"/>
            </a:avLst>
          </a:prstGeom>
          <a:solidFill>
            <a:srgbClr val="000066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28600" eaLnBrk="1" hangingPunct="1">
              <a:spcBef>
                <a:spcPts val="0"/>
              </a:spcBef>
              <a:buNone/>
              <a:defRPr/>
            </a:pPr>
            <a:r>
              <a:rPr lang="en-US" sz="2400" dirty="0"/>
              <a:t>Mathematicians may have gotten wrong:</a:t>
            </a:r>
          </a:p>
          <a:p>
            <a:pPr marL="114300" indent="-342900" eaLnBrk="1" hangingPunct="1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Every theorem is provable</a:t>
            </a:r>
          </a:p>
          <a:p>
            <a:pPr marL="114300" indent="-342900" eaLnBrk="1" hangingPunct="1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Every problem is computable.</a:t>
            </a:r>
          </a:p>
          <a:p>
            <a:pPr eaLnBrk="1" hangingPunct="1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But intuition is still helpful.</a:t>
            </a: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7B020892-F53B-689B-B275-C970FF65F1F8}"/>
              </a:ext>
            </a:extLst>
          </p:cNvPr>
          <p:cNvGrpSpPr/>
          <p:nvPr/>
        </p:nvGrpSpPr>
        <p:grpSpPr>
          <a:xfrm>
            <a:off x="6010289" y="3919478"/>
            <a:ext cx="3050389" cy="2677656"/>
            <a:chOff x="6248401" y="3951194"/>
            <a:chExt cx="2375991" cy="2677656"/>
          </a:xfrm>
        </p:grpSpPr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C81F5C1D-6680-CCB2-369F-C1558C3455AF}"/>
                </a:ext>
              </a:extLst>
            </p:cNvPr>
            <p:cNvSpPr/>
            <p:nvPr/>
          </p:nvSpPr>
          <p:spPr>
            <a:xfrm>
              <a:off x="6248401" y="3951194"/>
              <a:ext cx="2375991" cy="2677656"/>
            </a:xfrm>
            <a:prstGeom prst="rect">
              <a:avLst/>
            </a:prstGeom>
            <a:solidFill>
              <a:srgbClr val="000066"/>
            </a:solidFill>
            <a:ln w="12700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1.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/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)      Remove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/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19.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20.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  Add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 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0E7A2C13-23EB-124C-A839-77D6EDB6C1EF}"/>
                </a:ext>
              </a:extLst>
            </p:cNvPr>
            <p:cNvGrpSpPr/>
            <p:nvPr/>
          </p:nvGrpSpPr>
          <p:grpSpPr>
            <a:xfrm>
              <a:off x="6326610" y="4956411"/>
              <a:ext cx="2103120" cy="731674"/>
              <a:chOff x="1905000" y="4692227"/>
              <a:chExt cx="8259083" cy="731674"/>
            </a:xfrm>
          </p:grpSpPr>
          <p:sp>
            <p:nvSpPr>
              <p:cNvPr id="46" name="Text Box 21">
                <a:extLst>
                  <a:ext uri="{FF2B5EF4-FFF2-40B4-BE49-F238E27FC236}">
                    <a16:creationId xmlns:a16="http://schemas.microsoft.com/office/drawing/2014/main" id="{071BA9FE-85CD-CF18-DD81-9D81897E2A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0575" y="4962236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need</a:t>
                </a:r>
              </a:p>
            </p:txBody>
          </p:sp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C1E307C4-402C-3F66-9314-A3B0F0813C5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05000" y="5105400"/>
                <a:ext cx="8259080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8" name="Text Box 21">
                <a:extLst>
                  <a:ext uri="{FF2B5EF4-FFF2-40B4-BE49-F238E27FC236}">
                    <a16:creationId xmlns:a16="http://schemas.microsoft.com/office/drawing/2014/main" id="{1B458574-330F-8E86-19DB-3A2601D1BD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2049" y="4692227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have</a:t>
                </a:r>
              </a:p>
            </p:txBody>
          </p:sp>
        </p:grp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4E65011-6605-7727-52FA-5B48E9E434D4}"/>
              </a:ext>
            </a:extLst>
          </p:cNvPr>
          <p:cNvGrpSpPr/>
          <p:nvPr/>
        </p:nvGrpSpPr>
        <p:grpSpPr>
          <a:xfrm>
            <a:off x="6010290" y="642328"/>
            <a:ext cx="3050389" cy="3046988"/>
            <a:chOff x="6248401" y="3766528"/>
            <a:chExt cx="2375991" cy="3046988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AF881E6C-CD7B-46B1-ECB8-3905E6638A65}"/>
                </a:ext>
              </a:extLst>
            </p:cNvPr>
            <p:cNvSpPr/>
            <p:nvPr/>
          </p:nvSpPr>
          <p:spPr>
            <a:xfrm>
              <a:off x="6248401" y="3766528"/>
              <a:ext cx="2375991" cy="3046988"/>
            </a:xfrm>
            <a:prstGeom prst="rect">
              <a:avLst/>
            </a:prstGeom>
            <a:solidFill>
              <a:srgbClr val="000066"/>
            </a:solidFill>
            <a:ln w="12700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1.  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       Remove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19.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20.  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  Add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 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154AB018-B799-4C66-703B-A832722EFD5C}"/>
                </a:ext>
              </a:extLst>
            </p:cNvPr>
            <p:cNvGrpSpPr/>
            <p:nvPr/>
          </p:nvGrpSpPr>
          <p:grpSpPr>
            <a:xfrm>
              <a:off x="6326610" y="4956411"/>
              <a:ext cx="2103120" cy="731674"/>
              <a:chOff x="1905000" y="4692227"/>
              <a:chExt cx="8259083" cy="731674"/>
            </a:xfrm>
          </p:grpSpPr>
          <p:sp>
            <p:nvSpPr>
              <p:cNvPr id="52" name="Text Box 21">
                <a:extLst>
                  <a:ext uri="{FF2B5EF4-FFF2-40B4-BE49-F238E27FC236}">
                    <a16:creationId xmlns:a16="http://schemas.microsoft.com/office/drawing/2014/main" id="{470D93D3-3989-95F8-B2C1-E30CF680D8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0575" y="4962236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need</a:t>
                </a:r>
              </a:p>
            </p:txBody>
          </p:sp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id="{3ADEA234-C652-0D99-4158-40F382D979C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05000" y="5105400"/>
                <a:ext cx="8259080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4" name="Text Box 21">
                <a:extLst>
                  <a:ext uri="{FF2B5EF4-FFF2-40B4-BE49-F238E27FC236}">
                    <a16:creationId xmlns:a16="http://schemas.microsoft.com/office/drawing/2014/main" id="{B1714697-4330-47F6-DA87-CAEA010A00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2049" y="4692227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have</a:t>
                </a:r>
              </a:p>
            </p:txBody>
          </p:sp>
        </p:grpSp>
      </p:grpSp>
      <p:sp>
        <p:nvSpPr>
          <p:cNvPr id="55" name="Slide Number Placeholder 5">
            <a:extLst>
              <a:ext uri="{FF2B5EF4-FFF2-40B4-BE49-F238E27FC236}">
                <a16:creationId xmlns:a16="http://schemas.microsoft.com/office/drawing/2014/main" id="{E38C7713-3FD9-4CC5-7BBE-AA09F7C26FF0}"/>
              </a:ext>
            </a:extLst>
          </p:cNvPr>
          <p:cNvSpPr txBox="1">
            <a:spLocks/>
          </p:cNvSpPr>
          <p:nvPr/>
        </p:nvSpPr>
        <p:spPr>
          <a:xfrm>
            <a:off x="8686800" y="6705600"/>
            <a:ext cx="457200" cy="157113"/>
          </a:xfrm>
          <a:prstGeom prst="rect">
            <a:avLst/>
          </a:prstGeom>
        </p:spPr>
        <p:txBody>
          <a:bodyPr vert="horz" lIns="91440" tIns="45720" rIns="91440" bIns="45720" rtlCol="0" anchor="ctr" anchorCtr="0"/>
          <a:lstStyle>
            <a:defPPr>
              <a:defRPr lang="en-US"/>
            </a:defPPr>
            <a:lvl1pPr marL="0" algn="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847A6AB7-ED92-4CC2-895B-E46908831F7A}" type="slidenum">
              <a:rPr lang="en-US" smtClean="0">
                <a:solidFill>
                  <a:schemeClr val="bg1"/>
                </a:solidFill>
              </a:rPr>
              <a:pPr/>
              <a:t>21</a:t>
            </a:fld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E1F729A2-634B-F958-1AFE-54F7205F7029}"/>
              </a:ext>
            </a:extLst>
          </p:cNvPr>
          <p:cNvSpPr txBox="1"/>
          <p:nvPr/>
        </p:nvSpPr>
        <p:spPr>
          <a:xfrm>
            <a:off x="6110697" y="1487551"/>
            <a:ext cx="243470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(means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  <a:r>
              <a:rPr lang="en-US" altLang="en-US" sz="2400" dirty="0"/>
              <a:t>)</a:t>
            </a:r>
            <a:endParaRPr lang="en-GB" sz="2400" dirty="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2DCBA44C-1D15-97AF-CB3A-352D5062BE02}"/>
              </a:ext>
            </a:extLst>
          </p:cNvPr>
          <p:cNvSpPr txBox="1"/>
          <p:nvPr/>
        </p:nvSpPr>
        <p:spPr>
          <a:xfrm>
            <a:off x="6263097" y="4643735"/>
            <a:ext cx="243470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(means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  <a:r>
              <a:rPr lang="en-US" altLang="en-US" sz="2400" dirty="0"/>
              <a:t>)</a:t>
            </a:r>
            <a:endParaRPr lang="en-GB" sz="2400" dirty="0"/>
          </a:p>
        </p:txBody>
      </p:sp>
    </p:spTree>
    <p:extLst>
      <p:ext uri="{BB962C8B-B14F-4D97-AF65-F5344CB8AC3E}">
        <p14:creationId xmlns:p14="http://schemas.microsoft.com/office/powerpoint/2010/main" val="1302302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3" grpId="0" animBg="1"/>
      <p:bldP spid="6" grpId="0" animBg="1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F51103F6-0336-4B2E-AD4C-C0D1365FBCD6}"/>
                  </a:ext>
                </a:extLst>
              </p:cNvPr>
              <p:cNvSpPr/>
              <p:nvPr/>
            </p:nvSpPr>
            <p:spPr>
              <a:xfrm>
                <a:off x="304800" y="609600"/>
                <a:ext cx="9592237" cy="6063198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457200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CA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Removing </a:t>
                </a:r>
                <a:r>
                  <a:rPr lang="en-US" altLang="en-US" sz="2400" dirty="0">
                    <a:solidFill>
                      <a:schemeClr val="tx2"/>
                    </a:solidFill>
                    <a:latin typeface="Symbol" pitchFamily="18" charset="2"/>
                  </a:rPr>
                  <a:t>": </a:t>
                </a:r>
                <a:r>
                  <a:rPr lang="en-US" altLang="en-US" sz="2400" dirty="0"/>
                  <a:t>From line 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lang="en-US" altLang="en-US" sz="2400" dirty="0">
                    <a:sym typeface="Symbol" panose="05050102010706020507" pitchFamily="18" charset="2"/>
                  </a:rPr>
                  <a:t>, include </a:t>
                </a:r>
                <a:r>
                  <a:rPr lang="en-US" altLang="en-US" sz="2400" dirty="0"/>
                  <a:t>line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(term)</a:t>
                </a:r>
                <a:r>
                  <a:rPr lang="en-US" altLang="en-US" sz="2400" dirty="0">
                    <a:sym typeface="Symbol" panose="05050102010706020507" pitchFamily="18" charset="2"/>
                  </a:rPr>
                  <a:t> 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CA" altLang="en-US" sz="24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 err="1">
                    <a:cs typeface="Times New Roman" panose="02020603050405020304" pitchFamily="18" charset="0"/>
                    <a:sym typeface="Symbol" panose="05050102010706020507" pitchFamily="18" charset="2"/>
                  </a:rPr>
                  <a:t>eg</a:t>
                </a:r>
                <a:r>
                  <a:rPr lang="en-CA" altLang="en-US" sz="24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lang="en-CA" altLang="en-US" sz="24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). </a:t>
                </a:r>
                <a:endPara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800100" lvl="1" indent="-342900" algn="l">
                  <a:spcBef>
                    <a:spcPts val="0"/>
                  </a:spcBef>
                  <a:buFont typeface="Arial" panose="020B0604020202020204" pitchFamily="34" charset="0"/>
                  <a:buChar char="•"/>
                  <a:defRPr/>
                </a:pPr>
                <a:r>
                  <a:rPr lang="en-CA" altLang="en-US" sz="24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 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states that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is true for every value of 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.</a:t>
                </a:r>
              </a:p>
              <a:p>
                <a:pPr marL="800100" lvl="1" indent="-342900" algn="l">
                  <a:spcBef>
                    <a:spcPts val="0"/>
                  </a:spcBef>
                  <a:buFont typeface="Arial" panose="020B0604020202020204" pitchFamily="34" charset="0"/>
                  <a:buChar char="•"/>
                  <a:defRPr/>
                </a:pP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We don’t know which object 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term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represents in our model.</a:t>
                </a:r>
              </a:p>
              <a:p>
                <a:pPr marL="800100" lvl="1" indent="-342900" algn="l">
                  <a:spcBef>
                    <a:spcPts val="0"/>
                  </a:spcBef>
                  <a:buFont typeface="Arial" panose="020B0604020202020204" pitchFamily="34" charset="0"/>
                  <a:buChar char="•"/>
                  <a:defRPr/>
                </a:pP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But whichever,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(term) 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is true.</a:t>
                </a:r>
              </a:p>
              <a:p>
                <a:pPr marL="800100" lvl="1" indent="-342900" algn="l">
                  <a:spcBef>
                    <a:spcPts val="0"/>
                  </a:spcBef>
                  <a:buFont typeface="Arial" panose="020B0604020202020204" pitchFamily="34" charset="0"/>
                  <a:buChar char="•"/>
                  <a:defRPr/>
                </a:pP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CA" altLang="en-US" sz="2000" dirty="0" err="1">
                    <a:cs typeface="Times New Roman" panose="02020603050405020304" pitchFamily="18" charset="0"/>
                    <a:sym typeface="Symbol" panose="05050102010706020507" pitchFamily="18" charset="2"/>
                  </a:rPr>
                  <a:t>Eg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term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is also fine because 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.                               </a:t>
                </a:r>
                <a:endParaRPr lang="en-CA" altLang="en-US" sz="20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457200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CA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Adding </a:t>
                </a:r>
                <a:r>
                  <a:rPr lang="en-US" altLang="en-US" sz="2400" dirty="0">
                    <a:solidFill>
                      <a:schemeClr val="tx2"/>
                    </a:solidFill>
                    <a:latin typeface="Symbol" pitchFamily="18" charset="2"/>
                  </a:rPr>
                  <a:t>": </a:t>
                </a:r>
                <a:r>
                  <a:rPr lang="en-US" altLang="en-US" sz="2400" dirty="0"/>
                  <a:t>From line</a:t>
                </a:r>
                <a:r>
                  <a:rPr lang="en-US" altLang="en-US" sz="2400" dirty="0">
                    <a:latin typeface="Symbol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lang="en-US" altLang="en-US" sz="2400" dirty="0">
                    <a:sym typeface="Symbol" panose="05050102010706020507" pitchFamily="18" charset="2"/>
                  </a:rPr>
                  <a:t>, include </a:t>
                </a:r>
                <a:r>
                  <a:rPr lang="en-US" altLang="en-US" sz="2400" dirty="0"/>
                  <a:t>line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lang="en-US" altLang="en-US" sz="2400" dirty="0">
                    <a:sym typeface="Symbol" panose="05050102010706020507" pitchFamily="18" charset="2"/>
                  </a:rPr>
                  <a:t>.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</a:t>
                </a:r>
                <a:r>
                  <a:rPr lang="en-CA" altLang="en-US" sz="24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lang="en-CA" altLang="en-US" sz="2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914400" lvl="1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"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 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is not true, but 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 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is.</a:t>
                </a:r>
              </a:p>
              <a:p>
                <a:pPr marL="914400" lvl="1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CA" sz="20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Cannot be done for fixed x</a:t>
                </a:r>
                <a:r>
                  <a:rPr lang="en-US" altLang="en-US" sz="2000" baseline="-25000" dirty="0">
                    <a:solidFill>
                      <a:srgbClr val="FF0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or </a:t>
                </a:r>
                <a:r>
                  <a:rPr lang="en-CA" sz="20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l-GR" altLang="en-US" sz="20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lang="en-CA" altLang="en-US" sz="20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.</a:t>
                </a:r>
              </a:p>
              <a:p>
                <a:pPr marL="457200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CA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Removing </a:t>
                </a:r>
                <a:r>
                  <a:rPr lang="en-US" altLang="en-US" sz="2400" dirty="0">
                    <a:solidFill>
                      <a:srgbClr val="FFFF00"/>
                    </a:solidFill>
                    <a:latin typeface="Symbol" pitchFamily="18" charset="2"/>
                  </a:rPr>
                  <a:t>$</a:t>
                </a:r>
                <a:r>
                  <a:rPr lang="en-US" altLang="en-US" sz="2400" dirty="0">
                    <a:solidFill>
                      <a:schemeClr val="tx2"/>
                    </a:solidFill>
                    <a:latin typeface="Symbol" pitchFamily="18" charset="2"/>
                  </a:rPr>
                  <a:t>: </a:t>
                </a:r>
                <a:r>
                  <a:rPr lang="en-US" altLang="en-US" sz="2400" dirty="0"/>
                  <a:t>From line 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x,y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n-US" altLang="en-US" sz="2400" dirty="0">
                    <a:sym typeface="Symbol" panose="05050102010706020507" pitchFamily="18" charset="2"/>
                  </a:rPr>
                  <a:t>, include </a:t>
                </a:r>
                <a:r>
                  <a:rPr lang="en-US" altLang="en-US" sz="2400" dirty="0"/>
                  <a:t>line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(x,y</a:t>
                </a:r>
                <a:r>
                  <a:rPr lang="en-US" altLang="en-US" sz="2400" baseline="-25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</a:t>
                </a:r>
                <a:r>
                  <a:rPr lang="en-US" altLang="en-US" sz="2400" dirty="0">
                    <a:sym typeface="Symbol" panose="05050102010706020507" pitchFamily="18" charset="2"/>
                  </a:rPr>
                  <a:t>.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</a:p>
              <a:p>
                <a:pPr marL="914400" lvl="1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x,y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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x,y</a:t>
                </a:r>
                <a:r>
                  <a:rPr lang="en-US" altLang="en-US" sz="2000" baseline="-25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 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is not true,</a:t>
                </a:r>
                <a:endParaRPr lang="en-CA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914400" lvl="1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but 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x,y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))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x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x,y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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lang="en-CA" altLang="en-US" sz="2000" dirty="0">
                        <a:solidFill>
                          <a:srgbClr val="FFC000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m:t>y</m:t>
                    </m:r>
                    <m:r>
                      <m:rPr>
                        <m:nor/>
                      </m:rPr>
                      <a:rPr lang="en-US" altLang="en-US" sz="2000" baseline="-25000" dirty="0">
                        <a:solidFill>
                          <a:srgbClr val="FFC000"/>
                        </a:solidFill>
                        <a:latin typeface="Symbol" pitchFamily="18" charset="2"/>
                      </a:rPr>
                      <m:t>$</m:t>
                    </m:r>
                  </m:oMath>
                </a14:m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(x,y</a:t>
                </a:r>
                <a:r>
                  <a:rPr lang="en-US" altLang="en-US" sz="2000" baseline="-25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≡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x,y</a:t>
                </a:r>
                <a:r>
                  <a:rPr lang="en-US" altLang="en-US" sz="2000" baseline="-25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914400" lvl="1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Note 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000" baseline="-25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depends on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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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.</a:t>
                </a:r>
              </a:p>
              <a:p>
                <a:pPr marL="457200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CA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Adding </a:t>
                </a:r>
                <a:r>
                  <a:rPr lang="en-US" altLang="en-US" sz="2400" dirty="0">
                    <a:solidFill>
                      <a:srgbClr val="FFFF00"/>
                    </a:solidFill>
                    <a:latin typeface="Symbol" pitchFamily="18" charset="2"/>
                  </a:rPr>
                  <a:t>$</a:t>
                </a:r>
                <a:r>
                  <a:rPr lang="en-US" altLang="en-US" sz="2400" dirty="0">
                    <a:solidFill>
                      <a:schemeClr val="tx2"/>
                    </a:solidFill>
                    <a:latin typeface="Symbol" pitchFamily="18" charset="2"/>
                  </a:rPr>
                  <a:t>: </a:t>
                </a:r>
                <a:r>
                  <a:rPr lang="en-US" altLang="en-US" sz="2400" dirty="0"/>
                  <a:t>From line</a:t>
                </a:r>
                <a:r>
                  <a:rPr lang="en-US" altLang="en-US" sz="2400" dirty="0">
                    <a:latin typeface="Symbol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(term)</a:t>
                </a:r>
                <a:r>
                  <a:rPr lang="en-US" altLang="en-US" sz="2400" dirty="0">
                    <a:sym typeface="Symbol" panose="05050102010706020507" pitchFamily="18" charset="2"/>
                  </a:rPr>
                  <a:t>, include </a:t>
                </a:r>
                <a:r>
                  <a:rPr lang="en-US" altLang="en-US" sz="2400" dirty="0"/>
                  <a:t>line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(y)</a:t>
                </a:r>
                <a:r>
                  <a:rPr lang="en-US" altLang="en-US" sz="2400" dirty="0">
                    <a:sym typeface="Symbol" panose="05050102010706020507" pitchFamily="18" charset="2"/>
                  </a:rPr>
                  <a:t>.</a:t>
                </a:r>
              </a:p>
              <a:p>
                <a:pPr marL="914400" lvl="1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If  </a:t>
                </a:r>
                <a:r>
                  <a:rPr lang="el-GR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(t) is true for some term t, then there exists a y for which it is true.</a:t>
                </a:r>
              </a:p>
              <a:p>
                <a:pPr marL="914400" lvl="1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x,term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(x))))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x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x,term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</a:t>
                </a:r>
                <a:r>
                  <a:rPr lang="en-US" sz="2000" dirty="0"/>
                  <a:t>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x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x,y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x,y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)))</a:t>
                </a:r>
                <a:endParaRPr lang="en-CA" altLang="en-US" sz="2000" dirty="0"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914400" lvl="1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CA" altLang="en-US" sz="20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Cannot 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be done if 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term 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depends on 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 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bounded with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, because </a:t>
                </a:r>
              </a:p>
              <a:p>
                <a:pPr lvl="1" algn="l">
                  <a:defRPr/>
                </a:pP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    QC(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x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x,term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(x)))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x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x,term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sz="2000" dirty="0">
                    <a:solidFill>
                      <a:srgbClr val="FFC000"/>
                    </a:solidFill>
                  </a:rPr>
                  <a:t>⇸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x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x,y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n-US" altLang="en-US" sz="2000" dirty="0">
                    <a:sym typeface="Symbol" panose="05050102010706020507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"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x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x,y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))</a:t>
                </a:r>
                <a:endParaRPr lang="en-CA" altLang="en-US" sz="2000" dirty="0">
                  <a:solidFill>
                    <a:srgbClr val="FF0000"/>
                  </a:solidFill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457200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CA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Negating </a:t>
                </a:r>
                <a:r>
                  <a:rPr lang="en-US" altLang="en-US" sz="2400" dirty="0">
                    <a:solidFill>
                      <a:schemeClr val="tx2"/>
                    </a:solidFill>
                    <a:latin typeface="Symbol" pitchFamily="18" charset="2"/>
                  </a:rPr>
                  <a:t>"&amp;</a:t>
                </a:r>
                <a:r>
                  <a:rPr lang="en-US" altLang="en-US" sz="2400" dirty="0">
                    <a:solidFill>
                      <a:srgbClr val="FFFF00"/>
                    </a:solidFill>
                    <a:latin typeface="Symbol" pitchFamily="18" charset="2"/>
                  </a:rPr>
                  <a:t>$</a:t>
                </a:r>
                <a:r>
                  <a:rPr lang="en-US" altLang="en-US" sz="2400" dirty="0">
                    <a:solidFill>
                      <a:schemeClr val="tx2"/>
                    </a:solidFill>
                    <a:latin typeface="Symbol" pitchFamily="18" charset="2"/>
                  </a:rPr>
                  <a:t>: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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x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(x)   </a:t>
                </a:r>
                <a:r>
                  <a:rPr lang="en-US" altLang="en-US" sz="2400" dirty="0" err="1">
                    <a:solidFill>
                      <a:srgbClr val="FFC000"/>
                    </a:solidFill>
                    <a:sym typeface="Symbol" panose="05050102010706020507" pitchFamily="18" charset="2"/>
                  </a:rPr>
                  <a:t>iff</a:t>
                </a:r>
                <a:r>
                  <a:rPr lang="en-US" altLang="en-US" sz="2400" dirty="0">
                    <a:solidFill>
                      <a:srgbClr val="FFC000"/>
                    </a:solidFill>
                    <a:sym typeface="Symbol" panose="05050102010706020507" pitchFamily="18" charset="2"/>
                  </a:rPr>
                  <a:t>  </a:t>
                </a:r>
                <a:r>
                  <a:rPr lang="en-US" altLang="en-US" sz="2400" dirty="0">
                    <a:solidFill>
                      <a:srgbClr val="FFC000"/>
                    </a:solidFill>
                    <a:sym typeface="Wingdings" panose="05000000000000000000" pitchFamily="2" charset="2"/>
                  </a:rPr>
                  <a:t> 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x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α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(x) </a:t>
                </a:r>
              </a:p>
            </p:txBody>
          </p:sp>
        </mc:Choice>
        <mc:Fallback xmlns=""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F51103F6-0336-4B2E-AD4C-C0D1365FBCD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800" y="609600"/>
                <a:ext cx="9592237" cy="6063198"/>
              </a:xfrm>
              <a:prstGeom prst="rect">
                <a:avLst/>
              </a:prstGeom>
              <a:blipFill>
                <a:blip r:embed="rId3"/>
                <a:stretch>
                  <a:fillRect l="-826" t="-905" b="-130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828800" y="46884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624375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9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9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542363" y="609600"/>
            <a:ext cx="959223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": </a:t>
            </a:r>
            <a:r>
              <a:rPr lang="en-US" altLang="en-US" sz="2400" dirty="0"/>
              <a:t>From line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).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lvl="1" algn="l">
              <a:spcBef>
                <a:spcPts val="0"/>
              </a:spcBef>
              <a:defRPr/>
            </a:pPr>
            <a:endParaRPr lang="en-US" altLang="en-US" sz="2400" dirty="0">
              <a:sym typeface="Symbol" panose="05050102010706020507" pitchFamily="18" charset="2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B9826D02-14DC-4226-BA4D-8026C06B9C43}"/>
              </a:ext>
            </a:extLst>
          </p:cNvPr>
          <p:cNvSpPr txBox="1">
            <a:spLocks noChangeArrowheads="1"/>
          </p:cNvSpPr>
          <p:nvPr/>
        </p:nvSpPr>
        <p:spPr>
          <a:xfrm>
            <a:off x="1828800" y="46884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13" name="Picture 12" descr="j0116172">
            <a:extLst>
              <a:ext uri="{FF2B5EF4-FFF2-40B4-BE49-F238E27FC236}">
                <a16:creationId xmlns:a16="http://schemas.microsoft.com/office/drawing/2014/main" id="{6A2A11D1-9749-458E-83BB-901DA65158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22098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4" name="AutoShape 35">
                <a:extLst>
                  <a:ext uri="{FF2B5EF4-FFF2-40B4-BE49-F238E27FC236}">
                    <a16:creationId xmlns:a16="http://schemas.microsoft.com/office/drawing/2014/main" id="{9151A773-AE21-434C-B10A-C0BD9081D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2230193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(</a:t>
                </a:r>
                <a:r>
                  <a:rPr kumimoji="0" lang="en-CA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4" name="AutoShape 35">
                <a:extLst>
                  <a:ext uri="{FF2B5EF4-FFF2-40B4-BE49-F238E27FC236}">
                    <a16:creationId xmlns:a16="http://schemas.microsoft.com/office/drawing/2014/main" id="{9151A773-AE21-434C-B10A-C0BD9081DF2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2230193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Rectangle 15">
            <a:extLst>
              <a:ext uri="{FF2B5EF4-FFF2-40B4-BE49-F238E27FC236}">
                <a16:creationId xmlns:a16="http://schemas.microsoft.com/office/drawing/2014/main" id="{C93330FD-2508-4BFE-B54E-1499D3BB6257}"/>
              </a:ext>
            </a:extLst>
          </p:cNvPr>
          <p:cNvSpPr/>
          <p:nvPr/>
        </p:nvSpPr>
        <p:spPr>
          <a:xfrm>
            <a:off x="217714" y="4438471"/>
            <a:ext cx="343988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  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CC2554C-43DE-454F-AE5E-EE29BEAD4031}"/>
              </a:ext>
            </a:extLst>
          </p:cNvPr>
          <p:cNvCxnSpPr>
            <a:cxnSpLocks/>
          </p:cNvCxnSpPr>
          <p:nvPr/>
        </p:nvCxnSpPr>
        <p:spPr bwMode="auto">
          <a:xfrm>
            <a:off x="4419600" y="4039638"/>
            <a:ext cx="0" cy="1827762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8" name="Rectangle 17">
            <a:extLst>
              <a:ext uri="{FF2B5EF4-FFF2-40B4-BE49-F238E27FC236}">
                <a16:creationId xmlns:a16="http://schemas.microsoft.com/office/drawing/2014/main" id="{4D5787E7-F88B-4581-9C93-5E0C0BDA433E}"/>
              </a:ext>
            </a:extLst>
          </p:cNvPr>
          <p:cNvSpPr/>
          <p:nvPr/>
        </p:nvSpPr>
        <p:spPr>
          <a:xfrm>
            <a:off x="4648211" y="4438471"/>
            <a:ext cx="41148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  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A87022E-41F2-4AB2-AB4E-1A82198B807B}"/>
              </a:ext>
            </a:extLst>
          </p:cNvPr>
          <p:cNvSpPr/>
          <p:nvPr/>
        </p:nvSpPr>
        <p:spPr>
          <a:xfrm>
            <a:off x="4134176" y="5054025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46321890-9ED7-4930-821E-C4E2A2C89600}"/>
              </a:ext>
            </a:extLst>
          </p:cNvPr>
          <p:cNvSpPr/>
          <p:nvPr/>
        </p:nvSpPr>
        <p:spPr>
          <a:xfrm>
            <a:off x="-76200" y="3717968"/>
            <a:ext cx="26064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Left hand side: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ctr">
              <a:spcBef>
                <a:spcPts val="0"/>
              </a:spcBef>
              <a:defRPr/>
            </a:pPr>
            <a:r>
              <a:rPr lang="en-US" altLang="en-US" sz="2400" dirty="0"/>
              <a:t>From line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F608214-B522-439B-A56E-5CD93373448C}"/>
              </a:ext>
            </a:extLst>
          </p:cNvPr>
          <p:cNvSpPr/>
          <p:nvPr/>
        </p:nvSpPr>
        <p:spPr>
          <a:xfrm>
            <a:off x="4346847" y="3709116"/>
            <a:ext cx="28159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Right hand side:</a:t>
            </a:r>
          </a:p>
          <a:p>
            <a:pPr algn="ctr">
              <a:spcBef>
                <a:spcPts val="0"/>
              </a:spcBef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52" name="AutoShape 35">
            <a:extLst>
              <a:ext uri="{FF2B5EF4-FFF2-40B4-BE49-F238E27FC236}">
                <a16:creationId xmlns:a16="http://schemas.microsoft.com/office/drawing/2014/main" id="{D1CDFC0B-D04D-427C-A729-B80B3DE25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5867400"/>
            <a:ext cx="6484166" cy="871690"/>
          </a:xfrm>
          <a:prstGeom prst="wedgeRoundRectCallout">
            <a:avLst>
              <a:gd name="adj1" fmla="val 54813"/>
              <a:gd name="adj2" fmla="val -3253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Ideally, students will be able to look at such statement and know whether or not they are true.</a:t>
            </a:r>
            <a:endParaRPr lang="en-CA" altLang="en-US" sz="2400" i="0" dirty="0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5FFA1817-C573-4C64-8727-FF901394EE39}"/>
              </a:ext>
            </a:extLst>
          </p:cNvPr>
          <p:cNvGrpSpPr>
            <a:grpSpLocks/>
          </p:cNvGrpSpPr>
          <p:nvPr/>
        </p:nvGrpSpPr>
        <p:grpSpPr bwMode="auto">
          <a:xfrm>
            <a:off x="7784264" y="5486400"/>
            <a:ext cx="1189548" cy="1252690"/>
            <a:chOff x="2065" y="1551"/>
            <a:chExt cx="1628" cy="1988"/>
          </a:xfrm>
        </p:grpSpPr>
        <p:sp>
          <p:nvSpPr>
            <p:cNvPr id="54" name="Freeform 30">
              <a:extLst>
                <a:ext uri="{FF2B5EF4-FFF2-40B4-BE49-F238E27FC236}">
                  <a16:creationId xmlns:a16="http://schemas.microsoft.com/office/drawing/2014/main" id="{C851EF36-3CE4-445E-9E75-FBAB6B3DF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5" name="Freeform 31">
              <a:extLst>
                <a:ext uri="{FF2B5EF4-FFF2-40B4-BE49-F238E27FC236}">
                  <a16:creationId xmlns:a16="http://schemas.microsoft.com/office/drawing/2014/main" id="{9AF792EB-FAAD-4586-9D7B-57AAEE094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6" name="Freeform 32">
              <a:extLst>
                <a:ext uri="{FF2B5EF4-FFF2-40B4-BE49-F238E27FC236}">
                  <a16:creationId xmlns:a16="http://schemas.microsoft.com/office/drawing/2014/main" id="{86183A60-0C5B-4D91-8B43-F76C0FE34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7" name="Freeform 33">
              <a:extLst>
                <a:ext uri="{FF2B5EF4-FFF2-40B4-BE49-F238E27FC236}">
                  <a16:creationId xmlns:a16="http://schemas.microsoft.com/office/drawing/2014/main" id="{681F0A80-5172-4588-85DE-BB3C55173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8" name="Freeform 34">
              <a:extLst>
                <a:ext uri="{FF2B5EF4-FFF2-40B4-BE49-F238E27FC236}">
                  <a16:creationId xmlns:a16="http://schemas.microsoft.com/office/drawing/2014/main" id="{A338D4B1-8D82-4D4A-A1DC-4A6C9830F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9" name="Freeform 35">
              <a:extLst>
                <a:ext uri="{FF2B5EF4-FFF2-40B4-BE49-F238E27FC236}">
                  <a16:creationId xmlns:a16="http://schemas.microsoft.com/office/drawing/2014/main" id="{26D1C8D2-4B9A-4C96-AB5B-9005EBBD2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0" name="Freeform 36">
              <a:extLst>
                <a:ext uri="{FF2B5EF4-FFF2-40B4-BE49-F238E27FC236}">
                  <a16:creationId xmlns:a16="http://schemas.microsoft.com/office/drawing/2014/main" id="{A321C03C-ADA2-4810-9F76-880837D84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1" name="Freeform 37">
              <a:extLst>
                <a:ext uri="{FF2B5EF4-FFF2-40B4-BE49-F238E27FC236}">
                  <a16:creationId xmlns:a16="http://schemas.microsoft.com/office/drawing/2014/main" id="{D0FCF8E2-C428-4C83-AAB6-499B6F431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2" name="Freeform 38">
              <a:extLst>
                <a:ext uri="{FF2B5EF4-FFF2-40B4-BE49-F238E27FC236}">
                  <a16:creationId xmlns:a16="http://schemas.microsoft.com/office/drawing/2014/main" id="{6B893E81-799A-492B-BC88-1821C0EB9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3" name="Freeform 39">
              <a:extLst>
                <a:ext uri="{FF2B5EF4-FFF2-40B4-BE49-F238E27FC236}">
                  <a16:creationId xmlns:a16="http://schemas.microsoft.com/office/drawing/2014/main" id="{3B128589-1BC3-4AB1-ADC7-C2F1188A3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4" name="Freeform 40">
              <a:extLst>
                <a:ext uri="{FF2B5EF4-FFF2-40B4-BE49-F238E27FC236}">
                  <a16:creationId xmlns:a16="http://schemas.microsoft.com/office/drawing/2014/main" id="{EEBFF569-3F47-4EAD-AFE3-ADD92CFC5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5" name="Freeform 41">
              <a:extLst>
                <a:ext uri="{FF2B5EF4-FFF2-40B4-BE49-F238E27FC236}">
                  <a16:creationId xmlns:a16="http://schemas.microsoft.com/office/drawing/2014/main" id="{7621F1CE-D27F-429A-9DEC-D2BC7CED5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6" name="Freeform 42">
              <a:extLst>
                <a:ext uri="{FF2B5EF4-FFF2-40B4-BE49-F238E27FC236}">
                  <a16:creationId xmlns:a16="http://schemas.microsoft.com/office/drawing/2014/main" id="{B5148FA7-F9BF-4268-AFBD-FB3FC11AE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7" name="Freeform 43">
              <a:extLst>
                <a:ext uri="{FF2B5EF4-FFF2-40B4-BE49-F238E27FC236}">
                  <a16:creationId xmlns:a16="http://schemas.microsoft.com/office/drawing/2014/main" id="{D5CD13C5-AAEE-42CC-BEC3-1621CA698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8" name="Freeform 44">
              <a:extLst>
                <a:ext uri="{FF2B5EF4-FFF2-40B4-BE49-F238E27FC236}">
                  <a16:creationId xmlns:a16="http://schemas.microsoft.com/office/drawing/2014/main" id="{027162B0-D83F-44AB-8786-BA1CC21B7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9" name="Freeform 45">
              <a:extLst>
                <a:ext uri="{FF2B5EF4-FFF2-40B4-BE49-F238E27FC236}">
                  <a16:creationId xmlns:a16="http://schemas.microsoft.com/office/drawing/2014/main" id="{D67A0192-5577-4701-8475-524B1021C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70" name="Freeform 46">
              <a:extLst>
                <a:ext uri="{FF2B5EF4-FFF2-40B4-BE49-F238E27FC236}">
                  <a16:creationId xmlns:a16="http://schemas.microsoft.com/office/drawing/2014/main" id="{829A9783-E653-4D34-89E5-02C32443A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</p:grpSp>
    </p:spTree>
    <p:extLst>
      <p:ext uri="{BB962C8B-B14F-4D97-AF65-F5344CB8AC3E}">
        <p14:creationId xmlns:p14="http://schemas.microsoft.com/office/powerpoint/2010/main" val="1381447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9" grpId="0"/>
      <p:bldP spid="52" grpId="0" animBg="1"/>
    </p:bld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542363" y="609600"/>
            <a:ext cx="959223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": </a:t>
            </a:r>
            <a:r>
              <a:rPr lang="en-US" altLang="en-US" sz="2400" dirty="0"/>
              <a:t>From line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).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lvl="1" algn="l">
              <a:spcBef>
                <a:spcPts val="0"/>
              </a:spcBef>
              <a:defRPr/>
            </a:pPr>
            <a:endParaRPr lang="en-US" altLang="en-US" sz="2400" dirty="0">
              <a:sym typeface="Symbol" panose="05050102010706020507" pitchFamily="18" charset="2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B9826D02-14DC-4226-BA4D-8026C06B9C43}"/>
              </a:ext>
            </a:extLst>
          </p:cNvPr>
          <p:cNvSpPr txBox="1">
            <a:spLocks noChangeArrowheads="1"/>
          </p:cNvSpPr>
          <p:nvPr/>
        </p:nvSpPr>
        <p:spPr>
          <a:xfrm>
            <a:off x="1828800" y="46884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13" name="Picture 12" descr="j0116172">
            <a:extLst>
              <a:ext uri="{FF2B5EF4-FFF2-40B4-BE49-F238E27FC236}">
                <a16:creationId xmlns:a16="http://schemas.microsoft.com/office/drawing/2014/main" id="{6A2A11D1-9749-458E-83BB-901DA65158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22098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4" name="AutoShape 35">
                <a:extLst>
                  <a:ext uri="{FF2B5EF4-FFF2-40B4-BE49-F238E27FC236}">
                    <a16:creationId xmlns:a16="http://schemas.microsoft.com/office/drawing/2014/main" id="{9151A773-AE21-434C-B10A-C0BD9081D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2230193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(</a:t>
                </a:r>
                <a:r>
                  <a:rPr kumimoji="0" lang="en-CA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4" name="AutoShape 35">
                <a:extLst>
                  <a:ext uri="{FF2B5EF4-FFF2-40B4-BE49-F238E27FC236}">
                    <a16:creationId xmlns:a16="http://schemas.microsoft.com/office/drawing/2014/main" id="{9151A773-AE21-434C-B10A-C0BD9081DF2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2230193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Rectangle 15">
            <a:extLst>
              <a:ext uri="{FF2B5EF4-FFF2-40B4-BE49-F238E27FC236}">
                <a16:creationId xmlns:a16="http://schemas.microsoft.com/office/drawing/2014/main" id="{C93330FD-2508-4BFE-B54E-1499D3BB6257}"/>
              </a:ext>
            </a:extLst>
          </p:cNvPr>
          <p:cNvSpPr/>
          <p:nvPr/>
        </p:nvSpPr>
        <p:spPr>
          <a:xfrm>
            <a:off x="217714" y="4438471"/>
            <a:ext cx="343988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  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CC2554C-43DE-454F-AE5E-EE29BEAD4031}"/>
              </a:ext>
            </a:extLst>
          </p:cNvPr>
          <p:cNvCxnSpPr>
            <a:cxnSpLocks/>
          </p:cNvCxnSpPr>
          <p:nvPr/>
        </p:nvCxnSpPr>
        <p:spPr bwMode="auto">
          <a:xfrm>
            <a:off x="4419600" y="4039638"/>
            <a:ext cx="0" cy="1827762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8" name="Rectangle 17">
            <a:extLst>
              <a:ext uri="{FF2B5EF4-FFF2-40B4-BE49-F238E27FC236}">
                <a16:creationId xmlns:a16="http://schemas.microsoft.com/office/drawing/2014/main" id="{4D5787E7-F88B-4581-9C93-5E0C0BDA433E}"/>
              </a:ext>
            </a:extLst>
          </p:cNvPr>
          <p:cNvSpPr/>
          <p:nvPr/>
        </p:nvSpPr>
        <p:spPr>
          <a:xfrm>
            <a:off x="4648211" y="4438471"/>
            <a:ext cx="41148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  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A87022E-41F2-4AB2-AB4E-1A82198B807B}"/>
              </a:ext>
            </a:extLst>
          </p:cNvPr>
          <p:cNvSpPr/>
          <p:nvPr/>
        </p:nvSpPr>
        <p:spPr>
          <a:xfrm>
            <a:off x="4134176" y="5054025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46321890-9ED7-4930-821E-C4E2A2C89600}"/>
              </a:ext>
            </a:extLst>
          </p:cNvPr>
          <p:cNvSpPr/>
          <p:nvPr/>
        </p:nvSpPr>
        <p:spPr>
          <a:xfrm>
            <a:off x="-76200" y="3717968"/>
            <a:ext cx="26064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Left hand side: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ctr">
              <a:spcBef>
                <a:spcPts val="0"/>
              </a:spcBef>
              <a:defRPr/>
            </a:pPr>
            <a:r>
              <a:rPr lang="en-US" altLang="en-US" sz="2400" dirty="0"/>
              <a:t>From line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F608214-B522-439B-A56E-5CD93373448C}"/>
              </a:ext>
            </a:extLst>
          </p:cNvPr>
          <p:cNvSpPr/>
          <p:nvPr/>
        </p:nvSpPr>
        <p:spPr>
          <a:xfrm>
            <a:off x="4346847" y="3709116"/>
            <a:ext cx="28159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Right hand side:</a:t>
            </a:r>
          </a:p>
          <a:p>
            <a:pPr algn="ctr">
              <a:spcBef>
                <a:spcPts val="0"/>
              </a:spcBef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2AA91A3A-6F07-433C-AB34-013D6AD989A9}"/>
              </a:ext>
            </a:extLst>
          </p:cNvPr>
          <p:cNvGrpSpPr>
            <a:grpSpLocks/>
          </p:cNvGrpSpPr>
          <p:nvPr/>
        </p:nvGrpSpPr>
        <p:grpSpPr bwMode="auto">
          <a:xfrm>
            <a:off x="7784264" y="5486400"/>
            <a:ext cx="1189548" cy="1252690"/>
            <a:chOff x="2065" y="1551"/>
            <a:chExt cx="1628" cy="1988"/>
          </a:xfrm>
        </p:grpSpPr>
        <p:sp>
          <p:nvSpPr>
            <p:cNvPr id="54" name="Freeform 30">
              <a:extLst>
                <a:ext uri="{FF2B5EF4-FFF2-40B4-BE49-F238E27FC236}">
                  <a16:creationId xmlns:a16="http://schemas.microsoft.com/office/drawing/2014/main" id="{7B72F72C-6AD8-4185-BF41-869E55290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5" name="Freeform 31">
              <a:extLst>
                <a:ext uri="{FF2B5EF4-FFF2-40B4-BE49-F238E27FC236}">
                  <a16:creationId xmlns:a16="http://schemas.microsoft.com/office/drawing/2014/main" id="{5175DDEE-C65A-4736-96E3-BF3348F30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6" name="Freeform 32">
              <a:extLst>
                <a:ext uri="{FF2B5EF4-FFF2-40B4-BE49-F238E27FC236}">
                  <a16:creationId xmlns:a16="http://schemas.microsoft.com/office/drawing/2014/main" id="{79BE9D4D-2277-4308-9C2D-283BE6A9F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7" name="Freeform 33">
              <a:extLst>
                <a:ext uri="{FF2B5EF4-FFF2-40B4-BE49-F238E27FC236}">
                  <a16:creationId xmlns:a16="http://schemas.microsoft.com/office/drawing/2014/main" id="{96721B46-16B4-4475-B918-20926002C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8" name="Freeform 34">
              <a:extLst>
                <a:ext uri="{FF2B5EF4-FFF2-40B4-BE49-F238E27FC236}">
                  <a16:creationId xmlns:a16="http://schemas.microsoft.com/office/drawing/2014/main" id="{C2159F75-C2AE-46A6-9042-32EA1ECD4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9" name="Freeform 35">
              <a:extLst>
                <a:ext uri="{FF2B5EF4-FFF2-40B4-BE49-F238E27FC236}">
                  <a16:creationId xmlns:a16="http://schemas.microsoft.com/office/drawing/2014/main" id="{CE91B630-E334-453C-B324-921DA7CBD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0" name="Freeform 36">
              <a:extLst>
                <a:ext uri="{FF2B5EF4-FFF2-40B4-BE49-F238E27FC236}">
                  <a16:creationId xmlns:a16="http://schemas.microsoft.com/office/drawing/2014/main" id="{8D66E56A-858D-4565-97BF-971FF7AFB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1" name="Freeform 37">
              <a:extLst>
                <a:ext uri="{FF2B5EF4-FFF2-40B4-BE49-F238E27FC236}">
                  <a16:creationId xmlns:a16="http://schemas.microsoft.com/office/drawing/2014/main" id="{6F741395-9692-431A-832B-C623017BB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2" name="Freeform 38">
              <a:extLst>
                <a:ext uri="{FF2B5EF4-FFF2-40B4-BE49-F238E27FC236}">
                  <a16:creationId xmlns:a16="http://schemas.microsoft.com/office/drawing/2014/main" id="{472F4FDA-F64D-4FA9-8117-6102D252B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3" name="Freeform 39">
              <a:extLst>
                <a:ext uri="{FF2B5EF4-FFF2-40B4-BE49-F238E27FC236}">
                  <a16:creationId xmlns:a16="http://schemas.microsoft.com/office/drawing/2014/main" id="{FB5E5BEB-692B-4322-AF75-9C0FDA59E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4" name="Freeform 40">
              <a:extLst>
                <a:ext uri="{FF2B5EF4-FFF2-40B4-BE49-F238E27FC236}">
                  <a16:creationId xmlns:a16="http://schemas.microsoft.com/office/drawing/2014/main" id="{F8B1BC9E-2645-4BBF-8EB1-4B234EB15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5" name="Freeform 41">
              <a:extLst>
                <a:ext uri="{FF2B5EF4-FFF2-40B4-BE49-F238E27FC236}">
                  <a16:creationId xmlns:a16="http://schemas.microsoft.com/office/drawing/2014/main" id="{FE68D0D2-457B-4846-A1A8-21820F133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6" name="Freeform 42">
              <a:extLst>
                <a:ext uri="{FF2B5EF4-FFF2-40B4-BE49-F238E27FC236}">
                  <a16:creationId xmlns:a16="http://schemas.microsoft.com/office/drawing/2014/main" id="{6093A7FC-10FC-4D72-891D-812EEE51F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7" name="Freeform 43">
              <a:extLst>
                <a:ext uri="{FF2B5EF4-FFF2-40B4-BE49-F238E27FC236}">
                  <a16:creationId xmlns:a16="http://schemas.microsoft.com/office/drawing/2014/main" id="{E4514A12-4397-4A54-8061-9B81AF8BC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8" name="Freeform 44">
              <a:extLst>
                <a:ext uri="{FF2B5EF4-FFF2-40B4-BE49-F238E27FC236}">
                  <a16:creationId xmlns:a16="http://schemas.microsoft.com/office/drawing/2014/main" id="{26228E04-3BF9-4A27-B207-5CFBA2E33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9" name="Freeform 45">
              <a:extLst>
                <a:ext uri="{FF2B5EF4-FFF2-40B4-BE49-F238E27FC236}">
                  <a16:creationId xmlns:a16="http://schemas.microsoft.com/office/drawing/2014/main" id="{1E99121F-FE8B-4D74-AD7E-ECCCB0993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70" name="Freeform 46">
              <a:extLst>
                <a:ext uri="{FF2B5EF4-FFF2-40B4-BE49-F238E27FC236}">
                  <a16:creationId xmlns:a16="http://schemas.microsoft.com/office/drawing/2014/main" id="{53C3BF95-E995-4C94-B609-6C9F0D6BA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</p:grpSp>
      <p:sp>
        <p:nvSpPr>
          <p:cNvPr id="71" name="AutoShape 35">
            <a:extLst>
              <a:ext uri="{FF2B5EF4-FFF2-40B4-BE49-F238E27FC236}">
                <a16:creationId xmlns:a16="http://schemas.microsoft.com/office/drawing/2014/main" id="{57E86C8D-9864-4F15-A487-CF0EFE7A4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5867400"/>
            <a:ext cx="6484166" cy="871690"/>
          </a:xfrm>
          <a:prstGeom prst="wedgeRoundRectCallout">
            <a:avLst>
              <a:gd name="adj1" fmla="val 54813"/>
              <a:gd name="adj2" fmla="val -3253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You cant prove it using the formal proof system that you are currently proving sound.</a:t>
            </a:r>
            <a:endParaRPr lang="en-CA" altLang="en-US" sz="2400" i="0" dirty="0"/>
          </a:p>
        </p:txBody>
      </p:sp>
    </p:spTree>
    <p:extLst>
      <p:ext uri="{BB962C8B-B14F-4D97-AF65-F5344CB8AC3E}">
        <p14:creationId xmlns:p14="http://schemas.microsoft.com/office/powerpoint/2010/main" val="14380672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 animBg="1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542363" y="609600"/>
            <a:ext cx="959223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": </a:t>
            </a:r>
            <a:r>
              <a:rPr lang="en-US" altLang="en-US" sz="2400" dirty="0"/>
              <a:t>From line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).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lvl="1" algn="l">
              <a:spcBef>
                <a:spcPts val="0"/>
              </a:spcBef>
              <a:defRPr/>
            </a:pPr>
            <a:endParaRPr lang="en-US" altLang="en-US" sz="2400" dirty="0">
              <a:sym typeface="Symbol" panose="05050102010706020507" pitchFamily="18" charset="2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B9826D02-14DC-4226-BA4D-8026C06B9C43}"/>
              </a:ext>
            </a:extLst>
          </p:cNvPr>
          <p:cNvSpPr txBox="1">
            <a:spLocks noChangeArrowheads="1"/>
          </p:cNvSpPr>
          <p:nvPr/>
        </p:nvSpPr>
        <p:spPr>
          <a:xfrm>
            <a:off x="1828800" y="46884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13" name="Picture 12" descr="j0116172">
            <a:extLst>
              <a:ext uri="{FF2B5EF4-FFF2-40B4-BE49-F238E27FC236}">
                <a16:creationId xmlns:a16="http://schemas.microsoft.com/office/drawing/2014/main" id="{6A2A11D1-9749-458E-83BB-901DA65158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22098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4" name="AutoShape 35">
                <a:extLst>
                  <a:ext uri="{FF2B5EF4-FFF2-40B4-BE49-F238E27FC236}">
                    <a16:creationId xmlns:a16="http://schemas.microsoft.com/office/drawing/2014/main" id="{9151A773-AE21-434C-B10A-C0BD9081D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2230193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(</a:t>
                </a:r>
                <a:r>
                  <a:rPr kumimoji="0" lang="en-CA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4" name="AutoShape 35">
                <a:extLst>
                  <a:ext uri="{FF2B5EF4-FFF2-40B4-BE49-F238E27FC236}">
                    <a16:creationId xmlns:a16="http://schemas.microsoft.com/office/drawing/2014/main" id="{9151A773-AE21-434C-B10A-C0BD9081DF2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2230193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Rectangle 15">
            <a:extLst>
              <a:ext uri="{FF2B5EF4-FFF2-40B4-BE49-F238E27FC236}">
                <a16:creationId xmlns:a16="http://schemas.microsoft.com/office/drawing/2014/main" id="{C93330FD-2508-4BFE-B54E-1499D3BB6257}"/>
              </a:ext>
            </a:extLst>
          </p:cNvPr>
          <p:cNvSpPr/>
          <p:nvPr/>
        </p:nvSpPr>
        <p:spPr>
          <a:xfrm>
            <a:off x="217714" y="4438471"/>
            <a:ext cx="343988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  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CC2554C-43DE-454F-AE5E-EE29BEAD4031}"/>
              </a:ext>
            </a:extLst>
          </p:cNvPr>
          <p:cNvCxnSpPr>
            <a:cxnSpLocks/>
          </p:cNvCxnSpPr>
          <p:nvPr/>
        </p:nvCxnSpPr>
        <p:spPr bwMode="auto">
          <a:xfrm>
            <a:off x="4419600" y="4039638"/>
            <a:ext cx="0" cy="1827762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8" name="Rectangle 17">
            <a:extLst>
              <a:ext uri="{FF2B5EF4-FFF2-40B4-BE49-F238E27FC236}">
                <a16:creationId xmlns:a16="http://schemas.microsoft.com/office/drawing/2014/main" id="{4D5787E7-F88B-4581-9C93-5E0C0BDA433E}"/>
              </a:ext>
            </a:extLst>
          </p:cNvPr>
          <p:cNvSpPr/>
          <p:nvPr/>
        </p:nvSpPr>
        <p:spPr>
          <a:xfrm>
            <a:off x="4648211" y="4438471"/>
            <a:ext cx="41148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  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A87022E-41F2-4AB2-AB4E-1A82198B807B}"/>
              </a:ext>
            </a:extLst>
          </p:cNvPr>
          <p:cNvSpPr/>
          <p:nvPr/>
        </p:nvSpPr>
        <p:spPr>
          <a:xfrm>
            <a:off x="4134176" y="5054025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46321890-9ED7-4930-821E-C4E2A2C89600}"/>
              </a:ext>
            </a:extLst>
          </p:cNvPr>
          <p:cNvSpPr/>
          <p:nvPr/>
        </p:nvSpPr>
        <p:spPr>
          <a:xfrm>
            <a:off x="-76200" y="3717968"/>
            <a:ext cx="26064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Left hand side: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ctr">
              <a:spcBef>
                <a:spcPts val="0"/>
              </a:spcBef>
              <a:defRPr/>
            </a:pPr>
            <a:r>
              <a:rPr lang="en-US" altLang="en-US" sz="2400" dirty="0"/>
              <a:t>From line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F608214-B522-439B-A56E-5CD93373448C}"/>
              </a:ext>
            </a:extLst>
          </p:cNvPr>
          <p:cNvSpPr/>
          <p:nvPr/>
        </p:nvSpPr>
        <p:spPr>
          <a:xfrm>
            <a:off x="4346847" y="3709116"/>
            <a:ext cx="28159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Right hand side:</a:t>
            </a:r>
          </a:p>
          <a:p>
            <a:pPr algn="ctr">
              <a:spcBef>
                <a:spcPts val="0"/>
              </a:spcBef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2AA91A3A-6F07-433C-AB34-013D6AD989A9}"/>
              </a:ext>
            </a:extLst>
          </p:cNvPr>
          <p:cNvGrpSpPr>
            <a:grpSpLocks/>
          </p:cNvGrpSpPr>
          <p:nvPr/>
        </p:nvGrpSpPr>
        <p:grpSpPr bwMode="auto">
          <a:xfrm>
            <a:off x="7784264" y="5486400"/>
            <a:ext cx="1189548" cy="1252690"/>
            <a:chOff x="2065" y="1551"/>
            <a:chExt cx="1628" cy="1988"/>
          </a:xfrm>
        </p:grpSpPr>
        <p:sp>
          <p:nvSpPr>
            <p:cNvPr id="54" name="Freeform 30">
              <a:extLst>
                <a:ext uri="{FF2B5EF4-FFF2-40B4-BE49-F238E27FC236}">
                  <a16:creationId xmlns:a16="http://schemas.microsoft.com/office/drawing/2014/main" id="{7B72F72C-6AD8-4185-BF41-869E55290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5" name="Freeform 31">
              <a:extLst>
                <a:ext uri="{FF2B5EF4-FFF2-40B4-BE49-F238E27FC236}">
                  <a16:creationId xmlns:a16="http://schemas.microsoft.com/office/drawing/2014/main" id="{5175DDEE-C65A-4736-96E3-BF3348F30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6" name="Freeform 32">
              <a:extLst>
                <a:ext uri="{FF2B5EF4-FFF2-40B4-BE49-F238E27FC236}">
                  <a16:creationId xmlns:a16="http://schemas.microsoft.com/office/drawing/2014/main" id="{79BE9D4D-2277-4308-9C2D-283BE6A9F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7" name="Freeform 33">
              <a:extLst>
                <a:ext uri="{FF2B5EF4-FFF2-40B4-BE49-F238E27FC236}">
                  <a16:creationId xmlns:a16="http://schemas.microsoft.com/office/drawing/2014/main" id="{96721B46-16B4-4475-B918-20926002C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8" name="Freeform 34">
              <a:extLst>
                <a:ext uri="{FF2B5EF4-FFF2-40B4-BE49-F238E27FC236}">
                  <a16:creationId xmlns:a16="http://schemas.microsoft.com/office/drawing/2014/main" id="{C2159F75-C2AE-46A6-9042-32EA1ECD4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59" name="Freeform 35">
              <a:extLst>
                <a:ext uri="{FF2B5EF4-FFF2-40B4-BE49-F238E27FC236}">
                  <a16:creationId xmlns:a16="http://schemas.microsoft.com/office/drawing/2014/main" id="{CE91B630-E334-453C-B324-921DA7CBD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0" name="Freeform 36">
              <a:extLst>
                <a:ext uri="{FF2B5EF4-FFF2-40B4-BE49-F238E27FC236}">
                  <a16:creationId xmlns:a16="http://schemas.microsoft.com/office/drawing/2014/main" id="{8D66E56A-858D-4565-97BF-971FF7AFB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1" name="Freeform 37">
              <a:extLst>
                <a:ext uri="{FF2B5EF4-FFF2-40B4-BE49-F238E27FC236}">
                  <a16:creationId xmlns:a16="http://schemas.microsoft.com/office/drawing/2014/main" id="{6F741395-9692-431A-832B-C623017BB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2" name="Freeform 38">
              <a:extLst>
                <a:ext uri="{FF2B5EF4-FFF2-40B4-BE49-F238E27FC236}">
                  <a16:creationId xmlns:a16="http://schemas.microsoft.com/office/drawing/2014/main" id="{472F4FDA-F64D-4FA9-8117-6102D252B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3" name="Freeform 39">
              <a:extLst>
                <a:ext uri="{FF2B5EF4-FFF2-40B4-BE49-F238E27FC236}">
                  <a16:creationId xmlns:a16="http://schemas.microsoft.com/office/drawing/2014/main" id="{FB5E5BEB-692B-4322-AF75-9C0FDA59E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4" name="Freeform 40">
              <a:extLst>
                <a:ext uri="{FF2B5EF4-FFF2-40B4-BE49-F238E27FC236}">
                  <a16:creationId xmlns:a16="http://schemas.microsoft.com/office/drawing/2014/main" id="{F8B1BC9E-2645-4BBF-8EB1-4B234EB15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5" name="Freeform 41">
              <a:extLst>
                <a:ext uri="{FF2B5EF4-FFF2-40B4-BE49-F238E27FC236}">
                  <a16:creationId xmlns:a16="http://schemas.microsoft.com/office/drawing/2014/main" id="{FE68D0D2-457B-4846-A1A8-21820F133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6" name="Freeform 42">
              <a:extLst>
                <a:ext uri="{FF2B5EF4-FFF2-40B4-BE49-F238E27FC236}">
                  <a16:creationId xmlns:a16="http://schemas.microsoft.com/office/drawing/2014/main" id="{6093A7FC-10FC-4D72-891D-812EEE51F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7" name="Freeform 43">
              <a:extLst>
                <a:ext uri="{FF2B5EF4-FFF2-40B4-BE49-F238E27FC236}">
                  <a16:creationId xmlns:a16="http://schemas.microsoft.com/office/drawing/2014/main" id="{E4514A12-4397-4A54-8061-9B81AF8BC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8" name="Freeform 44">
              <a:extLst>
                <a:ext uri="{FF2B5EF4-FFF2-40B4-BE49-F238E27FC236}">
                  <a16:creationId xmlns:a16="http://schemas.microsoft.com/office/drawing/2014/main" id="{26228E04-3BF9-4A27-B207-5CFBA2E33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69" name="Freeform 45">
              <a:extLst>
                <a:ext uri="{FF2B5EF4-FFF2-40B4-BE49-F238E27FC236}">
                  <a16:creationId xmlns:a16="http://schemas.microsoft.com/office/drawing/2014/main" id="{1E99121F-FE8B-4D74-AD7E-ECCCB0993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  <p:sp>
          <p:nvSpPr>
            <p:cNvPr id="70" name="Freeform 46">
              <a:extLst>
                <a:ext uri="{FF2B5EF4-FFF2-40B4-BE49-F238E27FC236}">
                  <a16:creationId xmlns:a16="http://schemas.microsoft.com/office/drawing/2014/main" id="{53C3BF95-E995-4C94-B609-6C9F0D6BA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800"/>
            </a:p>
          </p:txBody>
        </p:sp>
      </p:grpSp>
      <p:sp>
        <p:nvSpPr>
          <p:cNvPr id="71" name="AutoShape 35">
            <a:extLst>
              <a:ext uri="{FF2B5EF4-FFF2-40B4-BE49-F238E27FC236}">
                <a16:creationId xmlns:a16="http://schemas.microsoft.com/office/drawing/2014/main" id="{57E86C8D-9864-4F15-A487-CF0EFE7A4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5867400"/>
            <a:ext cx="6484166" cy="871690"/>
          </a:xfrm>
          <a:prstGeom prst="wedgeRoundRectCallout">
            <a:avLst>
              <a:gd name="adj1" fmla="val 54813"/>
              <a:gd name="adj2" fmla="val -3253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I prefer the informal game anyway.</a:t>
            </a:r>
            <a:br>
              <a:rPr lang="en-CA" altLang="en-US" sz="2400" dirty="0"/>
            </a:br>
            <a:r>
              <a:rPr lang="en-CA" altLang="en-US" sz="2400" dirty="0"/>
              <a:t>I think it gives the students more intuition.</a:t>
            </a:r>
            <a:endParaRPr lang="en-CA" altLang="en-US" sz="2400" i="0" dirty="0"/>
          </a:p>
        </p:txBody>
      </p:sp>
    </p:spTree>
    <p:extLst>
      <p:ext uri="{BB962C8B-B14F-4D97-AF65-F5344CB8AC3E}">
        <p14:creationId xmlns:p14="http://schemas.microsoft.com/office/powerpoint/2010/main" val="408184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 animBg="1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542363" y="609600"/>
            <a:ext cx="959223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": </a:t>
            </a:r>
            <a:r>
              <a:rPr lang="en-US" altLang="en-US" sz="2400" dirty="0"/>
              <a:t>From line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).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lvl="1" algn="l">
              <a:spcBef>
                <a:spcPts val="0"/>
              </a:spcBef>
              <a:defRPr/>
            </a:pPr>
            <a:endParaRPr lang="en-US" altLang="en-US" sz="2400" dirty="0">
              <a:sym typeface="Symbol" panose="05050102010706020507" pitchFamily="18" charset="2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B9826D02-14DC-4226-BA4D-8026C06B9C43}"/>
              </a:ext>
            </a:extLst>
          </p:cNvPr>
          <p:cNvSpPr txBox="1">
            <a:spLocks noChangeArrowheads="1"/>
          </p:cNvSpPr>
          <p:nvPr/>
        </p:nvSpPr>
        <p:spPr>
          <a:xfrm>
            <a:off x="1828800" y="46884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13" name="Picture 12" descr="j0116172">
            <a:extLst>
              <a:ext uri="{FF2B5EF4-FFF2-40B4-BE49-F238E27FC236}">
                <a16:creationId xmlns:a16="http://schemas.microsoft.com/office/drawing/2014/main" id="{6A2A11D1-9749-458E-83BB-901DA65158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22098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4" name="AutoShape 35">
                <a:extLst>
                  <a:ext uri="{FF2B5EF4-FFF2-40B4-BE49-F238E27FC236}">
                    <a16:creationId xmlns:a16="http://schemas.microsoft.com/office/drawing/2014/main" id="{9151A773-AE21-434C-B10A-C0BD9081D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2230193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(</a:t>
                </a:r>
                <a:r>
                  <a:rPr kumimoji="0" lang="en-CA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4" name="AutoShape 35">
                <a:extLst>
                  <a:ext uri="{FF2B5EF4-FFF2-40B4-BE49-F238E27FC236}">
                    <a16:creationId xmlns:a16="http://schemas.microsoft.com/office/drawing/2014/main" id="{9151A773-AE21-434C-B10A-C0BD9081DF2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2230193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Rectangle 15">
            <a:extLst>
              <a:ext uri="{FF2B5EF4-FFF2-40B4-BE49-F238E27FC236}">
                <a16:creationId xmlns:a16="http://schemas.microsoft.com/office/drawing/2014/main" id="{C93330FD-2508-4BFE-B54E-1499D3BB6257}"/>
              </a:ext>
            </a:extLst>
          </p:cNvPr>
          <p:cNvSpPr/>
          <p:nvPr/>
        </p:nvSpPr>
        <p:spPr>
          <a:xfrm>
            <a:off x="217714" y="4438471"/>
            <a:ext cx="343988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  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CC2554C-43DE-454F-AE5E-EE29BEAD4031}"/>
              </a:ext>
            </a:extLst>
          </p:cNvPr>
          <p:cNvCxnSpPr>
            <a:cxnSpLocks/>
          </p:cNvCxnSpPr>
          <p:nvPr/>
        </p:nvCxnSpPr>
        <p:spPr bwMode="auto">
          <a:xfrm>
            <a:off x="4419600" y="4039638"/>
            <a:ext cx="0" cy="1827762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8" name="Rectangle 17">
            <a:extLst>
              <a:ext uri="{FF2B5EF4-FFF2-40B4-BE49-F238E27FC236}">
                <a16:creationId xmlns:a16="http://schemas.microsoft.com/office/drawing/2014/main" id="{4D5787E7-F88B-4581-9C93-5E0C0BDA433E}"/>
              </a:ext>
            </a:extLst>
          </p:cNvPr>
          <p:cNvSpPr/>
          <p:nvPr/>
        </p:nvSpPr>
        <p:spPr>
          <a:xfrm>
            <a:off x="4648211" y="4438471"/>
            <a:ext cx="41148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  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A87022E-41F2-4AB2-AB4E-1A82198B807B}"/>
              </a:ext>
            </a:extLst>
          </p:cNvPr>
          <p:cNvSpPr/>
          <p:nvPr/>
        </p:nvSpPr>
        <p:spPr>
          <a:xfrm>
            <a:off x="4134176" y="5054025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46321890-9ED7-4930-821E-C4E2A2C89600}"/>
              </a:ext>
            </a:extLst>
          </p:cNvPr>
          <p:cNvSpPr/>
          <p:nvPr/>
        </p:nvSpPr>
        <p:spPr>
          <a:xfrm>
            <a:off x="-76200" y="3717968"/>
            <a:ext cx="26064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Left hand side: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ctr">
              <a:spcBef>
                <a:spcPts val="0"/>
              </a:spcBef>
              <a:defRPr/>
            </a:pPr>
            <a:r>
              <a:rPr lang="en-US" altLang="en-US" sz="2400" dirty="0"/>
              <a:t>From line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F608214-B522-439B-A56E-5CD93373448C}"/>
              </a:ext>
            </a:extLst>
          </p:cNvPr>
          <p:cNvSpPr/>
          <p:nvPr/>
        </p:nvSpPr>
        <p:spPr>
          <a:xfrm>
            <a:off x="4346847" y="3709116"/>
            <a:ext cx="28159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Right hand side:</a:t>
            </a:r>
          </a:p>
          <a:p>
            <a:pPr algn="ctr">
              <a:spcBef>
                <a:spcPts val="0"/>
              </a:spcBef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5" name="AutoShape 35">
            <a:extLst>
              <a:ext uri="{FF2B5EF4-FFF2-40B4-BE49-F238E27FC236}">
                <a16:creationId xmlns:a16="http://schemas.microsoft.com/office/drawing/2014/main" id="{9843E019-F0EB-4E32-BEB6-F970A723D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546" y="5683032"/>
            <a:ext cx="4886254" cy="422672"/>
          </a:xfrm>
          <a:prstGeom prst="wedgeRoundRectCallout">
            <a:avLst>
              <a:gd name="adj1" fmla="val 51166"/>
              <a:gd name="adj2" fmla="val -31042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In the game, I provide a value for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US" sz="2400" dirty="0"/>
          </a:p>
        </p:txBody>
      </p:sp>
      <p:grpSp>
        <p:nvGrpSpPr>
          <p:cNvPr id="22" name="Group 28">
            <a:extLst>
              <a:ext uri="{FF2B5EF4-FFF2-40B4-BE49-F238E27FC236}">
                <a16:creationId xmlns:a16="http://schemas.microsoft.com/office/drawing/2014/main" id="{F315F03C-92D3-41EA-8E58-73A039987AE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89369" y="5404668"/>
            <a:ext cx="590227" cy="1200330"/>
            <a:chOff x="2593" y="768"/>
            <a:chExt cx="849" cy="1475"/>
          </a:xfrm>
        </p:grpSpPr>
        <p:sp>
          <p:nvSpPr>
            <p:cNvPr id="23" name="Freeform 29">
              <a:extLst>
                <a:ext uri="{FF2B5EF4-FFF2-40B4-BE49-F238E27FC236}">
                  <a16:creationId xmlns:a16="http://schemas.microsoft.com/office/drawing/2014/main" id="{897444F5-C70E-4E05-8B05-B1B22C7A3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30">
              <a:extLst>
                <a:ext uri="{FF2B5EF4-FFF2-40B4-BE49-F238E27FC236}">
                  <a16:creationId xmlns:a16="http://schemas.microsoft.com/office/drawing/2014/main" id="{A04CFBD9-4722-4A76-8829-BFE0766D2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1">
              <a:extLst>
                <a:ext uri="{FF2B5EF4-FFF2-40B4-BE49-F238E27FC236}">
                  <a16:creationId xmlns:a16="http://schemas.microsoft.com/office/drawing/2014/main" id="{AC8F245B-EA7B-4022-863A-44D6ABC39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32">
              <a:extLst>
                <a:ext uri="{FF2B5EF4-FFF2-40B4-BE49-F238E27FC236}">
                  <a16:creationId xmlns:a16="http://schemas.microsoft.com/office/drawing/2014/main" id="{97DFA47D-00C7-445A-BCA5-5E2964A59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33">
              <a:extLst>
                <a:ext uri="{FF2B5EF4-FFF2-40B4-BE49-F238E27FC236}">
                  <a16:creationId xmlns:a16="http://schemas.microsoft.com/office/drawing/2014/main" id="{28173AA2-89E6-4B13-B393-2CA313B2E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34">
              <a:extLst>
                <a:ext uri="{FF2B5EF4-FFF2-40B4-BE49-F238E27FC236}">
                  <a16:creationId xmlns:a16="http://schemas.microsoft.com/office/drawing/2014/main" id="{DEE293A9-7087-4CB1-A2BE-8492E6094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35">
              <a:extLst>
                <a:ext uri="{FF2B5EF4-FFF2-40B4-BE49-F238E27FC236}">
                  <a16:creationId xmlns:a16="http://schemas.microsoft.com/office/drawing/2014/main" id="{1952D8D8-2B24-472D-9581-AFC12A1B4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" name="Group 36">
              <a:extLst>
                <a:ext uri="{FF2B5EF4-FFF2-40B4-BE49-F238E27FC236}">
                  <a16:creationId xmlns:a16="http://schemas.microsoft.com/office/drawing/2014/main" id="{BAB64189-6736-45C2-8EB1-2A7AD8A3C8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1" name="Freeform 37">
                <a:extLst>
                  <a:ext uri="{FF2B5EF4-FFF2-40B4-BE49-F238E27FC236}">
                    <a16:creationId xmlns:a16="http://schemas.microsoft.com/office/drawing/2014/main" id="{022F4C4C-6DEA-483D-9A4C-3F4F1C9A6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38">
                <a:extLst>
                  <a:ext uri="{FF2B5EF4-FFF2-40B4-BE49-F238E27FC236}">
                    <a16:creationId xmlns:a16="http://schemas.microsoft.com/office/drawing/2014/main" id="{336B36B8-FD75-4F73-84A5-06B9406C7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33" name="Picture 2" descr="http://www.swordofthespirit.net/bulwark/mosesbush.gif">
            <a:extLst>
              <a:ext uri="{FF2B5EF4-FFF2-40B4-BE49-F238E27FC236}">
                <a16:creationId xmlns:a16="http://schemas.microsoft.com/office/drawing/2014/main" id="{61DA6740-1453-4536-9405-425B31A016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56" y="5889685"/>
            <a:ext cx="1218759" cy="709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" name="AutoShape 38">
            <a:extLst>
              <a:ext uri="{FF2B5EF4-FFF2-40B4-BE49-F238E27FC236}">
                <a16:creationId xmlns:a16="http://schemas.microsoft.com/office/drawing/2014/main" id="{24B436D1-C91F-4195-B2F3-BF663D01A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5803949"/>
            <a:ext cx="2133699" cy="825451"/>
          </a:xfrm>
          <a:prstGeom prst="wedgeRoundRectCallout">
            <a:avLst>
              <a:gd name="adj1" fmla="val -69118"/>
              <a:gd name="adj2" fmla="val -24809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ts val="0"/>
              </a:spcBef>
              <a:defRPr/>
            </a:pPr>
            <a:r>
              <a:rPr lang="en-US" altLang="en-US" sz="2400" dirty="0">
                <a:latin typeface="+mj-lt"/>
              </a:rPr>
              <a:t>I assure you of </a:t>
            </a:r>
            <a:r>
              <a:rPr lang="el-GR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endParaRPr lang="en-CA" altLang="en-US" sz="2400" dirty="0">
              <a:latin typeface="+mj-lt"/>
            </a:endParaRPr>
          </a:p>
        </p:txBody>
      </p:sp>
      <p:sp>
        <p:nvSpPr>
          <p:cNvPr id="35" name="AutoShape 42">
            <a:extLst>
              <a:ext uri="{FF2B5EF4-FFF2-40B4-BE49-F238E27FC236}">
                <a16:creationId xmlns:a16="http://schemas.microsoft.com/office/drawing/2014/main" id="{7BB966E3-A0F5-4C05-9AB1-E33A38AA8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10" y="6154588"/>
            <a:ext cx="3657589" cy="459692"/>
          </a:xfrm>
          <a:prstGeom prst="wedgeRoundRectCallout">
            <a:avLst>
              <a:gd name="adj1" fmla="val 45016"/>
              <a:gd name="adj2" fmla="val -7077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 give the oracle </a:t>
            </a:r>
            <a:r>
              <a:rPr lang="en-US" altLang="en-US" sz="2400" dirty="0">
                <a:solidFill>
                  <a:srgbClr val="FFC000"/>
                </a:solidFill>
              </a:rPr>
              <a:t>y=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term(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400" dirty="0"/>
          </a:p>
        </p:txBody>
      </p:sp>
      <p:grpSp>
        <p:nvGrpSpPr>
          <p:cNvPr id="36" name="Group 13">
            <a:extLst>
              <a:ext uri="{FF2B5EF4-FFF2-40B4-BE49-F238E27FC236}">
                <a16:creationId xmlns:a16="http://schemas.microsoft.com/office/drawing/2014/main" id="{BECB07BE-1A71-4F55-B7FF-32CAD82EA844}"/>
              </a:ext>
            </a:extLst>
          </p:cNvPr>
          <p:cNvGrpSpPr>
            <a:grpSpLocks/>
          </p:cNvGrpSpPr>
          <p:nvPr/>
        </p:nvGrpSpPr>
        <p:grpSpPr bwMode="auto">
          <a:xfrm>
            <a:off x="8579368" y="5653468"/>
            <a:ext cx="437819" cy="914400"/>
            <a:chOff x="2308" y="1513"/>
            <a:chExt cx="1162" cy="2570"/>
          </a:xfrm>
        </p:grpSpPr>
        <p:grpSp>
          <p:nvGrpSpPr>
            <p:cNvPr id="37" name="Group 14">
              <a:extLst>
                <a:ext uri="{FF2B5EF4-FFF2-40B4-BE49-F238E27FC236}">
                  <a16:creationId xmlns:a16="http://schemas.microsoft.com/office/drawing/2014/main" id="{B8706366-4A17-4CAB-96BC-4FC9AAD860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6" name="Freeform 15">
                <a:extLst>
                  <a:ext uri="{FF2B5EF4-FFF2-40B4-BE49-F238E27FC236}">
                    <a16:creationId xmlns:a16="http://schemas.microsoft.com/office/drawing/2014/main" id="{0DAD5716-0677-42DE-A973-5A2890328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16">
                <a:extLst>
                  <a:ext uri="{FF2B5EF4-FFF2-40B4-BE49-F238E27FC236}">
                    <a16:creationId xmlns:a16="http://schemas.microsoft.com/office/drawing/2014/main" id="{A3BD98C0-0A0A-4B9C-993E-2692F16C9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17">
                <a:extLst>
                  <a:ext uri="{FF2B5EF4-FFF2-40B4-BE49-F238E27FC236}">
                    <a16:creationId xmlns:a16="http://schemas.microsoft.com/office/drawing/2014/main" id="{B6EB2C11-6357-4EE5-93AE-8D299B03D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18">
                <a:extLst>
                  <a:ext uri="{FF2B5EF4-FFF2-40B4-BE49-F238E27FC236}">
                    <a16:creationId xmlns:a16="http://schemas.microsoft.com/office/drawing/2014/main" id="{72431557-A5AB-4C86-A6EC-A50CB983A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19">
                <a:extLst>
                  <a:ext uri="{FF2B5EF4-FFF2-40B4-BE49-F238E27FC236}">
                    <a16:creationId xmlns:a16="http://schemas.microsoft.com/office/drawing/2014/main" id="{9DD34C8E-890C-42DE-864F-B4096E8C0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20">
                <a:extLst>
                  <a:ext uri="{FF2B5EF4-FFF2-40B4-BE49-F238E27FC236}">
                    <a16:creationId xmlns:a16="http://schemas.microsoft.com/office/drawing/2014/main" id="{EA05F6FA-98ED-4670-9F4F-F6487B4DE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" name="Freeform 21">
              <a:extLst>
                <a:ext uri="{FF2B5EF4-FFF2-40B4-BE49-F238E27FC236}">
                  <a16:creationId xmlns:a16="http://schemas.microsoft.com/office/drawing/2014/main" id="{06E101A7-E386-494D-907B-B560B00AE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22">
              <a:extLst>
                <a:ext uri="{FF2B5EF4-FFF2-40B4-BE49-F238E27FC236}">
                  <a16:creationId xmlns:a16="http://schemas.microsoft.com/office/drawing/2014/main" id="{1220EFF8-B3C2-40C6-A86C-292AD8B2E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Oval 23">
              <a:extLst>
                <a:ext uri="{FF2B5EF4-FFF2-40B4-BE49-F238E27FC236}">
                  <a16:creationId xmlns:a16="http://schemas.microsoft.com/office/drawing/2014/main" id="{8C368D77-75D6-4CF3-A90D-0898C712979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" name="Oval 24">
              <a:extLst>
                <a:ext uri="{FF2B5EF4-FFF2-40B4-BE49-F238E27FC236}">
                  <a16:creationId xmlns:a16="http://schemas.microsoft.com/office/drawing/2014/main" id="{7C634C56-AF3F-4EB7-AE18-AFCDE3E958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" name="Oval 25">
              <a:extLst>
                <a:ext uri="{FF2B5EF4-FFF2-40B4-BE49-F238E27FC236}">
                  <a16:creationId xmlns:a16="http://schemas.microsoft.com/office/drawing/2014/main" id="{EE6EED97-070E-45B9-9891-58E5B8188DF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4" name="Oval 26">
              <a:extLst>
                <a:ext uri="{FF2B5EF4-FFF2-40B4-BE49-F238E27FC236}">
                  <a16:creationId xmlns:a16="http://schemas.microsoft.com/office/drawing/2014/main" id="{0D6F33F5-FD0D-4305-85D4-3250F28732C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5" name="Oval 27">
              <a:extLst>
                <a:ext uri="{FF2B5EF4-FFF2-40B4-BE49-F238E27FC236}">
                  <a16:creationId xmlns:a16="http://schemas.microsoft.com/office/drawing/2014/main" id="{D2E2223E-834C-4715-867E-FF332C7B8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2110"/>
              <a:ext cx="117" cy="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117036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34" grpId="0" animBg="1"/>
      <p:bldP spid="35" grpId="0" animBg="1"/>
    </p:bld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542363" y="609600"/>
            <a:ext cx="959223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": </a:t>
            </a:r>
            <a:r>
              <a:rPr lang="en-US" altLang="en-US" sz="2400" dirty="0"/>
              <a:t>From line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).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lvl="1" algn="l">
              <a:spcBef>
                <a:spcPts val="0"/>
              </a:spcBef>
              <a:defRPr/>
            </a:pPr>
            <a:endParaRPr lang="en-US" altLang="en-US" sz="2400" dirty="0">
              <a:sym typeface="Symbol" panose="05050102010706020507" pitchFamily="18" charset="2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B9826D02-14DC-4226-BA4D-8026C06B9C43}"/>
              </a:ext>
            </a:extLst>
          </p:cNvPr>
          <p:cNvSpPr txBox="1">
            <a:spLocks noChangeArrowheads="1"/>
          </p:cNvSpPr>
          <p:nvPr/>
        </p:nvSpPr>
        <p:spPr>
          <a:xfrm>
            <a:off x="1828800" y="46884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13" name="Picture 12" descr="j0116172">
            <a:extLst>
              <a:ext uri="{FF2B5EF4-FFF2-40B4-BE49-F238E27FC236}">
                <a16:creationId xmlns:a16="http://schemas.microsoft.com/office/drawing/2014/main" id="{6A2A11D1-9749-458E-83BB-901DA65158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22098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4" name="AutoShape 35">
                <a:extLst>
                  <a:ext uri="{FF2B5EF4-FFF2-40B4-BE49-F238E27FC236}">
                    <a16:creationId xmlns:a16="http://schemas.microsoft.com/office/drawing/2014/main" id="{9151A773-AE21-434C-B10A-C0BD9081D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2230193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(</a:t>
                </a:r>
                <a:r>
                  <a:rPr kumimoji="0" lang="en-CA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4" name="AutoShape 35">
                <a:extLst>
                  <a:ext uri="{FF2B5EF4-FFF2-40B4-BE49-F238E27FC236}">
                    <a16:creationId xmlns:a16="http://schemas.microsoft.com/office/drawing/2014/main" id="{9151A773-AE21-434C-B10A-C0BD9081DF2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2230193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Rectangle 15">
            <a:extLst>
              <a:ext uri="{FF2B5EF4-FFF2-40B4-BE49-F238E27FC236}">
                <a16:creationId xmlns:a16="http://schemas.microsoft.com/office/drawing/2014/main" id="{C93330FD-2508-4BFE-B54E-1499D3BB6257}"/>
              </a:ext>
            </a:extLst>
          </p:cNvPr>
          <p:cNvSpPr/>
          <p:nvPr/>
        </p:nvSpPr>
        <p:spPr>
          <a:xfrm>
            <a:off x="217714" y="4438471"/>
            <a:ext cx="343988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  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CC2554C-43DE-454F-AE5E-EE29BEAD4031}"/>
              </a:ext>
            </a:extLst>
          </p:cNvPr>
          <p:cNvCxnSpPr>
            <a:cxnSpLocks/>
          </p:cNvCxnSpPr>
          <p:nvPr/>
        </p:nvCxnSpPr>
        <p:spPr bwMode="auto">
          <a:xfrm>
            <a:off x="4419600" y="4039638"/>
            <a:ext cx="0" cy="1827762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8" name="Rectangle 17">
            <a:extLst>
              <a:ext uri="{FF2B5EF4-FFF2-40B4-BE49-F238E27FC236}">
                <a16:creationId xmlns:a16="http://schemas.microsoft.com/office/drawing/2014/main" id="{4D5787E7-F88B-4581-9C93-5E0C0BDA433E}"/>
              </a:ext>
            </a:extLst>
          </p:cNvPr>
          <p:cNvSpPr/>
          <p:nvPr/>
        </p:nvSpPr>
        <p:spPr>
          <a:xfrm>
            <a:off x="4648211" y="4438471"/>
            <a:ext cx="41148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  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A87022E-41F2-4AB2-AB4E-1A82198B807B}"/>
              </a:ext>
            </a:extLst>
          </p:cNvPr>
          <p:cNvSpPr/>
          <p:nvPr/>
        </p:nvSpPr>
        <p:spPr>
          <a:xfrm>
            <a:off x="4134176" y="5054025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46321890-9ED7-4930-821E-C4E2A2C89600}"/>
              </a:ext>
            </a:extLst>
          </p:cNvPr>
          <p:cNvSpPr/>
          <p:nvPr/>
        </p:nvSpPr>
        <p:spPr>
          <a:xfrm>
            <a:off x="-76200" y="3717968"/>
            <a:ext cx="26064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Left hand side: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ctr">
              <a:spcBef>
                <a:spcPts val="0"/>
              </a:spcBef>
              <a:defRPr/>
            </a:pPr>
            <a:r>
              <a:rPr lang="en-US" altLang="en-US" sz="2400" dirty="0"/>
              <a:t>From line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F608214-B522-439B-A56E-5CD93373448C}"/>
              </a:ext>
            </a:extLst>
          </p:cNvPr>
          <p:cNvSpPr/>
          <p:nvPr/>
        </p:nvSpPr>
        <p:spPr>
          <a:xfrm>
            <a:off x="4346847" y="3709116"/>
            <a:ext cx="28159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Right hand side:</a:t>
            </a:r>
          </a:p>
          <a:p>
            <a:pPr algn="ctr">
              <a:spcBef>
                <a:spcPts val="0"/>
              </a:spcBef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pic>
        <p:nvPicPr>
          <p:cNvPr id="33" name="Picture 2" descr="http://www.swordofthespirit.net/bulwark/mosesbush.gif">
            <a:extLst>
              <a:ext uri="{FF2B5EF4-FFF2-40B4-BE49-F238E27FC236}">
                <a16:creationId xmlns:a16="http://schemas.microsoft.com/office/drawing/2014/main" id="{61DA6740-1453-4536-9405-425B31A016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56" y="5889685"/>
            <a:ext cx="1218759" cy="709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" name="AutoShape 38">
            <a:extLst>
              <a:ext uri="{FF2B5EF4-FFF2-40B4-BE49-F238E27FC236}">
                <a16:creationId xmlns:a16="http://schemas.microsoft.com/office/drawing/2014/main" id="{24B436D1-C91F-4195-B2F3-BF663D01A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5803949"/>
            <a:ext cx="2133699" cy="825451"/>
          </a:xfrm>
          <a:prstGeom prst="wedgeRoundRectCallout">
            <a:avLst>
              <a:gd name="adj1" fmla="val -69118"/>
              <a:gd name="adj2" fmla="val -24809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ts val="0"/>
              </a:spcBef>
              <a:defRPr/>
            </a:pPr>
            <a:r>
              <a:rPr lang="en-US" altLang="en-US" sz="2400" dirty="0">
                <a:latin typeface="+mj-lt"/>
              </a:rPr>
              <a:t>I assure you of </a:t>
            </a:r>
            <a:r>
              <a:rPr lang="el-GR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endParaRPr lang="en-CA" altLang="en-US" sz="2400" dirty="0">
              <a:latin typeface="+mj-lt"/>
            </a:endParaRPr>
          </a:p>
        </p:txBody>
      </p:sp>
      <p:sp>
        <p:nvSpPr>
          <p:cNvPr id="35" name="AutoShape 42">
            <a:extLst>
              <a:ext uri="{FF2B5EF4-FFF2-40B4-BE49-F238E27FC236}">
                <a16:creationId xmlns:a16="http://schemas.microsoft.com/office/drawing/2014/main" id="{7BB966E3-A0F5-4C05-9AB1-E33A38AA8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6154588"/>
            <a:ext cx="2666999" cy="459692"/>
          </a:xfrm>
          <a:prstGeom prst="wedgeRoundRectCallout">
            <a:avLst>
              <a:gd name="adj1" fmla="val 45016"/>
              <a:gd name="adj2" fmla="val -7077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Hence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US" altLang="en-US" sz="2400" dirty="0"/>
          </a:p>
        </p:txBody>
      </p:sp>
      <p:grpSp>
        <p:nvGrpSpPr>
          <p:cNvPr id="36" name="Group 13">
            <a:extLst>
              <a:ext uri="{FF2B5EF4-FFF2-40B4-BE49-F238E27FC236}">
                <a16:creationId xmlns:a16="http://schemas.microsoft.com/office/drawing/2014/main" id="{BECB07BE-1A71-4F55-B7FF-32CAD82EA844}"/>
              </a:ext>
            </a:extLst>
          </p:cNvPr>
          <p:cNvGrpSpPr>
            <a:grpSpLocks/>
          </p:cNvGrpSpPr>
          <p:nvPr/>
        </p:nvGrpSpPr>
        <p:grpSpPr bwMode="auto">
          <a:xfrm>
            <a:off x="8579368" y="5653468"/>
            <a:ext cx="437819" cy="914400"/>
            <a:chOff x="2308" y="1513"/>
            <a:chExt cx="1162" cy="2570"/>
          </a:xfrm>
        </p:grpSpPr>
        <p:grpSp>
          <p:nvGrpSpPr>
            <p:cNvPr id="37" name="Group 14">
              <a:extLst>
                <a:ext uri="{FF2B5EF4-FFF2-40B4-BE49-F238E27FC236}">
                  <a16:creationId xmlns:a16="http://schemas.microsoft.com/office/drawing/2014/main" id="{B8706366-4A17-4CAB-96BC-4FC9AAD860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6" name="Freeform 15">
                <a:extLst>
                  <a:ext uri="{FF2B5EF4-FFF2-40B4-BE49-F238E27FC236}">
                    <a16:creationId xmlns:a16="http://schemas.microsoft.com/office/drawing/2014/main" id="{0DAD5716-0677-42DE-A973-5A2890328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16">
                <a:extLst>
                  <a:ext uri="{FF2B5EF4-FFF2-40B4-BE49-F238E27FC236}">
                    <a16:creationId xmlns:a16="http://schemas.microsoft.com/office/drawing/2014/main" id="{A3BD98C0-0A0A-4B9C-993E-2692F16C9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17">
                <a:extLst>
                  <a:ext uri="{FF2B5EF4-FFF2-40B4-BE49-F238E27FC236}">
                    <a16:creationId xmlns:a16="http://schemas.microsoft.com/office/drawing/2014/main" id="{B6EB2C11-6357-4EE5-93AE-8D299B03D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18">
                <a:extLst>
                  <a:ext uri="{FF2B5EF4-FFF2-40B4-BE49-F238E27FC236}">
                    <a16:creationId xmlns:a16="http://schemas.microsoft.com/office/drawing/2014/main" id="{72431557-A5AB-4C86-A6EC-A50CB983A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19">
                <a:extLst>
                  <a:ext uri="{FF2B5EF4-FFF2-40B4-BE49-F238E27FC236}">
                    <a16:creationId xmlns:a16="http://schemas.microsoft.com/office/drawing/2014/main" id="{9DD34C8E-890C-42DE-864F-B4096E8C0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20">
                <a:extLst>
                  <a:ext uri="{FF2B5EF4-FFF2-40B4-BE49-F238E27FC236}">
                    <a16:creationId xmlns:a16="http://schemas.microsoft.com/office/drawing/2014/main" id="{EA05F6FA-98ED-4670-9F4F-F6487B4DE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" name="Freeform 21">
              <a:extLst>
                <a:ext uri="{FF2B5EF4-FFF2-40B4-BE49-F238E27FC236}">
                  <a16:creationId xmlns:a16="http://schemas.microsoft.com/office/drawing/2014/main" id="{06E101A7-E386-494D-907B-B560B00AE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22">
              <a:extLst>
                <a:ext uri="{FF2B5EF4-FFF2-40B4-BE49-F238E27FC236}">
                  <a16:creationId xmlns:a16="http://schemas.microsoft.com/office/drawing/2014/main" id="{1220EFF8-B3C2-40C6-A86C-292AD8B2E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Oval 23">
              <a:extLst>
                <a:ext uri="{FF2B5EF4-FFF2-40B4-BE49-F238E27FC236}">
                  <a16:creationId xmlns:a16="http://schemas.microsoft.com/office/drawing/2014/main" id="{8C368D77-75D6-4CF3-A90D-0898C712979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" name="Oval 24">
              <a:extLst>
                <a:ext uri="{FF2B5EF4-FFF2-40B4-BE49-F238E27FC236}">
                  <a16:creationId xmlns:a16="http://schemas.microsoft.com/office/drawing/2014/main" id="{7C634C56-AF3F-4EB7-AE18-AFCDE3E958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" name="Oval 25">
              <a:extLst>
                <a:ext uri="{FF2B5EF4-FFF2-40B4-BE49-F238E27FC236}">
                  <a16:creationId xmlns:a16="http://schemas.microsoft.com/office/drawing/2014/main" id="{EE6EED97-070E-45B9-9891-58E5B8188DF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4" name="Oval 26">
              <a:extLst>
                <a:ext uri="{FF2B5EF4-FFF2-40B4-BE49-F238E27FC236}">
                  <a16:creationId xmlns:a16="http://schemas.microsoft.com/office/drawing/2014/main" id="{0D6F33F5-FD0D-4305-85D4-3250F28732C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5" name="Oval 27">
              <a:extLst>
                <a:ext uri="{FF2B5EF4-FFF2-40B4-BE49-F238E27FC236}">
                  <a16:creationId xmlns:a16="http://schemas.microsoft.com/office/drawing/2014/main" id="{D2E2223E-834C-4715-867E-FF332C7B8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2110"/>
              <a:ext cx="117" cy="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2325049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542363" y="597952"/>
            <a:ext cx="959223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": </a:t>
            </a:r>
            <a:r>
              <a:rPr lang="en-US" altLang="en-US" sz="2400" dirty="0"/>
              <a:t>From line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).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lvl="1" algn="l">
              <a:spcBef>
                <a:spcPts val="0"/>
              </a:spcBef>
              <a:defRPr/>
            </a:pPr>
            <a:endParaRPr lang="en-US" altLang="en-US" sz="2400" dirty="0">
              <a:sym typeface="Symbol" panose="05050102010706020507" pitchFamily="18" charset="2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B9826D02-14DC-4226-BA4D-8026C06B9C43}"/>
              </a:ext>
            </a:extLst>
          </p:cNvPr>
          <p:cNvSpPr txBox="1">
            <a:spLocks noChangeArrowheads="1"/>
          </p:cNvSpPr>
          <p:nvPr/>
        </p:nvSpPr>
        <p:spPr>
          <a:xfrm>
            <a:off x="1828800" y="152400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13" name="Picture 12" descr="j0116172">
            <a:extLst>
              <a:ext uri="{FF2B5EF4-FFF2-40B4-BE49-F238E27FC236}">
                <a16:creationId xmlns:a16="http://schemas.microsoft.com/office/drawing/2014/main" id="{6A2A11D1-9749-458E-83BB-901DA65158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2198152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4" name="AutoShape 35">
                <a:extLst>
                  <a:ext uri="{FF2B5EF4-FFF2-40B4-BE49-F238E27FC236}">
                    <a16:creationId xmlns:a16="http://schemas.microsoft.com/office/drawing/2014/main" id="{9151A773-AE21-434C-B10A-C0BD9081D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(</a:t>
                </a:r>
                <a:r>
                  <a:rPr kumimoji="0" lang="en-CA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4" name="AutoShape 35">
                <a:extLst>
                  <a:ext uri="{FF2B5EF4-FFF2-40B4-BE49-F238E27FC236}">
                    <a16:creationId xmlns:a16="http://schemas.microsoft.com/office/drawing/2014/main" id="{9151A773-AE21-434C-B10A-C0BD9081DF2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Rectangle 15">
            <a:extLst>
              <a:ext uri="{FF2B5EF4-FFF2-40B4-BE49-F238E27FC236}">
                <a16:creationId xmlns:a16="http://schemas.microsoft.com/office/drawing/2014/main" id="{C93330FD-2508-4BFE-B54E-1499D3BB6257}"/>
              </a:ext>
            </a:extLst>
          </p:cNvPr>
          <p:cNvSpPr/>
          <p:nvPr/>
        </p:nvSpPr>
        <p:spPr>
          <a:xfrm>
            <a:off x="217714" y="4426823"/>
            <a:ext cx="412913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___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</a:t>
            </a:r>
            <a:r>
              <a:rPr lang="en-CA" altLang="en-US" sz="2400" dirty="0" err="1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___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</a:t>
            </a:r>
            <a:r>
              <a:rPr lang="en-CA" altLang="en-US" sz="2400" dirty="0" err="1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[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</a:t>
            </a:r>
            <a:r>
              <a:rPr lang="en-CA" altLang="en-US" sz="2400" dirty="0" err="1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)]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CC2554C-43DE-454F-AE5E-EE29BEAD4031}"/>
              </a:ext>
            </a:extLst>
          </p:cNvPr>
          <p:cNvCxnSpPr>
            <a:cxnSpLocks/>
          </p:cNvCxnSpPr>
          <p:nvPr/>
        </p:nvCxnSpPr>
        <p:spPr bwMode="auto">
          <a:xfrm>
            <a:off x="4419600" y="4027990"/>
            <a:ext cx="0" cy="1827762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8" name="Rectangle 17">
            <a:extLst>
              <a:ext uri="{FF2B5EF4-FFF2-40B4-BE49-F238E27FC236}">
                <a16:creationId xmlns:a16="http://schemas.microsoft.com/office/drawing/2014/main" id="{4D5787E7-F88B-4581-9C93-5E0C0BDA433E}"/>
              </a:ext>
            </a:extLst>
          </p:cNvPr>
          <p:cNvSpPr/>
          <p:nvPr/>
        </p:nvSpPr>
        <p:spPr>
          <a:xfrm>
            <a:off x="4648211" y="4426823"/>
            <a:ext cx="41148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___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CA" altLang="en-US" sz="2400" dirty="0" err="1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___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CA" altLang="en-US" sz="2400" dirty="0" err="1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[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CA" altLang="en-US" sz="2400" dirty="0" err="1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)]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A87022E-41F2-4AB2-AB4E-1A82198B807B}"/>
              </a:ext>
            </a:extLst>
          </p:cNvPr>
          <p:cNvSpPr/>
          <p:nvPr/>
        </p:nvSpPr>
        <p:spPr>
          <a:xfrm>
            <a:off x="4134176" y="5042377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46321890-9ED7-4930-821E-C4E2A2C89600}"/>
              </a:ext>
            </a:extLst>
          </p:cNvPr>
          <p:cNvSpPr/>
          <p:nvPr/>
        </p:nvSpPr>
        <p:spPr>
          <a:xfrm>
            <a:off x="-76200" y="3706320"/>
            <a:ext cx="26064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Left hand side: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ctr">
              <a:spcBef>
                <a:spcPts val="0"/>
              </a:spcBef>
              <a:defRPr/>
            </a:pPr>
            <a:r>
              <a:rPr lang="en-US" altLang="en-US" sz="2400" dirty="0"/>
              <a:t>From line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F608214-B522-439B-A56E-5CD93373448C}"/>
              </a:ext>
            </a:extLst>
          </p:cNvPr>
          <p:cNvSpPr/>
          <p:nvPr/>
        </p:nvSpPr>
        <p:spPr>
          <a:xfrm>
            <a:off x="4346847" y="3697468"/>
            <a:ext cx="28159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Right hand side:</a:t>
            </a:r>
          </a:p>
          <a:p>
            <a:pPr algn="ctr">
              <a:spcBef>
                <a:spcPts val="0"/>
              </a:spcBef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5" name="AutoShape 35">
            <a:extLst>
              <a:ext uri="{FF2B5EF4-FFF2-40B4-BE49-F238E27FC236}">
                <a16:creationId xmlns:a16="http://schemas.microsoft.com/office/drawing/2014/main" id="{6671EE1C-886A-4B60-93AE-53DF2A673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6" y="5794965"/>
            <a:ext cx="5181594" cy="825451"/>
          </a:xfrm>
          <a:prstGeom prst="wedgeRoundRectCallout">
            <a:avLst>
              <a:gd name="adj1" fmla="val 51166"/>
              <a:gd name="adj2" fmla="val -31042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In the game, I provide values for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latin typeface="Symbol" pitchFamily="18" charset="2"/>
              </a:rPr>
              <a:t>&amp;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 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br>
              <a:rPr lang="en-US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and assure you of 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).</a:t>
            </a:r>
            <a:endParaRPr lang="en-US" sz="2400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CFC2A551-2211-41C4-8144-ADE7FF353DDC}"/>
              </a:ext>
            </a:extLst>
          </p:cNvPr>
          <p:cNvSpPr/>
          <p:nvPr/>
        </p:nvSpPr>
        <p:spPr>
          <a:xfrm>
            <a:off x="1380563" y="978952"/>
            <a:ext cx="4029637" cy="11849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 algn="l">
              <a:defRPr/>
            </a:pPr>
            <a:r>
              <a:rPr lang="en-US" altLang="en-US" sz="2000" dirty="0"/>
              <a:t>Deduction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Times New Roman" panose="02020603050405020304" pitchFamily="18" charset="0"/>
              </a:rPr>
              <a:t>Goal: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</a:rPr>
              <a:t>(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??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Times New Roman" panose="02020603050405020304" pitchFamily="18" charset="0"/>
              </a:rPr>
              <a:t> </a:t>
            </a:r>
            <a:endParaRPr lang="en-CA" sz="2000" noProof="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__________ …</a:t>
            </a:r>
          </a:p>
          <a:p>
            <a:pPr algn="l">
              <a:spcBef>
                <a:spcPts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       ______ </a:t>
            </a:r>
            <a:r>
              <a:rPr lang="en-US" altLang="en-US" sz="20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0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</a:t>
            </a:r>
            <a:r>
              <a:rPr lang="en-CA" altLang="en-US" sz="2000" dirty="0" err="1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0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000" dirty="0">
              <a:solidFill>
                <a:srgbClr val="FFC000"/>
              </a:solidFill>
              <a:sym typeface="Symbol" panose="05050102010706020507" pitchFamily="18" charset="2"/>
            </a:endParaRPr>
          </a:p>
          <a:p>
            <a:pPr lvl="1" algn="l"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0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CA" altLang="en-US" sz="2000" dirty="0" err="1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0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6BFFB07A-DD56-434E-81CA-3C9B24E2D0D9}"/>
              </a:ext>
            </a:extLst>
          </p:cNvPr>
          <p:cNvSpPr/>
          <p:nvPr/>
        </p:nvSpPr>
        <p:spPr>
          <a:xfrm>
            <a:off x="1828800" y="1450555"/>
            <a:ext cx="941283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43" name="Group 28">
            <a:extLst>
              <a:ext uri="{FF2B5EF4-FFF2-40B4-BE49-F238E27FC236}">
                <a16:creationId xmlns:a16="http://schemas.microsoft.com/office/drawing/2014/main" id="{FC86E2EC-C936-423C-A02B-79AB1A3F6F2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89369" y="5404668"/>
            <a:ext cx="590227" cy="1200330"/>
            <a:chOff x="2593" y="768"/>
            <a:chExt cx="849" cy="1475"/>
          </a:xfrm>
        </p:grpSpPr>
        <p:sp>
          <p:nvSpPr>
            <p:cNvPr id="45" name="Freeform 29">
              <a:extLst>
                <a:ext uri="{FF2B5EF4-FFF2-40B4-BE49-F238E27FC236}">
                  <a16:creationId xmlns:a16="http://schemas.microsoft.com/office/drawing/2014/main" id="{0E49384D-4F6C-4835-96AF-7101FA435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30">
              <a:extLst>
                <a:ext uri="{FF2B5EF4-FFF2-40B4-BE49-F238E27FC236}">
                  <a16:creationId xmlns:a16="http://schemas.microsoft.com/office/drawing/2014/main" id="{46A5900D-65EC-479B-BFE7-566B9B651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31">
              <a:extLst>
                <a:ext uri="{FF2B5EF4-FFF2-40B4-BE49-F238E27FC236}">
                  <a16:creationId xmlns:a16="http://schemas.microsoft.com/office/drawing/2014/main" id="{0ACCC87D-B4DB-4E3C-800C-935050E4E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2">
              <a:extLst>
                <a:ext uri="{FF2B5EF4-FFF2-40B4-BE49-F238E27FC236}">
                  <a16:creationId xmlns:a16="http://schemas.microsoft.com/office/drawing/2014/main" id="{A42DB270-80AB-4712-BC2A-23046F27F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3">
              <a:extLst>
                <a:ext uri="{FF2B5EF4-FFF2-40B4-BE49-F238E27FC236}">
                  <a16:creationId xmlns:a16="http://schemas.microsoft.com/office/drawing/2014/main" id="{33A774D8-7F49-4AE0-B31D-04FAD02BA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4">
              <a:extLst>
                <a:ext uri="{FF2B5EF4-FFF2-40B4-BE49-F238E27FC236}">
                  <a16:creationId xmlns:a16="http://schemas.microsoft.com/office/drawing/2014/main" id="{C6AC0389-EF1F-417D-8263-412619E90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5">
              <a:extLst>
                <a:ext uri="{FF2B5EF4-FFF2-40B4-BE49-F238E27FC236}">
                  <a16:creationId xmlns:a16="http://schemas.microsoft.com/office/drawing/2014/main" id="{450C5DEA-9E34-4CF8-B239-4CC74DD3B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4" name="Group 36">
              <a:extLst>
                <a:ext uri="{FF2B5EF4-FFF2-40B4-BE49-F238E27FC236}">
                  <a16:creationId xmlns:a16="http://schemas.microsoft.com/office/drawing/2014/main" id="{4D095EA7-1B1A-41A5-8241-B4610DF932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55" name="Freeform 37">
                <a:extLst>
                  <a:ext uri="{FF2B5EF4-FFF2-40B4-BE49-F238E27FC236}">
                    <a16:creationId xmlns:a16="http://schemas.microsoft.com/office/drawing/2014/main" id="{ABFE86E5-6F91-4367-BE73-2F0677764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8">
                <a:extLst>
                  <a:ext uri="{FF2B5EF4-FFF2-40B4-BE49-F238E27FC236}">
                    <a16:creationId xmlns:a16="http://schemas.microsoft.com/office/drawing/2014/main" id="{858D7806-F3D6-4C8F-B8FF-630E92A95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71" name="Picture 2" descr="http://www.swordofthespirit.net/bulwark/mosesbush.gif">
            <a:extLst>
              <a:ext uri="{FF2B5EF4-FFF2-40B4-BE49-F238E27FC236}">
                <a16:creationId xmlns:a16="http://schemas.microsoft.com/office/drawing/2014/main" id="{8C8D72E0-D815-4081-80CC-C9FCAF1DF3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56" y="5889685"/>
            <a:ext cx="1218759" cy="709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" name="AutoShape 38">
            <a:extLst>
              <a:ext uri="{FF2B5EF4-FFF2-40B4-BE49-F238E27FC236}">
                <a16:creationId xmlns:a16="http://schemas.microsoft.com/office/drawing/2014/main" id="{0B5CBB45-21F6-4DF9-9CF3-22E441113F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5803949"/>
            <a:ext cx="2133699" cy="825451"/>
          </a:xfrm>
          <a:prstGeom prst="wedgeRoundRectCallout">
            <a:avLst>
              <a:gd name="adj1" fmla="val -69118"/>
              <a:gd name="adj2" fmla="val -24809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ts val="0"/>
              </a:spcBef>
              <a:defRPr/>
            </a:pPr>
            <a:r>
              <a:rPr lang="en-US" altLang="en-US" sz="2400" dirty="0">
                <a:latin typeface="+mj-lt"/>
              </a:rPr>
              <a:t>I assure you of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x,</a:t>
            </a:r>
            <a:r>
              <a:rPr lang="en-CA" altLang="en-US" sz="2400" dirty="0" err="1">
                <a:solidFill>
                  <a:srgbClr val="FFFF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).</a:t>
            </a:r>
            <a:endParaRPr lang="en-CA" altLang="en-US" sz="2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37266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15" grpId="0" animBg="1"/>
      <p:bldP spid="47" grpId="0"/>
      <p:bldP spid="72" grpId="0" animBg="1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542363" y="597952"/>
            <a:ext cx="959223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": </a:t>
            </a:r>
            <a:r>
              <a:rPr lang="en-US" altLang="en-US" sz="2400" dirty="0"/>
              <a:t>From line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).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lvl="1" algn="l">
              <a:spcBef>
                <a:spcPts val="0"/>
              </a:spcBef>
              <a:defRPr/>
            </a:pPr>
            <a:endParaRPr lang="en-US" altLang="en-US" sz="2400" dirty="0">
              <a:sym typeface="Symbol" panose="05050102010706020507" pitchFamily="18" charset="2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13" name="Picture 12" descr="j0116172">
            <a:extLst>
              <a:ext uri="{FF2B5EF4-FFF2-40B4-BE49-F238E27FC236}">
                <a16:creationId xmlns:a16="http://schemas.microsoft.com/office/drawing/2014/main" id="{6A2A11D1-9749-458E-83BB-901DA65158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2198152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4" name="AutoShape 35">
                <a:extLst>
                  <a:ext uri="{FF2B5EF4-FFF2-40B4-BE49-F238E27FC236}">
                    <a16:creationId xmlns:a16="http://schemas.microsoft.com/office/drawing/2014/main" id="{9151A773-AE21-434C-B10A-C0BD9081D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(</a:t>
                </a:r>
                <a:r>
                  <a:rPr kumimoji="0" lang="en-CA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4" name="AutoShape 35">
                <a:extLst>
                  <a:ext uri="{FF2B5EF4-FFF2-40B4-BE49-F238E27FC236}">
                    <a16:creationId xmlns:a16="http://schemas.microsoft.com/office/drawing/2014/main" id="{9151A773-AE21-434C-B10A-C0BD9081DF2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Rectangle 15">
            <a:extLst>
              <a:ext uri="{FF2B5EF4-FFF2-40B4-BE49-F238E27FC236}">
                <a16:creationId xmlns:a16="http://schemas.microsoft.com/office/drawing/2014/main" id="{C93330FD-2508-4BFE-B54E-1499D3BB6257}"/>
              </a:ext>
            </a:extLst>
          </p:cNvPr>
          <p:cNvSpPr/>
          <p:nvPr/>
        </p:nvSpPr>
        <p:spPr>
          <a:xfrm>
            <a:off x="217714" y="4426823"/>
            <a:ext cx="412913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___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</a:t>
            </a:r>
            <a:r>
              <a:rPr lang="en-CA" altLang="en-US" sz="2400" dirty="0" err="1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400" dirty="0">
              <a:solidFill>
                <a:srgbClr val="FFC000"/>
              </a:solidFill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___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</a:t>
            </a:r>
            <a:r>
              <a:rPr lang="en-CA" altLang="en-US" sz="2400" dirty="0" err="1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[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</a:t>
            </a:r>
            <a:r>
              <a:rPr lang="en-CA" altLang="en-US" sz="2400" dirty="0" err="1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)]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CC2554C-43DE-454F-AE5E-EE29BEAD4031}"/>
              </a:ext>
            </a:extLst>
          </p:cNvPr>
          <p:cNvCxnSpPr>
            <a:cxnSpLocks/>
          </p:cNvCxnSpPr>
          <p:nvPr/>
        </p:nvCxnSpPr>
        <p:spPr bwMode="auto">
          <a:xfrm>
            <a:off x="4419600" y="4027990"/>
            <a:ext cx="0" cy="1827762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8" name="Rectangle 17">
            <a:extLst>
              <a:ext uri="{FF2B5EF4-FFF2-40B4-BE49-F238E27FC236}">
                <a16:creationId xmlns:a16="http://schemas.microsoft.com/office/drawing/2014/main" id="{4D5787E7-F88B-4581-9C93-5E0C0BDA433E}"/>
              </a:ext>
            </a:extLst>
          </p:cNvPr>
          <p:cNvSpPr/>
          <p:nvPr/>
        </p:nvSpPr>
        <p:spPr>
          <a:xfrm>
            <a:off x="4648211" y="4426823"/>
            <a:ext cx="41148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___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CA" altLang="en-US" sz="2400" dirty="0" err="1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___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CA" altLang="en-US" sz="2400" dirty="0" err="1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[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CA" altLang="en-US" sz="2400" dirty="0" err="1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)]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A87022E-41F2-4AB2-AB4E-1A82198B807B}"/>
              </a:ext>
            </a:extLst>
          </p:cNvPr>
          <p:cNvSpPr/>
          <p:nvPr/>
        </p:nvSpPr>
        <p:spPr>
          <a:xfrm>
            <a:off x="4134176" y="5042377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46321890-9ED7-4930-821E-C4E2A2C89600}"/>
              </a:ext>
            </a:extLst>
          </p:cNvPr>
          <p:cNvSpPr/>
          <p:nvPr/>
        </p:nvSpPr>
        <p:spPr>
          <a:xfrm>
            <a:off x="-76200" y="3706320"/>
            <a:ext cx="26064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Left hand side: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ctr">
              <a:spcBef>
                <a:spcPts val="0"/>
              </a:spcBef>
              <a:defRPr/>
            </a:pPr>
            <a:r>
              <a:rPr lang="en-US" altLang="en-US" sz="2400" dirty="0"/>
              <a:t>From line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F608214-B522-439B-A56E-5CD93373448C}"/>
              </a:ext>
            </a:extLst>
          </p:cNvPr>
          <p:cNvSpPr/>
          <p:nvPr/>
        </p:nvSpPr>
        <p:spPr>
          <a:xfrm>
            <a:off x="4346847" y="3697468"/>
            <a:ext cx="28159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Right hand side:</a:t>
            </a:r>
          </a:p>
          <a:p>
            <a:pPr algn="ctr">
              <a:spcBef>
                <a:spcPts val="0"/>
              </a:spcBef>
              <a:defRPr/>
            </a:pPr>
            <a:r>
              <a:rPr lang="en-US" altLang="en-US" sz="2400" dirty="0">
                <a:sym typeface="Symbol" panose="05050102010706020507" pitchFamily="18" charset="2"/>
              </a:rPr>
              <a:t>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CFC2A551-2211-41C4-8144-ADE7FF353DDC}"/>
              </a:ext>
            </a:extLst>
          </p:cNvPr>
          <p:cNvSpPr/>
          <p:nvPr/>
        </p:nvSpPr>
        <p:spPr>
          <a:xfrm>
            <a:off x="1380563" y="978952"/>
            <a:ext cx="402963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 algn="l">
              <a:defRPr/>
            </a:pPr>
            <a:r>
              <a:rPr lang="en-US" altLang="en-US" sz="2000" dirty="0"/>
              <a:t>Deduction </a:t>
            </a:r>
            <a:r>
              <a:rPr lang="en-US" sz="2000" dirty="0">
                <a:solidFill>
                  <a:srgbClr val="FFFFFF"/>
                </a:solidFill>
                <a:cs typeface="Times New Roman" panose="02020603050405020304" pitchFamily="18" charset="0"/>
              </a:rPr>
              <a:t>Goal: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0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n-CA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??</a:t>
            </a:r>
            <a:r>
              <a:rPr lang="en-US" sz="2000" dirty="0">
                <a:solidFill>
                  <a:srgbClr val="FFFFFF"/>
                </a:solidFill>
                <a:cs typeface="Times New Roman" panose="02020603050405020304" pitchFamily="18" charset="0"/>
              </a:rPr>
              <a:t> </a:t>
            </a:r>
            <a:endParaRPr lang="en-CA" sz="20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__________ …</a:t>
            </a:r>
          </a:p>
          <a:p>
            <a:pPr algn="l">
              <a:spcBef>
                <a:spcPts val="0"/>
              </a:spcBef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       ______ </a:t>
            </a:r>
            <a:r>
              <a:rPr lang="en-US" altLang="en-US" sz="20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0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</a:t>
            </a:r>
            <a:r>
              <a:rPr lang="en-CA" altLang="en-US" sz="2000" dirty="0" err="1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0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000" dirty="0">
              <a:solidFill>
                <a:srgbClr val="FFC000"/>
              </a:solidFill>
              <a:sym typeface="Symbol" panose="05050102010706020507" pitchFamily="18" charset="2"/>
            </a:endParaRPr>
          </a:p>
          <a:p>
            <a:pPr lvl="1" algn="l"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Times New Roman" panose="02020603050405020304" pitchFamily="18" charset="0"/>
                <a:sym typeface="Symbol" panose="05050102010706020507" pitchFamily="18" charset="2"/>
              </a:rPr>
              <a:t>______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0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0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CA" altLang="en-US" sz="2000" dirty="0" err="1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0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6BFFB07A-DD56-434E-81CA-3C9B24E2D0D9}"/>
              </a:ext>
            </a:extLst>
          </p:cNvPr>
          <p:cNvSpPr/>
          <p:nvPr/>
        </p:nvSpPr>
        <p:spPr>
          <a:xfrm>
            <a:off x="1828800" y="1450555"/>
            <a:ext cx="941283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42" name="Group 13">
            <a:extLst>
              <a:ext uri="{FF2B5EF4-FFF2-40B4-BE49-F238E27FC236}">
                <a16:creationId xmlns:a16="http://schemas.microsoft.com/office/drawing/2014/main" id="{5735AB56-5F9A-4264-931C-57C1C1B5EE49}"/>
              </a:ext>
            </a:extLst>
          </p:cNvPr>
          <p:cNvGrpSpPr>
            <a:grpSpLocks/>
          </p:cNvGrpSpPr>
          <p:nvPr/>
        </p:nvGrpSpPr>
        <p:grpSpPr bwMode="auto">
          <a:xfrm>
            <a:off x="8553802" y="5715000"/>
            <a:ext cx="437819" cy="914400"/>
            <a:chOff x="2308" y="1513"/>
            <a:chExt cx="1162" cy="2570"/>
          </a:xfrm>
        </p:grpSpPr>
        <p:grpSp>
          <p:nvGrpSpPr>
            <p:cNvPr id="57" name="Group 14">
              <a:extLst>
                <a:ext uri="{FF2B5EF4-FFF2-40B4-BE49-F238E27FC236}">
                  <a16:creationId xmlns:a16="http://schemas.microsoft.com/office/drawing/2014/main" id="{99F20251-47A4-4340-A97D-BB0F0B6A13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65" name="Freeform 15">
                <a:extLst>
                  <a:ext uri="{FF2B5EF4-FFF2-40B4-BE49-F238E27FC236}">
                    <a16:creationId xmlns:a16="http://schemas.microsoft.com/office/drawing/2014/main" id="{9EFEB9A9-CB5B-4169-ABAA-DA5F6FAC8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16">
                <a:extLst>
                  <a:ext uri="{FF2B5EF4-FFF2-40B4-BE49-F238E27FC236}">
                    <a16:creationId xmlns:a16="http://schemas.microsoft.com/office/drawing/2014/main" id="{E49DC22C-4A2D-4AC5-9413-4588F32BF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17">
                <a:extLst>
                  <a:ext uri="{FF2B5EF4-FFF2-40B4-BE49-F238E27FC236}">
                    <a16:creationId xmlns:a16="http://schemas.microsoft.com/office/drawing/2014/main" id="{1E094EDF-86E5-4302-82EE-FA52B40DB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18">
                <a:extLst>
                  <a:ext uri="{FF2B5EF4-FFF2-40B4-BE49-F238E27FC236}">
                    <a16:creationId xmlns:a16="http://schemas.microsoft.com/office/drawing/2014/main" id="{43065181-2E6D-4AF4-82C9-4E0B14358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19">
                <a:extLst>
                  <a:ext uri="{FF2B5EF4-FFF2-40B4-BE49-F238E27FC236}">
                    <a16:creationId xmlns:a16="http://schemas.microsoft.com/office/drawing/2014/main" id="{1F28C992-67BA-4C2C-BACB-87B2AE4EC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20">
                <a:extLst>
                  <a:ext uri="{FF2B5EF4-FFF2-40B4-BE49-F238E27FC236}">
                    <a16:creationId xmlns:a16="http://schemas.microsoft.com/office/drawing/2014/main" id="{9F7B4514-DBB7-44CA-B24C-D72DC4926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" name="Freeform 21">
              <a:extLst>
                <a:ext uri="{FF2B5EF4-FFF2-40B4-BE49-F238E27FC236}">
                  <a16:creationId xmlns:a16="http://schemas.microsoft.com/office/drawing/2014/main" id="{06D4D8A3-25E2-4ED7-8635-21A254B8C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22">
              <a:extLst>
                <a:ext uri="{FF2B5EF4-FFF2-40B4-BE49-F238E27FC236}">
                  <a16:creationId xmlns:a16="http://schemas.microsoft.com/office/drawing/2014/main" id="{C6A1C3A9-039E-4BF8-B178-83D1B99B8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Oval 23">
              <a:extLst>
                <a:ext uri="{FF2B5EF4-FFF2-40B4-BE49-F238E27FC236}">
                  <a16:creationId xmlns:a16="http://schemas.microsoft.com/office/drawing/2014/main" id="{C5C679D1-0E9E-47E2-BA90-E90601C811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1" name="Oval 24">
              <a:extLst>
                <a:ext uri="{FF2B5EF4-FFF2-40B4-BE49-F238E27FC236}">
                  <a16:creationId xmlns:a16="http://schemas.microsoft.com/office/drawing/2014/main" id="{7CCB6B58-4E1C-4AE4-9C0A-63489F489D1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2" name="Oval 25">
              <a:extLst>
                <a:ext uri="{FF2B5EF4-FFF2-40B4-BE49-F238E27FC236}">
                  <a16:creationId xmlns:a16="http://schemas.microsoft.com/office/drawing/2014/main" id="{ACEB5753-D9D4-4F6F-AAF4-69842D2882A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3" name="Oval 26">
              <a:extLst>
                <a:ext uri="{FF2B5EF4-FFF2-40B4-BE49-F238E27FC236}">
                  <a16:creationId xmlns:a16="http://schemas.microsoft.com/office/drawing/2014/main" id="{560583C1-6028-4A02-BC64-6B9A37A379F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4" name="Oval 27">
              <a:extLst>
                <a:ext uri="{FF2B5EF4-FFF2-40B4-BE49-F238E27FC236}">
                  <a16:creationId xmlns:a16="http://schemas.microsoft.com/office/drawing/2014/main" id="{2655AC6D-5056-4B60-9E53-280AF4AED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2110"/>
              <a:ext cx="117" cy="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71" name="Picture 2" descr="http://www.swordofthespirit.net/bulwark/mosesbush.gif">
            <a:extLst>
              <a:ext uri="{FF2B5EF4-FFF2-40B4-BE49-F238E27FC236}">
                <a16:creationId xmlns:a16="http://schemas.microsoft.com/office/drawing/2014/main" id="{8C8D72E0-D815-4081-80CC-C9FCAF1DF3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56" y="5888471"/>
            <a:ext cx="1218759" cy="709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" name="AutoShape 38">
            <a:extLst>
              <a:ext uri="{FF2B5EF4-FFF2-40B4-BE49-F238E27FC236}">
                <a16:creationId xmlns:a16="http://schemas.microsoft.com/office/drawing/2014/main" id="{0B5CBB45-21F6-4DF9-9CF3-22E441113F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5802735"/>
            <a:ext cx="2133699" cy="825451"/>
          </a:xfrm>
          <a:prstGeom prst="wedgeRoundRectCallout">
            <a:avLst>
              <a:gd name="adj1" fmla="val -69118"/>
              <a:gd name="adj2" fmla="val -24809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ts val="0"/>
              </a:spcBef>
              <a:defRPr/>
            </a:pPr>
            <a:r>
              <a:rPr lang="en-US" altLang="en-US" sz="2400" dirty="0">
                <a:latin typeface="+mj-lt"/>
              </a:rPr>
              <a:t>I assure you of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x,</a:t>
            </a:r>
            <a:r>
              <a:rPr lang="en-CA" altLang="en-US" sz="2400" dirty="0" err="1">
                <a:solidFill>
                  <a:srgbClr val="FFFF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).</a:t>
            </a:r>
            <a:endParaRPr lang="en-CA" altLang="en-US" sz="2400" dirty="0">
              <a:latin typeface="+mj-lt"/>
            </a:endParaRPr>
          </a:p>
        </p:txBody>
      </p:sp>
      <p:sp>
        <p:nvSpPr>
          <p:cNvPr id="88" name="AutoShape 42">
            <a:extLst>
              <a:ext uri="{FF2B5EF4-FFF2-40B4-BE49-F238E27FC236}">
                <a16:creationId xmlns:a16="http://schemas.microsoft.com/office/drawing/2014/main" id="{8AA8FC08-A0AF-4468-92BB-CC66A46AA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799" y="5968328"/>
            <a:ext cx="2488805" cy="519045"/>
          </a:xfrm>
          <a:prstGeom prst="wedgeRoundRectCallout">
            <a:avLst>
              <a:gd name="adj1" fmla="val 45016"/>
              <a:gd name="adj2" fmla="val -7077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 conclude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CA" altLang="en-US" sz="2400" dirty="0" err="1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z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68780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 animBg="1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542363" y="609600"/>
            <a:ext cx="959223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": </a:t>
            </a:r>
            <a:r>
              <a:rPr lang="en-US" altLang="en-US" sz="2400" dirty="0"/>
              <a:t>From line</a:t>
            </a:r>
            <a:r>
              <a:rPr lang="en-US" altLang="en-US" sz="2400" dirty="0"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This is trickier because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not true.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828800" y="46884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6" name="Picture 5" descr="j0116172">
            <a:extLst>
              <a:ext uri="{FF2B5EF4-FFF2-40B4-BE49-F238E27FC236}">
                <a16:creationId xmlns:a16="http://schemas.microsoft.com/office/drawing/2014/main" id="{808C6E98-FF49-4379-AAB0-8614B586BF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2209800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ADE04E49-C99D-4EEF-B185-A9C3A4352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2230193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(</a:t>
                </a:r>
                <a:r>
                  <a:rPr kumimoji="0" lang="en-CA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ADE04E49-C99D-4EEF-B185-A9C3A43522F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2230193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tangle 8">
            <a:extLst>
              <a:ext uri="{FF2B5EF4-FFF2-40B4-BE49-F238E27FC236}">
                <a16:creationId xmlns:a16="http://schemas.microsoft.com/office/drawing/2014/main" id="{25BB5163-0BF1-4B58-884E-057284E1E20B}"/>
              </a:ext>
            </a:extLst>
          </p:cNvPr>
          <p:cNvSpPr/>
          <p:nvPr/>
        </p:nvSpPr>
        <p:spPr>
          <a:xfrm>
            <a:off x="217714" y="4438471"/>
            <a:ext cx="343988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  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AA2692D-1FDD-4B41-9761-BC4A6F30EE50}"/>
              </a:ext>
            </a:extLst>
          </p:cNvPr>
          <p:cNvCxnSpPr>
            <a:cxnSpLocks/>
          </p:cNvCxnSpPr>
          <p:nvPr/>
        </p:nvCxnSpPr>
        <p:spPr bwMode="auto">
          <a:xfrm>
            <a:off x="4419600" y="4039638"/>
            <a:ext cx="0" cy="1827762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1" name="Rectangle 10">
            <a:extLst>
              <a:ext uri="{FF2B5EF4-FFF2-40B4-BE49-F238E27FC236}">
                <a16:creationId xmlns:a16="http://schemas.microsoft.com/office/drawing/2014/main" id="{52D2A038-E32D-4B64-97DF-80167B555564}"/>
              </a:ext>
            </a:extLst>
          </p:cNvPr>
          <p:cNvSpPr>
            <a:spLocks/>
          </p:cNvSpPr>
          <p:nvPr/>
        </p:nvSpPr>
        <p:spPr>
          <a:xfrm>
            <a:off x="4648211" y="4438471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1F18D6B-1D7E-4C70-BAF3-F373E86C48D2}"/>
              </a:ext>
            </a:extLst>
          </p:cNvPr>
          <p:cNvSpPr/>
          <p:nvPr/>
        </p:nvSpPr>
        <p:spPr>
          <a:xfrm>
            <a:off x="4134176" y="5053884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CBDFF22-596C-4C84-BD96-A7FC1C00CB5C}"/>
              </a:ext>
            </a:extLst>
          </p:cNvPr>
          <p:cNvSpPr/>
          <p:nvPr/>
        </p:nvSpPr>
        <p:spPr>
          <a:xfrm>
            <a:off x="-76200" y="3717968"/>
            <a:ext cx="26064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Left hand side:</a:t>
            </a:r>
            <a:r>
              <a:rPr lang="en-US" altLang="en-US" sz="2400" dirty="0"/>
              <a:t> From line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89D83A2D-0433-43AE-B570-071E82201C93}"/>
              </a:ext>
            </a:extLst>
          </p:cNvPr>
          <p:cNvSpPr/>
          <p:nvPr/>
        </p:nvSpPr>
        <p:spPr>
          <a:xfrm>
            <a:off x="4346847" y="3709116"/>
            <a:ext cx="28159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Right hand side: </a:t>
            </a:r>
            <a:r>
              <a:rPr lang="en-US" altLang="en-US" sz="2400" dirty="0">
                <a:sym typeface="Symbol" panose="05050102010706020507" pitchFamily="18" charset="2"/>
              </a:rPr>
              <a:t>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3" name="AutoShape 35">
            <a:extLst>
              <a:ext uri="{FF2B5EF4-FFF2-40B4-BE49-F238E27FC236}">
                <a16:creationId xmlns:a16="http://schemas.microsoft.com/office/drawing/2014/main" id="{F91D78A8-56A1-4C31-93E1-8EA61417B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8940" y="5819367"/>
            <a:ext cx="2295460" cy="513003"/>
          </a:xfrm>
          <a:prstGeom prst="wedgeRoundRectCallout">
            <a:avLst>
              <a:gd name="adj1" fmla="val 53410"/>
              <a:gd name="adj2" fmla="val -31042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Not much to say</a:t>
            </a:r>
          </a:p>
        </p:txBody>
      </p:sp>
      <p:grpSp>
        <p:nvGrpSpPr>
          <p:cNvPr id="14" name="Group 28">
            <a:extLst>
              <a:ext uri="{FF2B5EF4-FFF2-40B4-BE49-F238E27FC236}">
                <a16:creationId xmlns:a16="http://schemas.microsoft.com/office/drawing/2014/main" id="{69A72F14-9D0D-49A4-8C62-22BA353E365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89369" y="5429070"/>
            <a:ext cx="590227" cy="1200330"/>
            <a:chOff x="2593" y="768"/>
            <a:chExt cx="849" cy="1475"/>
          </a:xfrm>
        </p:grpSpPr>
        <p:sp>
          <p:nvSpPr>
            <p:cNvPr id="17" name="Freeform 29">
              <a:extLst>
                <a:ext uri="{FF2B5EF4-FFF2-40B4-BE49-F238E27FC236}">
                  <a16:creationId xmlns:a16="http://schemas.microsoft.com/office/drawing/2014/main" id="{85719526-3F76-4845-A188-19CD27A64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0">
              <a:extLst>
                <a:ext uri="{FF2B5EF4-FFF2-40B4-BE49-F238E27FC236}">
                  <a16:creationId xmlns:a16="http://schemas.microsoft.com/office/drawing/2014/main" id="{66D1BBBA-051D-43F3-83AC-EA8B351E4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31">
              <a:extLst>
                <a:ext uri="{FF2B5EF4-FFF2-40B4-BE49-F238E27FC236}">
                  <a16:creationId xmlns:a16="http://schemas.microsoft.com/office/drawing/2014/main" id="{E8D1A2D4-E62D-40F6-8480-60B3F8035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32">
              <a:extLst>
                <a:ext uri="{FF2B5EF4-FFF2-40B4-BE49-F238E27FC236}">
                  <a16:creationId xmlns:a16="http://schemas.microsoft.com/office/drawing/2014/main" id="{8A75F4A7-9C8F-46CF-A71C-6147C2905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33">
              <a:extLst>
                <a:ext uri="{FF2B5EF4-FFF2-40B4-BE49-F238E27FC236}">
                  <a16:creationId xmlns:a16="http://schemas.microsoft.com/office/drawing/2014/main" id="{7B53E9AB-DD88-47D4-BD68-CE38025F3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34">
              <a:extLst>
                <a:ext uri="{FF2B5EF4-FFF2-40B4-BE49-F238E27FC236}">
                  <a16:creationId xmlns:a16="http://schemas.microsoft.com/office/drawing/2014/main" id="{4ACB1CAA-EA0F-4809-95D7-492E02892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35">
              <a:extLst>
                <a:ext uri="{FF2B5EF4-FFF2-40B4-BE49-F238E27FC236}">
                  <a16:creationId xmlns:a16="http://schemas.microsoft.com/office/drawing/2014/main" id="{BEC3CA76-37A2-4D53-9701-A4214E42F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" name="Group 36">
              <a:extLst>
                <a:ext uri="{FF2B5EF4-FFF2-40B4-BE49-F238E27FC236}">
                  <a16:creationId xmlns:a16="http://schemas.microsoft.com/office/drawing/2014/main" id="{8D51D499-F03C-4371-A9FD-A179FFE2B8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25" name="Freeform 37">
                <a:extLst>
                  <a:ext uri="{FF2B5EF4-FFF2-40B4-BE49-F238E27FC236}">
                    <a16:creationId xmlns:a16="http://schemas.microsoft.com/office/drawing/2014/main" id="{9C48AD37-8098-46F6-BF5E-11B311B77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8">
                <a:extLst>
                  <a:ext uri="{FF2B5EF4-FFF2-40B4-BE49-F238E27FC236}">
                    <a16:creationId xmlns:a16="http://schemas.microsoft.com/office/drawing/2014/main" id="{70292CAF-6BB2-49A7-B64A-507347188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267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animBg="1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542363" y="597952"/>
            <a:ext cx="959223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": </a:t>
            </a:r>
            <a:r>
              <a:rPr lang="en-US" altLang="en-US" sz="2400" dirty="0"/>
              <a:t>From line</a:t>
            </a:r>
            <a:r>
              <a:rPr lang="en-US" altLang="en-US" sz="2400" dirty="0"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This is trickier because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not true.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Cannot be done for fixed </a:t>
            </a:r>
            <a:r>
              <a:rPr lang="en-CA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baseline="-250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or 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828800" y="152400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6" name="Picture 5" descr="j0116172">
            <a:extLst>
              <a:ext uri="{FF2B5EF4-FFF2-40B4-BE49-F238E27FC236}">
                <a16:creationId xmlns:a16="http://schemas.microsoft.com/office/drawing/2014/main" id="{808C6E98-FF49-4379-AAB0-8614B586BF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2198152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ADE04E49-C99D-4EEF-B185-A9C3A4352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(</a:t>
                </a:r>
                <a:r>
                  <a:rPr kumimoji="0" lang="en-CA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ADE04E49-C99D-4EEF-B185-A9C3A43522F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tangle 8">
            <a:extLst>
              <a:ext uri="{FF2B5EF4-FFF2-40B4-BE49-F238E27FC236}">
                <a16:creationId xmlns:a16="http://schemas.microsoft.com/office/drawing/2014/main" id="{25BB5163-0BF1-4B58-884E-057284E1E20B}"/>
              </a:ext>
            </a:extLst>
          </p:cNvPr>
          <p:cNvSpPr/>
          <p:nvPr/>
        </p:nvSpPr>
        <p:spPr>
          <a:xfrm>
            <a:off x="217714" y="4426823"/>
            <a:ext cx="343988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baseline="-250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baseline="-250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CA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baseline="-250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baseline="-250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  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AA2692D-1FDD-4B41-9761-BC4A6F30EE50}"/>
              </a:ext>
            </a:extLst>
          </p:cNvPr>
          <p:cNvCxnSpPr>
            <a:cxnSpLocks/>
          </p:cNvCxnSpPr>
          <p:nvPr/>
        </p:nvCxnSpPr>
        <p:spPr bwMode="auto">
          <a:xfrm>
            <a:off x="4419600" y="4027990"/>
            <a:ext cx="0" cy="1827762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1" name="Rectangle 10">
            <a:extLst>
              <a:ext uri="{FF2B5EF4-FFF2-40B4-BE49-F238E27FC236}">
                <a16:creationId xmlns:a16="http://schemas.microsoft.com/office/drawing/2014/main" id="{52D2A038-E32D-4B64-97DF-80167B555564}"/>
              </a:ext>
            </a:extLst>
          </p:cNvPr>
          <p:cNvSpPr>
            <a:spLocks/>
          </p:cNvSpPr>
          <p:nvPr/>
        </p:nvSpPr>
        <p:spPr>
          <a:xfrm>
            <a:off x="4648211" y="4426823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      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1F18D6B-1D7E-4C70-BAF3-F373E86C48D2}"/>
              </a:ext>
            </a:extLst>
          </p:cNvPr>
          <p:cNvSpPr/>
          <p:nvPr/>
        </p:nvSpPr>
        <p:spPr>
          <a:xfrm>
            <a:off x="4134176" y="5055256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dirty="0"/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51CB02C-7C51-4B81-99AF-A0A41A13C8EE}"/>
              </a:ext>
            </a:extLst>
          </p:cNvPr>
          <p:cNvCxnSpPr/>
          <p:nvPr/>
        </p:nvCxnSpPr>
        <p:spPr bwMode="auto">
          <a:xfrm flipV="1">
            <a:off x="4267200" y="5213775"/>
            <a:ext cx="304800" cy="369106"/>
          </a:xfrm>
          <a:prstGeom prst="line">
            <a:avLst/>
          </a:prstGeom>
          <a:noFill/>
          <a:ln w="1905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5" name="Rectangle 14">
            <a:extLst>
              <a:ext uri="{FF2B5EF4-FFF2-40B4-BE49-F238E27FC236}">
                <a16:creationId xmlns:a16="http://schemas.microsoft.com/office/drawing/2014/main" id="{A9DF4AD2-8728-410C-A014-6401F49605EB}"/>
              </a:ext>
            </a:extLst>
          </p:cNvPr>
          <p:cNvSpPr/>
          <p:nvPr/>
        </p:nvSpPr>
        <p:spPr>
          <a:xfrm>
            <a:off x="-76200" y="3706320"/>
            <a:ext cx="26064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Left hand side:</a:t>
            </a:r>
            <a:r>
              <a:rPr lang="en-US" altLang="en-US" sz="2400" dirty="0"/>
              <a:t> From line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4DD4FAB7-A2CF-46D9-B44A-19B0DC8401A9}"/>
              </a:ext>
            </a:extLst>
          </p:cNvPr>
          <p:cNvSpPr/>
          <p:nvPr/>
        </p:nvSpPr>
        <p:spPr>
          <a:xfrm>
            <a:off x="4346847" y="3697468"/>
            <a:ext cx="28159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Right hand side: </a:t>
            </a:r>
            <a:r>
              <a:rPr lang="en-US" altLang="en-US" sz="2400" dirty="0">
                <a:sym typeface="Symbol" panose="05050102010706020507" pitchFamily="18" charset="2"/>
              </a:rPr>
              <a:t>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4" name="AutoShape 35">
            <a:extLst>
              <a:ext uri="{FF2B5EF4-FFF2-40B4-BE49-F238E27FC236}">
                <a16:creationId xmlns:a16="http://schemas.microsoft.com/office/drawing/2014/main" id="{E6D4E6E7-729F-4A9E-8331-F6288C1DA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546" y="5683032"/>
            <a:ext cx="4886254" cy="422672"/>
          </a:xfrm>
          <a:prstGeom prst="wedgeRoundRectCallout">
            <a:avLst>
              <a:gd name="adj1" fmla="val 51166"/>
              <a:gd name="adj2" fmla="val -31042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In the game, I provide a value for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US" sz="2400" dirty="0"/>
          </a:p>
        </p:txBody>
      </p:sp>
      <p:grpSp>
        <p:nvGrpSpPr>
          <p:cNvPr id="17" name="Group 28">
            <a:extLst>
              <a:ext uri="{FF2B5EF4-FFF2-40B4-BE49-F238E27FC236}">
                <a16:creationId xmlns:a16="http://schemas.microsoft.com/office/drawing/2014/main" id="{3461C1D0-2A74-4BAC-A189-74940CB63D9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89369" y="5404668"/>
            <a:ext cx="590227" cy="1200330"/>
            <a:chOff x="2593" y="768"/>
            <a:chExt cx="849" cy="1475"/>
          </a:xfrm>
        </p:grpSpPr>
        <p:sp>
          <p:nvSpPr>
            <p:cNvPr id="18" name="Freeform 29">
              <a:extLst>
                <a:ext uri="{FF2B5EF4-FFF2-40B4-BE49-F238E27FC236}">
                  <a16:creationId xmlns:a16="http://schemas.microsoft.com/office/drawing/2014/main" id="{926E81E3-F7B5-4DBD-A7BB-E21C8A007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30">
              <a:extLst>
                <a:ext uri="{FF2B5EF4-FFF2-40B4-BE49-F238E27FC236}">
                  <a16:creationId xmlns:a16="http://schemas.microsoft.com/office/drawing/2014/main" id="{29F0CBFE-BFAD-48A1-8574-7E30FD36F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31">
              <a:extLst>
                <a:ext uri="{FF2B5EF4-FFF2-40B4-BE49-F238E27FC236}">
                  <a16:creationId xmlns:a16="http://schemas.microsoft.com/office/drawing/2014/main" id="{705B2F56-8B53-4AD6-997D-3339226AD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32">
              <a:extLst>
                <a:ext uri="{FF2B5EF4-FFF2-40B4-BE49-F238E27FC236}">
                  <a16:creationId xmlns:a16="http://schemas.microsoft.com/office/drawing/2014/main" id="{F0EFC7B8-6C0A-4745-A872-B55DB7585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33">
              <a:extLst>
                <a:ext uri="{FF2B5EF4-FFF2-40B4-BE49-F238E27FC236}">
                  <a16:creationId xmlns:a16="http://schemas.microsoft.com/office/drawing/2014/main" id="{71AD7F01-59BA-4164-B259-C436F77CA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34">
              <a:extLst>
                <a:ext uri="{FF2B5EF4-FFF2-40B4-BE49-F238E27FC236}">
                  <a16:creationId xmlns:a16="http://schemas.microsoft.com/office/drawing/2014/main" id="{A7AC56CF-13F0-42A2-B2EF-BE1D1E381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35">
              <a:extLst>
                <a:ext uri="{FF2B5EF4-FFF2-40B4-BE49-F238E27FC236}">
                  <a16:creationId xmlns:a16="http://schemas.microsoft.com/office/drawing/2014/main" id="{F5C8F80A-09FE-4C11-A32F-E4FB7FC82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" name="Group 36">
              <a:extLst>
                <a:ext uri="{FF2B5EF4-FFF2-40B4-BE49-F238E27FC236}">
                  <a16:creationId xmlns:a16="http://schemas.microsoft.com/office/drawing/2014/main" id="{AE787E16-C687-4D60-98F5-463F4D10AF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26" name="Freeform 37">
                <a:extLst>
                  <a:ext uri="{FF2B5EF4-FFF2-40B4-BE49-F238E27FC236}">
                    <a16:creationId xmlns:a16="http://schemas.microsoft.com/office/drawing/2014/main" id="{6410E8BD-E5DD-4614-8CA4-E28CA229C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38">
                <a:extLst>
                  <a:ext uri="{FF2B5EF4-FFF2-40B4-BE49-F238E27FC236}">
                    <a16:creationId xmlns:a16="http://schemas.microsoft.com/office/drawing/2014/main" id="{E643B2FA-42A4-4568-9EC2-21F7625A5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8" name="Picture 2" descr="http://www.swordofthespirit.net/bulwark/mosesbush.gif">
            <a:extLst>
              <a:ext uri="{FF2B5EF4-FFF2-40B4-BE49-F238E27FC236}">
                <a16:creationId xmlns:a16="http://schemas.microsoft.com/office/drawing/2014/main" id="{B5ABCCA2-6FD4-41F0-B335-EC4F7F0DED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56" y="5889685"/>
            <a:ext cx="1218759" cy="709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AutoShape 38">
            <a:extLst>
              <a:ext uri="{FF2B5EF4-FFF2-40B4-BE49-F238E27FC236}">
                <a16:creationId xmlns:a16="http://schemas.microsoft.com/office/drawing/2014/main" id="{CCD92E7A-07B0-44F9-907B-0DCEFC214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5803949"/>
            <a:ext cx="2175741" cy="825451"/>
          </a:xfrm>
          <a:prstGeom prst="wedgeRoundRectCallout">
            <a:avLst>
              <a:gd name="adj1" fmla="val -69118"/>
              <a:gd name="adj2" fmla="val -24809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ts val="0"/>
              </a:spcBef>
              <a:defRPr/>
            </a:pPr>
            <a:r>
              <a:rPr lang="en-US" altLang="en-US" sz="2400" dirty="0">
                <a:latin typeface="+mj-lt"/>
              </a:rPr>
              <a:t>Sorry, I only know about </a:t>
            </a:r>
            <a:r>
              <a:rPr lang="en-CA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baseline="-250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latin typeface="+mj-lt"/>
              </a:rPr>
              <a:t>. </a:t>
            </a:r>
            <a:endParaRPr lang="en-CA" altLang="en-US" sz="2400" dirty="0">
              <a:latin typeface="+mj-lt"/>
            </a:endParaRPr>
          </a:p>
        </p:txBody>
      </p:sp>
      <p:sp>
        <p:nvSpPr>
          <p:cNvPr id="30" name="AutoShape 42">
            <a:extLst>
              <a:ext uri="{FF2B5EF4-FFF2-40B4-BE49-F238E27FC236}">
                <a16:creationId xmlns:a16="http://schemas.microsoft.com/office/drawing/2014/main" id="{D384C7C9-B263-49E8-987A-A2C377DF5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10" y="6154588"/>
            <a:ext cx="3657589" cy="459692"/>
          </a:xfrm>
          <a:prstGeom prst="wedgeRoundRectCallout">
            <a:avLst>
              <a:gd name="adj1" fmla="val 45016"/>
              <a:gd name="adj2" fmla="val -7077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Say oracle tell me about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  <p:grpSp>
        <p:nvGrpSpPr>
          <p:cNvPr id="31" name="Group 13">
            <a:extLst>
              <a:ext uri="{FF2B5EF4-FFF2-40B4-BE49-F238E27FC236}">
                <a16:creationId xmlns:a16="http://schemas.microsoft.com/office/drawing/2014/main" id="{C64CD223-14C1-43C9-AA80-C1A3DB0DBFDC}"/>
              </a:ext>
            </a:extLst>
          </p:cNvPr>
          <p:cNvGrpSpPr>
            <a:grpSpLocks/>
          </p:cNvGrpSpPr>
          <p:nvPr/>
        </p:nvGrpSpPr>
        <p:grpSpPr bwMode="auto">
          <a:xfrm>
            <a:off x="8579368" y="5653468"/>
            <a:ext cx="437819" cy="914400"/>
            <a:chOff x="2308" y="1513"/>
            <a:chExt cx="1162" cy="2570"/>
          </a:xfrm>
        </p:grpSpPr>
        <p:grpSp>
          <p:nvGrpSpPr>
            <p:cNvPr id="32" name="Group 14">
              <a:extLst>
                <a:ext uri="{FF2B5EF4-FFF2-40B4-BE49-F238E27FC236}">
                  <a16:creationId xmlns:a16="http://schemas.microsoft.com/office/drawing/2014/main" id="{AFA7B791-508D-4E5E-8977-730C347B85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1" name="Freeform 15">
                <a:extLst>
                  <a:ext uri="{FF2B5EF4-FFF2-40B4-BE49-F238E27FC236}">
                    <a16:creationId xmlns:a16="http://schemas.microsoft.com/office/drawing/2014/main" id="{36E303C1-F9A5-44DF-ADA6-57598350E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16">
                <a:extLst>
                  <a:ext uri="{FF2B5EF4-FFF2-40B4-BE49-F238E27FC236}">
                    <a16:creationId xmlns:a16="http://schemas.microsoft.com/office/drawing/2014/main" id="{CE3CDDF3-6C9C-4F60-897C-F952A2205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17">
                <a:extLst>
                  <a:ext uri="{FF2B5EF4-FFF2-40B4-BE49-F238E27FC236}">
                    <a16:creationId xmlns:a16="http://schemas.microsoft.com/office/drawing/2014/main" id="{A37AC44D-778D-4E16-B9B8-D38E88D52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18">
                <a:extLst>
                  <a:ext uri="{FF2B5EF4-FFF2-40B4-BE49-F238E27FC236}">
                    <a16:creationId xmlns:a16="http://schemas.microsoft.com/office/drawing/2014/main" id="{4D859CFE-0FB1-4C3C-A18B-8286819FC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19">
                <a:extLst>
                  <a:ext uri="{FF2B5EF4-FFF2-40B4-BE49-F238E27FC236}">
                    <a16:creationId xmlns:a16="http://schemas.microsoft.com/office/drawing/2014/main" id="{AC5C74B0-CE45-4250-9B51-B469D6206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20">
                <a:extLst>
                  <a:ext uri="{FF2B5EF4-FFF2-40B4-BE49-F238E27FC236}">
                    <a16:creationId xmlns:a16="http://schemas.microsoft.com/office/drawing/2014/main" id="{18568F90-167C-444D-926C-07BCE28C0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" name="Freeform 21">
              <a:extLst>
                <a:ext uri="{FF2B5EF4-FFF2-40B4-BE49-F238E27FC236}">
                  <a16:creationId xmlns:a16="http://schemas.microsoft.com/office/drawing/2014/main" id="{68593026-8AD1-42A3-AEE5-2FC62F793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2">
              <a:extLst>
                <a:ext uri="{FF2B5EF4-FFF2-40B4-BE49-F238E27FC236}">
                  <a16:creationId xmlns:a16="http://schemas.microsoft.com/office/drawing/2014/main" id="{E08082BC-4F91-4ECA-A1F6-C31BE0308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Oval 23">
              <a:extLst>
                <a:ext uri="{FF2B5EF4-FFF2-40B4-BE49-F238E27FC236}">
                  <a16:creationId xmlns:a16="http://schemas.microsoft.com/office/drawing/2014/main" id="{0B77D8DF-4857-40EF-BBED-D15DF494645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6" name="Oval 24">
              <a:extLst>
                <a:ext uri="{FF2B5EF4-FFF2-40B4-BE49-F238E27FC236}">
                  <a16:creationId xmlns:a16="http://schemas.microsoft.com/office/drawing/2014/main" id="{F4EF7FAD-624B-4662-A222-FBBA794CDCA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7" name="Oval 25">
              <a:extLst>
                <a:ext uri="{FF2B5EF4-FFF2-40B4-BE49-F238E27FC236}">
                  <a16:creationId xmlns:a16="http://schemas.microsoft.com/office/drawing/2014/main" id="{F44A0CCE-6C04-402C-90A5-EFDC12C8D9B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" name="Oval 26">
              <a:extLst>
                <a:ext uri="{FF2B5EF4-FFF2-40B4-BE49-F238E27FC236}">
                  <a16:creationId xmlns:a16="http://schemas.microsoft.com/office/drawing/2014/main" id="{35B8F70A-980A-43A4-B56E-FDA6D386B4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" name="Oval 27">
              <a:extLst>
                <a:ext uri="{FF2B5EF4-FFF2-40B4-BE49-F238E27FC236}">
                  <a16:creationId xmlns:a16="http://schemas.microsoft.com/office/drawing/2014/main" id="{3FFCDEB2-9954-48B2-A1B6-FAB59820C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2110"/>
              <a:ext cx="117" cy="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1286467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4" grpId="0" animBg="1"/>
      <p:bldP spid="29" grpId="0" animBg="1"/>
      <p:bldP spid="3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1B4246-D540-40DF-816C-3A5132FE48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78F9A723-4FB7-037D-6EC8-3E05BB8D5FB3}"/>
              </a:ext>
            </a:extLst>
          </p:cNvPr>
          <p:cNvSpPr txBox="1">
            <a:spLocks/>
          </p:cNvSpPr>
          <p:nvPr/>
        </p:nvSpPr>
        <p:spPr>
          <a:xfrm>
            <a:off x="8686800" y="6705600"/>
            <a:ext cx="457200" cy="157113"/>
          </a:xfrm>
          <a:prstGeom prst="rect">
            <a:avLst/>
          </a:prstGeom>
        </p:spPr>
        <p:txBody>
          <a:bodyPr vert="horz" lIns="91440" tIns="45720" rIns="91440" bIns="45720" rtlCol="0" anchor="ctr" anchorCtr="0"/>
          <a:lstStyle>
            <a:defPPr>
              <a:defRPr lang="en-US"/>
            </a:defPPr>
            <a:lvl1pPr marL="0" algn="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847A6AB7-ED92-4CC2-895B-E46908831F7A}" type="slidenum">
              <a:rPr lang="en-US" smtClean="0">
                <a:solidFill>
                  <a:schemeClr val="bg1"/>
                </a:solidFill>
              </a:rPr>
              <a:pPr/>
              <a:t>22</a:t>
            </a:fld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627AB535-0226-D1DD-6F18-A4BDEBC27876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Formal Proof Systems</a:t>
            </a:r>
          </a:p>
        </p:txBody>
      </p:sp>
      <p:pic>
        <p:nvPicPr>
          <p:cNvPr id="3" name="Picture 5" descr="j0116172">
            <a:extLst>
              <a:ext uri="{FF2B5EF4-FFF2-40B4-BE49-F238E27FC236}">
                <a16:creationId xmlns:a16="http://schemas.microsoft.com/office/drawing/2014/main" id="{470FE3A2-578F-63B0-C457-32DF3DF451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6096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Picture 2" descr="Forefathers' Eve | The Witcher 3 Wiki">
            <a:extLst>
              <a:ext uri="{FF2B5EF4-FFF2-40B4-BE49-F238E27FC236}">
                <a16:creationId xmlns:a16="http://schemas.microsoft.com/office/drawing/2014/main" id="{BF8AF79A-DD5F-23D3-A65B-059BA226794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3" r="-1" b="-1"/>
          <a:stretch/>
        </p:blipFill>
        <p:spPr bwMode="auto">
          <a:xfrm flipH="1">
            <a:off x="-228600" y="4479795"/>
            <a:ext cx="1904999" cy="2759205"/>
          </a:xfrm>
          <a:custGeom>
            <a:avLst/>
            <a:gdLst/>
            <a:ahLst/>
            <a:cxnLst/>
            <a:rect l="l" t="t" r="r" b="b"/>
            <a:pathLst>
              <a:path w="6313150" h="6857997">
                <a:moveTo>
                  <a:pt x="65565" y="0"/>
                </a:moveTo>
                <a:lnTo>
                  <a:pt x="6313150" y="0"/>
                </a:lnTo>
                <a:lnTo>
                  <a:pt x="6313150" y="6857997"/>
                </a:lnTo>
                <a:lnTo>
                  <a:pt x="3293946" y="6857997"/>
                </a:lnTo>
                <a:lnTo>
                  <a:pt x="3235857" y="6823061"/>
                </a:lnTo>
                <a:cubicBezTo>
                  <a:pt x="1291240" y="5592803"/>
                  <a:pt x="0" y="3423096"/>
                  <a:pt x="0" y="951803"/>
                </a:cubicBezTo>
                <a:cubicBezTo>
                  <a:pt x="0" y="727140"/>
                  <a:pt x="10673" y="504970"/>
                  <a:pt x="31536" y="285771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" name="AutoShape 35">
            <a:extLst>
              <a:ext uri="{FF2B5EF4-FFF2-40B4-BE49-F238E27FC236}">
                <a16:creationId xmlns:a16="http://schemas.microsoft.com/office/drawing/2014/main" id="{0B13AF00-4E7C-D6E4-2EEA-9A3E70A71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419" y="3780324"/>
            <a:ext cx="5414586" cy="1206015"/>
          </a:xfrm>
          <a:prstGeom prst="wedgeRoundRectCallout">
            <a:avLst>
              <a:gd name="adj1" fmla="val -49924"/>
              <a:gd name="adj2" fmla="val -47499"/>
              <a:gd name="adj3" fmla="val 16667"/>
            </a:avLst>
          </a:prstGeom>
          <a:solidFill>
            <a:srgbClr val="000066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28600" algn="ctr" eaLnBrk="1" hangingPunct="1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And it is useful to double check that the understanding/truth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   of each line follows from the previous. 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31186F33-3A79-0A8B-42C6-F532F6AF4695}"/>
              </a:ext>
            </a:extLst>
          </p:cNvPr>
          <p:cNvGrpSpPr/>
          <p:nvPr/>
        </p:nvGrpSpPr>
        <p:grpSpPr>
          <a:xfrm>
            <a:off x="6010289" y="3919478"/>
            <a:ext cx="3050389" cy="2677656"/>
            <a:chOff x="6248401" y="3951194"/>
            <a:chExt cx="2375991" cy="2677656"/>
          </a:xfrm>
        </p:grpSpPr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B619E726-45B8-216B-DCAD-1F2374DAADCE}"/>
                </a:ext>
              </a:extLst>
            </p:cNvPr>
            <p:cNvSpPr/>
            <p:nvPr/>
          </p:nvSpPr>
          <p:spPr>
            <a:xfrm>
              <a:off x="6248401" y="3951194"/>
              <a:ext cx="2375991" cy="2677656"/>
            </a:xfrm>
            <a:prstGeom prst="rect">
              <a:avLst/>
            </a:prstGeom>
            <a:solidFill>
              <a:srgbClr val="000066"/>
            </a:solidFill>
            <a:ln w="12700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1.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/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)      Remove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/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19.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)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20. 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  Add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lang="en-US" altLang="en-US" sz="2400" dirty="0">
                  <a:solidFill>
                    <a:srgbClr val="FFC000"/>
                  </a:solidFill>
                </a:rPr>
                <a:t> 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3C847D1C-6684-76DA-39B9-21D5E253A5B1}"/>
                </a:ext>
              </a:extLst>
            </p:cNvPr>
            <p:cNvGrpSpPr/>
            <p:nvPr/>
          </p:nvGrpSpPr>
          <p:grpSpPr>
            <a:xfrm>
              <a:off x="6326610" y="4956411"/>
              <a:ext cx="2103120" cy="731674"/>
              <a:chOff x="1905000" y="4692227"/>
              <a:chExt cx="8259083" cy="731674"/>
            </a:xfrm>
          </p:grpSpPr>
          <p:sp>
            <p:nvSpPr>
              <p:cNvPr id="38" name="Text Box 21">
                <a:extLst>
                  <a:ext uri="{FF2B5EF4-FFF2-40B4-BE49-F238E27FC236}">
                    <a16:creationId xmlns:a16="http://schemas.microsoft.com/office/drawing/2014/main" id="{05ED7604-3749-6BFC-B4CA-70DCE10C54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0575" y="4962236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need</a:t>
                </a:r>
              </a:p>
            </p:txBody>
          </p: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B040A263-3A9E-D440-F079-CD97513516D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05000" y="5105400"/>
                <a:ext cx="8259080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5" name="Text Box 21">
                <a:extLst>
                  <a:ext uri="{FF2B5EF4-FFF2-40B4-BE49-F238E27FC236}">
                    <a16:creationId xmlns:a16="http://schemas.microsoft.com/office/drawing/2014/main" id="{229716CF-87DD-6EA2-F1B0-6832ED7588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2049" y="4692227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have</a:t>
                </a:r>
              </a:p>
            </p:txBody>
          </p:sp>
        </p:grp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6F8F883C-E3DE-1A21-F6C7-48B42E9591AE}"/>
              </a:ext>
            </a:extLst>
          </p:cNvPr>
          <p:cNvGrpSpPr/>
          <p:nvPr/>
        </p:nvGrpSpPr>
        <p:grpSpPr>
          <a:xfrm>
            <a:off x="6010290" y="642328"/>
            <a:ext cx="3050389" cy="3046988"/>
            <a:chOff x="6248401" y="3766528"/>
            <a:chExt cx="2375991" cy="3046988"/>
          </a:xfrm>
        </p:grpSpPr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BE590064-0F2F-F6C4-87F4-E4F2712CECE9}"/>
                </a:ext>
              </a:extLst>
            </p:cNvPr>
            <p:cNvSpPr/>
            <p:nvPr/>
          </p:nvSpPr>
          <p:spPr>
            <a:xfrm>
              <a:off x="6248401" y="3766528"/>
              <a:ext cx="2375991" cy="3046988"/>
            </a:xfrm>
            <a:prstGeom prst="rect">
              <a:avLst/>
            </a:prstGeom>
            <a:solidFill>
              <a:srgbClr val="000066"/>
            </a:solidFill>
            <a:ln w="12700">
              <a:solidFill>
                <a:srgbClr val="FF00FF"/>
              </a:solidFill>
            </a:ln>
          </p:spPr>
          <p:txBody>
            <a:bodyPr wrap="square" rtlCol="0" anchor="ctr">
              <a:spAutoFit/>
            </a:bodyPr>
            <a:lstStyle/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</a:rPr>
                <a:t>1.  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       Remove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  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19.  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(x) </a:t>
              </a:r>
            </a:p>
            <a:p>
              <a:pPr algn="l" eaLnBrk="1" hangingPunct="1">
                <a:spcBef>
                  <a:spcPct val="0"/>
                </a:spcBef>
                <a:buNone/>
              </a:pPr>
              <a:r>
                <a:rPr lang="en-US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20.  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x </a:t>
              </a:r>
              <a:r>
                <a:rPr lang="el-GR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US" altLang="en-US" sz="2400" dirty="0">
                  <a:solidFill>
                    <a:srgbClr val="FFC000"/>
                  </a:solidFill>
                </a:rPr>
                <a:t>(x)  Add </a:t>
              </a:r>
              <a:r>
                <a:rPr lang="en-US" altLang="en-US" sz="2400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400" dirty="0">
                  <a:solidFill>
                    <a:srgbClr val="FFC000"/>
                  </a:solidFill>
                </a:rPr>
                <a:t> </a:t>
              </a:r>
              <a:endPara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55F43549-D85C-E190-DEB1-80724F7F7A50}"/>
                </a:ext>
              </a:extLst>
            </p:cNvPr>
            <p:cNvGrpSpPr/>
            <p:nvPr/>
          </p:nvGrpSpPr>
          <p:grpSpPr>
            <a:xfrm>
              <a:off x="6326610" y="4956411"/>
              <a:ext cx="2103120" cy="731674"/>
              <a:chOff x="1905000" y="4692227"/>
              <a:chExt cx="8259083" cy="731674"/>
            </a:xfrm>
          </p:grpSpPr>
          <p:sp>
            <p:nvSpPr>
              <p:cNvPr id="49" name="Text Box 21">
                <a:extLst>
                  <a:ext uri="{FF2B5EF4-FFF2-40B4-BE49-F238E27FC236}">
                    <a16:creationId xmlns:a16="http://schemas.microsoft.com/office/drawing/2014/main" id="{5E429748-52AC-0F43-BA40-30F6723CDE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0575" y="4962236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need</a:t>
                </a:r>
              </a:p>
            </p:txBody>
          </p:sp>
          <p:cxnSp>
            <p:nvCxnSpPr>
              <p:cNvPr id="50" name="Straight Connector 49">
                <a:extLst>
                  <a:ext uri="{FF2B5EF4-FFF2-40B4-BE49-F238E27FC236}">
                    <a16:creationId xmlns:a16="http://schemas.microsoft.com/office/drawing/2014/main" id="{0870ACCA-BB98-ADDF-10A7-55582C8E54E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05000" y="5105400"/>
                <a:ext cx="8259080" cy="0"/>
              </a:xfrm>
              <a:prstGeom prst="line">
                <a:avLst/>
              </a:prstGeom>
              <a:noFill/>
              <a:ln w="38100" cap="flat" cmpd="sng" algn="ctr">
                <a:solidFill>
                  <a:srgbClr val="FF00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1" name="Text Box 21">
                <a:extLst>
                  <a:ext uri="{FF2B5EF4-FFF2-40B4-BE49-F238E27FC236}">
                    <a16:creationId xmlns:a16="http://schemas.microsoft.com/office/drawing/2014/main" id="{9008A005-4B57-EFAF-323C-DBD78341D7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2049" y="4692227"/>
                <a:ext cx="7649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:r>
                  <a:rPr lang="en-CA" altLang="en-US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have</a:t>
                </a:r>
              </a:p>
            </p:txBody>
          </p:sp>
        </p:grpSp>
      </p:grpSp>
      <p:sp>
        <p:nvSpPr>
          <p:cNvPr id="52" name="Slide Number Placeholder 5">
            <a:extLst>
              <a:ext uri="{FF2B5EF4-FFF2-40B4-BE49-F238E27FC236}">
                <a16:creationId xmlns:a16="http://schemas.microsoft.com/office/drawing/2014/main" id="{37045AC7-D4D1-9C60-A64A-5DB570A880A6}"/>
              </a:ext>
            </a:extLst>
          </p:cNvPr>
          <p:cNvSpPr txBox="1">
            <a:spLocks/>
          </p:cNvSpPr>
          <p:nvPr/>
        </p:nvSpPr>
        <p:spPr>
          <a:xfrm>
            <a:off x="8686800" y="6705600"/>
            <a:ext cx="457200" cy="157113"/>
          </a:xfrm>
          <a:prstGeom prst="rect">
            <a:avLst/>
          </a:prstGeom>
        </p:spPr>
        <p:txBody>
          <a:bodyPr vert="horz" lIns="91440" tIns="45720" rIns="91440" bIns="45720" rtlCol="0" anchor="ctr" anchorCtr="0"/>
          <a:lstStyle>
            <a:defPPr>
              <a:defRPr lang="en-US"/>
            </a:defPPr>
            <a:lvl1pPr marL="0" algn="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847A6AB7-ED92-4CC2-895B-E46908831F7A}" type="slidenum">
              <a:rPr lang="en-US" smtClean="0">
                <a:solidFill>
                  <a:schemeClr val="bg1"/>
                </a:solidFill>
              </a:rPr>
              <a:pPr/>
              <a:t>22</a:t>
            </a:fld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47E3FCC7-9356-9C0D-62DF-FB21DF02604C}"/>
              </a:ext>
            </a:extLst>
          </p:cNvPr>
          <p:cNvSpPr txBox="1"/>
          <p:nvPr/>
        </p:nvSpPr>
        <p:spPr>
          <a:xfrm>
            <a:off x="6110697" y="1487551"/>
            <a:ext cx="243470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(means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  <a:r>
              <a:rPr lang="en-US" altLang="en-US" sz="2400" dirty="0"/>
              <a:t>)</a:t>
            </a:r>
            <a:endParaRPr lang="en-GB" sz="2400" dirty="0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657B049-BC0B-42CD-E21E-C086F1517464}"/>
              </a:ext>
            </a:extLst>
          </p:cNvPr>
          <p:cNvSpPr txBox="1"/>
          <p:nvPr/>
        </p:nvSpPr>
        <p:spPr>
          <a:xfrm>
            <a:off x="6263097" y="4643735"/>
            <a:ext cx="243470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(means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  <a:r>
              <a:rPr lang="en-US" altLang="en-US" sz="2400" dirty="0"/>
              <a:t>)</a:t>
            </a:r>
            <a:endParaRPr lang="en-GB" sz="2400" dirty="0"/>
          </a:p>
        </p:txBody>
      </p:sp>
      <p:sp>
        <p:nvSpPr>
          <p:cNvPr id="55" name="AutoShape 35">
            <a:extLst>
              <a:ext uri="{FF2B5EF4-FFF2-40B4-BE49-F238E27FC236}">
                <a16:creationId xmlns:a16="http://schemas.microsoft.com/office/drawing/2014/main" id="{9341A8D9-9449-6E8A-AAEB-10159E4935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2513941"/>
            <a:ext cx="4800600" cy="1175376"/>
          </a:xfrm>
          <a:prstGeom prst="wedgeRoundRectCallout">
            <a:avLst>
              <a:gd name="adj1" fmla="val -50698"/>
              <a:gd name="adj2" fmla="val -49948"/>
              <a:gd name="adj3" fmla="val 16667"/>
            </a:avLst>
          </a:prstGeom>
          <a:solidFill>
            <a:srgbClr val="000066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indent="-228600" algn="ctr" eaLnBrk="1" hangingPunct="1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True. You don’t NEED the meaning.</a:t>
            </a:r>
          </a:p>
          <a:p>
            <a:pPr lvl="0" indent="-228600" algn="ctr" eaLnBrk="1" hangingPunct="1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You can’t go wrong by 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  mechanically following the rules.</a:t>
            </a:r>
          </a:p>
        </p:txBody>
      </p:sp>
      <p:sp>
        <p:nvSpPr>
          <p:cNvPr id="56" name="AutoShape 35">
            <a:extLst>
              <a:ext uri="{FF2B5EF4-FFF2-40B4-BE49-F238E27FC236}">
                <a16:creationId xmlns:a16="http://schemas.microsoft.com/office/drawing/2014/main" id="{D4BBE015-FB59-A101-610D-2F9B6B757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8576" y="651129"/>
            <a:ext cx="3472223" cy="1828800"/>
          </a:xfrm>
          <a:prstGeom prst="wedgeRoundRectCallout">
            <a:avLst>
              <a:gd name="adj1" fmla="val -55165"/>
              <a:gd name="adj2" fmla="val 46547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But adding meaning or intuition is bad</a:t>
            </a:r>
          </a:p>
          <a:p>
            <a:pPr algn="ctr">
              <a:buNone/>
            </a:pPr>
            <a:r>
              <a:rPr lang="en-US" sz="2400" dirty="0"/>
              <a:t>because mathematicians get it wrong sometimes.</a:t>
            </a:r>
            <a:br>
              <a:rPr lang="en-US" sz="2400" dirty="0"/>
            </a:br>
            <a:endParaRPr lang="en-US" sz="2400" dirty="0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5B5A8A5-8EF1-EC65-1F6B-6D2B13DB51A9}"/>
              </a:ext>
            </a:extLst>
          </p:cNvPr>
          <p:cNvGrpSpPr/>
          <p:nvPr/>
        </p:nvGrpSpPr>
        <p:grpSpPr>
          <a:xfrm>
            <a:off x="5658616" y="1098696"/>
            <a:ext cx="380206" cy="5337008"/>
            <a:chOff x="5658616" y="1098696"/>
            <a:chExt cx="380206" cy="5337008"/>
          </a:xfrm>
        </p:grpSpPr>
        <p:sp>
          <p:nvSpPr>
            <p:cNvPr id="57" name="Arrow: Curved Right 56">
              <a:extLst>
                <a:ext uri="{FF2B5EF4-FFF2-40B4-BE49-F238E27FC236}">
                  <a16:creationId xmlns:a16="http://schemas.microsoft.com/office/drawing/2014/main" id="{18178FC2-0826-5C08-8EC9-724D7C88C617}"/>
                </a:ext>
              </a:extLst>
            </p:cNvPr>
            <p:cNvSpPr/>
            <p:nvPr/>
          </p:nvSpPr>
          <p:spPr bwMode="auto">
            <a:xfrm>
              <a:off x="5658616" y="1098696"/>
              <a:ext cx="351673" cy="428967"/>
            </a:xfrm>
            <a:prstGeom prst="curvedRightArrow">
              <a:avLst/>
            </a:prstGeom>
            <a:noFill/>
            <a:ln w="38100">
              <a:solidFill>
                <a:srgbClr val="CC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algn="ctr" eaLnBrk="1" hangingPunct="1">
                <a:spcBef>
                  <a:spcPct val="0"/>
                </a:spcBef>
                <a:buNone/>
              </a:pPr>
              <a:endParaRPr lang="en-GB" sz="2400" dirty="0">
                <a:solidFill>
                  <a:schemeClr val="tx2"/>
                </a:solidFill>
              </a:endParaRPr>
            </a:p>
          </p:txBody>
        </p:sp>
        <p:sp>
          <p:nvSpPr>
            <p:cNvPr id="59" name="Arrow: Curved Right 58">
              <a:extLst>
                <a:ext uri="{FF2B5EF4-FFF2-40B4-BE49-F238E27FC236}">
                  <a16:creationId xmlns:a16="http://schemas.microsoft.com/office/drawing/2014/main" id="{5B3B1191-CADE-D9EE-AD9D-ACF6227FD026}"/>
                </a:ext>
              </a:extLst>
            </p:cNvPr>
            <p:cNvSpPr/>
            <p:nvPr/>
          </p:nvSpPr>
          <p:spPr bwMode="auto">
            <a:xfrm>
              <a:off x="5668127" y="2819400"/>
              <a:ext cx="351673" cy="428967"/>
            </a:xfrm>
            <a:prstGeom prst="curvedRightArrow">
              <a:avLst/>
            </a:prstGeom>
            <a:noFill/>
            <a:ln w="38100">
              <a:solidFill>
                <a:srgbClr val="CC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algn="ctr" eaLnBrk="1" hangingPunct="1">
                <a:spcBef>
                  <a:spcPct val="0"/>
                </a:spcBef>
                <a:buNone/>
              </a:pPr>
              <a:endParaRPr lang="en-GB" sz="2400" dirty="0">
                <a:solidFill>
                  <a:schemeClr val="tx2"/>
                </a:solidFill>
              </a:endParaRPr>
            </a:p>
          </p:txBody>
        </p:sp>
        <p:sp>
          <p:nvSpPr>
            <p:cNvPr id="60" name="Arrow: Curved Right 59">
              <a:extLst>
                <a:ext uri="{FF2B5EF4-FFF2-40B4-BE49-F238E27FC236}">
                  <a16:creationId xmlns:a16="http://schemas.microsoft.com/office/drawing/2014/main" id="{020604F9-A050-4C92-C8F0-755FC132D5A0}"/>
                </a:ext>
              </a:extLst>
            </p:cNvPr>
            <p:cNvSpPr/>
            <p:nvPr/>
          </p:nvSpPr>
          <p:spPr bwMode="auto">
            <a:xfrm>
              <a:off x="5677638" y="4114800"/>
              <a:ext cx="351673" cy="428967"/>
            </a:xfrm>
            <a:prstGeom prst="curvedRightArrow">
              <a:avLst/>
            </a:prstGeom>
            <a:noFill/>
            <a:ln w="38100">
              <a:solidFill>
                <a:srgbClr val="CC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algn="ctr" eaLnBrk="1" hangingPunct="1">
                <a:spcBef>
                  <a:spcPct val="0"/>
                </a:spcBef>
                <a:buNone/>
              </a:pPr>
              <a:endParaRPr lang="en-GB" sz="2400" dirty="0">
                <a:solidFill>
                  <a:schemeClr val="tx2"/>
                </a:solidFill>
              </a:endParaRPr>
            </a:p>
          </p:txBody>
        </p:sp>
        <p:sp>
          <p:nvSpPr>
            <p:cNvPr id="61" name="Arrow: Curved Right 60">
              <a:extLst>
                <a:ext uri="{FF2B5EF4-FFF2-40B4-BE49-F238E27FC236}">
                  <a16:creationId xmlns:a16="http://schemas.microsoft.com/office/drawing/2014/main" id="{9F202647-1EF8-A7E2-115E-4C6B7C557F90}"/>
                </a:ext>
              </a:extLst>
            </p:cNvPr>
            <p:cNvSpPr/>
            <p:nvPr/>
          </p:nvSpPr>
          <p:spPr bwMode="auto">
            <a:xfrm>
              <a:off x="5687149" y="6006737"/>
              <a:ext cx="351673" cy="428967"/>
            </a:xfrm>
            <a:prstGeom prst="curvedRightArrow">
              <a:avLst/>
            </a:prstGeom>
            <a:noFill/>
            <a:ln w="38100">
              <a:solidFill>
                <a:srgbClr val="CC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algn="ctr" eaLnBrk="1" hangingPunct="1">
                <a:spcBef>
                  <a:spcPct val="0"/>
                </a:spcBef>
                <a:buNone/>
              </a:pPr>
              <a:endParaRPr lang="en-GB" sz="2400" dirty="0">
                <a:solidFill>
                  <a:schemeClr val="tx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66552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55" grpId="0" animBg="1"/>
    </p:bld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542363" y="597952"/>
            <a:ext cx="959223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": </a:t>
            </a:r>
            <a:r>
              <a:rPr lang="en-US" altLang="en-US" sz="2400" dirty="0"/>
              <a:t>From line</a:t>
            </a:r>
            <a:r>
              <a:rPr lang="en-US" altLang="en-US" sz="2400" dirty="0"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This is trickier because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not true.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Cannot be done for fixed </a:t>
            </a:r>
            <a:r>
              <a:rPr lang="en-CA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baseline="-250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or 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828800" y="152400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6" name="Picture 5" descr="j0116172">
            <a:extLst>
              <a:ext uri="{FF2B5EF4-FFF2-40B4-BE49-F238E27FC236}">
                <a16:creationId xmlns:a16="http://schemas.microsoft.com/office/drawing/2014/main" id="{808C6E98-FF49-4379-AAB0-8614B586BF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2198152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ADE04E49-C99D-4EEF-B185-A9C3A4352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(</a:t>
                </a:r>
                <a:r>
                  <a:rPr kumimoji="0" lang="en-CA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ADE04E49-C99D-4EEF-B185-A9C3A43522F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tangle 8">
            <a:extLst>
              <a:ext uri="{FF2B5EF4-FFF2-40B4-BE49-F238E27FC236}">
                <a16:creationId xmlns:a16="http://schemas.microsoft.com/office/drawing/2014/main" id="{25BB5163-0BF1-4B58-884E-057284E1E20B}"/>
              </a:ext>
            </a:extLst>
          </p:cNvPr>
          <p:cNvSpPr/>
          <p:nvPr/>
        </p:nvSpPr>
        <p:spPr>
          <a:xfrm>
            <a:off x="217714" y="4426823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    ___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</a:rPr>
              <a:t>___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FF00"/>
                </a:solidFill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[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]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AA2692D-1FDD-4B41-9761-BC4A6F30EE50}"/>
              </a:ext>
            </a:extLst>
          </p:cNvPr>
          <p:cNvCxnSpPr>
            <a:cxnSpLocks/>
          </p:cNvCxnSpPr>
          <p:nvPr/>
        </p:nvCxnSpPr>
        <p:spPr bwMode="auto">
          <a:xfrm>
            <a:off x="4247824" y="4027990"/>
            <a:ext cx="0" cy="1827762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1" name="Rectangle 10">
            <a:extLst>
              <a:ext uri="{FF2B5EF4-FFF2-40B4-BE49-F238E27FC236}">
                <a16:creationId xmlns:a16="http://schemas.microsoft.com/office/drawing/2014/main" id="{52D2A038-E32D-4B64-97DF-80167B555564}"/>
              </a:ext>
            </a:extLst>
          </p:cNvPr>
          <p:cNvSpPr>
            <a:spLocks/>
          </p:cNvSpPr>
          <p:nvPr/>
        </p:nvSpPr>
        <p:spPr>
          <a:xfrm>
            <a:off x="4648211" y="4426823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___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___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FF00"/>
                </a:solidFill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[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["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)]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] 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1F18D6B-1D7E-4C70-BAF3-F373E86C48D2}"/>
              </a:ext>
            </a:extLst>
          </p:cNvPr>
          <p:cNvSpPr/>
          <p:nvPr/>
        </p:nvSpPr>
        <p:spPr>
          <a:xfrm>
            <a:off x="3962400" y="5068135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dirty="0"/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51CB02C-7C51-4B81-99AF-A0A41A13C8EE}"/>
              </a:ext>
            </a:extLst>
          </p:cNvPr>
          <p:cNvCxnSpPr/>
          <p:nvPr/>
        </p:nvCxnSpPr>
        <p:spPr bwMode="auto">
          <a:xfrm flipV="1">
            <a:off x="4095424" y="5226654"/>
            <a:ext cx="304800" cy="369106"/>
          </a:xfrm>
          <a:prstGeom prst="line">
            <a:avLst/>
          </a:prstGeom>
          <a:noFill/>
          <a:ln w="1905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AE0040DA-795F-452B-AC59-DEB4334911DD}"/>
              </a:ext>
            </a:extLst>
          </p:cNvPr>
          <p:cNvSpPr/>
          <p:nvPr/>
        </p:nvSpPr>
        <p:spPr>
          <a:xfrm>
            <a:off x="-76200" y="3706320"/>
            <a:ext cx="26064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Left hand side:</a:t>
            </a:r>
            <a:r>
              <a:rPr lang="en-US" altLang="en-US" sz="2400" dirty="0"/>
              <a:t> From line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8780699E-A248-4DEC-A785-38BA1146803F}"/>
              </a:ext>
            </a:extLst>
          </p:cNvPr>
          <p:cNvSpPr/>
          <p:nvPr/>
        </p:nvSpPr>
        <p:spPr>
          <a:xfrm>
            <a:off x="4346847" y="3697468"/>
            <a:ext cx="28159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Right hand side: </a:t>
            </a:r>
            <a:r>
              <a:rPr lang="en-US" altLang="en-US" sz="2400" dirty="0">
                <a:sym typeface="Symbol" panose="05050102010706020507" pitchFamily="18" charset="2"/>
              </a:rPr>
              <a:t>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5" name="AutoShape 35">
            <a:extLst>
              <a:ext uri="{FF2B5EF4-FFF2-40B4-BE49-F238E27FC236}">
                <a16:creationId xmlns:a16="http://schemas.microsoft.com/office/drawing/2014/main" id="{FE790CDC-2BAB-4AFB-8D74-39DC43E3D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6" y="5794965"/>
            <a:ext cx="5181594" cy="825451"/>
          </a:xfrm>
          <a:prstGeom prst="wedgeRoundRectCallout">
            <a:avLst>
              <a:gd name="adj1" fmla="val 51166"/>
              <a:gd name="adj2" fmla="val -31042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In the game, I provide a values for 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br>
              <a:rPr lang="en-US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and assure you of 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).</a:t>
            </a:r>
            <a:endParaRPr lang="en-US" sz="2400" dirty="0"/>
          </a:p>
        </p:txBody>
      </p:sp>
      <p:grpSp>
        <p:nvGrpSpPr>
          <p:cNvPr id="18" name="Group 28">
            <a:extLst>
              <a:ext uri="{FF2B5EF4-FFF2-40B4-BE49-F238E27FC236}">
                <a16:creationId xmlns:a16="http://schemas.microsoft.com/office/drawing/2014/main" id="{8E72B599-76AD-4161-BED4-3896F9F81ED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89369" y="5404668"/>
            <a:ext cx="590227" cy="1200330"/>
            <a:chOff x="2593" y="768"/>
            <a:chExt cx="849" cy="1475"/>
          </a:xfrm>
        </p:grpSpPr>
        <p:sp>
          <p:nvSpPr>
            <p:cNvPr id="19" name="Freeform 29">
              <a:extLst>
                <a:ext uri="{FF2B5EF4-FFF2-40B4-BE49-F238E27FC236}">
                  <a16:creationId xmlns:a16="http://schemas.microsoft.com/office/drawing/2014/main" id="{CC33CC28-0DCC-4E8A-A29A-FC91989EA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30">
              <a:extLst>
                <a:ext uri="{FF2B5EF4-FFF2-40B4-BE49-F238E27FC236}">
                  <a16:creationId xmlns:a16="http://schemas.microsoft.com/office/drawing/2014/main" id="{189DA06F-0A0D-4715-8A9F-8FF3A87D6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31">
              <a:extLst>
                <a:ext uri="{FF2B5EF4-FFF2-40B4-BE49-F238E27FC236}">
                  <a16:creationId xmlns:a16="http://schemas.microsoft.com/office/drawing/2014/main" id="{435ADD22-270A-4B9E-8CD6-208A6388F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32">
              <a:extLst>
                <a:ext uri="{FF2B5EF4-FFF2-40B4-BE49-F238E27FC236}">
                  <a16:creationId xmlns:a16="http://schemas.microsoft.com/office/drawing/2014/main" id="{F6A8A610-AECA-4B92-8CDC-832248317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33">
              <a:extLst>
                <a:ext uri="{FF2B5EF4-FFF2-40B4-BE49-F238E27FC236}">
                  <a16:creationId xmlns:a16="http://schemas.microsoft.com/office/drawing/2014/main" id="{EA7FF467-CE89-42DC-885B-18D7FC07C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48BE0BA1-2D08-47A6-A936-A740821E6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296328CB-07F5-4179-9873-230207FB2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" name="Group 36">
              <a:extLst>
                <a:ext uri="{FF2B5EF4-FFF2-40B4-BE49-F238E27FC236}">
                  <a16:creationId xmlns:a16="http://schemas.microsoft.com/office/drawing/2014/main" id="{89D0A620-6D7C-47A5-BB82-F4857677BD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27" name="Freeform 37">
                <a:extLst>
                  <a:ext uri="{FF2B5EF4-FFF2-40B4-BE49-F238E27FC236}">
                    <a16:creationId xmlns:a16="http://schemas.microsoft.com/office/drawing/2014/main" id="{FE6E1D2B-D477-482C-8C3C-F12F14762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8">
                <a:extLst>
                  <a:ext uri="{FF2B5EF4-FFF2-40B4-BE49-F238E27FC236}">
                    <a16:creationId xmlns:a16="http://schemas.microsoft.com/office/drawing/2014/main" id="{08BB53D7-7A90-4BB3-BFD5-ADFB563DC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9" name="Picture 2" descr="http://www.swordofthespirit.net/bulwark/mosesbush.gif">
            <a:extLst>
              <a:ext uri="{FF2B5EF4-FFF2-40B4-BE49-F238E27FC236}">
                <a16:creationId xmlns:a16="http://schemas.microsoft.com/office/drawing/2014/main" id="{045E0078-7B7F-433F-AFA2-72C5E7AC5C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56" y="5889685"/>
            <a:ext cx="1218759" cy="709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AutoShape 38">
            <a:extLst>
              <a:ext uri="{FF2B5EF4-FFF2-40B4-BE49-F238E27FC236}">
                <a16:creationId xmlns:a16="http://schemas.microsoft.com/office/drawing/2014/main" id="{9E4EB12E-72C8-4AF9-9D36-D49F774506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1981" y="5803949"/>
            <a:ext cx="1954619" cy="901651"/>
          </a:xfrm>
          <a:prstGeom prst="wedgeRoundRectCallout">
            <a:avLst>
              <a:gd name="adj1" fmla="val -69118"/>
              <a:gd name="adj2" fmla="val -24809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ts val="0"/>
              </a:spcBef>
              <a:defRPr/>
            </a:pPr>
            <a:r>
              <a:rPr lang="en-US" altLang="en-US" sz="2400" dirty="0">
                <a:latin typeface="+mj-lt"/>
              </a:rPr>
              <a:t>I assure you of </a:t>
            </a:r>
            <a:r>
              <a:rPr lang="el-GR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>
                <a:solidFill>
                  <a:srgbClr val="FFFF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).</a:t>
            </a:r>
            <a:endParaRPr lang="en-CA" altLang="en-US" sz="2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004719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5" grpId="0" animBg="1"/>
      <p:bldP spid="30" grpId="0" animBg="1"/>
    </p:bld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542363" y="597952"/>
            <a:ext cx="959223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": </a:t>
            </a:r>
            <a:r>
              <a:rPr lang="en-US" altLang="en-US" sz="2400" dirty="0"/>
              <a:t>From line</a:t>
            </a:r>
            <a:r>
              <a:rPr lang="en-US" altLang="en-US" sz="2400" dirty="0"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This is trickier because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not true.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Cannot be done for fixed </a:t>
            </a:r>
            <a:r>
              <a:rPr lang="en-CA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baseline="-250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or 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828800" y="152400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6" name="Picture 5" descr="j0116172">
            <a:extLst>
              <a:ext uri="{FF2B5EF4-FFF2-40B4-BE49-F238E27FC236}">
                <a16:creationId xmlns:a16="http://schemas.microsoft.com/office/drawing/2014/main" id="{808C6E98-FF49-4379-AAB0-8614B586BF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2198152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ADE04E49-C99D-4EEF-B185-A9C3A4352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(</a:t>
                </a:r>
                <a:r>
                  <a:rPr kumimoji="0" lang="en-CA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ADE04E49-C99D-4EEF-B185-A9C3A43522F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tangle 8">
            <a:extLst>
              <a:ext uri="{FF2B5EF4-FFF2-40B4-BE49-F238E27FC236}">
                <a16:creationId xmlns:a16="http://schemas.microsoft.com/office/drawing/2014/main" id="{25BB5163-0BF1-4B58-884E-057284E1E20B}"/>
              </a:ext>
            </a:extLst>
          </p:cNvPr>
          <p:cNvSpPr/>
          <p:nvPr/>
        </p:nvSpPr>
        <p:spPr>
          <a:xfrm>
            <a:off x="217714" y="4426823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    ___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</a:rPr>
              <a:t>___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FF00"/>
                </a:solidFill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[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]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AA2692D-1FDD-4B41-9761-BC4A6F30EE50}"/>
              </a:ext>
            </a:extLst>
          </p:cNvPr>
          <p:cNvCxnSpPr>
            <a:cxnSpLocks/>
          </p:cNvCxnSpPr>
          <p:nvPr/>
        </p:nvCxnSpPr>
        <p:spPr bwMode="auto">
          <a:xfrm>
            <a:off x="4247824" y="4027990"/>
            <a:ext cx="0" cy="1827762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1" name="Rectangle 10">
            <a:extLst>
              <a:ext uri="{FF2B5EF4-FFF2-40B4-BE49-F238E27FC236}">
                <a16:creationId xmlns:a16="http://schemas.microsoft.com/office/drawing/2014/main" id="{52D2A038-E32D-4B64-97DF-80167B555564}"/>
              </a:ext>
            </a:extLst>
          </p:cNvPr>
          <p:cNvSpPr>
            <a:spLocks/>
          </p:cNvSpPr>
          <p:nvPr/>
        </p:nvSpPr>
        <p:spPr>
          <a:xfrm>
            <a:off x="4648211" y="4426823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___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___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FF00"/>
                </a:solidFill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[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["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)]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] 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1F18D6B-1D7E-4C70-BAF3-F373E86C48D2}"/>
              </a:ext>
            </a:extLst>
          </p:cNvPr>
          <p:cNvSpPr/>
          <p:nvPr/>
        </p:nvSpPr>
        <p:spPr>
          <a:xfrm>
            <a:off x="3962400" y="5068135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dirty="0"/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51CB02C-7C51-4B81-99AF-A0A41A13C8EE}"/>
              </a:ext>
            </a:extLst>
          </p:cNvPr>
          <p:cNvCxnSpPr/>
          <p:nvPr/>
        </p:nvCxnSpPr>
        <p:spPr bwMode="auto">
          <a:xfrm flipV="1">
            <a:off x="4095424" y="5226654"/>
            <a:ext cx="304800" cy="369106"/>
          </a:xfrm>
          <a:prstGeom prst="line">
            <a:avLst/>
          </a:prstGeom>
          <a:noFill/>
          <a:ln w="1905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AE0040DA-795F-452B-AC59-DEB4334911DD}"/>
              </a:ext>
            </a:extLst>
          </p:cNvPr>
          <p:cNvSpPr/>
          <p:nvPr/>
        </p:nvSpPr>
        <p:spPr>
          <a:xfrm>
            <a:off x="-76200" y="3706320"/>
            <a:ext cx="26064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Left hand side:</a:t>
            </a:r>
            <a:r>
              <a:rPr lang="en-US" altLang="en-US" sz="2400" dirty="0"/>
              <a:t> From line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8780699E-A248-4DEC-A785-38BA1146803F}"/>
              </a:ext>
            </a:extLst>
          </p:cNvPr>
          <p:cNvSpPr/>
          <p:nvPr/>
        </p:nvSpPr>
        <p:spPr>
          <a:xfrm>
            <a:off x="4346847" y="3697468"/>
            <a:ext cx="28159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Right hand side: </a:t>
            </a:r>
            <a:r>
              <a:rPr lang="en-US" altLang="en-US" sz="2400" dirty="0">
                <a:sym typeface="Symbol" panose="05050102010706020507" pitchFamily="18" charset="2"/>
              </a:rPr>
              <a:t>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pic>
        <p:nvPicPr>
          <p:cNvPr id="29" name="Picture 2" descr="http://www.swordofthespirit.net/bulwark/mosesbush.gif">
            <a:extLst>
              <a:ext uri="{FF2B5EF4-FFF2-40B4-BE49-F238E27FC236}">
                <a16:creationId xmlns:a16="http://schemas.microsoft.com/office/drawing/2014/main" id="{045E0078-7B7F-433F-AFA2-72C5E7AC5C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56" y="5858203"/>
            <a:ext cx="1218759" cy="709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AutoShape 38">
            <a:extLst>
              <a:ext uri="{FF2B5EF4-FFF2-40B4-BE49-F238E27FC236}">
                <a16:creationId xmlns:a16="http://schemas.microsoft.com/office/drawing/2014/main" id="{9E4EB12E-72C8-4AF9-9D36-D49F774506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501" y="5772467"/>
            <a:ext cx="2133699" cy="825451"/>
          </a:xfrm>
          <a:prstGeom prst="wedgeRoundRectCallout">
            <a:avLst>
              <a:gd name="adj1" fmla="val -69118"/>
              <a:gd name="adj2" fmla="val -24809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ts val="0"/>
              </a:spcBef>
              <a:defRPr/>
            </a:pPr>
            <a:r>
              <a:rPr lang="en-US" altLang="en-US" sz="2400" dirty="0">
                <a:latin typeface="+mj-lt"/>
              </a:rPr>
              <a:t>I assure you of </a:t>
            </a:r>
            <a:r>
              <a:rPr lang="el-GR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>
                <a:solidFill>
                  <a:srgbClr val="FFFF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).</a:t>
            </a:r>
            <a:endParaRPr lang="en-CA" altLang="en-US" sz="2400" dirty="0">
              <a:latin typeface="+mj-lt"/>
            </a:endParaRPr>
          </a:p>
        </p:txBody>
      </p:sp>
      <p:sp>
        <p:nvSpPr>
          <p:cNvPr id="31" name="AutoShape 42">
            <a:extLst>
              <a:ext uri="{FF2B5EF4-FFF2-40B4-BE49-F238E27FC236}">
                <a16:creationId xmlns:a16="http://schemas.microsoft.com/office/drawing/2014/main" id="{ED78585D-89A0-4AA6-8AC8-08017A5985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10" y="5803949"/>
            <a:ext cx="3741643" cy="825451"/>
          </a:xfrm>
          <a:prstGeom prst="wedgeRoundRectCallout">
            <a:avLst>
              <a:gd name="adj1" fmla="val 53277"/>
              <a:gd name="adj2" fmla="val -2709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Oops. That does </a:t>
            </a:r>
            <a:r>
              <a:rPr lang="en-US" altLang="en-US" sz="2400" dirty="0">
                <a:solidFill>
                  <a:srgbClr val="FF0000"/>
                </a:solidFill>
              </a:rPr>
              <a:t>not</a:t>
            </a:r>
            <a:r>
              <a:rPr lang="en-US" altLang="en-US" sz="2400" dirty="0"/>
              <a:t> tell me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400" dirty="0"/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FFFFFF"/>
              </a:solidFill>
            </a:endParaRPr>
          </a:p>
        </p:txBody>
      </p:sp>
      <p:grpSp>
        <p:nvGrpSpPr>
          <p:cNvPr id="32" name="Group 13">
            <a:extLst>
              <a:ext uri="{FF2B5EF4-FFF2-40B4-BE49-F238E27FC236}">
                <a16:creationId xmlns:a16="http://schemas.microsoft.com/office/drawing/2014/main" id="{5E9DE147-06FB-4D94-8F6A-A5DB6E508E92}"/>
              </a:ext>
            </a:extLst>
          </p:cNvPr>
          <p:cNvGrpSpPr>
            <a:grpSpLocks/>
          </p:cNvGrpSpPr>
          <p:nvPr/>
        </p:nvGrpSpPr>
        <p:grpSpPr bwMode="auto">
          <a:xfrm>
            <a:off x="8579368" y="5621986"/>
            <a:ext cx="437819" cy="914400"/>
            <a:chOff x="2308" y="1513"/>
            <a:chExt cx="1162" cy="2570"/>
          </a:xfrm>
        </p:grpSpPr>
        <p:grpSp>
          <p:nvGrpSpPr>
            <p:cNvPr id="33" name="Group 14">
              <a:extLst>
                <a:ext uri="{FF2B5EF4-FFF2-40B4-BE49-F238E27FC236}">
                  <a16:creationId xmlns:a16="http://schemas.microsoft.com/office/drawing/2014/main" id="{9B4534EE-D151-4DD2-B3C7-356AB222D3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2" name="Freeform 15">
                <a:extLst>
                  <a:ext uri="{FF2B5EF4-FFF2-40B4-BE49-F238E27FC236}">
                    <a16:creationId xmlns:a16="http://schemas.microsoft.com/office/drawing/2014/main" id="{2307339B-FB06-472A-860D-DC022070B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16">
                <a:extLst>
                  <a:ext uri="{FF2B5EF4-FFF2-40B4-BE49-F238E27FC236}">
                    <a16:creationId xmlns:a16="http://schemas.microsoft.com/office/drawing/2014/main" id="{B1EDF1C1-AEFF-445F-B48D-9189CD8B7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17">
                <a:extLst>
                  <a:ext uri="{FF2B5EF4-FFF2-40B4-BE49-F238E27FC236}">
                    <a16:creationId xmlns:a16="http://schemas.microsoft.com/office/drawing/2014/main" id="{48C41A0A-15DB-45F2-8F52-2E1191146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18">
                <a:extLst>
                  <a:ext uri="{FF2B5EF4-FFF2-40B4-BE49-F238E27FC236}">
                    <a16:creationId xmlns:a16="http://schemas.microsoft.com/office/drawing/2014/main" id="{82F2C3D0-3D49-4123-9C7A-BEC7436C3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19">
                <a:extLst>
                  <a:ext uri="{FF2B5EF4-FFF2-40B4-BE49-F238E27FC236}">
                    <a16:creationId xmlns:a16="http://schemas.microsoft.com/office/drawing/2014/main" id="{43CA416D-D116-4DCD-939B-374C77C1C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20">
                <a:extLst>
                  <a:ext uri="{FF2B5EF4-FFF2-40B4-BE49-F238E27FC236}">
                    <a16:creationId xmlns:a16="http://schemas.microsoft.com/office/drawing/2014/main" id="{6C338E24-E0D2-4220-82A2-F9CCAC699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4" name="Freeform 21">
              <a:extLst>
                <a:ext uri="{FF2B5EF4-FFF2-40B4-BE49-F238E27FC236}">
                  <a16:creationId xmlns:a16="http://schemas.microsoft.com/office/drawing/2014/main" id="{3403A65B-AE48-4114-A5E9-B1E99D7E2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22">
              <a:extLst>
                <a:ext uri="{FF2B5EF4-FFF2-40B4-BE49-F238E27FC236}">
                  <a16:creationId xmlns:a16="http://schemas.microsoft.com/office/drawing/2014/main" id="{3605CE13-B430-4FA5-B86E-95868BC71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Oval 23">
              <a:extLst>
                <a:ext uri="{FF2B5EF4-FFF2-40B4-BE49-F238E27FC236}">
                  <a16:creationId xmlns:a16="http://schemas.microsoft.com/office/drawing/2014/main" id="{FAEBE35E-310A-4E02-9B0A-D00EB79133A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7" name="Oval 24">
              <a:extLst>
                <a:ext uri="{FF2B5EF4-FFF2-40B4-BE49-F238E27FC236}">
                  <a16:creationId xmlns:a16="http://schemas.microsoft.com/office/drawing/2014/main" id="{7AB31959-E082-40FF-9600-A616CDD45BA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" name="Oval 25">
              <a:extLst>
                <a:ext uri="{FF2B5EF4-FFF2-40B4-BE49-F238E27FC236}">
                  <a16:creationId xmlns:a16="http://schemas.microsoft.com/office/drawing/2014/main" id="{6CE5B6ED-52E4-4151-8B79-F524E2A8878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" name="Oval 26">
              <a:extLst>
                <a:ext uri="{FF2B5EF4-FFF2-40B4-BE49-F238E27FC236}">
                  <a16:creationId xmlns:a16="http://schemas.microsoft.com/office/drawing/2014/main" id="{926CC695-089E-4E10-9ED1-86BDEC96B33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1" name="Oval 27">
              <a:extLst>
                <a:ext uri="{FF2B5EF4-FFF2-40B4-BE49-F238E27FC236}">
                  <a16:creationId xmlns:a16="http://schemas.microsoft.com/office/drawing/2014/main" id="{BBFF3D90-9E9E-42BD-A237-C6B5A3195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2110"/>
              <a:ext cx="117" cy="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108017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</p:bld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542363" y="597952"/>
            <a:ext cx="959223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": </a:t>
            </a:r>
            <a:r>
              <a:rPr lang="en-US" altLang="en-US" sz="2400" dirty="0"/>
              <a:t>From line</a:t>
            </a:r>
            <a:r>
              <a:rPr lang="en-US" altLang="en-US" sz="2400" dirty="0"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This is trickier because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not true.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Cannot be done for fixed </a:t>
            </a:r>
            <a:r>
              <a:rPr lang="en-CA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baseline="-250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or 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828800" y="152400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6" name="Picture 5" descr="j0116172">
            <a:extLst>
              <a:ext uri="{FF2B5EF4-FFF2-40B4-BE49-F238E27FC236}">
                <a16:creationId xmlns:a16="http://schemas.microsoft.com/office/drawing/2014/main" id="{808C6E98-FF49-4379-AAB0-8614B586BF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2198152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ADE04E49-C99D-4EEF-B185-A9C3A4352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(</a:t>
                </a:r>
                <a:r>
                  <a:rPr kumimoji="0" lang="en-CA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ADE04E49-C99D-4EEF-B185-A9C3A43522F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tangle 8">
            <a:extLst>
              <a:ext uri="{FF2B5EF4-FFF2-40B4-BE49-F238E27FC236}">
                <a16:creationId xmlns:a16="http://schemas.microsoft.com/office/drawing/2014/main" id="{25BB5163-0BF1-4B58-884E-057284E1E20B}"/>
              </a:ext>
            </a:extLst>
          </p:cNvPr>
          <p:cNvSpPr/>
          <p:nvPr/>
        </p:nvSpPr>
        <p:spPr>
          <a:xfrm>
            <a:off x="217714" y="4426823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    ___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</a:rPr>
              <a:t>___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FF00"/>
                </a:solidFill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[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]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AA2692D-1FDD-4B41-9761-BC4A6F30EE50}"/>
              </a:ext>
            </a:extLst>
          </p:cNvPr>
          <p:cNvCxnSpPr>
            <a:cxnSpLocks/>
          </p:cNvCxnSpPr>
          <p:nvPr/>
        </p:nvCxnSpPr>
        <p:spPr bwMode="auto">
          <a:xfrm>
            <a:off x="4247824" y="4027990"/>
            <a:ext cx="0" cy="1827762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1" name="Rectangle 10">
            <a:extLst>
              <a:ext uri="{FF2B5EF4-FFF2-40B4-BE49-F238E27FC236}">
                <a16:creationId xmlns:a16="http://schemas.microsoft.com/office/drawing/2014/main" id="{52D2A038-E32D-4B64-97DF-80167B555564}"/>
              </a:ext>
            </a:extLst>
          </p:cNvPr>
          <p:cNvSpPr>
            <a:spLocks/>
          </p:cNvSpPr>
          <p:nvPr/>
        </p:nvSpPr>
        <p:spPr>
          <a:xfrm>
            <a:off x="4648211" y="4426823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___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___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FF00"/>
                </a:solidFill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US" altLang="en-US" sz="2400" dirty="0">
                <a:solidFill>
                  <a:srgbClr val="FF00FF"/>
                </a:solidFill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[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["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)]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] 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1F18D6B-1D7E-4C70-BAF3-F373E86C48D2}"/>
              </a:ext>
            </a:extLst>
          </p:cNvPr>
          <p:cNvSpPr/>
          <p:nvPr/>
        </p:nvSpPr>
        <p:spPr>
          <a:xfrm>
            <a:off x="3962400" y="5068135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dirty="0"/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51CB02C-7C51-4B81-99AF-A0A41A13C8EE}"/>
              </a:ext>
            </a:extLst>
          </p:cNvPr>
          <p:cNvCxnSpPr/>
          <p:nvPr/>
        </p:nvCxnSpPr>
        <p:spPr bwMode="auto">
          <a:xfrm flipV="1">
            <a:off x="4095424" y="5226654"/>
            <a:ext cx="304800" cy="369106"/>
          </a:xfrm>
          <a:prstGeom prst="line">
            <a:avLst/>
          </a:prstGeom>
          <a:noFill/>
          <a:ln w="1905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AE0040DA-795F-452B-AC59-DEB4334911DD}"/>
              </a:ext>
            </a:extLst>
          </p:cNvPr>
          <p:cNvSpPr/>
          <p:nvPr/>
        </p:nvSpPr>
        <p:spPr>
          <a:xfrm>
            <a:off x="-76200" y="3706320"/>
            <a:ext cx="26064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Left hand side:</a:t>
            </a:r>
            <a:r>
              <a:rPr lang="en-US" altLang="en-US" sz="2400" dirty="0"/>
              <a:t> From line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8780699E-A248-4DEC-A785-38BA1146803F}"/>
              </a:ext>
            </a:extLst>
          </p:cNvPr>
          <p:cNvSpPr/>
          <p:nvPr/>
        </p:nvSpPr>
        <p:spPr>
          <a:xfrm>
            <a:off x="4346847" y="3697468"/>
            <a:ext cx="28159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Right hand side: </a:t>
            </a:r>
            <a:r>
              <a:rPr lang="en-US" altLang="en-US" sz="2400" dirty="0">
                <a:sym typeface="Symbol" panose="05050102010706020507" pitchFamily="18" charset="2"/>
              </a:rPr>
              <a:t>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5" name="AutoShape 35">
            <a:extLst>
              <a:ext uri="{FF2B5EF4-FFF2-40B4-BE49-F238E27FC236}">
                <a16:creationId xmlns:a16="http://schemas.microsoft.com/office/drawing/2014/main" id="{FE790CDC-2BAB-4AFB-8D74-39DC43E3D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9588" y="5549733"/>
            <a:ext cx="6517612" cy="1613067"/>
          </a:xfrm>
          <a:prstGeom prst="wedgeRoundRectCallout">
            <a:avLst>
              <a:gd name="adj1" fmla="val 51166"/>
              <a:gd name="adj2" fmla="val -31042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CA" sz="2400" dirty="0"/>
              <a:t>A model in which it is not true is as follows.</a:t>
            </a:r>
          </a:p>
          <a:p>
            <a:pPr algn="ctr">
              <a:buNone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0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)=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(0)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=F</a:t>
            </a:r>
            <a:r>
              <a:rPr lang="en-CA" altLang="en-US" sz="2400" dirty="0">
                <a:sym typeface="Symbol" panose="05050102010706020507" pitchFamily="18" charset="2"/>
              </a:rPr>
              <a:t> and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)=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(1)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=T. </a:t>
            </a:r>
          </a:p>
          <a:p>
            <a:pPr algn="ctr">
              <a:spcBef>
                <a:spcPts val="0"/>
              </a:spcBef>
              <a:buNone/>
            </a:pPr>
            <a:r>
              <a:rPr lang="en-CA" sz="2400" dirty="0">
                <a:sym typeface="Symbol" panose="05050102010706020507" pitchFamily="18" charset="2"/>
              </a:rPr>
              <a:t>Hence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´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 but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0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(1)) </a:t>
            </a:r>
            <a:endParaRPr lang="en-US" sz="2400" dirty="0">
              <a:solidFill>
                <a:srgbClr val="FFC000"/>
              </a:solidFill>
            </a:endParaRPr>
          </a:p>
        </p:txBody>
      </p:sp>
      <p:grpSp>
        <p:nvGrpSpPr>
          <p:cNvPr id="18" name="Group 28">
            <a:extLst>
              <a:ext uri="{FF2B5EF4-FFF2-40B4-BE49-F238E27FC236}">
                <a16:creationId xmlns:a16="http://schemas.microsoft.com/office/drawing/2014/main" id="{8E72B599-76AD-4161-BED4-3896F9F81ED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89369" y="5404668"/>
            <a:ext cx="590227" cy="1200330"/>
            <a:chOff x="2593" y="768"/>
            <a:chExt cx="849" cy="1475"/>
          </a:xfrm>
        </p:grpSpPr>
        <p:sp>
          <p:nvSpPr>
            <p:cNvPr id="19" name="Freeform 29">
              <a:extLst>
                <a:ext uri="{FF2B5EF4-FFF2-40B4-BE49-F238E27FC236}">
                  <a16:creationId xmlns:a16="http://schemas.microsoft.com/office/drawing/2014/main" id="{CC33CC28-0DCC-4E8A-A29A-FC91989EA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30">
              <a:extLst>
                <a:ext uri="{FF2B5EF4-FFF2-40B4-BE49-F238E27FC236}">
                  <a16:creationId xmlns:a16="http://schemas.microsoft.com/office/drawing/2014/main" id="{189DA06F-0A0D-4715-8A9F-8FF3A87D6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31">
              <a:extLst>
                <a:ext uri="{FF2B5EF4-FFF2-40B4-BE49-F238E27FC236}">
                  <a16:creationId xmlns:a16="http://schemas.microsoft.com/office/drawing/2014/main" id="{435ADD22-270A-4B9E-8CD6-208A6388F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32">
              <a:extLst>
                <a:ext uri="{FF2B5EF4-FFF2-40B4-BE49-F238E27FC236}">
                  <a16:creationId xmlns:a16="http://schemas.microsoft.com/office/drawing/2014/main" id="{F6A8A610-AECA-4B92-8CDC-832248317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33">
              <a:extLst>
                <a:ext uri="{FF2B5EF4-FFF2-40B4-BE49-F238E27FC236}">
                  <a16:creationId xmlns:a16="http://schemas.microsoft.com/office/drawing/2014/main" id="{EA7FF467-CE89-42DC-885B-18D7FC07C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34">
              <a:extLst>
                <a:ext uri="{FF2B5EF4-FFF2-40B4-BE49-F238E27FC236}">
                  <a16:creationId xmlns:a16="http://schemas.microsoft.com/office/drawing/2014/main" id="{48BE0BA1-2D08-47A6-A936-A740821E6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35">
              <a:extLst>
                <a:ext uri="{FF2B5EF4-FFF2-40B4-BE49-F238E27FC236}">
                  <a16:creationId xmlns:a16="http://schemas.microsoft.com/office/drawing/2014/main" id="{296328CB-07F5-4179-9873-230207FB2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" name="Group 36">
              <a:extLst>
                <a:ext uri="{FF2B5EF4-FFF2-40B4-BE49-F238E27FC236}">
                  <a16:creationId xmlns:a16="http://schemas.microsoft.com/office/drawing/2014/main" id="{89D0A620-6D7C-47A5-BB82-F4857677BD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27" name="Freeform 37">
                <a:extLst>
                  <a:ext uri="{FF2B5EF4-FFF2-40B4-BE49-F238E27FC236}">
                    <a16:creationId xmlns:a16="http://schemas.microsoft.com/office/drawing/2014/main" id="{FE6E1D2B-D477-482C-8C3C-F12F14762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38">
                <a:extLst>
                  <a:ext uri="{FF2B5EF4-FFF2-40B4-BE49-F238E27FC236}">
                    <a16:creationId xmlns:a16="http://schemas.microsoft.com/office/drawing/2014/main" id="{08BB53D7-7A90-4BB3-BFD5-ADFB563DC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9" name="Picture 2" descr="http://www.swordofthespirit.net/bulwark/mosesbush.gif">
            <a:extLst>
              <a:ext uri="{FF2B5EF4-FFF2-40B4-BE49-F238E27FC236}">
                <a16:creationId xmlns:a16="http://schemas.microsoft.com/office/drawing/2014/main" id="{045E0078-7B7F-433F-AFA2-72C5E7AC5C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56" y="5889685"/>
            <a:ext cx="1218759" cy="709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102964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5" grpId="0" animBg="1"/>
    </p:bld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542363" y="597952"/>
            <a:ext cx="959223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: </a:t>
            </a:r>
            <a:r>
              <a:rPr lang="en-US" altLang="en-US" sz="2400" dirty="0"/>
              <a:t>From line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(x,y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Let’s first do a simpler case: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to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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not true.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828800" y="152400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6" name="Picture 5" descr="j0116172">
            <a:extLst>
              <a:ext uri="{FF2B5EF4-FFF2-40B4-BE49-F238E27FC236}">
                <a16:creationId xmlns:a16="http://schemas.microsoft.com/office/drawing/2014/main" id="{629F2BBA-B681-465B-A5A8-B15931C5E2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2198152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9922C496-DBA3-4A47-BE72-F633A87F5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(</a:t>
                </a:r>
                <a:r>
                  <a:rPr kumimoji="0" lang="en-CA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9922C496-DBA3-4A47-BE72-F633A87F546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tangle 8">
            <a:extLst>
              <a:ext uri="{FF2B5EF4-FFF2-40B4-BE49-F238E27FC236}">
                <a16:creationId xmlns:a16="http://schemas.microsoft.com/office/drawing/2014/main" id="{2F7606BE-A120-44BB-907D-BC301B90785B}"/>
              </a:ext>
            </a:extLst>
          </p:cNvPr>
          <p:cNvSpPr/>
          <p:nvPr/>
        </p:nvSpPr>
        <p:spPr>
          <a:xfrm>
            <a:off x="217714" y="4426823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 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01D5E90-436D-4FC9-AF80-D0DC9ABB23A0}"/>
              </a:ext>
            </a:extLst>
          </p:cNvPr>
          <p:cNvCxnSpPr>
            <a:cxnSpLocks/>
          </p:cNvCxnSpPr>
          <p:nvPr/>
        </p:nvCxnSpPr>
        <p:spPr bwMode="auto">
          <a:xfrm>
            <a:off x="4247824" y="4027990"/>
            <a:ext cx="0" cy="1827762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C4B69498-078E-49B4-A50C-A612AE3C82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48211" y="4426823"/>
                <a:ext cx="4201886" cy="120032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>
                  <a:spcBef>
                    <a:spcPts val="0"/>
                  </a:spcBef>
                  <a:defRPr/>
                </a:pP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  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>
                    <a:solidFill>
                      <a:srgbClr val="FF00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400" baseline="-25000" dirty="0">
                    <a:solidFill>
                      <a:srgbClr val="FF00FF"/>
                    </a:solidFill>
                    <a:latin typeface="Symbol" pitchFamily="18" charset="2"/>
                  </a:rPr>
                  <a:t>$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 </a:t>
                </a:r>
              </a:p>
              <a:p>
                <a:pPr algn="l">
                  <a:spcBef>
                    <a:spcPts val="0"/>
                  </a:spcBef>
                  <a:defRPr/>
                </a:pP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>
                    <a:solidFill>
                      <a:srgbClr val="FF00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400" baseline="-25000" dirty="0">
                    <a:solidFill>
                      <a:srgbClr val="FF00FF"/>
                    </a:solidFill>
                    <a:latin typeface="Symbol" pitchFamily="18" charset="2"/>
                  </a:rPr>
                  <a:t>$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</a:p>
              <a:p>
                <a:pPr algn="l">
                  <a:spcBef>
                    <a:spcPts val="0"/>
                  </a:spcBef>
                  <a:defRPr/>
                </a:pP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US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400" dirty="0">
                    <a:solidFill>
                      <a:srgbClr val="FF00FF"/>
                    </a:solidFill>
                    <a:latin typeface="Symbol" pitchFamily="18" charset="2"/>
                  </a:rPr>
                  <a:t>$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lang="en-CA" altLang="en-US" sz="2400" dirty="0">
                        <a:solidFill>
                          <a:srgbClr val="FF00FF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m:t>y</m:t>
                    </m:r>
                    <m:r>
                      <m:rPr>
                        <m:nor/>
                      </m:rPr>
                      <a:rPr lang="en-US" altLang="en-US" sz="2400" baseline="-25000" dirty="0">
                        <a:solidFill>
                          <a:srgbClr val="FF00FF"/>
                        </a:solidFill>
                        <a:latin typeface="Symbol" pitchFamily="18" charset="2"/>
                      </a:rPr>
                      <m:t>$</m:t>
                    </m:r>
                  </m:oMath>
                </a14:m>
                <a:r>
                  <a:rPr lang="en-US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>
                    <a:solidFill>
                      <a:srgbClr val="FF00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400" baseline="-25000" dirty="0">
                    <a:solidFill>
                      <a:srgbClr val="FF00FF"/>
                    </a:solidFill>
                    <a:latin typeface="Symbol" pitchFamily="18" charset="2"/>
                  </a:rPr>
                  <a:t>$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lang="en-US" altLang="en-US" sz="2400" dirty="0">
                  <a:solidFill>
                    <a:srgbClr val="FFC000"/>
                  </a:solidFill>
                  <a:latin typeface="Symbol" pitchFamily="18" charset="2"/>
                </a:endParaRPr>
              </a:p>
            </p:txBody>
          </p:sp>
        </mc:Choice>
        <mc:Fallback xmlns=""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C4B69498-078E-49B4-A50C-A612AE3C824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48211" y="4426823"/>
                <a:ext cx="4201886" cy="1200329"/>
              </a:xfrm>
              <a:prstGeom prst="rect">
                <a:avLst/>
              </a:prstGeom>
              <a:blipFill>
                <a:blip r:embed="rId5"/>
                <a:stretch>
                  <a:fillRect l="-2322" t="-4061" b="-106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Rectangle 11">
            <a:extLst>
              <a:ext uri="{FF2B5EF4-FFF2-40B4-BE49-F238E27FC236}">
                <a16:creationId xmlns:a16="http://schemas.microsoft.com/office/drawing/2014/main" id="{FA3DF5BD-A00B-482A-AF61-EF238D48C06B}"/>
              </a:ext>
            </a:extLst>
          </p:cNvPr>
          <p:cNvSpPr/>
          <p:nvPr/>
        </p:nvSpPr>
        <p:spPr>
          <a:xfrm>
            <a:off x="3962400" y="5068135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E49494CF-48AB-49BF-8AC7-DA7E9BDBFA53}"/>
              </a:ext>
            </a:extLst>
          </p:cNvPr>
          <p:cNvSpPr/>
          <p:nvPr/>
        </p:nvSpPr>
        <p:spPr>
          <a:xfrm>
            <a:off x="4346847" y="3697468"/>
            <a:ext cx="28159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Right hand side: </a:t>
            </a:r>
            <a:r>
              <a:rPr lang="en-US" altLang="en-US" sz="2400" dirty="0">
                <a:sym typeface="Symbol" panose="05050102010706020507" pitchFamily="18" charset="2"/>
              </a:rPr>
              <a:t>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9703964-114E-46F1-82D1-D224F71E18F5}"/>
              </a:ext>
            </a:extLst>
          </p:cNvPr>
          <p:cNvSpPr/>
          <p:nvPr/>
        </p:nvSpPr>
        <p:spPr>
          <a:xfrm>
            <a:off x="-76200" y="3706320"/>
            <a:ext cx="26064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Left hand side:</a:t>
            </a:r>
            <a:r>
              <a:rPr lang="en-US" altLang="en-US" sz="2400" dirty="0"/>
              <a:t> From line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3" name="AutoShape 35">
            <a:extLst>
              <a:ext uri="{FF2B5EF4-FFF2-40B4-BE49-F238E27FC236}">
                <a16:creationId xmlns:a16="http://schemas.microsoft.com/office/drawing/2014/main" id="{34928250-D91A-4C1D-AFBE-95299FF55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8940" y="5819367"/>
            <a:ext cx="2295460" cy="513003"/>
          </a:xfrm>
          <a:prstGeom prst="wedgeRoundRectCallout">
            <a:avLst>
              <a:gd name="adj1" fmla="val 53410"/>
              <a:gd name="adj2" fmla="val -31042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Not much to say</a:t>
            </a:r>
          </a:p>
        </p:txBody>
      </p:sp>
      <p:grpSp>
        <p:nvGrpSpPr>
          <p:cNvPr id="16" name="Group 28">
            <a:extLst>
              <a:ext uri="{FF2B5EF4-FFF2-40B4-BE49-F238E27FC236}">
                <a16:creationId xmlns:a16="http://schemas.microsoft.com/office/drawing/2014/main" id="{E388DE8D-A3A8-4499-B834-1D74AA73E5C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89369" y="5429070"/>
            <a:ext cx="590227" cy="1200330"/>
            <a:chOff x="2593" y="768"/>
            <a:chExt cx="849" cy="1475"/>
          </a:xfrm>
        </p:grpSpPr>
        <p:sp>
          <p:nvSpPr>
            <p:cNvPr id="17" name="Freeform 29">
              <a:extLst>
                <a:ext uri="{FF2B5EF4-FFF2-40B4-BE49-F238E27FC236}">
                  <a16:creationId xmlns:a16="http://schemas.microsoft.com/office/drawing/2014/main" id="{BE021864-F7A1-49B4-88B9-969F970A9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0">
              <a:extLst>
                <a:ext uri="{FF2B5EF4-FFF2-40B4-BE49-F238E27FC236}">
                  <a16:creationId xmlns:a16="http://schemas.microsoft.com/office/drawing/2014/main" id="{8756295D-365C-421A-92B2-7553DEFE4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31">
              <a:extLst>
                <a:ext uri="{FF2B5EF4-FFF2-40B4-BE49-F238E27FC236}">
                  <a16:creationId xmlns:a16="http://schemas.microsoft.com/office/drawing/2014/main" id="{71CE0A21-D882-4E07-BFC2-AE27B37F5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32">
              <a:extLst>
                <a:ext uri="{FF2B5EF4-FFF2-40B4-BE49-F238E27FC236}">
                  <a16:creationId xmlns:a16="http://schemas.microsoft.com/office/drawing/2014/main" id="{C0988E89-5997-4D05-9318-7C2451AD9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33">
              <a:extLst>
                <a:ext uri="{FF2B5EF4-FFF2-40B4-BE49-F238E27FC236}">
                  <a16:creationId xmlns:a16="http://schemas.microsoft.com/office/drawing/2014/main" id="{47AAD612-68F8-4A0C-8FDA-4202354FA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34">
              <a:extLst>
                <a:ext uri="{FF2B5EF4-FFF2-40B4-BE49-F238E27FC236}">
                  <a16:creationId xmlns:a16="http://schemas.microsoft.com/office/drawing/2014/main" id="{1D9698F7-4CAE-4414-BD0B-00A62C585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35">
              <a:extLst>
                <a:ext uri="{FF2B5EF4-FFF2-40B4-BE49-F238E27FC236}">
                  <a16:creationId xmlns:a16="http://schemas.microsoft.com/office/drawing/2014/main" id="{28F92D4C-7082-4436-8F08-680235274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" name="Group 36">
              <a:extLst>
                <a:ext uri="{FF2B5EF4-FFF2-40B4-BE49-F238E27FC236}">
                  <a16:creationId xmlns:a16="http://schemas.microsoft.com/office/drawing/2014/main" id="{1ADE00F5-D1D0-4F26-BD7A-DFF1FCE183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25" name="Freeform 37">
                <a:extLst>
                  <a:ext uri="{FF2B5EF4-FFF2-40B4-BE49-F238E27FC236}">
                    <a16:creationId xmlns:a16="http://schemas.microsoft.com/office/drawing/2014/main" id="{D478CD7B-3B40-4E62-AF28-C895E06A3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8">
                <a:extLst>
                  <a:ext uri="{FF2B5EF4-FFF2-40B4-BE49-F238E27FC236}">
                    <a16:creationId xmlns:a16="http://schemas.microsoft.com/office/drawing/2014/main" id="{A3AA403E-74D8-47CB-A6CD-E4B98EA05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915067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animBg="1"/>
    </p:bld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542363" y="597952"/>
            <a:ext cx="959223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: </a:t>
            </a:r>
            <a:r>
              <a:rPr lang="en-US" altLang="en-US" sz="2400" dirty="0"/>
              <a:t>From line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(x,y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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also not true,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Note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depends on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828800" y="152400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6" name="Picture 5" descr="j0116172">
            <a:extLst>
              <a:ext uri="{FF2B5EF4-FFF2-40B4-BE49-F238E27FC236}">
                <a16:creationId xmlns:a16="http://schemas.microsoft.com/office/drawing/2014/main" id="{629F2BBA-B681-465B-A5A8-B15931C5E2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2198152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9922C496-DBA3-4A47-BE72-F633A87F5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(</a:t>
                </a:r>
                <a:r>
                  <a:rPr kumimoji="0" lang="en-CA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9922C496-DBA3-4A47-BE72-F633A87F546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tangle 8">
            <a:extLst>
              <a:ext uri="{FF2B5EF4-FFF2-40B4-BE49-F238E27FC236}">
                <a16:creationId xmlns:a16="http://schemas.microsoft.com/office/drawing/2014/main" id="{2F7606BE-A120-44BB-907D-BC301B90785B}"/>
              </a:ext>
            </a:extLst>
          </p:cNvPr>
          <p:cNvSpPr/>
          <p:nvPr/>
        </p:nvSpPr>
        <p:spPr>
          <a:xfrm>
            <a:off x="217714" y="4426823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 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01D5E90-436D-4FC9-AF80-D0DC9ABB23A0}"/>
              </a:ext>
            </a:extLst>
          </p:cNvPr>
          <p:cNvCxnSpPr>
            <a:cxnSpLocks/>
          </p:cNvCxnSpPr>
          <p:nvPr/>
        </p:nvCxnSpPr>
        <p:spPr bwMode="auto">
          <a:xfrm>
            <a:off x="4247824" y="4027990"/>
            <a:ext cx="0" cy="1827762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C4B69498-078E-49B4-A50C-A612AE3C82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48211" y="4426823"/>
                <a:ext cx="4201886" cy="120032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>
                  <a:spcBef>
                    <a:spcPts val="0"/>
                  </a:spcBef>
                  <a:defRPr/>
                </a:pP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  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 err="1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4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lang="en-CA" altLang="en-US" sz="2400" dirty="0" err="1">
                    <a:solidFill>
                      <a:srgbClr val="FF00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400" baseline="-25000" dirty="0">
                    <a:solidFill>
                      <a:srgbClr val="FF00FF"/>
                    </a:solidFill>
                    <a:latin typeface="Symbol" pitchFamily="18" charset="2"/>
                  </a:rPr>
                  <a:t>$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 </a:t>
                </a:r>
              </a:p>
              <a:p>
                <a:pPr algn="l">
                  <a:spcBef>
                    <a:spcPts val="0"/>
                  </a:spcBef>
                  <a:defRPr/>
                </a:pP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 err="1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4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lang="en-CA" altLang="en-US" sz="2400" dirty="0" err="1">
                    <a:solidFill>
                      <a:srgbClr val="FF00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400" baseline="-25000" dirty="0">
                    <a:solidFill>
                      <a:srgbClr val="FF00FF"/>
                    </a:solidFill>
                    <a:latin typeface="Symbol" pitchFamily="18" charset="2"/>
                  </a:rPr>
                  <a:t>$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</a:p>
              <a:p>
                <a:pPr algn="l">
                  <a:spcBef>
                    <a:spcPts val="0"/>
                  </a:spcBef>
                  <a:defRPr/>
                </a:pP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US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400" dirty="0">
                    <a:solidFill>
                      <a:srgbClr val="FF00FF"/>
                    </a:solidFill>
                    <a:latin typeface="Symbol" pitchFamily="18" charset="2"/>
                  </a:rPr>
                  <a:t>$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lang="en-CA" altLang="en-US" sz="2400" dirty="0">
                        <a:solidFill>
                          <a:srgbClr val="FF00FF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m:t>y</m:t>
                    </m:r>
                    <m:r>
                      <m:rPr>
                        <m:nor/>
                      </m:rPr>
                      <a:rPr lang="en-US" altLang="en-US" sz="2400" baseline="-25000" dirty="0">
                        <a:solidFill>
                          <a:srgbClr val="FF00FF"/>
                        </a:solidFill>
                        <a:latin typeface="Symbol" pitchFamily="18" charset="2"/>
                      </a:rPr>
                      <m:t>$</m:t>
                    </m:r>
                  </m:oMath>
                </a14:m>
                <a:r>
                  <a:rPr lang="en-US" altLang="en-US" sz="24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l-GR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lang="en-CA" altLang="en-US" sz="2400" dirty="0">
                    <a:solidFill>
                      <a:srgbClr val="FF00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400" baseline="-25000" dirty="0">
                    <a:solidFill>
                      <a:srgbClr val="FF00FF"/>
                    </a:solidFill>
                    <a:latin typeface="Symbol" pitchFamily="18" charset="2"/>
                  </a:rPr>
                  <a:t>$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))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lang="en-US" altLang="en-US" sz="2400" dirty="0">
                  <a:solidFill>
                    <a:srgbClr val="FFC000"/>
                  </a:solidFill>
                  <a:latin typeface="Symbol" pitchFamily="18" charset="2"/>
                </a:endParaRPr>
              </a:p>
            </p:txBody>
          </p:sp>
        </mc:Choice>
        <mc:Fallback xmlns=""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C4B69498-078E-49B4-A50C-A612AE3C824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48211" y="4426823"/>
                <a:ext cx="4201886" cy="1200329"/>
              </a:xfrm>
              <a:prstGeom prst="rect">
                <a:avLst/>
              </a:prstGeom>
              <a:blipFill>
                <a:blip r:embed="rId5"/>
                <a:stretch>
                  <a:fillRect l="-2322" t="-4061" b="-106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Rectangle 13">
            <a:extLst>
              <a:ext uri="{FF2B5EF4-FFF2-40B4-BE49-F238E27FC236}">
                <a16:creationId xmlns:a16="http://schemas.microsoft.com/office/drawing/2014/main" id="{E49494CF-48AB-49BF-8AC7-DA7E9BDBFA53}"/>
              </a:ext>
            </a:extLst>
          </p:cNvPr>
          <p:cNvSpPr/>
          <p:nvPr/>
        </p:nvSpPr>
        <p:spPr>
          <a:xfrm>
            <a:off x="4346847" y="3697468"/>
            <a:ext cx="28159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Right hand side: </a:t>
            </a:r>
            <a:r>
              <a:rPr lang="en-US" altLang="en-US" sz="2400" dirty="0">
                <a:sym typeface="Symbol" panose="05050102010706020507" pitchFamily="18" charset="2"/>
              </a:rPr>
              <a:t>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9703964-114E-46F1-82D1-D224F71E18F5}"/>
              </a:ext>
            </a:extLst>
          </p:cNvPr>
          <p:cNvSpPr/>
          <p:nvPr/>
        </p:nvSpPr>
        <p:spPr>
          <a:xfrm>
            <a:off x="-76200" y="3706320"/>
            <a:ext cx="26064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Left hand side:</a:t>
            </a:r>
            <a:r>
              <a:rPr lang="en-US" altLang="en-US" sz="2400" dirty="0"/>
              <a:t> From line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FDB13CAE-DDC4-4D4D-9471-6BAC822EC9D6}"/>
              </a:ext>
            </a:extLst>
          </p:cNvPr>
          <p:cNvSpPr/>
          <p:nvPr/>
        </p:nvSpPr>
        <p:spPr>
          <a:xfrm>
            <a:off x="3962400" y="5068135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AutoShape 42">
                <a:extLst>
                  <a:ext uri="{FF2B5EF4-FFF2-40B4-BE49-F238E27FC236}">
                    <a16:creationId xmlns:a16="http://schemas.microsoft.com/office/drawing/2014/main" id="{14C9B40B-B43F-40BE-B016-ED09139A4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2400" y="5606871"/>
                <a:ext cx="4479443" cy="1200329"/>
              </a:xfrm>
              <a:prstGeom prst="wedgeRoundRectCallout">
                <a:avLst>
                  <a:gd name="adj1" fmla="val 53277"/>
                  <a:gd name="adj2" fmla="val -27092"/>
                  <a:gd name="adj3" fmla="val 16667"/>
                </a:avLst>
              </a:prstGeom>
              <a:noFill/>
              <a:ln w="12700">
                <a:solidFill>
                  <a:schemeClr val="accent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dirty="0"/>
                  <a:t>I need to construct a function 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lang="en-CA" altLang="en-US" sz="2400" dirty="0">
                        <a:solidFill>
                          <a:srgbClr val="FF00FF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m:t>y</m:t>
                    </m:r>
                    <m:r>
                      <m:rPr>
                        <m:nor/>
                      </m:rPr>
                      <a:rPr lang="en-US" altLang="en-US" sz="2400" baseline="-25000" dirty="0">
                        <a:solidFill>
                          <a:srgbClr val="FF00FF"/>
                        </a:solidFill>
                        <a:latin typeface="Symbol" pitchFamily="18" charset="2"/>
                      </a:rPr>
                      <m:t>$</m:t>
                    </m:r>
                  </m:oMath>
                </a14:m>
                <a:r>
                  <a:rPr lang="en-US" altLang="en-US" sz="2400" dirty="0"/>
                  <a:t> from each 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x</a:t>
                </a:r>
                <a:r>
                  <a:rPr lang="en-US" altLang="en-US" sz="2400" dirty="0"/>
                  <a:t> value some </a:t>
                </a:r>
                <a:r>
                  <a:rPr lang="en-US" altLang="en-US" sz="2400" dirty="0">
                    <a:solidFill>
                      <a:srgbClr val="FF00FF"/>
                    </a:solidFill>
                  </a:rPr>
                  <a:t>y</a:t>
                </a:r>
                <a:r>
                  <a:rPr lang="en-US" altLang="en-US" sz="2400" dirty="0"/>
                  <a:t> value. 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dirty="0">
                    <a:solidFill>
                      <a:srgbClr val="FFFFFF"/>
                    </a:solidFill>
                  </a:rPr>
                  <a:t>Let’s do it as needed.</a:t>
                </a:r>
              </a:p>
            </p:txBody>
          </p:sp>
        </mc:Choice>
        <mc:Fallback xmlns="">
          <p:sp>
            <p:nvSpPr>
              <p:cNvPr id="13" name="AutoShape 42">
                <a:extLst>
                  <a:ext uri="{FF2B5EF4-FFF2-40B4-BE49-F238E27FC236}">
                    <a16:creationId xmlns:a16="http://schemas.microsoft.com/office/drawing/2014/main" id="{14C9B40B-B43F-40BE-B016-ED09139A44D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962400" y="5606871"/>
                <a:ext cx="4479443" cy="1200329"/>
              </a:xfrm>
              <a:prstGeom prst="wedgeRoundRectCallout">
                <a:avLst>
                  <a:gd name="adj1" fmla="val 53277"/>
                  <a:gd name="adj2" fmla="val -27092"/>
                  <a:gd name="adj3" fmla="val 16667"/>
                </a:avLst>
              </a:prstGeom>
              <a:blipFill>
                <a:blip r:embed="rId6"/>
                <a:stretch>
                  <a:fillRect b="-14573"/>
                </a:stretch>
              </a:blipFill>
              <a:ln w="12700">
                <a:solidFill>
                  <a:schemeClr val="accent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7" name="Group 13">
            <a:extLst>
              <a:ext uri="{FF2B5EF4-FFF2-40B4-BE49-F238E27FC236}">
                <a16:creationId xmlns:a16="http://schemas.microsoft.com/office/drawing/2014/main" id="{E46309E9-DB0B-47EC-B3B3-61BB6A92DE8D}"/>
              </a:ext>
            </a:extLst>
          </p:cNvPr>
          <p:cNvGrpSpPr>
            <a:grpSpLocks/>
          </p:cNvGrpSpPr>
          <p:nvPr/>
        </p:nvGrpSpPr>
        <p:grpSpPr bwMode="auto">
          <a:xfrm>
            <a:off x="8579368" y="5621986"/>
            <a:ext cx="437819" cy="914400"/>
            <a:chOff x="2308" y="1513"/>
            <a:chExt cx="1162" cy="2570"/>
          </a:xfrm>
        </p:grpSpPr>
        <p:grpSp>
          <p:nvGrpSpPr>
            <p:cNvPr id="18" name="Group 14">
              <a:extLst>
                <a:ext uri="{FF2B5EF4-FFF2-40B4-BE49-F238E27FC236}">
                  <a16:creationId xmlns:a16="http://schemas.microsoft.com/office/drawing/2014/main" id="{77D9894F-F2EB-40CC-9267-D50F7F64FD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6" name="Freeform 15">
                <a:extLst>
                  <a:ext uri="{FF2B5EF4-FFF2-40B4-BE49-F238E27FC236}">
                    <a16:creationId xmlns:a16="http://schemas.microsoft.com/office/drawing/2014/main" id="{AD4ACDBA-50C0-46D6-8B17-218C52635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16">
                <a:extLst>
                  <a:ext uri="{FF2B5EF4-FFF2-40B4-BE49-F238E27FC236}">
                    <a16:creationId xmlns:a16="http://schemas.microsoft.com/office/drawing/2014/main" id="{6D621B23-5B04-4DDE-ABE2-AB0B21A45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17">
                <a:extLst>
                  <a:ext uri="{FF2B5EF4-FFF2-40B4-BE49-F238E27FC236}">
                    <a16:creationId xmlns:a16="http://schemas.microsoft.com/office/drawing/2014/main" id="{5D5DCCB1-80A7-4AB2-8A51-4ED3EC984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18">
                <a:extLst>
                  <a:ext uri="{FF2B5EF4-FFF2-40B4-BE49-F238E27FC236}">
                    <a16:creationId xmlns:a16="http://schemas.microsoft.com/office/drawing/2014/main" id="{A0CC3BB3-3CAA-4D10-8AE4-B3A5B5080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" name="Freeform 19">
                <a:extLst>
                  <a:ext uri="{FF2B5EF4-FFF2-40B4-BE49-F238E27FC236}">
                    <a16:creationId xmlns:a16="http://schemas.microsoft.com/office/drawing/2014/main" id="{0FD4423E-E4D1-49C4-9C69-FF29F4F9D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Freeform 20">
                <a:extLst>
                  <a:ext uri="{FF2B5EF4-FFF2-40B4-BE49-F238E27FC236}">
                    <a16:creationId xmlns:a16="http://schemas.microsoft.com/office/drawing/2014/main" id="{B3B1107B-D4EB-4D88-9683-FB9DDF286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E664F31F-A87C-42F3-90BB-A13A6A569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BE44F2D4-DA7D-425A-AC7D-628D34857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Oval 23">
              <a:extLst>
                <a:ext uri="{FF2B5EF4-FFF2-40B4-BE49-F238E27FC236}">
                  <a16:creationId xmlns:a16="http://schemas.microsoft.com/office/drawing/2014/main" id="{179BC032-23C8-4049-A84A-D6EFD46DF69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24">
              <a:extLst>
                <a:ext uri="{FF2B5EF4-FFF2-40B4-BE49-F238E27FC236}">
                  <a16:creationId xmlns:a16="http://schemas.microsoft.com/office/drawing/2014/main" id="{6533A412-E94A-4408-9ED4-F990C8CD398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25">
              <a:extLst>
                <a:ext uri="{FF2B5EF4-FFF2-40B4-BE49-F238E27FC236}">
                  <a16:creationId xmlns:a16="http://schemas.microsoft.com/office/drawing/2014/main" id="{C54DA269-B82D-40CE-BF74-581359D6CAC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" name="Oval 26">
              <a:extLst>
                <a:ext uri="{FF2B5EF4-FFF2-40B4-BE49-F238E27FC236}">
                  <a16:creationId xmlns:a16="http://schemas.microsoft.com/office/drawing/2014/main" id="{EB6B6998-DEE9-4B13-B407-42D3F5E99B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5" name="Oval 27">
              <a:extLst>
                <a:ext uri="{FF2B5EF4-FFF2-40B4-BE49-F238E27FC236}">
                  <a16:creationId xmlns:a16="http://schemas.microsoft.com/office/drawing/2014/main" id="{D7857806-E834-475C-976F-56AD4C9E7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2110"/>
              <a:ext cx="117" cy="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740403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3" grpId="0" animBg="1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542363" y="597952"/>
            <a:ext cx="959223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: </a:t>
            </a:r>
            <a:r>
              <a:rPr lang="en-US" altLang="en-US" sz="2400" dirty="0"/>
              <a:t>From line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(x,y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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also not true,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Note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depends on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828800" y="152400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6" name="Picture 5" descr="j0116172">
            <a:extLst>
              <a:ext uri="{FF2B5EF4-FFF2-40B4-BE49-F238E27FC236}">
                <a16:creationId xmlns:a16="http://schemas.microsoft.com/office/drawing/2014/main" id="{629F2BBA-B681-465B-A5A8-B15931C5E2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2198152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9922C496-DBA3-4A47-BE72-F633A87F5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(</a:t>
                </a:r>
                <a:r>
                  <a:rPr kumimoji="0" lang="en-CA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9922C496-DBA3-4A47-BE72-F633A87F546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tangle 8">
            <a:extLst>
              <a:ext uri="{FF2B5EF4-FFF2-40B4-BE49-F238E27FC236}">
                <a16:creationId xmlns:a16="http://schemas.microsoft.com/office/drawing/2014/main" id="{2F7606BE-A120-44BB-907D-BC301B90785B}"/>
              </a:ext>
            </a:extLst>
          </p:cNvPr>
          <p:cNvSpPr/>
          <p:nvPr/>
        </p:nvSpPr>
        <p:spPr>
          <a:xfrm>
            <a:off x="217714" y="4426823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 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01D5E90-436D-4FC9-AF80-D0DC9ABB23A0}"/>
              </a:ext>
            </a:extLst>
          </p:cNvPr>
          <p:cNvCxnSpPr>
            <a:cxnSpLocks/>
          </p:cNvCxnSpPr>
          <p:nvPr/>
        </p:nvCxnSpPr>
        <p:spPr bwMode="auto">
          <a:xfrm>
            <a:off x="4247824" y="4027990"/>
            <a:ext cx="0" cy="1827762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C4B69498-078E-49B4-A50C-A612AE3C82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48211" y="4426823"/>
                <a:ext cx="4201886" cy="120032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>
                  <a:spcBef>
                    <a:spcPts val="0"/>
                  </a:spcBef>
                  <a:defRPr/>
                </a:pP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  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 err="1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4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lang="en-CA" altLang="en-US" sz="2400" dirty="0" err="1">
                    <a:solidFill>
                      <a:srgbClr val="FF00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400" baseline="-25000" dirty="0">
                    <a:solidFill>
                      <a:srgbClr val="FF00FF"/>
                    </a:solidFill>
                    <a:latin typeface="Symbol" pitchFamily="18" charset="2"/>
                  </a:rPr>
                  <a:t>$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 </a:t>
                </a:r>
              </a:p>
              <a:p>
                <a:pPr algn="l">
                  <a:spcBef>
                    <a:spcPts val="0"/>
                  </a:spcBef>
                  <a:defRPr/>
                </a:pP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 err="1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4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lang="en-CA" altLang="en-US" sz="2400" dirty="0" err="1">
                    <a:solidFill>
                      <a:srgbClr val="FF00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400" baseline="-25000" dirty="0">
                    <a:solidFill>
                      <a:srgbClr val="FF00FF"/>
                    </a:solidFill>
                    <a:latin typeface="Symbol" pitchFamily="18" charset="2"/>
                  </a:rPr>
                  <a:t>$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</a:p>
              <a:p>
                <a:pPr algn="l">
                  <a:spcBef>
                    <a:spcPts val="0"/>
                  </a:spcBef>
                  <a:defRPr/>
                </a:pP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US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400" dirty="0">
                    <a:solidFill>
                      <a:srgbClr val="FF00FF"/>
                    </a:solidFill>
                    <a:latin typeface="Symbol" pitchFamily="18" charset="2"/>
                  </a:rPr>
                  <a:t>$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lang="en-CA" altLang="en-US" sz="2400" dirty="0">
                        <a:solidFill>
                          <a:srgbClr val="FF00FF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m:t>y</m:t>
                    </m:r>
                    <m:r>
                      <m:rPr>
                        <m:nor/>
                      </m:rPr>
                      <a:rPr lang="en-US" altLang="en-US" sz="2400" baseline="-25000" dirty="0">
                        <a:solidFill>
                          <a:srgbClr val="FF00FF"/>
                        </a:solidFill>
                        <a:latin typeface="Symbol" pitchFamily="18" charset="2"/>
                      </a:rPr>
                      <m:t>$</m:t>
                    </m:r>
                  </m:oMath>
                </a14:m>
                <a:r>
                  <a:rPr lang="en-US" altLang="en-US" sz="24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l-GR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lang="en-CA" altLang="en-US" sz="2400" dirty="0">
                    <a:solidFill>
                      <a:srgbClr val="FF00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400" baseline="-25000" dirty="0">
                    <a:solidFill>
                      <a:srgbClr val="FF00FF"/>
                    </a:solidFill>
                    <a:latin typeface="Symbol" pitchFamily="18" charset="2"/>
                  </a:rPr>
                  <a:t>$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))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lang="en-US" altLang="en-US" sz="2400" dirty="0">
                  <a:solidFill>
                    <a:srgbClr val="FFC000"/>
                  </a:solidFill>
                  <a:latin typeface="Symbol" pitchFamily="18" charset="2"/>
                </a:endParaRPr>
              </a:p>
            </p:txBody>
          </p:sp>
        </mc:Choice>
        <mc:Fallback xmlns=""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C4B69498-078E-49B4-A50C-A612AE3C824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48211" y="4426823"/>
                <a:ext cx="4201886" cy="1200329"/>
              </a:xfrm>
              <a:prstGeom prst="rect">
                <a:avLst/>
              </a:prstGeom>
              <a:blipFill>
                <a:blip r:embed="rId5"/>
                <a:stretch>
                  <a:fillRect l="-2322" t="-4061" b="-106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Rectangle 13">
            <a:extLst>
              <a:ext uri="{FF2B5EF4-FFF2-40B4-BE49-F238E27FC236}">
                <a16:creationId xmlns:a16="http://schemas.microsoft.com/office/drawing/2014/main" id="{E49494CF-48AB-49BF-8AC7-DA7E9BDBFA53}"/>
              </a:ext>
            </a:extLst>
          </p:cNvPr>
          <p:cNvSpPr/>
          <p:nvPr/>
        </p:nvSpPr>
        <p:spPr>
          <a:xfrm>
            <a:off x="4346847" y="3697468"/>
            <a:ext cx="28159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Right hand side: </a:t>
            </a:r>
            <a:r>
              <a:rPr lang="en-US" altLang="en-US" sz="2400" dirty="0">
                <a:sym typeface="Symbol" panose="05050102010706020507" pitchFamily="18" charset="2"/>
              </a:rPr>
              <a:t>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9703964-114E-46F1-82D1-D224F71E18F5}"/>
              </a:ext>
            </a:extLst>
          </p:cNvPr>
          <p:cNvSpPr/>
          <p:nvPr/>
        </p:nvSpPr>
        <p:spPr>
          <a:xfrm>
            <a:off x="-76200" y="3706320"/>
            <a:ext cx="26064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Left hand side:</a:t>
            </a:r>
            <a:r>
              <a:rPr lang="en-US" altLang="en-US" sz="2400" dirty="0"/>
              <a:t> From line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FDB13CAE-DDC4-4D4D-9471-6BAC822EC9D6}"/>
              </a:ext>
            </a:extLst>
          </p:cNvPr>
          <p:cNvSpPr/>
          <p:nvPr/>
        </p:nvSpPr>
        <p:spPr>
          <a:xfrm>
            <a:off x="3962400" y="5068135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dirty="0"/>
          </a:p>
        </p:txBody>
      </p:sp>
      <p:sp>
        <p:nvSpPr>
          <p:cNvPr id="32" name="AutoShape 35">
            <a:extLst>
              <a:ext uri="{FF2B5EF4-FFF2-40B4-BE49-F238E27FC236}">
                <a16:creationId xmlns:a16="http://schemas.microsoft.com/office/drawing/2014/main" id="{EB3A88FD-EE92-4D9B-A8F9-2BB0C6194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23" y="5819367"/>
            <a:ext cx="3047977" cy="886233"/>
          </a:xfrm>
          <a:prstGeom prst="wedgeRoundRectCallout">
            <a:avLst>
              <a:gd name="adj1" fmla="val 53410"/>
              <a:gd name="adj2" fmla="val -31042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I give you an arbitrary value of </a:t>
            </a:r>
            <a:r>
              <a:rPr lang="en-US" sz="2400" dirty="0">
                <a:solidFill>
                  <a:srgbClr val="66FF66"/>
                </a:solidFill>
              </a:rPr>
              <a:t>x</a:t>
            </a:r>
            <a:r>
              <a:rPr lang="en-US" sz="2400" dirty="0"/>
              <a:t>.</a:t>
            </a:r>
          </a:p>
        </p:txBody>
      </p:sp>
      <p:grpSp>
        <p:nvGrpSpPr>
          <p:cNvPr id="33" name="Group 28">
            <a:extLst>
              <a:ext uri="{FF2B5EF4-FFF2-40B4-BE49-F238E27FC236}">
                <a16:creationId xmlns:a16="http://schemas.microsoft.com/office/drawing/2014/main" id="{61084B6E-E45D-445C-ABD5-2AA5E5E895E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89369" y="5429070"/>
            <a:ext cx="590227" cy="1200330"/>
            <a:chOff x="2593" y="768"/>
            <a:chExt cx="849" cy="1475"/>
          </a:xfrm>
        </p:grpSpPr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6EC8CE6C-8BFA-4F7F-A3E4-17D573D18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6F2E0227-941F-4AEA-B2EB-91C0FB6FC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AE3A79EB-A29C-4174-818A-D4EC60E4D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E5977B7A-95B6-478A-964F-E0EB33421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CCC67BDF-00C3-4715-94A3-74088EA3E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4">
              <a:extLst>
                <a:ext uri="{FF2B5EF4-FFF2-40B4-BE49-F238E27FC236}">
                  <a16:creationId xmlns:a16="http://schemas.microsoft.com/office/drawing/2014/main" id="{BF73ACFB-DDB7-4978-BA3D-77866A8E3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5">
              <a:extLst>
                <a:ext uri="{FF2B5EF4-FFF2-40B4-BE49-F238E27FC236}">
                  <a16:creationId xmlns:a16="http://schemas.microsoft.com/office/drawing/2014/main" id="{50AA8ABC-654D-4FF9-9D36-40EEE0A24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2" name="Group 36">
              <a:extLst>
                <a:ext uri="{FF2B5EF4-FFF2-40B4-BE49-F238E27FC236}">
                  <a16:creationId xmlns:a16="http://schemas.microsoft.com/office/drawing/2014/main" id="{137EB773-8594-48CA-8BA9-80213080AF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43" name="Freeform 37">
                <a:extLst>
                  <a:ext uri="{FF2B5EF4-FFF2-40B4-BE49-F238E27FC236}">
                    <a16:creationId xmlns:a16="http://schemas.microsoft.com/office/drawing/2014/main" id="{5B7307A8-0E24-40A6-8159-47879455C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38">
                <a:extLst>
                  <a:ext uri="{FF2B5EF4-FFF2-40B4-BE49-F238E27FC236}">
                    <a16:creationId xmlns:a16="http://schemas.microsoft.com/office/drawing/2014/main" id="{35C1A953-E628-4A72-A96D-53C08A7C3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45" name="Picture 2" descr="http://www.swordofthespirit.net/bulwark/mosesbush.gif">
            <a:extLst>
              <a:ext uri="{FF2B5EF4-FFF2-40B4-BE49-F238E27FC236}">
                <a16:creationId xmlns:a16="http://schemas.microsoft.com/office/drawing/2014/main" id="{E3FE6AB9-316B-43DE-A530-86228B7A09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56" y="5858203"/>
            <a:ext cx="1218759" cy="709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AutoShape 38">
            <a:extLst>
              <a:ext uri="{FF2B5EF4-FFF2-40B4-BE49-F238E27FC236}">
                <a16:creationId xmlns:a16="http://schemas.microsoft.com/office/drawing/2014/main" id="{5DF25B15-711E-4530-9847-4EE3256B0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5657671"/>
            <a:ext cx="2057400" cy="1124129"/>
          </a:xfrm>
          <a:prstGeom prst="wedgeRoundRectCallout">
            <a:avLst>
              <a:gd name="adj1" fmla="val -84400"/>
              <a:gd name="adj2" fmla="val -13100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ts val="0"/>
              </a:spcBef>
              <a:defRPr/>
            </a:pPr>
            <a:r>
              <a:rPr lang="en-US" altLang="en-US" sz="2400" dirty="0">
                <a:latin typeface="+mj-lt"/>
              </a:rPr>
              <a:t>I give you a</a:t>
            </a:r>
            <a:r>
              <a:rPr lang="en-US" altLang="en-US" sz="2400" dirty="0">
                <a:solidFill>
                  <a:srgbClr val="FF00FF"/>
                </a:solidFill>
                <a:latin typeface="+mj-lt"/>
              </a:rPr>
              <a:t> y</a:t>
            </a:r>
            <a:r>
              <a:rPr lang="en-US" altLang="en-US" sz="2400" dirty="0">
                <a:latin typeface="+mj-lt"/>
              </a:rPr>
              <a:t> corresponding to this </a:t>
            </a:r>
            <a:r>
              <a:rPr lang="en-US" altLang="en-US" sz="2400" dirty="0">
                <a:solidFill>
                  <a:srgbClr val="66FF66"/>
                </a:solidFill>
                <a:latin typeface="+mj-lt"/>
              </a:rPr>
              <a:t>x</a:t>
            </a:r>
            <a:r>
              <a:rPr lang="en-US" altLang="en-US" sz="2400" dirty="0">
                <a:latin typeface="+mj-lt"/>
              </a:rPr>
              <a:t>.</a:t>
            </a:r>
            <a:endParaRPr lang="en-CA" altLang="en-US" sz="2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635560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47" grpId="0" animBg="1"/>
    </p:bld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542363" y="597952"/>
            <a:ext cx="959223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: </a:t>
            </a:r>
            <a:r>
              <a:rPr lang="en-US" altLang="en-US" sz="2400" dirty="0"/>
              <a:t>From line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(x,y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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also not true,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Note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depends on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828800" y="152400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6" name="Picture 5" descr="j0116172">
            <a:extLst>
              <a:ext uri="{FF2B5EF4-FFF2-40B4-BE49-F238E27FC236}">
                <a16:creationId xmlns:a16="http://schemas.microsoft.com/office/drawing/2014/main" id="{629F2BBA-B681-465B-A5A8-B15931C5E2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2198152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9922C496-DBA3-4A47-BE72-F633A87F5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(</a:t>
                </a:r>
                <a:r>
                  <a:rPr kumimoji="0" lang="en-CA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9922C496-DBA3-4A47-BE72-F633A87F546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tangle 8">
            <a:extLst>
              <a:ext uri="{FF2B5EF4-FFF2-40B4-BE49-F238E27FC236}">
                <a16:creationId xmlns:a16="http://schemas.microsoft.com/office/drawing/2014/main" id="{2F7606BE-A120-44BB-907D-BC301B90785B}"/>
              </a:ext>
            </a:extLst>
          </p:cNvPr>
          <p:cNvSpPr/>
          <p:nvPr/>
        </p:nvSpPr>
        <p:spPr>
          <a:xfrm>
            <a:off x="217714" y="4426823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 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01D5E90-436D-4FC9-AF80-D0DC9ABB23A0}"/>
              </a:ext>
            </a:extLst>
          </p:cNvPr>
          <p:cNvCxnSpPr>
            <a:cxnSpLocks/>
          </p:cNvCxnSpPr>
          <p:nvPr/>
        </p:nvCxnSpPr>
        <p:spPr bwMode="auto">
          <a:xfrm>
            <a:off x="4247824" y="4027990"/>
            <a:ext cx="0" cy="1827762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C4B69498-078E-49B4-A50C-A612AE3C82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48211" y="4426823"/>
                <a:ext cx="4201886" cy="120032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>
                  <a:spcBef>
                    <a:spcPts val="0"/>
                  </a:spcBef>
                  <a:defRPr/>
                </a:pP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  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 err="1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4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lang="en-CA" altLang="en-US" sz="2400" dirty="0" err="1">
                    <a:solidFill>
                      <a:srgbClr val="FF00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400" baseline="-25000" dirty="0">
                    <a:solidFill>
                      <a:srgbClr val="FF00FF"/>
                    </a:solidFill>
                    <a:latin typeface="Symbol" pitchFamily="18" charset="2"/>
                  </a:rPr>
                  <a:t>$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 </a:t>
                </a:r>
              </a:p>
              <a:p>
                <a:pPr algn="l">
                  <a:spcBef>
                    <a:spcPts val="0"/>
                  </a:spcBef>
                  <a:defRPr/>
                </a:pP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 err="1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4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lang="en-CA" altLang="en-US" sz="2400" dirty="0" err="1">
                    <a:solidFill>
                      <a:srgbClr val="FF00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400" baseline="-25000" dirty="0">
                    <a:solidFill>
                      <a:srgbClr val="FF00FF"/>
                    </a:solidFill>
                    <a:latin typeface="Symbol" pitchFamily="18" charset="2"/>
                  </a:rPr>
                  <a:t>$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</a:p>
              <a:p>
                <a:pPr algn="l">
                  <a:spcBef>
                    <a:spcPts val="0"/>
                  </a:spcBef>
                  <a:defRPr/>
                </a:pP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US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400" dirty="0">
                    <a:solidFill>
                      <a:srgbClr val="FF00FF"/>
                    </a:solidFill>
                    <a:latin typeface="Symbol" pitchFamily="18" charset="2"/>
                  </a:rPr>
                  <a:t>$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lang="en-CA" altLang="en-US" sz="2400" dirty="0">
                        <a:solidFill>
                          <a:srgbClr val="FF00FF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m:t>y</m:t>
                    </m:r>
                    <m:r>
                      <m:rPr>
                        <m:nor/>
                      </m:rPr>
                      <a:rPr lang="en-US" altLang="en-US" sz="2400" baseline="-25000" dirty="0">
                        <a:solidFill>
                          <a:srgbClr val="FF00FF"/>
                        </a:solidFill>
                        <a:latin typeface="Symbol" pitchFamily="18" charset="2"/>
                      </a:rPr>
                      <m:t>$</m:t>
                    </m:r>
                  </m:oMath>
                </a14:m>
                <a:r>
                  <a:rPr lang="en-US" altLang="en-US" sz="24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l-GR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lang="en-CA" altLang="en-US" sz="2400" dirty="0">
                    <a:solidFill>
                      <a:srgbClr val="FF00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400" baseline="-25000" dirty="0">
                    <a:solidFill>
                      <a:srgbClr val="FF00FF"/>
                    </a:solidFill>
                    <a:latin typeface="Symbol" pitchFamily="18" charset="2"/>
                  </a:rPr>
                  <a:t>$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))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lang="en-US" altLang="en-US" sz="2400" dirty="0">
                  <a:solidFill>
                    <a:srgbClr val="FFC000"/>
                  </a:solidFill>
                  <a:latin typeface="Symbol" pitchFamily="18" charset="2"/>
                </a:endParaRPr>
              </a:p>
            </p:txBody>
          </p:sp>
        </mc:Choice>
        <mc:Fallback xmlns=""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C4B69498-078E-49B4-A50C-A612AE3C824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48211" y="4426823"/>
                <a:ext cx="4201886" cy="1200329"/>
              </a:xfrm>
              <a:prstGeom prst="rect">
                <a:avLst/>
              </a:prstGeom>
              <a:blipFill>
                <a:blip r:embed="rId5"/>
                <a:stretch>
                  <a:fillRect l="-2322" t="-4061" b="-106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Rectangle 13">
            <a:extLst>
              <a:ext uri="{FF2B5EF4-FFF2-40B4-BE49-F238E27FC236}">
                <a16:creationId xmlns:a16="http://schemas.microsoft.com/office/drawing/2014/main" id="{E49494CF-48AB-49BF-8AC7-DA7E9BDBFA53}"/>
              </a:ext>
            </a:extLst>
          </p:cNvPr>
          <p:cNvSpPr/>
          <p:nvPr/>
        </p:nvSpPr>
        <p:spPr>
          <a:xfrm>
            <a:off x="4346847" y="3697468"/>
            <a:ext cx="28159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Right hand side: </a:t>
            </a:r>
            <a:r>
              <a:rPr lang="en-US" altLang="en-US" sz="2400" dirty="0">
                <a:sym typeface="Symbol" panose="05050102010706020507" pitchFamily="18" charset="2"/>
              </a:rPr>
              <a:t>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9703964-114E-46F1-82D1-D224F71E18F5}"/>
              </a:ext>
            </a:extLst>
          </p:cNvPr>
          <p:cNvSpPr/>
          <p:nvPr/>
        </p:nvSpPr>
        <p:spPr>
          <a:xfrm>
            <a:off x="-76200" y="3706320"/>
            <a:ext cx="26064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Left hand side:</a:t>
            </a:r>
            <a:r>
              <a:rPr lang="en-US" altLang="en-US" sz="2400" dirty="0"/>
              <a:t> From line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FDB13CAE-DDC4-4D4D-9471-6BAC822EC9D6}"/>
              </a:ext>
            </a:extLst>
          </p:cNvPr>
          <p:cNvSpPr/>
          <p:nvPr/>
        </p:nvSpPr>
        <p:spPr>
          <a:xfrm>
            <a:off x="3962400" y="5068135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dirty="0"/>
          </a:p>
        </p:txBody>
      </p:sp>
      <p:pic>
        <p:nvPicPr>
          <p:cNvPr id="45" name="Picture 2" descr="http://www.swordofthespirit.net/bulwark/mosesbush.gif">
            <a:extLst>
              <a:ext uri="{FF2B5EF4-FFF2-40B4-BE49-F238E27FC236}">
                <a16:creationId xmlns:a16="http://schemas.microsoft.com/office/drawing/2014/main" id="{E3FE6AB9-316B-43DE-A530-86228B7A09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56" y="5858203"/>
            <a:ext cx="1218759" cy="709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27" name="AutoShape 42">
                <a:extLst>
                  <a:ext uri="{FF2B5EF4-FFF2-40B4-BE49-F238E27FC236}">
                    <a16:creationId xmlns:a16="http://schemas.microsoft.com/office/drawing/2014/main" id="{D9E9DA06-E609-4140-BDA8-5DDAE73FE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2400" y="5606871"/>
                <a:ext cx="4479443" cy="1200329"/>
              </a:xfrm>
              <a:prstGeom prst="wedgeRoundRectCallout">
                <a:avLst>
                  <a:gd name="adj1" fmla="val 53277"/>
                  <a:gd name="adj2" fmla="val -27092"/>
                  <a:gd name="adj3" fmla="val 16667"/>
                </a:avLst>
              </a:prstGeom>
              <a:noFill/>
              <a:ln w="12700">
                <a:solidFill>
                  <a:schemeClr val="accent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dirty="0"/>
                  <a:t>For the adversary’s 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x</a:t>
                </a:r>
                <a:r>
                  <a:rPr lang="en-US" altLang="en-US" sz="2400" dirty="0"/>
                  <a:t>,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dirty="0"/>
                  <a:t>I define 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lang="en-CA" altLang="en-US" sz="2400" dirty="0">
                        <a:solidFill>
                          <a:srgbClr val="FF00FF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m:t>y</m:t>
                    </m:r>
                    <m:r>
                      <m:rPr>
                        <m:nor/>
                      </m:rPr>
                      <a:rPr lang="en-US" altLang="en-US" sz="2400" baseline="-25000" dirty="0">
                        <a:solidFill>
                          <a:srgbClr val="FF00FF"/>
                        </a:solidFill>
                        <a:latin typeface="Symbol" pitchFamily="18" charset="2"/>
                      </a:rPr>
                      <m:t>$</m:t>
                    </m:r>
                  </m:oMath>
                </a14:m>
                <a:r>
                  <a:rPr lang="en-US" altLang="en-US" sz="2400" dirty="0">
                    <a:solidFill>
                      <a:srgbClr val="FFC000"/>
                    </a:solidFill>
                  </a:rPr>
                  <a:t>(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x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)</a:t>
                </a:r>
                <a:r>
                  <a:rPr lang="en-US" altLang="en-US" sz="2400" dirty="0"/>
                  <a:t> is the </a:t>
                </a:r>
                <a:r>
                  <a:rPr lang="en-US" altLang="en-US" sz="2400" dirty="0">
                    <a:solidFill>
                      <a:srgbClr val="FF00FF"/>
                    </a:solidFill>
                  </a:rPr>
                  <a:t>y</a:t>
                </a:r>
                <a:r>
                  <a:rPr lang="en-US" altLang="en-US" sz="2400" dirty="0"/>
                  <a:t> value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dirty="0">
                    <a:solidFill>
                      <a:srgbClr val="FFFFFF"/>
                    </a:solidFill>
                  </a:rPr>
                  <a:t>provided by the oracle.</a:t>
                </a:r>
              </a:p>
            </p:txBody>
          </p:sp>
        </mc:Choice>
        <mc:Fallback xmlns="">
          <p:sp>
            <p:nvSpPr>
              <p:cNvPr id="27" name="AutoShape 42">
                <a:extLst>
                  <a:ext uri="{FF2B5EF4-FFF2-40B4-BE49-F238E27FC236}">
                    <a16:creationId xmlns:a16="http://schemas.microsoft.com/office/drawing/2014/main" id="{D9E9DA06-E609-4140-BDA8-5DDAE73FE5D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962400" y="5606871"/>
                <a:ext cx="4479443" cy="1200329"/>
              </a:xfrm>
              <a:prstGeom prst="wedgeRoundRectCallout">
                <a:avLst>
                  <a:gd name="adj1" fmla="val 53277"/>
                  <a:gd name="adj2" fmla="val -27092"/>
                  <a:gd name="adj3" fmla="val 16667"/>
                </a:avLst>
              </a:prstGeom>
              <a:blipFill>
                <a:blip r:embed="rId7"/>
                <a:stretch>
                  <a:fillRect b="-14573"/>
                </a:stretch>
              </a:blipFill>
              <a:ln w="12700">
                <a:solidFill>
                  <a:schemeClr val="accent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8" name="Group 13">
            <a:extLst>
              <a:ext uri="{FF2B5EF4-FFF2-40B4-BE49-F238E27FC236}">
                <a16:creationId xmlns:a16="http://schemas.microsoft.com/office/drawing/2014/main" id="{1EE272D5-AF4A-487A-AAD2-F99431F91CDA}"/>
              </a:ext>
            </a:extLst>
          </p:cNvPr>
          <p:cNvGrpSpPr>
            <a:grpSpLocks/>
          </p:cNvGrpSpPr>
          <p:nvPr/>
        </p:nvGrpSpPr>
        <p:grpSpPr bwMode="auto">
          <a:xfrm>
            <a:off x="8579368" y="5621986"/>
            <a:ext cx="437819" cy="914400"/>
            <a:chOff x="2308" y="1513"/>
            <a:chExt cx="1162" cy="2570"/>
          </a:xfrm>
        </p:grpSpPr>
        <p:grpSp>
          <p:nvGrpSpPr>
            <p:cNvPr id="29" name="Group 14">
              <a:extLst>
                <a:ext uri="{FF2B5EF4-FFF2-40B4-BE49-F238E27FC236}">
                  <a16:creationId xmlns:a16="http://schemas.microsoft.com/office/drawing/2014/main" id="{E9591F77-4CAB-4650-91A5-9C5177C0F9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2" name="Freeform 15">
                <a:extLst>
                  <a:ext uri="{FF2B5EF4-FFF2-40B4-BE49-F238E27FC236}">
                    <a16:creationId xmlns:a16="http://schemas.microsoft.com/office/drawing/2014/main" id="{EDFC359E-E4D6-4A5B-8DB3-07C593F01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16">
                <a:extLst>
                  <a:ext uri="{FF2B5EF4-FFF2-40B4-BE49-F238E27FC236}">
                    <a16:creationId xmlns:a16="http://schemas.microsoft.com/office/drawing/2014/main" id="{69777018-0F2B-41D8-8D72-03E8B9695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17">
                <a:extLst>
                  <a:ext uri="{FF2B5EF4-FFF2-40B4-BE49-F238E27FC236}">
                    <a16:creationId xmlns:a16="http://schemas.microsoft.com/office/drawing/2014/main" id="{62D16B1C-3CBD-447E-90A7-24E51EC14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18">
                <a:extLst>
                  <a:ext uri="{FF2B5EF4-FFF2-40B4-BE49-F238E27FC236}">
                    <a16:creationId xmlns:a16="http://schemas.microsoft.com/office/drawing/2014/main" id="{CA8470A2-3F96-4487-BE68-6DA593076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19">
                <a:extLst>
                  <a:ext uri="{FF2B5EF4-FFF2-40B4-BE49-F238E27FC236}">
                    <a16:creationId xmlns:a16="http://schemas.microsoft.com/office/drawing/2014/main" id="{D488A199-16D7-429B-8E24-0E89B8AD7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20">
                <a:extLst>
                  <a:ext uri="{FF2B5EF4-FFF2-40B4-BE49-F238E27FC236}">
                    <a16:creationId xmlns:a16="http://schemas.microsoft.com/office/drawing/2014/main" id="{50BE22F1-65CA-4E48-9C37-9E3897D35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627771F0-D237-4BC0-8A37-982EA6518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328B09A7-B923-4646-96D7-D79D4254D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Oval 23">
              <a:extLst>
                <a:ext uri="{FF2B5EF4-FFF2-40B4-BE49-F238E27FC236}">
                  <a16:creationId xmlns:a16="http://schemas.microsoft.com/office/drawing/2014/main" id="{6AB5EE6C-22CA-4E55-96D9-B1B238E783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8" name="Oval 24">
              <a:extLst>
                <a:ext uri="{FF2B5EF4-FFF2-40B4-BE49-F238E27FC236}">
                  <a16:creationId xmlns:a16="http://schemas.microsoft.com/office/drawing/2014/main" id="{B951E05E-85D0-4259-BA0F-A7028EE62E0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9" name="Oval 25">
              <a:extLst>
                <a:ext uri="{FF2B5EF4-FFF2-40B4-BE49-F238E27FC236}">
                  <a16:creationId xmlns:a16="http://schemas.microsoft.com/office/drawing/2014/main" id="{60715794-5A4E-44D2-BE8E-87746E3156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0" name="Oval 26">
              <a:extLst>
                <a:ext uri="{FF2B5EF4-FFF2-40B4-BE49-F238E27FC236}">
                  <a16:creationId xmlns:a16="http://schemas.microsoft.com/office/drawing/2014/main" id="{0F3B09D9-EDC1-49BE-92CA-86EF7B350D9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1" name="Oval 27">
              <a:extLst>
                <a:ext uri="{FF2B5EF4-FFF2-40B4-BE49-F238E27FC236}">
                  <a16:creationId xmlns:a16="http://schemas.microsoft.com/office/drawing/2014/main" id="{6E7A30FD-C701-4E01-B8B5-581BA20C1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2110"/>
              <a:ext cx="117" cy="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8" name="AutoShape 38">
            <a:extLst>
              <a:ext uri="{FF2B5EF4-FFF2-40B4-BE49-F238E27FC236}">
                <a16:creationId xmlns:a16="http://schemas.microsoft.com/office/drawing/2014/main" id="{0629C8BC-BE53-452D-999F-D3CF36943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5657671"/>
            <a:ext cx="2057400" cy="1124129"/>
          </a:xfrm>
          <a:prstGeom prst="wedgeRoundRectCallout">
            <a:avLst>
              <a:gd name="adj1" fmla="val -84400"/>
              <a:gd name="adj2" fmla="val -13100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ts val="0"/>
              </a:spcBef>
              <a:defRPr/>
            </a:pPr>
            <a:r>
              <a:rPr lang="en-US" altLang="en-US" sz="2400" dirty="0">
                <a:latin typeface="+mj-lt"/>
              </a:rPr>
              <a:t>I give you a</a:t>
            </a:r>
            <a:r>
              <a:rPr lang="en-US" altLang="en-US" sz="2400" dirty="0">
                <a:solidFill>
                  <a:srgbClr val="FF00FF"/>
                </a:solidFill>
                <a:latin typeface="+mj-lt"/>
              </a:rPr>
              <a:t> y</a:t>
            </a:r>
            <a:r>
              <a:rPr lang="en-US" altLang="en-US" sz="2400" dirty="0">
                <a:latin typeface="+mj-lt"/>
              </a:rPr>
              <a:t> corresponding to this </a:t>
            </a:r>
            <a:r>
              <a:rPr lang="en-US" altLang="en-US" sz="2400" dirty="0">
                <a:solidFill>
                  <a:srgbClr val="66FF66"/>
                </a:solidFill>
                <a:latin typeface="+mj-lt"/>
              </a:rPr>
              <a:t>x</a:t>
            </a:r>
            <a:r>
              <a:rPr lang="en-US" altLang="en-US" sz="2400" dirty="0">
                <a:latin typeface="+mj-lt"/>
              </a:rPr>
              <a:t>.</a:t>
            </a:r>
            <a:endParaRPr lang="en-CA" altLang="en-US" sz="2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36630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542363" y="597952"/>
            <a:ext cx="959223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: </a:t>
            </a:r>
            <a:r>
              <a:rPr lang="en-US" altLang="en-US" sz="2400" dirty="0"/>
              <a:t>From line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(x,y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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also not true,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Note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depends on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828800" y="152400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6" name="Picture 5" descr="j0116172">
            <a:extLst>
              <a:ext uri="{FF2B5EF4-FFF2-40B4-BE49-F238E27FC236}">
                <a16:creationId xmlns:a16="http://schemas.microsoft.com/office/drawing/2014/main" id="{629F2BBA-B681-465B-A5A8-B15931C5E2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2198152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9922C496-DBA3-4A47-BE72-F633A87F5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(</a:t>
                </a:r>
                <a:r>
                  <a:rPr kumimoji="0" lang="en-CA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9922C496-DBA3-4A47-BE72-F633A87F546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tangle 8">
            <a:extLst>
              <a:ext uri="{FF2B5EF4-FFF2-40B4-BE49-F238E27FC236}">
                <a16:creationId xmlns:a16="http://schemas.microsoft.com/office/drawing/2014/main" id="{2F7606BE-A120-44BB-907D-BC301B90785B}"/>
              </a:ext>
            </a:extLst>
          </p:cNvPr>
          <p:cNvSpPr/>
          <p:nvPr/>
        </p:nvSpPr>
        <p:spPr>
          <a:xfrm>
            <a:off x="217714" y="4426823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 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01D5E90-436D-4FC9-AF80-D0DC9ABB23A0}"/>
              </a:ext>
            </a:extLst>
          </p:cNvPr>
          <p:cNvCxnSpPr>
            <a:cxnSpLocks/>
          </p:cNvCxnSpPr>
          <p:nvPr/>
        </p:nvCxnSpPr>
        <p:spPr bwMode="auto">
          <a:xfrm>
            <a:off x="4247824" y="4027990"/>
            <a:ext cx="0" cy="1827762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/>
          </a:ln>
          <a:effectLst/>
        </p:spPr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C4B69498-078E-49B4-A50C-A612AE3C824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4648211" y="4426823"/>
                <a:ext cx="4201886" cy="120032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>
                  <a:spcBef>
                    <a:spcPts val="0"/>
                  </a:spcBef>
                  <a:defRPr/>
                </a:pP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  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 err="1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4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lang="en-CA" altLang="en-US" sz="2400" dirty="0" err="1">
                    <a:solidFill>
                      <a:srgbClr val="FF00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400" baseline="-25000" dirty="0">
                    <a:solidFill>
                      <a:srgbClr val="FF00FF"/>
                    </a:solidFill>
                    <a:latin typeface="Symbol" pitchFamily="18" charset="2"/>
                  </a:rPr>
                  <a:t>$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 </a:t>
                </a:r>
              </a:p>
              <a:p>
                <a:pPr algn="l">
                  <a:spcBef>
                    <a:spcPts val="0"/>
                  </a:spcBef>
                  <a:defRPr/>
                </a:pP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 err="1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4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lang="en-CA" altLang="en-US" sz="2400" dirty="0" err="1">
                    <a:solidFill>
                      <a:srgbClr val="FF00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400" baseline="-25000" dirty="0">
                    <a:solidFill>
                      <a:srgbClr val="FF00FF"/>
                    </a:solidFill>
                    <a:latin typeface="Symbol" pitchFamily="18" charset="2"/>
                  </a:rPr>
                  <a:t>$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</a:p>
              <a:p>
                <a:pPr algn="l">
                  <a:spcBef>
                    <a:spcPts val="0"/>
                  </a:spcBef>
                  <a:defRPr/>
                </a:pP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US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400" dirty="0">
                    <a:solidFill>
                      <a:srgbClr val="FF00FF"/>
                    </a:solidFill>
                    <a:latin typeface="Symbol" pitchFamily="18" charset="2"/>
                  </a:rPr>
                  <a:t>$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lang="en-CA" altLang="en-US" sz="2400" dirty="0">
                        <a:solidFill>
                          <a:srgbClr val="FF00FF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m:t>y</m:t>
                    </m:r>
                    <m:r>
                      <m:rPr>
                        <m:nor/>
                      </m:rPr>
                      <a:rPr lang="en-US" altLang="en-US" sz="2400" baseline="-25000" dirty="0">
                        <a:solidFill>
                          <a:srgbClr val="FF00FF"/>
                        </a:solidFill>
                        <a:latin typeface="Symbol" pitchFamily="18" charset="2"/>
                      </a:rPr>
                      <m:t>$</m:t>
                    </m:r>
                  </m:oMath>
                </a14:m>
                <a:r>
                  <a:rPr lang="en-US" altLang="en-US" sz="24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l-GR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,</a:t>
                </a:r>
                <a:r>
                  <a:rPr lang="en-CA" altLang="en-US" sz="2400" dirty="0">
                    <a:solidFill>
                      <a:srgbClr val="FF00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400" baseline="-25000" dirty="0">
                    <a:solidFill>
                      <a:srgbClr val="FF00FF"/>
                    </a:solidFill>
                    <a:latin typeface="Symbol" pitchFamily="18" charset="2"/>
                  </a:rPr>
                  <a:t>$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))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lang="en-US" altLang="en-US" sz="2400" dirty="0">
                  <a:solidFill>
                    <a:srgbClr val="FFC000"/>
                  </a:solidFill>
                  <a:latin typeface="Symbol" pitchFamily="18" charset="2"/>
                </a:endParaRPr>
              </a:p>
            </p:txBody>
          </p:sp>
        </mc:Choice>
        <mc:Fallback xmlns=""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C4B69498-078E-49B4-A50C-A612AE3C824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48211" y="4426823"/>
                <a:ext cx="4201886" cy="1200329"/>
              </a:xfrm>
              <a:prstGeom prst="rect">
                <a:avLst/>
              </a:prstGeom>
              <a:blipFill>
                <a:blip r:embed="rId5"/>
                <a:stretch>
                  <a:fillRect l="-2322" t="-4061" b="-1066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Rectangle 13">
            <a:extLst>
              <a:ext uri="{FF2B5EF4-FFF2-40B4-BE49-F238E27FC236}">
                <a16:creationId xmlns:a16="http://schemas.microsoft.com/office/drawing/2014/main" id="{E49494CF-48AB-49BF-8AC7-DA7E9BDBFA53}"/>
              </a:ext>
            </a:extLst>
          </p:cNvPr>
          <p:cNvSpPr/>
          <p:nvPr/>
        </p:nvSpPr>
        <p:spPr>
          <a:xfrm>
            <a:off x="4346847" y="3697468"/>
            <a:ext cx="28159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Right hand side: </a:t>
            </a:r>
            <a:r>
              <a:rPr lang="en-US" altLang="en-US" sz="2400" dirty="0">
                <a:sym typeface="Symbol" panose="05050102010706020507" pitchFamily="18" charset="2"/>
              </a:rPr>
              <a:t>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9703964-114E-46F1-82D1-D224F71E18F5}"/>
              </a:ext>
            </a:extLst>
          </p:cNvPr>
          <p:cNvSpPr/>
          <p:nvPr/>
        </p:nvSpPr>
        <p:spPr>
          <a:xfrm>
            <a:off x="-76200" y="3706320"/>
            <a:ext cx="26064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Left hand side:</a:t>
            </a:r>
            <a:r>
              <a:rPr lang="en-US" altLang="en-US" sz="2400" dirty="0"/>
              <a:t> From line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FDB13CAE-DDC4-4D4D-9471-6BAC822EC9D6}"/>
              </a:ext>
            </a:extLst>
          </p:cNvPr>
          <p:cNvSpPr/>
          <p:nvPr/>
        </p:nvSpPr>
        <p:spPr>
          <a:xfrm>
            <a:off x="3962400" y="5068135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dirty="0"/>
          </a:p>
        </p:txBody>
      </p:sp>
      <p:pic>
        <p:nvPicPr>
          <p:cNvPr id="45" name="Picture 2" descr="http://www.swordofthespirit.net/bulwark/mosesbush.gif">
            <a:extLst>
              <a:ext uri="{FF2B5EF4-FFF2-40B4-BE49-F238E27FC236}">
                <a16:creationId xmlns:a16="http://schemas.microsoft.com/office/drawing/2014/main" id="{E3FE6AB9-316B-43DE-A530-86228B7A09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56" y="5858203"/>
            <a:ext cx="1218759" cy="709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" name="AutoShape 38">
            <a:extLst>
              <a:ext uri="{FF2B5EF4-FFF2-40B4-BE49-F238E27FC236}">
                <a16:creationId xmlns:a16="http://schemas.microsoft.com/office/drawing/2014/main" id="{F49E45E7-B178-43FE-A70C-BC1FEB7B9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1" y="5791200"/>
            <a:ext cx="1904999" cy="868581"/>
          </a:xfrm>
          <a:prstGeom prst="wedgeRoundRectCallout">
            <a:avLst>
              <a:gd name="adj1" fmla="val -77666"/>
              <a:gd name="adj2" fmla="val -1946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ts val="0"/>
              </a:spcBef>
              <a:defRPr/>
            </a:pPr>
            <a:r>
              <a:rPr lang="en-US" altLang="en-US" sz="2400" dirty="0">
                <a:latin typeface="+mj-lt"/>
              </a:rPr>
              <a:t>I assure you of </a:t>
            </a:r>
            <a:r>
              <a:rPr lang="el-GR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CA" altLang="en-US" sz="2400" dirty="0" err="1">
                <a:solidFill>
                  <a:srgbClr val="FF00FF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latin typeface="+mj-lt"/>
              </a:rPr>
              <a:t>.</a:t>
            </a:r>
            <a:endParaRPr lang="en-CA" altLang="en-US" sz="2400" dirty="0">
              <a:latin typeface="+mj-lt"/>
            </a:endParaRPr>
          </a:p>
        </p:txBody>
      </p:sp>
      <p:grpSp>
        <p:nvGrpSpPr>
          <p:cNvPr id="28" name="Group 13">
            <a:extLst>
              <a:ext uri="{FF2B5EF4-FFF2-40B4-BE49-F238E27FC236}">
                <a16:creationId xmlns:a16="http://schemas.microsoft.com/office/drawing/2014/main" id="{1EE272D5-AF4A-487A-AAD2-F99431F91CDA}"/>
              </a:ext>
            </a:extLst>
          </p:cNvPr>
          <p:cNvGrpSpPr>
            <a:grpSpLocks/>
          </p:cNvGrpSpPr>
          <p:nvPr/>
        </p:nvGrpSpPr>
        <p:grpSpPr bwMode="auto">
          <a:xfrm>
            <a:off x="8579368" y="5621986"/>
            <a:ext cx="437819" cy="914400"/>
            <a:chOff x="2308" y="1513"/>
            <a:chExt cx="1162" cy="2570"/>
          </a:xfrm>
        </p:grpSpPr>
        <p:grpSp>
          <p:nvGrpSpPr>
            <p:cNvPr id="29" name="Group 14">
              <a:extLst>
                <a:ext uri="{FF2B5EF4-FFF2-40B4-BE49-F238E27FC236}">
                  <a16:creationId xmlns:a16="http://schemas.microsoft.com/office/drawing/2014/main" id="{E9591F77-4CAB-4650-91A5-9C5177C0F9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2" name="Freeform 15">
                <a:extLst>
                  <a:ext uri="{FF2B5EF4-FFF2-40B4-BE49-F238E27FC236}">
                    <a16:creationId xmlns:a16="http://schemas.microsoft.com/office/drawing/2014/main" id="{EDFC359E-E4D6-4A5B-8DB3-07C593F01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16">
                <a:extLst>
                  <a:ext uri="{FF2B5EF4-FFF2-40B4-BE49-F238E27FC236}">
                    <a16:creationId xmlns:a16="http://schemas.microsoft.com/office/drawing/2014/main" id="{69777018-0F2B-41D8-8D72-03E8B9695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17">
                <a:extLst>
                  <a:ext uri="{FF2B5EF4-FFF2-40B4-BE49-F238E27FC236}">
                    <a16:creationId xmlns:a16="http://schemas.microsoft.com/office/drawing/2014/main" id="{62D16B1C-3CBD-447E-90A7-24E51EC14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18">
                <a:extLst>
                  <a:ext uri="{FF2B5EF4-FFF2-40B4-BE49-F238E27FC236}">
                    <a16:creationId xmlns:a16="http://schemas.microsoft.com/office/drawing/2014/main" id="{CA8470A2-3F96-4487-BE68-6DA593076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19">
                <a:extLst>
                  <a:ext uri="{FF2B5EF4-FFF2-40B4-BE49-F238E27FC236}">
                    <a16:creationId xmlns:a16="http://schemas.microsoft.com/office/drawing/2014/main" id="{D488A199-16D7-429B-8E24-0E89B8AD7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20">
                <a:extLst>
                  <a:ext uri="{FF2B5EF4-FFF2-40B4-BE49-F238E27FC236}">
                    <a16:creationId xmlns:a16="http://schemas.microsoft.com/office/drawing/2014/main" id="{50BE22F1-65CA-4E48-9C37-9E3897D35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627771F0-D237-4BC0-8A37-982EA6518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328B09A7-B923-4646-96D7-D79D4254D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Oval 23">
              <a:extLst>
                <a:ext uri="{FF2B5EF4-FFF2-40B4-BE49-F238E27FC236}">
                  <a16:creationId xmlns:a16="http://schemas.microsoft.com/office/drawing/2014/main" id="{6AB5EE6C-22CA-4E55-96D9-B1B238E7833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8" name="Oval 24">
              <a:extLst>
                <a:ext uri="{FF2B5EF4-FFF2-40B4-BE49-F238E27FC236}">
                  <a16:creationId xmlns:a16="http://schemas.microsoft.com/office/drawing/2014/main" id="{B951E05E-85D0-4259-BA0F-A7028EE62E0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9" name="Oval 25">
              <a:extLst>
                <a:ext uri="{FF2B5EF4-FFF2-40B4-BE49-F238E27FC236}">
                  <a16:creationId xmlns:a16="http://schemas.microsoft.com/office/drawing/2014/main" id="{60715794-5A4E-44D2-BE8E-87746E3156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0" name="Oval 26">
              <a:extLst>
                <a:ext uri="{FF2B5EF4-FFF2-40B4-BE49-F238E27FC236}">
                  <a16:creationId xmlns:a16="http://schemas.microsoft.com/office/drawing/2014/main" id="{0F3B09D9-EDC1-49BE-92CA-86EF7B350D9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1" name="Oval 27">
              <a:extLst>
                <a:ext uri="{FF2B5EF4-FFF2-40B4-BE49-F238E27FC236}">
                  <a16:creationId xmlns:a16="http://schemas.microsoft.com/office/drawing/2014/main" id="{6E7A30FD-C701-4E01-B8B5-581BA20C1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2110"/>
              <a:ext cx="117" cy="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33" name="AutoShape 42">
                <a:extLst>
                  <a:ext uri="{FF2B5EF4-FFF2-40B4-BE49-F238E27FC236}">
                    <a16:creationId xmlns:a16="http://schemas.microsoft.com/office/drawing/2014/main" id="{7C9C2E3B-5ED4-4986-8CFF-353BFA0E7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2400" y="5606871"/>
                <a:ext cx="4479443" cy="1200329"/>
              </a:xfrm>
              <a:prstGeom prst="wedgeRoundRectCallout">
                <a:avLst>
                  <a:gd name="adj1" fmla="val 53277"/>
                  <a:gd name="adj2" fmla="val -27092"/>
                  <a:gd name="adj3" fmla="val 16667"/>
                </a:avLst>
              </a:prstGeom>
              <a:noFill/>
              <a:ln w="12700">
                <a:solidFill>
                  <a:schemeClr val="accent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dirty="0"/>
                  <a:t>For the adversary’s 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x</a:t>
                </a:r>
                <a:r>
                  <a:rPr lang="en-US" altLang="en-US" sz="2400" dirty="0"/>
                  <a:t>,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dirty="0"/>
                  <a:t>I define 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lang="en-CA" altLang="en-US" sz="2400" dirty="0">
                        <a:solidFill>
                          <a:srgbClr val="FF00FF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m:t>y</m:t>
                    </m:r>
                    <m:r>
                      <m:rPr>
                        <m:nor/>
                      </m:rPr>
                      <a:rPr lang="en-US" altLang="en-US" sz="2400" baseline="-25000" dirty="0">
                        <a:solidFill>
                          <a:srgbClr val="FF00FF"/>
                        </a:solidFill>
                        <a:latin typeface="Symbol" pitchFamily="18" charset="2"/>
                      </a:rPr>
                      <m:t>$</m:t>
                    </m:r>
                  </m:oMath>
                </a14:m>
                <a:r>
                  <a:rPr lang="en-US" altLang="en-US" sz="2400" dirty="0">
                    <a:solidFill>
                      <a:srgbClr val="FFC000"/>
                    </a:solidFill>
                  </a:rPr>
                  <a:t>(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x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)</a:t>
                </a:r>
                <a:r>
                  <a:rPr lang="en-US" altLang="en-US" sz="2400" dirty="0"/>
                  <a:t> is the </a:t>
                </a:r>
                <a:r>
                  <a:rPr lang="en-US" altLang="en-US" sz="2400" dirty="0">
                    <a:solidFill>
                      <a:srgbClr val="FF00FF"/>
                    </a:solidFill>
                  </a:rPr>
                  <a:t>y</a:t>
                </a:r>
                <a:r>
                  <a:rPr lang="en-US" altLang="en-US" sz="2400" dirty="0"/>
                  <a:t> value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2400" dirty="0">
                    <a:solidFill>
                      <a:srgbClr val="FFFFFF"/>
                    </a:solidFill>
                  </a:rPr>
                  <a:t>provided by the oracle.</a:t>
                </a:r>
              </a:p>
            </p:txBody>
          </p:sp>
        </mc:Choice>
        <mc:Fallback xmlns="">
          <p:sp>
            <p:nvSpPr>
              <p:cNvPr id="33" name="AutoShape 42">
                <a:extLst>
                  <a:ext uri="{FF2B5EF4-FFF2-40B4-BE49-F238E27FC236}">
                    <a16:creationId xmlns:a16="http://schemas.microsoft.com/office/drawing/2014/main" id="{7C9C2E3B-5ED4-4986-8CFF-353BFA0E72F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962400" y="5606871"/>
                <a:ext cx="4479443" cy="1200329"/>
              </a:xfrm>
              <a:prstGeom prst="wedgeRoundRectCallout">
                <a:avLst>
                  <a:gd name="adj1" fmla="val 53277"/>
                  <a:gd name="adj2" fmla="val -27092"/>
                  <a:gd name="adj3" fmla="val 16667"/>
                </a:avLst>
              </a:prstGeom>
              <a:blipFill>
                <a:blip r:embed="rId7"/>
                <a:stretch>
                  <a:fillRect b="-14573"/>
                </a:stretch>
              </a:blipFill>
              <a:ln w="12700">
                <a:solidFill>
                  <a:schemeClr val="accent2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2" name="AutoShape 42">
            <a:extLst>
              <a:ext uri="{FF2B5EF4-FFF2-40B4-BE49-F238E27FC236}">
                <a16:creationId xmlns:a16="http://schemas.microsoft.com/office/drawing/2014/main" id="{F4DC60FA-EA88-424C-96DF-C9E46AD9F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88444" y="6356507"/>
            <a:ext cx="888887" cy="457253"/>
          </a:xfrm>
          <a:prstGeom prst="wedgeRoundRectCallout">
            <a:avLst>
              <a:gd name="adj1" fmla="val 49104"/>
              <a:gd name="adj2" fmla="val -115970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Done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9853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32" grpId="0" animBg="1"/>
    </p:bld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542363" y="597952"/>
            <a:ext cx="959223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: </a:t>
            </a:r>
            <a:r>
              <a:rPr lang="en-US" altLang="en-US" sz="2400" dirty="0"/>
              <a:t>From line</a:t>
            </a:r>
            <a:r>
              <a:rPr lang="en-US" altLang="en-US" sz="2400" dirty="0"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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lang="en-US" altLang="en-US" sz="2400" dirty="0">
                <a:sym typeface="Symbol" panose="05050102010706020507" pitchFamily="18" charset="2"/>
              </a:rPr>
              <a:t> is true.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If 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(t) is true for some term t, 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then there exists a y for which it is true.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828800" y="152400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6" name="Picture 5" descr="j0116172">
            <a:extLst>
              <a:ext uri="{FF2B5EF4-FFF2-40B4-BE49-F238E27FC236}">
                <a16:creationId xmlns:a16="http://schemas.microsoft.com/office/drawing/2014/main" id="{34FC46E3-48C3-4DCB-8B29-88FBEA6434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2198152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A8AAC15F-4CBF-424D-BC69-2F2059B8C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(</a:t>
                </a:r>
                <a:r>
                  <a:rPr kumimoji="0" lang="en-CA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A8AAC15F-4CBF-424D-BC69-2F2059B8C2A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tangle 8">
            <a:extLst>
              <a:ext uri="{FF2B5EF4-FFF2-40B4-BE49-F238E27FC236}">
                <a16:creationId xmlns:a16="http://schemas.microsoft.com/office/drawing/2014/main" id="{EE9CCD53-8E29-4C85-97B0-E619EE254754}"/>
              </a:ext>
            </a:extLst>
          </p:cNvPr>
          <p:cNvSpPr/>
          <p:nvPr/>
        </p:nvSpPr>
        <p:spPr>
          <a:xfrm>
            <a:off x="217714" y="4426823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F34FB91-191A-408F-ADA7-D255C0D8E314}"/>
              </a:ext>
            </a:extLst>
          </p:cNvPr>
          <p:cNvCxnSpPr>
            <a:cxnSpLocks/>
          </p:cNvCxnSpPr>
          <p:nvPr/>
        </p:nvCxnSpPr>
        <p:spPr bwMode="auto">
          <a:xfrm>
            <a:off x="4247824" y="4027990"/>
            <a:ext cx="0" cy="1827762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1" name="Rectangle 10">
            <a:extLst>
              <a:ext uri="{FF2B5EF4-FFF2-40B4-BE49-F238E27FC236}">
                <a16:creationId xmlns:a16="http://schemas.microsoft.com/office/drawing/2014/main" id="{D0C4ADBA-74BB-4244-BCE3-52BBDC8A715C}"/>
              </a:ext>
            </a:extLst>
          </p:cNvPr>
          <p:cNvSpPr>
            <a:spLocks/>
          </p:cNvSpPr>
          <p:nvPr/>
        </p:nvSpPr>
        <p:spPr>
          <a:xfrm>
            <a:off x="4648211" y="4426823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endParaRPr lang="en-US" altLang="en-US" sz="2400" dirty="0">
              <a:solidFill>
                <a:srgbClr val="FFC000"/>
              </a:solidFill>
              <a:latin typeface="Symbol" pitchFamily="18" charset="2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A02CB71C-7795-4347-B740-877720B22631}"/>
              </a:ext>
            </a:extLst>
          </p:cNvPr>
          <p:cNvSpPr/>
          <p:nvPr/>
        </p:nvSpPr>
        <p:spPr>
          <a:xfrm>
            <a:off x="4346847" y="3697468"/>
            <a:ext cx="28159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Right hand side: </a:t>
            </a:r>
            <a:r>
              <a:rPr lang="en-US" altLang="en-US" sz="2400" dirty="0">
                <a:sym typeface="Symbol" panose="05050102010706020507" pitchFamily="18" charset="2"/>
              </a:rPr>
              <a:t>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E0DCB203-AA2A-45D5-AEA6-CADBDC8D95D7}"/>
              </a:ext>
            </a:extLst>
          </p:cNvPr>
          <p:cNvSpPr/>
          <p:nvPr/>
        </p:nvSpPr>
        <p:spPr>
          <a:xfrm>
            <a:off x="-76200" y="3706320"/>
            <a:ext cx="26064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Left hand side:</a:t>
            </a:r>
            <a:r>
              <a:rPr lang="en-US" altLang="en-US" sz="2400" dirty="0"/>
              <a:t> From line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E56612B1-44B1-4968-A4C8-45234CDDED75}"/>
              </a:ext>
            </a:extLst>
          </p:cNvPr>
          <p:cNvSpPr/>
          <p:nvPr/>
        </p:nvSpPr>
        <p:spPr>
          <a:xfrm>
            <a:off x="3962400" y="5068135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dirty="0"/>
          </a:p>
        </p:txBody>
      </p:sp>
      <p:sp>
        <p:nvSpPr>
          <p:cNvPr id="15" name="AutoShape 42">
            <a:extLst>
              <a:ext uri="{FF2B5EF4-FFF2-40B4-BE49-F238E27FC236}">
                <a16:creationId xmlns:a16="http://schemas.microsoft.com/office/drawing/2014/main" id="{6D5C3414-ABCA-4719-B26F-8E3C530DF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9948" y="5803949"/>
            <a:ext cx="2819905" cy="825451"/>
          </a:xfrm>
          <a:prstGeom prst="wedgeRoundRectCallout">
            <a:avLst>
              <a:gd name="adj1" fmla="val 53277"/>
              <a:gd name="adj2" fmla="val -2709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 set 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dirty="0"/>
              <a:t> to this value </a:t>
            </a:r>
            <a:br>
              <a:rPr lang="en-US" altLang="en-US" sz="2400" dirty="0"/>
            </a:br>
            <a:r>
              <a:rPr lang="en-US" altLang="en-US" sz="2400" dirty="0"/>
              <a:t>to get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lang="en-US" altLang="en-US" sz="2400" dirty="0"/>
              <a:t>. 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  <p:grpSp>
        <p:nvGrpSpPr>
          <p:cNvPr id="16" name="Group 13">
            <a:extLst>
              <a:ext uri="{FF2B5EF4-FFF2-40B4-BE49-F238E27FC236}">
                <a16:creationId xmlns:a16="http://schemas.microsoft.com/office/drawing/2014/main" id="{BCAD8ECC-0FFE-4FD2-BF60-60803AEA939E}"/>
              </a:ext>
            </a:extLst>
          </p:cNvPr>
          <p:cNvGrpSpPr>
            <a:grpSpLocks/>
          </p:cNvGrpSpPr>
          <p:nvPr/>
        </p:nvGrpSpPr>
        <p:grpSpPr bwMode="auto">
          <a:xfrm>
            <a:off x="8579368" y="5621986"/>
            <a:ext cx="437819" cy="914400"/>
            <a:chOff x="2308" y="1513"/>
            <a:chExt cx="1162" cy="2570"/>
          </a:xfrm>
        </p:grpSpPr>
        <p:grpSp>
          <p:nvGrpSpPr>
            <p:cNvPr id="17" name="Group 14">
              <a:extLst>
                <a:ext uri="{FF2B5EF4-FFF2-40B4-BE49-F238E27FC236}">
                  <a16:creationId xmlns:a16="http://schemas.microsoft.com/office/drawing/2014/main" id="{D19450F2-4DF0-408D-9D10-B8D937F173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5" name="Freeform 15">
                <a:extLst>
                  <a:ext uri="{FF2B5EF4-FFF2-40B4-BE49-F238E27FC236}">
                    <a16:creationId xmlns:a16="http://schemas.microsoft.com/office/drawing/2014/main" id="{C6C2A7D4-EDB9-492C-96EC-A7EF00470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16">
                <a:extLst>
                  <a:ext uri="{FF2B5EF4-FFF2-40B4-BE49-F238E27FC236}">
                    <a16:creationId xmlns:a16="http://schemas.microsoft.com/office/drawing/2014/main" id="{CD98B7B8-24CE-4D6E-ACE6-E02CA0BC2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17">
                <a:extLst>
                  <a:ext uri="{FF2B5EF4-FFF2-40B4-BE49-F238E27FC236}">
                    <a16:creationId xmlns:a16="http://schemas.microsoft.com/office/drawing/2014/main" id="{59AD46C5-2AEB-48D3-9874-6484E651B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18">
                <a:extLst>
                  <a:ext uri="{FF2B5EF4-FFF2-40B4-BE49-F238E27FC236}">
                    <a16:creationId xmlns:a16="http://schemas.microsoft.com/office/drawing/2014/main" id="{2C93DE7F-88D8-418F-B176-58EBF74EB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19">
                <a:extLst>
                  <a:ext uri="{FF2B5EF4-FFF2-40B4-BE49-F238E27FC236}">
                    <a16:creationId xmlns:a16="http://schemas.microsoft.com/office/drawing/2014/main" id="{44EACD92-2E50-4D9C-9247-C2E1EB202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" name="Freeform 20">
                <a:extLst>
                  <a:ext uri="{FF2B5EF4-FFF2-40B4-BE49-F238E27FC236}">
                    <a16:creationId xmlns:a16="http://schemas.microsoft.com/office/drawing/2014/main" id="{088D5558-6BC9-4FBA-BF5E-7A45E560E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" name="Freeform 21">
              <a:extLst>
                <a:ext uri="{FF2B5EF4-FFF2-40B4-BE49-F238E27FC236}">
                  <a16:creationId xmlns:a16="http://schemas.microsoft.com/office/drawing/2014/main" id="{5E49880A-8966-4DC7-A687-28BB85850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22">
              <a:extLst>
                <a:ext uri="{FF2B5EF4-FFF2-40B4-BE49-F238E27FC236}">
                  <a16:creationId xmlns:a16="http://schemas.microsoft.com/office/drawing/2014/main" id="{9C5BF618-5D9B-4871-A82B-92BADA542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Oval 23">
              <a:extLst>
                <a:ext uri="{FF2B5EF4-FFF2-40B4-BE49-F238E27FC236}">
                  <a16:creationId xmlns:a16="http://schemas.microsoft.com/office/drawing/2014/main" id="{A7366651-3BE5-4176-82BE-25C79A1DFD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" name="Oval 24">
              <a:extLst>
                <a:ext uri="{FF2B5EF4-FFF2-40B4-BE49-F238E27FC236}">
                  <a16:creationId xmlns:a16="http://schemas.microsoft.com/office/drawing/2014/main" id="{EFBD827D-53B9-4AF3-A234-567A786B7E2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25">
              <a:extLst>
                <a:ext uri="{FF2B5EF4-FFF2-40B4-BE49-F238E27FC236}">
                  <a16:creationId xmlns:a16="http://schemas.microsoft.com/office/drawing/2014/main" id="{443CF4F5-8E6B-47BA-8A01-A7785B3DCF2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26">
              <a:extLst>
                <a:ext uri="{FF2B5EF4-FFF2-40B4-BE49-F238E27FC236}">
                  <a16:creationId xmlns:a16="http://schemas.microsoft.com/office/drawing/2014/main" id="{1F8D0635-F31F-464C-8B8F-B0CDEE835F1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" name="Oval 27">
              <a:extLst>
                <a:ext uri="{FF2B5EF4-FFF2-40B4-BE49-F238E27FC236}">
                  <a16:creationId xmlns:a16="http://schemas.microsoft.com/office/drawing/2014/main" id="{A812E0ED-660A-408C-A3B9-2D9B157C6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2110"/>
              <a:ext cx="117" cy="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31" name="Picture 2" descr="http://www.swordofthespirit.net/bulwark/mosesbush.gif">
            <a:extLst>
              <a:ext uri="{FF2B5EF4-FFF2-40B4-BE49-F238E27FC236}">
                <a16:creationId xmlns:a16="http://schemas.microsoft.com/office/drawing/2014/main" id="{C80944A5-2131-4AB1-9222-D987A15804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56" y="5858203"/>
            <a:ext cx="1218759" cy="709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AutoShape 38">
            <a:extLst>
              <a:ext uri="{FF2B5EF4-FFF2-40B4-BE49-F238E27FC236}">
                <a16:creationId xmlns:a16="http://schemas.microsoft.com/office/drawing/2014/main" id="{0E699F71-A5DB-4390-8194-43597550D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3370" y="5772467"/>
            <a:ext cx="3264830" cy="856933"/>
          </a:xfrm>
          <a:prstGeom prst="wedgeRoundRectCallout">
            <a:avLst>
              <a:gd name="adj1" fmla="val -69118"/>
              <a:gd name="adj2" fmla="val -24809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ts val="0"/>
              </a:spcBef>
              <a:defRPr/>
            </a:pPr>
            <a:r>
              <a:rPr lang="en-US" altLang="en-US" sz="2400" dirty="0">
                <a:latin typeface="+mj-lt"/>
              </a:rPr>
              <a:t>I give you the object 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term</a:t>
            </a:r>
            <a:r>
              <a:rPr lang="en-US" altLang="en-US" sz="2400" dirty="0">
                <a:latin typeface="+mj-lt"/>
                <a:sym typeface="Symbol" panose="05050102010706020507" pitchFamily="18" charset="2"/>
              </a:rPr>
              <a:t> for which is </a:t>
            </a:r>
            <a:r>
              <a:rPr lang="el-GR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α </a:t>
            </a:r>
            <a:r>
              <a:rPr lang="en-US" altLang="en-US" sz="2400" dirty="0">
                <a:latin typeface="+mj-lt"/>
                <a:sym typeface="Symbol" panose="05050102010706020507" pitchFamily="18" charset="2"/>
              </a:rPr>
              <a:t>true. </a:t>
            </a:r>
            <a:r>
              <a:rPr lang="en-US" altLang="en-US" sz="2400" dirty="0">
                <a:latin typeface="+mj-lt"/>
              </a:rPr>
              <a:t> </a:t>
            </a:r>
            <a:endParaRPr lang="en-CA" altLang="en-US" sz="2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81125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 animBg="1"/>
      <p:bldP spid="32" grpId="0" animBg="1"/>
    </p:bld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542363" y="597952"/>
            <a:ext cx="959223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: </a:t>
            </a:r>
            <a:r>
              <a:rPr lang="en-US" altLang="en-US" sz="2400" dirty="0"/>
              <a:t>From line</a:t>
            </a:r>
            <a:r>
              <a:rPr lang="en-US" altLang="en-US" sz="2400" dirty="0"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is fine if both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and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term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depend on a free variable x.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828800" y="152400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6" name="Picture 5" descr="j0116172">
            <a:extLst>
              <a:ext uri="{FF2B5EF4-FFF2-40B4-BE49-F238E27FC236}">
                <a16:creationId xmlns:a16="http://schemas.microsoft.com/office/drawing/2014/main" id="{34FC46E3-48C3-4DCB-8B29-88FBEA6434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2198152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A8AAC15F-4CBF-424D-BC69-2F2059B8C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(</a:t>
                </a:r>
                <a:r>
                  <a:rPr kumimoji="0" lang="en-CA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A8AAC15F-4CBF-424D-BC69-2F2059B8C2A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tangle 8">
            <a:extLst>
              <a:ext uri="{FF2B5EF4-FFF2-40B4-BE49-F238E27FC236}">
                <a16:creationId xmlns:a16="http://schemas.microsoft.com/office/drawing/2014/main" id="{EE9CCD53-8E29-4C85-97B0-E619EE254754}"/>
              </a:ext>
            </a:extLst>
          </p:cNvPr>
          <p:cNvSpPr/>
          <p:nvPr/>
        </p:nvSpPr>
        <p:spPr>
          <a:xfrm>
            <a:off x="217714" y="4426823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,term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,term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,term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F34FB91-191A-408F-ADA7-D255C0D8E314}"/>
              </a:ext>
            </a:extLst>
          </p:cNvPr>
          <p:cNvCxnSpPr>
            <a:cxnSpLocks/>
          </p:cNvCxnSpPr>
          <p:nvPr/>
        </p:nvCxnSpPr>
        <p:spPr bwMode="auto">
          <a:xfrm>
            <a:off x="4247824" y="4027990"/>
            <a:ext cx="0" cy="1827762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1" name="Rectangle 10">
            <a:extLst>
              <a:ext uri="{FF2B5EF4-FFF2-40B4-BE49-F238E27FC236}">
                <a16:creationId xmlns:a16="http://schemas.microsoft.com/office/drawing/2014/main" id="{D0C4ADBA-74BB-4244-BCE3-52BBDC8A715C}"/>
              </a:ext>
            </a:extLst>
          </p:cNvPr>
          <p:cNvSpPr>
            <a:spLocks/>
          </p:cNvSpPr>
          <p:nvPr/>
        </p:nvSpPr>
        <p:spPr>
          <a:xfrm>
            <a:off x="4648211" y="4426823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400" dirty="0">
              <a:solidFill>
                <a:srgbClr val="FFC000"/>
              </a:solidFill>
              <a:latin typeface="Symbol" pitchFamily="18" charset="2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A02CB71C-7795-4347-B740-877720B22631}"/>
              </a:ext>
            </a:extLst>
          </p:cNvPr>
          <p:cNvSpPr/>
          <p:nvPr/>
        </p:nvSpPr>
        <p:spPr>
          <a:xfrm>
            <a:off x="4346847" y="3697468"/>
            <a:ext cx="28159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Right hand side: </a:t>
            </a:r>
            <a:r>
              <a:rPr lang="en-US" altLang="en-US" sz="2400" dirty="0">
                <a:sym typeface="Symbol" panose="05050102010706020507" pitchFamily="18" charset="2"/>
              </a:rPr>
              <a:t>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E0DCB203-AA2A-45D5-AEA6-CADBDC8D95D7}"/>
              </a:ext>
            </a:extLst>
          </p:cNvPr>
          <p:cNvSpPr/>
          <p:nvPr/>
        </p:nvSpPr>
        <p:spPr>
          <a:xfrm>
            <a:off x="-76200" y="3706320"/>
            <a:ext cx="26064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Left hand side:</a:t>
            </a:r>
            <a:r>
              <a:rPr lang="en-US" altLang="en-US" sz="2400" dirty="0"/>
              <a:t> From line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E56612B1-44B1-4968-A4C8-45234CDDED75}"/>
              </a:ext>
            </a:extLst>
          </p:cNvPr>
          <p:cNvSpPr/>
          <p:nvPr/>
        </p:nvSpPr>
        <p:spPr>
          <a:xfrm>
            <a:off x="3962400" y="5068135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dirty="0"/>
          </a:p>
        </p:txBody>
      </p:sp>
      <p:sp>
        <p:nvSpPr>
          <p:cNvPr id="15" name="AutoShape 35">
            <a:extLst>
              <a:ext uri="{FF2B5EF4-FFF2-40B4-BE49-F238E27FC236}">
                <a16:creationId xmlns:a16="http://schemas.microsoft.com/office/drawing/2014/main" id="{CC7E5D21-105B-4DE4-8CD7-C133EE46F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6423" y="5819367"/>
            <a:ext cx="3047977" cy="886233"/>
          </a:xfrm>
          <a:prstGeom prst="wedgeRoundRectCallout">
            <a:avLst>
              <a:gd name="adj1" fmla="val 53410"/>
              <a:gd name="adj2" fmla="val -31042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I give you an arbitrary value of </a:t>
            </a:r>
            <a:r>
              <a:rPr lang="en-US" sz="2400" dirty="0">
                <a:solidFill>
                  <a:srgbClr val="66FF66"/>
                </a:solidFill>
              </a:rPr>
              <a:t>x</a:t>
            </a:r>
            <a:r>
              <a:rPr lang="en-US" sz="2400" dirty="0"/>
              <a:t>.</a:t>
            </a:r>
          </a:p>
        </p:txBody>
      </p:sp>
      <p:grpSp>
        <p:nvGrpSpPr>
          <p:cNvPr id="16" name="Group 28">
            <a:extLst>
              <a:ext uri="{FF2B5EF4-FFF2-40B4-BE49-F238E27FC236}">
                <a16:creationId xmlns:a16="http://schemas.microsoft.com/office/drawing/2014/main" id="{FD900721-C3FF-4F1F-B271-B7747E1D8B7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89369" y="5429070"/>
            <a:ext cx="590227" cy="1200330"/>
            <a:chOff x="2593" y="768"/>
            <a:chExt cx="849" cy="1475"/>
          </a:xfrm>
        </p:grpSpPr>
        <p:sp>
          <p:nvSpPr>
            <p:cNvPr id="17" name="Freeform 29">
              <a:extLst>
                <a:ext uri="{FF2B5EF4-FFF2-40B4-BE49-F238E27FC236}">
                  <a16:creationId xmlns:a16="http://schemas.microsoft.com/office/drawing/2014/main" id="{2A8223F4-BD6F-4E11-A7AA-1F5EA0528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0">
              <a:extLst>
                <a:ext uri="{FF2B5EF4-FFF2-40B4-BE49-F238E27FC236}">
                  <a16:creationId xmlns:a16="http://schemas.microsoft.com/office/drawing/2014/main" id="{BF87462E-CA2F-4BCB-B77C-7B0685AB6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31">
              <a:extLst>
                <a:ext uri="{FF2B5EF4-FFF2-40B4-BE49-F238E27FC236}">
                  <a16:creationId xmlns:a16="http://schemas.microsoft.com/office/drawing/2014/main" id="{25A11BF5-916A-4EA6-ABB5-F83826BED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32">
              <a:extLst>
                <a:ext uri="{FF2B5EF4-FFF2-40B4-BE49-F238E27FC236}">
                  <a16:creationId xmlns:a16="http://schemas.microsoft.com/office/drawing/2014/main" id="{C2C1DEBD-5F06-427D-91E2-1A8C45A8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33">
              <a:extLst>
                <a:ext uri="{FF2B5EF4-FFF2-40B4-BE49-F238E27FC236}">
                  <a16:creationId xmlns:a16="http://schemas.microsoft.com/office/drawing/2014/main" id="{325E1498-84FB-4B8A-9D9B-A1612DCC8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34">
              <a:extLst>
                <a:ext uri="{FF2B5EF4-FFF2-40B4-BE49-F238E27FC236}">
                  <a16:creationId xmlns:a16="http://schemas.microsoft.com/office/drawing/2014/main" id="{9065BA06-9355-43E1-8E48-9F07E6A5E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35">
              <a:extLst>
                <a:ext uri="{FF2B5EF4-FFF2-40B4-BE49-F238E27FC236}">
                  <a16:creationId xmlns:a16="http://schemas.microsoft.com/office/drawing/2014/main" id="{2B6F0EBA-BDAC-4A7B-89B9-D7A196199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" name="Group 36">
              <a:extLst>
                <a:ext uri="{FF2B5EF4-FFF2-40B4-BE49-F238E27FC236}">
                  <a16:creationId xmlns:a16="http://schemas.microsoft.com/office/drawing/2014/main" id="{C16B56EE-C681-48C9-83C8-CD0203BB08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25" name="Freeform 37">
                <a:extLst>
                  <a:ext uri="{FF2B5EF4-FFF2-40B4-BE49-F238E27FC236}">
                    <a16:creationId xmlns:a16="http://schemas.microsoft.com/office/drawing/2014/main" id="{A9C700B3-6418-47B0-BC80-D29092235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Freeform 38">
                <a:extLst>
                  <a:ext uri="{FF2B5EF4-FFF2-40B4-BE49-F238E27FC236}">
                    <a16:creationId xmlns:a16="http://schemas.microsoft.com/office/drawing/2014/main" id="{0B8F7D9E-EEFD-4F38-A23C-3C9CFAC92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7" name="Picture 2" descr="http://www.swordofthespirit.net/bulwark/mosesbush.gif">
            <a:extLst>
              <a:ext uri="{FF2B5EF4-FFF2-40B4-BE49-F238E27FC236}">
                <a16:creationId xmlns:a16="http://schemas.microsoft.com/office/drawing/2014/main" id="{7165C11C-C77C-45F3-8935-93BA7AFBC6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56" y="5858203"/>
            <a:ext cx="1218759" cy="709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AutoShape 38">
            <a:extLst>
              <a:ext uri="{FF2B5EF4-FFF2-40B4-BE49-F238E27FC236}">
                <a16:creationId xmlns:a16="http://schemas.microsoft.com/office/drawing/2014/main" id="{98FE86C3-A2AC-4C69-B194-3B4DCCACD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599" y="5657671"/>
            <a:ext cx="2451059" cy="1200329"/>
          </a:xfrm>
          <a:prstGeom prst="wedgeRoundRectCallout">
            <a:avLst>
              <a:gd name="adj1" fmla="val -84400"/>
              <a:gd name="adj2" fmla="val -13100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ts val="0"/>
              </a:spcBef>
              <a:defRPr/>
            </a:pPr>
            <a:r>
              <a:rPr lang="en-US" altLang="en-US" sz="2400" dirty="0">
                <a:latin typeface="+mj-lt"/>
              </a:rPr>
              <a:t>I give you 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y=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term(</a:t>
            </a:r>
            <a:r>
              <a:rPr lang="en-CA" altLang="en-US" sz="2400" dirty="0">
                <a:solidFill>
                  <a:srgbClr val="66FF66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FFFF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, such that</a:t>
            </a:r>
            <a:r>
              <a:rPr lang="el-GR" altLang="en-US" sz="2400" dirty="0">
                <a:solidFill>
                  <a:srgbClr val="FFFFFF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,y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/>
              <a:t>.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49790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 animBg="1"/>
      <p:bldP spid="28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2B0D65-0460-F101-ABB7-502CFCA831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">
            <a:extLst>
              <a:ext uri="{FF2B5EF4-FFF2-40B4-BE49-F238E27FC236}">
                <a16:creationId xmlns:a16="http://schemas.microsoft.com/office/drawing/2014/main" id="{F58D8833-0AEE-9963-18D1-A767FDEDBCA3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Our Formal Proof Systems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1" name="AutoShape 8">
                <a:extLst>
                  <a:ext uri="{FF2B5EF4-FFF2-40B4-BE49-F238E27FC236}">
                    <a16:creationId xmlns:a16="http://schemas.microsoft.com/office/drawing/2014/main" id="{C2B5A495-6FFB-E1AF-DC96-870ABD3D4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7630" y="1142998"/>
                <a:ext cx="5763770" cy="3810002"/>
              </a:xfrm>
              <a:prstGeom prst="wedgeRectCallout">
                <a:avLst>
                  <a:gd name="adj1" fmla="val -53673"/>
                  <a:gd name="adj2" fmla="val -24661"/>
                </a:avLst>
              </a:prstGeom>
              <a:noFill/>
              <a:ln w="12700">
                <a:solidFill>
                  <a:srgbClr val="CC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-22860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2400" dirty="0">
                    <a:solidFill>
                      <a:srgbClr val="FFFFFF"/>
                    </a:solidFill>
                  </a:rPr>
                  <a:t>We add meaning </a:t>
                </a:r>
              </a:p>
              <a:p>
                <a:pPr indent="-228600" algn="l" eaLnBrk="1" hangingPunct="1">
                  <a:spcBef>
                    <a:spcPts val="0"/>
                  </a:spcBef>
                  <a:buNone/>
                  <a:defRPr/>
                </a:pPr>
                <a:r>
                  <a:rPr lang="en-US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  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(x)           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  </a:t>
                </a:r>
              </a:p>
              <a:p>
                <a:pPr indent="-228600" algn="l" eaLnBrk="1" hangingPunct="1">
                  <a:spcBef>
                    <a:spcPts val="0"/>
                  </a:spcBef>
                  <a:buNone/>
                  <a:defRPr/>
                </a:pPr>
                <a:r>
                  <a:rPr lang="en-US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  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(y</a:t>
                </a:r>
                <a:r>
                  <a:rPr lang="en-US" altLang="en-US" sz="2400" baseline="-25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)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           </a:t>
                </a:r>
              </a:p>
              <a:p>
                <a:pPr indent="-228600" algn="l" eaLnBrk="1" hangingPunct="1">
                  <a:spcBef>
                    <a:spcPts val="0"/>
                  </a:spcBef>
                  <a:buNone/>
                  <a:defRPr/>
                </a:pPr>
                <a:r>
                  <a:rPr lang="en-US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  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(x,y</a:t>
                </a:r>
                <a:r>
                  <a:rPr lang="en-US" altLang="en-US" sz="2400" baseline="-25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)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     </a:t>
                </a:r>
              </a:p>
              <a:p>
                <a:pPr indent="-228600" algn="l" eaLnBrk="1" hangingPunct="1">
                  <a:spcBef>
                    <a:spcPts val="0"/>
                  </a:spcBef>
                  <a:buNone/>
                  <a:defRPr/>
                </a:pPr>
                <a:r>
                  <a:rPr lang="en-US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  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(x,y</a:t>
                </a:r>
                <a:r>
                  <a:rPr lang="en-US" altLang="en-US" sz="2400" baseline="-25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)</a:t>
                </a:r>
                <a:endParaRPr lang="en-US" altLang="en-US" sz="2400" dirty="0">
                  <a:solidFill>
                    <a:srgbClr val="FFFFFF"/>
                  </a:solidFill>
                </a:endParaRPr>
              </a:p>
              <a:p>
                <a:pPr indent="-228600" algn="l" eaLnBrk="1" hangingPunct="1">
                  <a:spcBef>
                    <a:spcPts val="0"/>
                  </a:spcBef>
                  <a:buNone/>
                  <a:defRPr/>
                </a:pPr>
                <a:endParaRPr lang="en-US" altLang="en-US" sz="2400" dirty="0">
                  <a:solidFill>
                    <a:srgbClr val="FFFFFF"/>
                  </a:solidFill>
                </a:endParaRPr>
              </a:p>
              <a:p>
                <a:pPr indent="-228600" algn="l" eaLnBrk="1" hangingPunct="1">
                  <a:spcBef>
                    <a:spcPts val="0"/>
                  </a:spcBef>
                  <a:buNone/>
                  <a:defRPr/>
                </a:pPr>
                <a:r>
                  <a:rPr lang="en-US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    assume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(x</a:t>
                </a:r>
                <a:r>
                  <a:rPr lang="el-GR" altLang="en-US" sz="1800" baseline="-25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) … 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lang="en-US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</a:t>
                </a:r>
                <a:r>
                  <a:rPr lang="el-GR" altLang="en-US" sz="2400" baseline="-25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n-US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   </a:t>
                </a:r>
              </a:p>
              <a:p>
                <a:pPr indent="-228600" algn="l" eaLnBrk="1" hangingPunct="1">
                  <a:spcBef>
                    <a:spcPts val="0"/>
                  </a:spcBef>
                  <a:buNone/>
                  <a:defRPr/>
                </a:pPr>
                <a:endParaRPr lang="en-US" altLang="en-US" sz="2400" dirty="0">
                  <a:solidFill>
                    <a:srgbClr val="FFFFFF"/>
                  </a:solidFill>
                </a:endParaRPr>
              </a:p>
              <a:p>
                <a:pPr lvl="0" indent="-228600" algn="l" eaLnBrk="1" hangingPunct="1">
                  <a:spcBef>
                    <a:spcPts val="0"/>
                  </a:spcBef>
                  <a:buNone/>
                  <a:defRPr/>
                </a:pPr>
                <a:r>
                  <a:rPr lang="en-CA" alt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</a:p>
              <a:p>
                <a:pPr indent="-228600" algn="l" eaLnBrk="1" hangingPunct="1">
                  <a:spcBef>
                    <a:spcPts val="0"/>
                  </a:spcBef>
                  <a:buNone/>
                  <a:defRPr/>
                </a:pPr>
                <a:r>
                  <a:rPr lang="en-US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  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lang="en-CA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n-CA" altLang="en-US" sz="2400" dirty="0">
                    <a:solidFill>
                      <a:srgbClr val="00E7E7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US" altLang="en-US" sz="2400" dirty="0">
                    <a:solidFill>
                      <a:srgbClr val="00FFFF"/>
                    </a:solidFill>
                    <a:sym typeface="Symbol" panose="05050102010706020507" pitchFamily="18" charset="2"/>
                  </a:rPr>
                  <a:t> </a:t>
                </a:r>
                <a:r>
                  <a:rPr lang="en-US" altLang="en-US" sz="2400" dirty="0">
                    <a:solidFill>
                      <a:srgbClr val="FFFF00"/>
                    </a:solidFill>
                    <a:latin typeface="Symbol" pitchFamily="18" charset="2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400" i="1" dirty="0">
                            <a:solidFill>
                              <a:srgbClr val="FFFF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400" i="1" dirty="0">
                            <a:solidFill>
                              <a:srgbClr val="FFFF00"/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lang="en-US" altLang="en-US" sz="2400" baseline="-25000" dirty="0" smtClean="0">
                        <a:solidFill>
                          <a:srgbClr val="FFFF00"/>
                        </a:solidFill>
                        <a:latin typeface="Symbol" pitchFamily="18" charset="2"/>
                      </a:rPr>
                      <m:t>$</m:t>
                    </m:r>
                  </m:oMath>
                </a14:m>
                <a:r>
                  <a:rPr lang="en-US" altLang="en-US" sz="24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altLang="en-US" sz="2400" i="1" dirty="0">
                            <a:solidFill>
                              <a:srgbClr val="66FF66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CA" altLang="en-US" sz="2400" i="1" dirty="0">
                            <a:solidFill>
                              <a:srgbClr val="66FF66"/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altLang="en-US" sz="2400" dirty="0">
                    <a:solidFill>
                      <a:srgbClr val="FFFF00"/>
                    </a:solidFill>
                    <a:latin typeface="Symbol" pitchFamily="18" charset="2"/>
                  </a:rPr>
                  <a:t> </a:t>
                </a:r>
                <a:r>
                  <a:rPr lang="en-US" altLang="en-US" sz="24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x</a:t>
                </a:r>
                <a:r>
                  <a:rPr lang="el-GR" altLang="en-US" sz="2400" baseline="-250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n-US" altLang="en-US" sz="2400" dirty="0">
                    <a:solidFill>
                      <a:srgbClr val="FF00FF"/>
                    </a:solidFill>
                  </a:rPr>
                  <a:t> 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[</a:t>
                </a:r>
                <a:r>
                  <a:rPr lang="el-GR" altLang="en-US" sz="2400" dirty="0">
                    <a:solidFill>
                      <a:srgbClr val="FF00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sz="2400" dirty="0">
                    <a:solidFill>
                      <a:srgbClr val="FF00FF"/>
                    </a:solidFill>
                    <a:cs typeface="Times New Roman" panose="02020603050405020304" pitchFamily="18" charset="0"/>
                  </a:rPr>
                  <a:t>(</a:t>
                </a:r>
                <a:r>
                  <a:rPr lang="en-CA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l-GR" altLang="en-US" sz="2400" baseline="-250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n-CA" altLang="en-US" sz="2400" dirty="0">
                    <a:solidFill>
                      <a:srgbClr val="FF00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l-GR" altLang="en-US" sz="2400" dirty="0">
                    <a:solidFill>
                      <a:srgbClr val="FF00FF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].</a:t>
                </a:r>
                <a:r>
                  <a:rPr lang="en-CA" altLang="en-US" sz="2400" dirty="0">
                    <a:solidFill>
                      <a:srgbClr val="FFFF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400" dirty="0">
                    <a:solidFill>
                      <a:srgbClr val="FFFFFF"/>
                    </a:solidFill>
                  </a:rPr>
                  <a:t>                        </a:t>
                </a:r>
              </a:p>
            </p:txBody>
          </p:sp>
        </mc:Choice>
        <mc:Fallback>
          <p:sp>
            <p:nvSpPr>
              <p:cNvPr id="11" name="AutoShape 8">
                <a:extLst>
                  <a:ext uri="{FF2B5EF4-FFF2-40B4-BE49-F238E27FC236}">
                    <a16:creationId xmlns:a16="http://schemas.microsoft.com/office/drawing/2014/main" id="{C2B5A495-6FFB-E1AF-DC96-870ABD3D44C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627630" y="1142998"/>
                <a:ext cx="5763770" cy="3810002"/>
              </a:xfrm>
              <a:prstGeom prst="wedgeRectCallout">
                <a:avLst>
                  <a:gd name="adj1" fmla="val -53673"/>
                  <a:gd name="adj2" fmla="val -24661"/>
                </a:avLst>
              </a:prstGeom>
              <a:blipFill>
                <a:blip r:embed="rId3"/>
                <a:stretch>
                  <a:fillRect t="-955" b="-1752"/>
                </a:stretch>
              </a:blipFill>
              <a:ln w="12700">
                <a:solidFill>
                  <a:srgbClr val="CC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2" name="Text Box 44">
            <a:extLst>
              <a:ext uri="{FF2B5EF4-FFF2-40B4-BE49-F238E27FC236}">
                <a16:creationId xmlns:a16="http://schemas.microsoft.com/office/drawing/2014/main" id="{4B64C82A-5B71-F513-570D-A40BD9D7D6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653" y="1519875"/>
            <a:ext cx="11560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)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9" name="Text Box 44">
                <a:extLst>
                  <a:ext uri="{FF2B5EF4-FFF2-40B4-BE49-F238E27FC236}">
                    <a16:creationId xmlns:a16="http://schemas.microsoft.com/office/drawing/2014/main" id="{8982DFC6-966A-4B85-AE83-4EAD83EDD6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76653" y="1874947"/>
                <a:ext cx="132921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lvl="0" eaLnBrk="1" hangingPunct="1">
                  <a:spcBef>
                    <a:spcPct val="0"/>
                  </a:spcBef>
                  <a:buNone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y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lang="en-US" altLang="en-US" sz="2400" dirty="0">
                    <a:solidFill>
                      <a:srgbClr val="66FF66"/>
                    </a:solidFill>
                    <a:latin typeface="Symbol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(</a:t>
                </a:r>
                <a:r>
                  <a:rPr lang="en-US" altLang="en-US" sz="2400" dirty="0">
                    <a:solidFill>
                      <a:srgbClr val="FFFF00"/>
                    </a:solidFill>
                  </a:rPr>
                  <a:t>y</a:t>
                </a:r>
                <a:r>
                  <a:rPr lang="en-US" altLang="en-US" sz="2400" baseline="-25000" dirty="0">
                    <a:solidFill>
                      <a:srgbClr val="FFFF00"/>
                    </a:solidFill>
                    <a:latin typeface="Symbol" pitchFamily="18" charset="2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)</a:t>
                </a:r>
              </a:p>
            </p:txBody>
          </p:sp>
        </mc:Choice>
        <mc:Fallback>
          <p:sp>
            <p:nvSpPr>
              <p:cNvPr id="39" name="Text Box 44">
                <a:extLst>
                  <a:ext uri="{FF2B5EF4-FFF2-40B4-BE49-F238E27FC236}">
                    <a16:creationId xmlns:a16="http://schemas.microsoft.com/office/drawing/2014/main" id="{8982DFC6-966A-4B85-AE83-4EAD83EDD67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576653" y="1874947"/>
                <a:ext cx="1329210" cy="461665"/>
              </a:xfrm>
              <a:prstGeom prst="rect">
                <a:avLst/>
              </a:prstGeom>
              <a:blipFill>
                <a:blip r:embed="rId4"/>
                <a:stretch>
                  <a:fillRect l="-7339" t="-12000" r="-5046" b="-30667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4" name="Text Box 44">
                <a:extLst>
                  <a:ext uri="{FF2B5EF4-FFF2-40B4-BE49-F238E27FC236}">
                    <a16:creationId xmlns:a16="http://schemas.microsoft.com/office/drawing/2014/main" id="{91A1B294-B231-61D4-8C40-A904A32D9D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76653" y="2246488"/>
                <a:ext cx="2010487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lvl="0" eaLnBrk="1" hangingPunct="1">
                  <a:spcBef>
                    <a:spcPct val="0"/>
                  </a:spcBef>
                  <a:buNone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y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lang="en-US" altLang="en-US" sz="2400" dirty="0">
                    <a:solidFill>
                      <a:srgbClr val="FFFF00"/>
                    </a:solidFill>
                    <a:latin typeface="Symbol" pitchFamily="18" charset="2"/>
                  </a:rPr>
                  <a:t> </a:t>
                </a:r>
                <a:r>
                  <a:rPr lang="en-US" altLang="en-US" sz="24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x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(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x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,</a:t>
                </a:r>
                <a:r>
                  <a:rPr lang="en-US" altLang="en-US" sz="2400" dirty="0">
                    <a:solidFill>
                      <a:srgbClr val="FFFF00"/>
                    </a:solidFill>
                  </a:rPr>
                  <a:t>y</a:t>
                </a:r>
                <a:r>
                  <a:rPr lang="en-US" altLang="en-US" sz="2400" baseline="-25000" dirty="0">
                    <a:solidFill>
                      <a:srgbClr val="FFFF00"/>
                    </a:solidFill>
                    <a:latin typeface="Symbol" pitchFamily="18" charset="2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)</a:t>
                </a:r>
              </a:p>
            </p:txBody>
          </p:sp>
        </mc:Choice>
        <mc:Fallback>
          <p:sp>
            <p:nvSpPr>
              <p:cNvPr id="4" name="Text Box 44">
                <a:extLst>
                  <a:ext uri="{FF2B5EF4-FFF2-40B4-BE49-F238E27FC236}">
                    <a16:creationId xmlns:a16="http://schemas.microsoft.com/office/drawing/2014/main" id="{91A1B294-B231-61D4-8C40-A904A32D9D6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576653" y="2246488"/>
                <a:ext cx="2010487" cy="461665"/>
              </a:xfrm>
              <a:prstGeom prst="rect">
                <a:avLst/>
              </a:prstGeom>
              <a:blipFill>
                <a:blip r:embed="rId5"/>
                <a:stretch>
                  <a:fillRect l="-4848" t="-12000" r="-2727" b="-30667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7" name="Group 16">
            <a:extLst>
              <a:ext uri="{FF2B5EF4-FFF2-40B4-BE49-F238E27FC236}">
                <a16:creationId xmlns:a16="http://schemas.microsoft.com/office/drawing/2014/main" id="{3AB6CFBE-C4A7-4CEC-B74C-1961F109F0D0}"/>
              </a:ext>
            </a:extLst>
          </p:cNvPr>
          <p:cNvGrpSpPr/>
          <p:nvPr/>
        </p:nvGrpSpPr>
        <p:grpSpPr>
          <a:xfrm>
            <a:off x="4977247" y="2941550"/>
            <a:ext cx="840082" cy="212636"/>
            <a:chOff x="3424393" y="6070901"/>
            <a:chExt cx="840082" cy="212636"/>
          </a:xfrm>
        </p:grpSpPr>
        <p:cxnSp>
          <p:nvCxnSpPr>
            <p:cNvPr id="18" name="Straight Arrow Connector 17">
              <a:extLst>
                <a:ext uri="{FF2B5EF4-FFF2-40B4-BE49-F238E27FC236}">
                  <a16:creationId xmlns:a16="http://schemas.microsoft.com/office/drawing/2014/main" id="{49479309-4A3A-4CDF-A0FA-91BCD732A1D7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429000" y="6070901"/>
              <a:ext cx="835475" cy="212636"/>
            </a:xfrm>
            <a:prstGeom prst="straightConnector1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arrow" w="med" len="med"/>
              <a:tailEnd type="arrow"/>
            </a:ln>
            <a:effectLst/>
          </p:spPr>
        </p:cxnSp>
        <p:cxnSp>
          <p:nvCxnSpPr>
            <p:cNvPr id="45" name="Straight Arrow Connector 44">
              <a:extLst>
                <a:ext uri="{FF2B5EF4-FFF2-40B4-BE49-F238E27FC236}">
                  <a16:creationId xmlns:a16="http://schemas.microsoft.com/office/drawing/2014/main" id="{E3CF0554-67DE-48D0-98BF-25375D2C49E0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3424393" y="6070901"/>
              <a:ext cx="317254" cy="212636"/>
            </a:xfrm>
            <a:prstGeom prst="straightConnector1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arrow" w="med" len="med"/>
              <a:tailEnd type="arrow"/>
            </a:ln>
            <a:effectLst/>
          </p:spPr>
        </p:cxn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9C1A2FDA-839D-DBC3-14E6-13AC6DE8B94A}"/>
              </a:ext>
            </a:extLst>
          </p:cNvPr>
          <p:cNvSpPr txBox="1"/>
          <p:nvPr/>
        </p:nvSpPr>
        <p:spPr>
          <a:xfrm>
            <a:off x="3529259" y="1502458"/>
            <a:ext cx="1139734" cy="2677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>
                <a:solidFill>
                  <a:srgbClr val="FFFFFF"/>
                </a:solidFill>
              </a:rPr>
              <a:t>means</a:t>
            </a:r>
            <a:endParaRPr lang="en-GB" sz="2400" dirty="0"/>
          </a:p>
          <a:p>
            <a:pPr algn="l"/>
            <a:r>
              <a:rPr lang="en-US" altLang="en-US" sz="2400" dirty="0">
                <a:solidFill>
                  <a:srgbClr val="FFFFFF"/>
                </a:solidFill>
              </a:rPr>
              <a:t>means</a:t>
            </a:r>
            <a:endParaRPr lang="en-GB" sz="2400" dirty="0"/>
          </a:p>
          <a:p>
            <a:pPr algn="l"/>
            <a:r>
              <a:rPr lang="en-US" altLang="en-US" sz="2400" dirty="0">
                <a:solidFill>
                  <a:srgbClr val="FFFFFF"/>
                </a:solidFill>
              </a:rPr>
              <a:t>means</a:t>
            </a:r>
            <a:endParaRPr lang="en-GB" sz="2400" dirty="0"/>
          </a:p>
          <a:p>
            <a:pPr algn="l"/>
            <a:r>
              <a:rPr lang="en-US" altLang="en-US" sz="2400" dirty="0">
                <a:solidFill>
                  <a:srgbClr val="FFFFFF"/>
                </a:solidFill>
              </a:rPr>
              <a:t>means</a:t>
            </a:r>
          </a:p>
          <a:p>
            <a:pPr algn="l"/>
            <a:r>
              <a:rPr lang="en-US" altLang="en-US" sz="2400" dirty="0">
                <a:solidFill>
                  <a:srgbClr val="FFFFFF"/>
                </a:solidFill>
              </a:rPr>
              <a:t>means</a:t>
            </a:r>
            <a:endParaRPr lang="en-GB" sz="2400" dirty="0"/>
          </a:p>
          <a:p>
            <a:pPr algn="l"/>
            <a:endParaRPr lang="en-US" altLang="en-US" sz="2400" dirty="0">
              <a:solidFill>
                <a:srgbClr val="FFFFFF"/>
              </a:solidFill>
            </a:endParaRPr>
          </a:p>
          <a:p>
            <a:pPr algn="l"/>
            <a:r>
              <a:rPr lang="en-US" altLang="en-US" sz="2400" dirty="0">
                <a:solidFill>
                  <a:srgbClr val="FFFFFF"/>
                </a:solidFill>
              </a:rPr>
              <a:t>means</a:t>
            </a:r>
            <a:endParaRPr lang="en-GB" sz="2400" dirty="0"/>
          </a:p>
        </p:txBody>
      </p:sp>
      <p:sp>
        <p:nvSpPr>
          <p:cNvPr id="27" name="Text Box 44">
            <a:extLst>
              <a:ext uri="{FF2B5EF4-FFF2-40B4-BE49-F238E27FC236}">
                <a16:creationId xmlns:a16="http://schemas.microsoft.com/office/drawing/2014/main" id="{8982DFC6-966A-4B85-AE83-4EAD83EDD6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2884" y="3686022"/>
            <a:ext cx="27895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l-GR" altLang="en-US" sz="2400" baseline="-25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olidFill>
                  <a:srgbClr val="FF00FF"/>
                </a:solidFill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[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00FF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]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0" name="Text Box 44">
                <a:extLst>
                  <a:ext uri="{FF2B5EF4-FFF2-40B4-BE49-F238E27FC236}">
                    <a16:creationId xmlns:a16="http://schemas.microsoft.com/office/drawing/2014/main" id="{E934EC42-3E11-42DB-BEC3-7DF16F2275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32810" y="2967320"/>
                <a:ext cx="197842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defPPr>
                  <a:defRPr lang="en-CA"/>
                </a:defPPr>
                <a:lvl1pPr algn="r" rtl="0" fontAlgn="base">
                  <a:spcBef>
                    <a:spcPct val="0"/>
                  </a:spcBef>
                  <a:spcAft>
                    <a:spcPct val="0"/>
                  </a:spcAft>
                  <a:defRPr sz="32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7200" algn="r" rtl="0" fontAlgn="base">
                  <a:spcBef>
                    <a:spcPct val="0"/>
                  </a:spcBef>
                  <a:spcAft>
                    <a:spcPct val="0"/>
                  </a:spcAft>
                  <a:defRPr sz="32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4400" algn="r" rtl="0" fontAlgn="base">
                  <a:spcBef>
                    <a:spcPct val="0"/>
                  </a:spcBef>
                  <a:spcAft>
                    <a:spcPct val="0"/>
                  </a:spcAft>
                  <a:defRPr sz="32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71600" algn="r" rtl="0" fontAlgn="base">
                  <a:spcBef>
                    <a:spcPct val="0"/>
                  </a:spcBef>
                  <a:spcAft>
                    <a:spcPct val="0"/>
                  </a:spcAft>
                  <a:defRPr sz="32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8800" algn="r" rtl="0" fontAlgn="base">
                  <a:spcBef>
                    <a:spcPct val="0"/>
                  </a:spcBef>
                  <a:spcAft>
                    <a:spcPct val="0"/>
                  </a:spcAft>
                  <a:defRPr sz="32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32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32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32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32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  <a:defRPr/>
                </a:pPr>
                <a:r>
                  <a:rPr lang="en-US" altLang="en-US" sz="24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x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y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  <m:r>
                      <a:rPr kumimoji="0" lang="en-US" altLang="en-US" sz="2400" b="0" i="1" u="none" strike="noStrike" kern="1200" cap="none" spc="0" normalizeH="0" baseline="-25000" noProof="0" dirty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 </m:t>
                    </m:r>
                  </m:oMath>
                </a14:m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(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x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,</a:t>
                </a:r>
                <a:r>
                  <a:rPr lang="en-US" altLang="en-US" sz="2400" dirty="0">
                    <a:solidFill>
                      <a:srgbClr val="FFFF00"/>
                    </a:solidFill>
                  </a:rPr>
                  <a:t>y</a:t>
                </a:r>
                <a:r>
                  <a:rPr lang="en-US" altLang="en-US" sz="2400" baseline="-25000" dirty="0">
                    <a:solidFill>
                      <a:srgbClr val="FFFF00"/>
                    </a:solidFill>
                    <a:latin typeface="Symbol" pitchFamily="18" charset="2"/>
                  </a:rPr>
                  <a:t>$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)</a:t>
                </a:r>
              </a:p>
            </p:txBody>
          </p:sp>
        </mc:Choice>
        <mc:Fallback>
          <p:sp>
            <p:nvSpPr>
              <p:cNvPr id="30" name="Text Box 44">
                <a:extLst>
                  <a:ext uri="{FF2B5EF4-FFF2-40B4-BE49-F238E27FC236}">
                    <a16:creationId xmlns:a16="http://schemas.microsoft.com/office/drawing/2014/main" id="{E934EC42-3E11-42DB-BEC3-7DF16F22754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532810" y="2967320"/>
                <a:ext cx="1978426" cy="461665"/>
              </a:xfrm>
              <a:prstGeom prst="rect">
                <a:avLst/>
              </a:prstGeom>
              <a:blipFill>
                <a:blip r:embed="rId6"/>
                <a:stretch>
                  <a:fillRect l="-2469" t="-12000" r="-4938" b="-30667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33" name="Text Box 44">
                <a:extLst>
                  <a:ext uri="{FF2B5EF4-FFF2-40B4-BE49-F238E27FC236}">
                    <a16:creationId xmlns:a16="http://schemas.microsoft.com/office/drawing/2014/main" id="{4E7FA79B-E671-5356-D788-6A138A576F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585824" y="2582211"/>
                <a:ext cx="280557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+mj-lt"/>
                    <a:ea typeface="+mn-ea"/>
                    <a:cs typeface="+mn-cs"/>
                  </a:rPr>
                  <a:t>y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 smtClean="0">
                        <a:ln>
                          <a:noFill/>
                        </a:ln>
                        <a:solidFill>
                          <a:srgbClr val="FFFF00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lang="en-US" altLang="en-US" sz="2400" dirty="0">
                    <a:solidFill>
                      <a:srgbClr val="FFFF00"/>
                    </a:solidFill>
                  </a:rPr>
                  <a:t>(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x</a:t>
                </a:r>
                <a:r>
                  <a:rPr lang="en-US" altLang="en-US" sz="2400" dirty="0">
                    <a:solidFill>
                      <a:srgbClr val="FFFF00"/>
                    </a:solidFill>
                  </a:rPr>
                  <a:t>)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 </a:t>
                </a:r>
                <a:r>
                  <a:rPr lang="en-US" altLang="en-US" sz="2400" dirty="0">
                    <a:solidFill>
                      <a:srgbClr val="66FF66"/>
                    </a:solidFill>
                    <a:latin typeface="Symbol" pitchFamily="18" charset="2"/>
                  </a:rPr>
                  <a:t>"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x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(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x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,</a:t>
                </a:r>
                <a:r>
                  <a:rPr lang="en-US" altLang="en-US" sz="2400" dirty="0">
                    <a:solidFill>
                      <a:srgbClr val="FFFF00"/>
                    </a:solidFill>
                  </a:rPr>
                  <a:t>y</a:t>
                </a:r>
                <a:r>
                  <a:rPr lang="en-US" altLang="en-US" sz="2400" baseline="-25000" dirty="0">
                    <a:solidFill>
                      <a:srgbClr val="FFFF00"/>
                    </a:solidFill>
                    <a:latin typeface="Symbol" pitchFamily="18" charset="2"/>
                  </a:rPr>
                  <a:t>$</a:t>
                </a:r>
                <a:r>
                  <a:rPr lang="en-US" altLang="en-US" sz="2400" dirty="0">
                    <a:solidFill>
                      <a:srgbClr val="FFFF00"/>
                    </a:solidFill>
                  </a:rPr>
                  <a:t>(</a:t>
                </a:r>
                <a:r>
                  <a:rPr lang="en-US" altLang="en-US" sz="2400" dirty="0">
                    <a:solidFill>
                      <a:srgbClr val="66FF66"/>
                    </a:solidFill>
                  </a:rPr>
                  <a:t>x</a:t>
                </a:r>
                <a:r>
                  <a:rPr lang="en-US" altLang="en-US" sz="2400" dirty="0">
                    <a:solidFill>
                      <a:srgbClr val="FFFF00"/>
                    </a:solidFill>
                  </a:rPr>
                  <a:t>)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)</a:t>
                </a:r>
              </a:p>
            </p:txBody>
          </p:sp>
        </mc:Choice>
        <mc:Fallback>
          <p:sp>
            <p:nvSpPr>
              <p:cNvPr id="33" name="Text Box 44">
                <a:extLst>
                  <a:ext uri="{FF2B5EF4-FFF2-40B4-BE49-F238E27FC236}">
                    <a16:creationId xmlns:a16="http://schemas.microsoft.com/office/drawing/2014/main" id="{4E7FA79B-E671-5356-D788-6A138A576F8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585824" y="2582211"/>
                <a:ext cx="2805576" cy="461665"/>
              </a:xfrm>
              <a:prstGeom prst="rect">
                <a:avLst/>
              </a:prstGeom>
              <a:blipFill>
                <a:blip r:embed="rId7"/>
                <a:stretch>
                  <a:fillRect l="-3254" t="-12000" b="-30667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AutoShape 35">
            <a:extLst>
              <a:ext uri="{FF2B5EF4-FFF2-40B4-BE49-F238E27FC236}">
                <a16:creationId xmlns:a16="http://schemas.microsoft.com/office/drawing/2014/main" id="{D9CD5F69-F7D1-F135-B80D-BC29A33D5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3272" y="5144911"/>
            <a:ext cx="3843528" cy="559994"/>
          </a:xfrm>
          <a:prstGeom prst="wedgeRoundRectCallout">
            <a:avLst>
              <a:gd name="adj1" fmla="val -52303"/>
              <a:gd name="adj2" fmla="val -45166"/>
              <a:gd name="adj3" fmla="val 16667"/>
            </a:avLst>
          </a:prstGeom>
          <a:solidFill>
            <a:srgbClr val="000066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indent="-228600" eaLnBrk="1" hangingPunct="1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Lets do it again slowly slowly.</a:t>
            </a:r>
          </a:p>
        </p:txBody>
      </p:sp>
      <p:pic>
        <p:nvPicPr>
          <p:cNvPr id="3" name="Picture 5" descr="j0116172">
            <a:extLst>
              <a:ext uri="{FF2B5EF4-FFF2-40B4-BE49-F238E27FC236}">
                <a16:creationId xmlns:a16="http://schemas.microsoft.com/office/drawing/2014/main" id="{E25FB73E-5E13-FEC7-226E-31807FE60D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6096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65661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2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2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42" grpId="0"/>
      <p:bldP spid="39" grpId="0"/>
      <p:bldP spid="4" grpId="0"/>
      <p:bldP spid="27" grpId="0"/>
      <p:bldP spid="30" grpId="0"/>
      <p:bldP spid="33" grpId="0"/>
      <p:bldP spid="2" grpId="0" animBg="1"/>
    </p:bld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542363" y="597952"/>
            <a:ext cx="959223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: </a:t>
            </a:r>
            <a:r>
              <a:rPr lang="en-US" altLang="en-US" sz="2400" dirty="0"/>
              <a:t>From line</a:t>
            </a:r>
            <a:r>
              <a:rPr lang="en-US" altLang="en-US" sz="2400" dirty="0"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is fine if both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and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term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depend on a free variable x.</a:t>
            </a: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828800" y="152400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6" name="Picture 5" descr="j0116172">
            <a:extLst>
              <a:ext uri="{FF2B5EF4-FFF2-40B4-BE49-F238E27FC236}">
                <a16:creationId xmlns:a16="http://schemas.microsoft.com/office/drawing/2014/main" id="{34FC46E3-48C3-4DCB-8B29-88FBEA6434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2198152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A8AAC15F-4CBF-424D-BC69-2F2059B8C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(</a:t>
                </a:r>
                <a:r>
                  <a:rPr kumimoji="0" lang="en-CA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A8AAC15F-4CBF-424D-BC69-2F2059B8C2A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tangle 8">
            <a:extLst>
              <a:ext uri="{FF2B5EF4-FFF2-40B4-BE49-F238E27FC236}">
                <a16:creationId xmlns:a16="http://schemas.microsoft.com/office/drawing/2014/main" id="{EE9CCD53-8E29-4C85-97B0-E619EE254754}"/>
              </a:ext>
            </a:extLst>
          </p:cNvPr>
          <p:cNvSpPr/>
          <p:nvPr/>
        </p:nvSpPr>
        <p:spPr>
          <a:xfrm>
            <a:off x="217714" y="4426823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,term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,term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,term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F34FB91-191A-408F-ADA7-D255C0D8E314}"/>
              </a:ext>
            </a:extLst>
          </p:cNvPr>
          <p:cNvCxnSpPr>
            <a:cxnSpLocks/>
          </p:cNvCxnSpPr>
          <p:nvPr/>
        </p:nvCxnSpPr>
        <p:spPr bwMode="auto">
          <a:xfrm>
            <a:off x="4247824" y="4027990"/>
            <a:ext cx="0" cy="1827762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1" name="Rectangle 10">
            <a:extLst>
              <a:ext uri="{FF2B5EF4-FFF2-40B4-BE49-F238E27FC236}">
                <a16:creationId xmlns:a16="http://schemas.microsoft.com/office/drawing/2014/main" id="{D0C4ADBA-74BB-4244-BCE3-52BBDC8A715C}"/>
              </a:ext>
            </a:extLst>
          </p:cNvPr>
          <p:cNvSpPr>
            <a:spLocks/>
          </p:cNvSpPr>
          <p:nvPr/>
        </p:nvSpPr>
        <p:spPr>
          <a:xfrm>
            <a:off x="4648211" y="4426823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400" dirty="0">
              <a:solidFill>
                <a:srgbClr val="FFC000"/>
              </a:solidFill>
              <a:latin typeface="Symbol" pitchFamily="18" charset="2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A02CB71C-7795-4347-B740-877720B22631}"/>
              </a:ext>
            </a:extLst>
          </p:cNvPr>
          <p:cNvSpPr/>
          <p:nvPr/>
        </p:nvSpPr>
        <p:spPr>
          <a:xfrm>
            <a:off x="4346847" y="3697468"/>
            <a:ext cx="28159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Right hand side: </a:t>
            </a:r>
            <a:r>
              <a:rPr lang="en-US" altLang="en-US" sz="2400" dirty="0">
                <a:sym typeface="Symbol" panose="05050102010706020507" pitchFamily="18" charset="2"/>
              </a:rPr>
              <a:t>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E0DCB203-AA2A-45D5-AEA6-CADBDC8D95D7}"/>
              </a:ext>
            </a:extLst>
          </p:cNvPr>
          <p:cNvSpPr/>
          <p:nvPr/>
        </p:nvSpPr>
        <p:spPr>
          <a:xfrm>
            <a:off x="-76200" y="3706320"/>
            <a:ext cx="26064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Left hand side:</a:t>
            </a:r>
            <a:r>
              <a:rPr lang="en-US" altLang="en-US" sz="2400" dirty="0"/>
              <a:t> From line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E56612B1-44B1-4968-A4C8-45234CDDED75}"/>
              </a:ext>
            </a:extLst>
          </p:cNvPr>
          <p:cNvSpPr/>
          <p:nvPr/>
        </p:nvSpPr>
        <p:spPr>
          <a:xfrm>
            <a:off x="3962400" y="5068135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dirty="0"/>
          </a:p>
        </p:txBody>
      </p:sp>
      <p:pic>
        <p:nvPicPr>
          <p:cNvPr id="27" name="Picture 2" descr="http://www.swordofthespirit.net/bulwark/mosesbush.gif">
            <a:extLst>
              <a:ext uri="{FF2B5EF4-FFF2-40B4-BE49-F238E27FC236}">
                <a16:creationId xmlns:a16="http://schemas.microsoft.com/office/drawing/2014/main" id="{7165C11C-C77C-45F3-8935-93BA7AFBC6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56" y="5858203"/>
            <a:ext cx="1218759" cy="709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AutoShape 38">
            <a:extLst>
              <a:ext uri="{FF2B5EF4-FFF2-40B4-BE49-F238E27FC236}">
                <a16:creationId xmlns:a16="http://schemas.microsoft.com/office/drawing/2014/main" id="{98FE86C3-A2AC-4C69-B194-3B4DCCACD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599" y="5657671"/>
            <a:ext cx="2451059" cy="1200329"/>
          </a:xfrm>
          <a:prstGeom prst="wedgeRoundRectCallout">
            <a:avLst>
              <a:gd name="adj1" fmla="val -84400"/>
              <a:gd name="adj2" fmla="val -13100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ts val="0"/>
              </a:spcBef>
              <a:defRPr/>
            </a:pPr>
            <a:r>
              <a:rPr lang="en-US" altLang="en-US" sz="2400" dirty="0">
                <a:latin typeface="+mj-lt"/>
              </a:rPr>
              <a:t>I give you 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y=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term(</a:t>
            </a:r>
            <a:r>
              <a:rPr lang="en-CA" altLang="en-US" sz="2400" dirty="0">
                <a:solidFill>
                  <a:srgbClr val="66FF66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FFFF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, such that</a:t>
            </a:r>
            <a:r>
              <a:rPr lang="el-GR" altLang="en-US" sz="2400" dirty="0">
                <a:solidFill>
                  <a:srgbClr val="FFFFFF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,y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/>
              <a:t>.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latin typeface="+mj-lt"/>
            </a:endParaRPr>
          </a:p>
        </p:txBody>
      </p:sp>
      <p:sp>
        <p:nvSpPr>
          <p:cNvPr id="29" name="AutoShape 42">
            <a:extLst>
              <a:ext uri="{FF2B5EF4-FFF2-40B4-BE49-F238E27FC236}">
                <a16:creationId xmlns:a16="http://schemas.microsoft.com/office/drawing/2014/main" id="{E62E81AB-4342-46C5-8FBA-6105DF3DE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9948" y="5803949"/>
            <a:ext cx="2819905" cy="825451"/>
          </a:xfrm>
          <a:prstGeom prst="wedgeRoundRectCallout">
            <a:avLst>
              <a:gd name="adj1" fmla="val 53277"/>
              <a:gd name="adj2" fmla="val -2709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 set 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dirty="0"/>
              <a:t> to this value </a:t>
            </a:r>
            <a:br>
              <a:rPr lang="en-US" altLang="en-US" sz="2400" dirty="0"/>
            </a:br>
            <a:r>
              <a:rPr lang="en-US" altLang="en-US" sz="2400" dirty="0"/>
              <a:t>to get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/>
              <a:t>. 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  <p:grpSp>
        <p:nvGrpSpPr>
          <p:cNvPr id="30" name="Group 13">
            <a:extLst>
              <a:ext uri="{FF2B5EF4-FFF2-40B4-BE49-F238E27FC236}">
                <a16:creationId xmlns:a16="http://schemas.microsoft.com/office/drawing/2014/main" id="{ED63A640-8133-4036-B376-8691F24F2667}"/>
              </a:ext>
            </a:extLst>
          </p:cNvPr>
          <p:cNvGrpSpPr>
            <a:grpSpLocks/>
          </p:cNvGrpSpPr>
          <p:nvPr/>
        </p:nvGrpSpPr>
        <p:grpSpPr bwMode="auto">
          <a:xfrm>
            <a:off x="8579368" y="5621986"/>
            <a:ext cx="437819" cy="914400"/>
            <a:chOff x="2308" y="1513"/>
            <a:chExt cx="1162" cy="2570"/>
          </a:xfrm>
        </p:grpSpPr>
        <p:grpSp>
          <p:nvGrpSpPr>
            <p:cNvPr id="31" name="Group 14">
              <a:extLst>
                <a:ext uri="{FF2B5EF4-FFF2-40B4-BE49-F238E27FC236}">
                  <a16:creationId xmlns:a16="http://schemas.microsoft.com/office/drawing/2014/main" id="{94203902-3488-43FC-BCDE-D8A4E52D0F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0" name="Freeform 15">
                <a:extLst>
                  <a:ext uri="{FF2B5EF4-FFF2-40B4-BE49-F238E27FC236}">
                    <a16:creationId xmlns:a16="http://schemas.microsoft.com/office/drawing/2014/main" id="{B39ABF94-9631-44F4-8DD4-087CE43C5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16">
                <a:extLst>
                  <a:ext uri="{FF2B5EF4-FFF2-40B4-BE49-F238E27FC236}">
                    <a16:creationId xmlns:a16="http://schemas.microsoft.com/office/drawing/2014/main" id="{14B05218-3B1D-4400-B0D0-50412B3F5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17">
                <a:extLst>
                  <a:ext uri="{FF2B5EF4-FFF2-40B4-BE49-F238E27FC236}">
                    <a16:creationId xmlns:a16="http://schemas.microsoft.com/office/drawing/2014/main" id="{1F6B4E0D-F52E-4BAF-B5E6-008267100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18">
                <a:extLst>
                  <a:ext uri="{FF2B5EF4-FFF2-40B4-BE49-F238E27FC236}">
                    <a16:creationId xmlns:a16="http://schemas.microsoft.com/office/drawing/2014/main" id="{03EC8C3D-C1B8-46A4-9ABE-6A66C506D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19">
                <a:extLst>
                  <a:ext uri="{FF2B5EF4-FFF2-40B4-BE49-F238E27FC236}">
                    <a16:creationId xmlns:a16="http://schemas.microsoft.com/office/drawing/2014/main" id="{6DE33AD5-4BD0-4B78-9D85-5816B4526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20">
                <a:extLst>
                  <a:ext uri="{FF2B5EF4-FFF2-40B4-BE49-F238E27FC236}">
                    <a16:creationId xmlns:a16="http://schemas.microsoft.com/office/drawing/2014/main" id="{CB38FB18-33B6-43E8-8367-AE0C513A0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" name="Freeform 21">
              <a:extLst>
                <a:ext uri="{FF2B5EF4-FFF2-40B4-BE49-F238E27FC236}">
                  <a16:creationId xmlns:a16="http://schemas.microsoft.com/office/drawing/2014/main" id="{9AFB8D9E-E981-4748-A85B-B23336222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22">
              <a:extLst>
                <a:ext uri="{FF2B5EF4-FFF2-40B4-BE49-F238E27FC236}">
                  <a16:creationId xmlns:a16="http://schemas.microsoft.com/office/drawing/2014/main" id="{7E76B4E9-8EC0-460C-A374-874B2950D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Oval 23">
              <a:extLst>
                <a:ext uri="{FF2B5EF4-FFF2-40B4-BE49-F238E27FC236}">
                  <a16:creationId xmlns:a16="http://schemas.microsoft.com/office/drawing/2014/main" id="{1F88323E-A37A-4FA6-8FFF-5F90B41FAE5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" name="Oval 24">
              <a:extLst>
                <a:ext uri="{FF2B5EF4-FFF2-40B4-BE49-F238E27FC236}">
                  <a16:creationId xmlns:a16="http://schemas.microsoft.com/office/drawing/2014/main" id="{844B49D0-1A72-4139-B1D5-79E76567AC7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6" name="Oval 25">
              <a:extLst>
                <a:ext uri="{FF2B5EF4-FFF2-40B4-BE49-F238E27FC236}">
                  <a16:creationId xmlns:a16="http://schemas.microsoft.com/office/drawing/2014/main" id="{90FA291F-011D-4191-889C-1971D0A23D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7" name="Oval 26">
              <a:extLst>
                <a:ext uri="{FF2B5EF4-FFF2-40B4-BE49-F238E27FC236}">
                  <a16:creationId xmlns:a16="http://schemas.microsoft.com/office/drawing/2014/main" id="{5AE500F4-3124-4C4D-BACC-4D9A1D68604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8" name="Oval 27">
              <a:extLst>
                <a:ext uri="{FF2B5EF4-FFF2-40B4-BE49-F238E27FC236}">
                  <a16:creationId xmlns:a16="http://schemas.microsoft.com/office/drawing/2014/main" id="{78608362-1758-49CD-8AC3-D077AFB46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2110"/>
              <a:ext cx="117" cy="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300829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</p:bld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542363" y="597952"/>
            <a:ext cx="959223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: </a:t>
            </a:r>
            <a:r>
              <a:rPr lang="en-US" altLang="en-US" sz="2400" dirty="0"/>
              <a:t>From line</a:t>
            </a:r>
            <a:r>
              <a:rPr lang="en-US" altLang="en-US" sz="2400" dirty="0"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is fine if both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and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term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depend on a free variable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But 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not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if this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is quantified with in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solidFill>
                <a:srgbClr val="FF0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828800" y="152400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6" name="Picture 5" descr="j0116172">
            <a:extLst>
              <a:ext uri="{FF2B5EF4-FFF2-40B4-BE49-F238E27FC236}">
                <a16:creationId xmlns:a16="http://schemas.microsoft.com/office/drawing/2014/main" id="{34FC46E3-48C3-4DCB-8B29-88FBEA6434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2198152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A8AAC15F-4CBF-424D-BC69-2F2059B8C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(</a:t>
                </a:r>
                <a:r>
                  <a:rPr kumimoji="0" lang="en-CA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A8AAC15F-4CBF-424D-BC69-2F2059B8C2A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tangle 8">
            <a:extLst>
              <a:ext uri="{FF2B5EF4-FFF2-40B4-BE49-F238E27FC236}">
                <a16:creationId xmlns:a16="http://schemas.microsoft.com/office/drawing/2014/main" id="{EE9CCD53-8E29-4C85-97B0-E619EE254754}"/>
              </a:ext>
            </a:extLst>
          </p:cNvPr>
          <p:cNvSpPr/>
          <p:nvPr/>
        </p:nvSpPr>
        <p:spPr>
          <a:xfrm>
            <a:off x="217714" y="4426823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 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x,term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x,term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x,term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F34FB91-191A-408F-ADA7-D255C0D8E314}"/>
              </a:ext>
            </a:extLst>
          </p:cNvPr>
          <p:cNvCxnSpPr>
            <a:cxnSpLocks/>
          </p:cNvCxnSpPr>
          <p:nvPr/>
        </p:nvCxnSpPr>
        <p:spPr bwMode="auto">
          <a:xfrm>
            <a:off x="4247824" y="4027990"/>
            <a:ext cx="0" cy="1827762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1" name="Rectangle 10">
            <a:extLst>
              <a:ext uri="{FF2B5EF4-FFF2-40B4-BE49-F238E27FC236}">
                <a16:creationId xmlns:a16="http://schemas.microsoft.com/office/drawing/2014/main" id="{D0C4ADBA-74BB-4244-BCE3-52BBDC8A715C}"/>
              </a:ext>
            </a:extLst>
          </p:cNvPr>
          <p:cNvSpPr>
            <a:spLocks/>
          </p:cNvSpPr>
          <p:nvPr/>
        </p:nvSpPr>
        <p:spPr>
          <a:xfrm>
            <a:off x="4648211" y="4426823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400" dirty="0">
              <a:solidFill>
                <a:srgbClr val="FFC000"/>
              </a:solidFill>
              <a:latin typeface="Symbol" pitchFamily="18" charset="2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A02CB71C-7795-4347-B740-877720B22631}"/>
              </a:ext>
            </a:extLst>
          </p:cNvPr>
          <p:cNvSpPr/>
          <p:nvPr/>
        </p:nvSpPr>
        <p:spPr>
          <a:xfrm>
            <a:off x="4346847" y="3697468"/>
            <a:ext cx="28159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Right hand side: </a:t>
            </a:r>
            <a:r>
              <a:rPr lang="en-US" altLang="en-US" sz="2400" dirty="0">
                <a:sym typeface="Symbol" panose="05050102010706020507" pitchFamily="18" charset="2"/>
              </a:rPr>
              <a:t>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E0DCB203-AA2A-45D5-AEA6-CADBDC8D95D7}"/>
              </a:ext>
            </a:extLst>
          </p:cNvPr>
          <p:cNvSpPr/>
          <p:nvPr/>
        </p:nvSpPr>
        <p:spPr>
          <a:xfrm>
            <a:off x="-76200" y="3706320"/>
            <a:ext cx="26064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Left hand side:</a:t>
            </a:r>
            <a:r>
              <a:rPr lang="en-US" altLang="en-US" sz="2400" dirty="0"/>
              <a:t> From line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E56612B1-44B1-4968-A4C8-45234CDDED75}"/>
              </a:ext>
            </a:extLst>
          </p:cNvPr>
          <p:cNvSpPr/>
          <p:nvPr/>
        </p:nvSpPr>
        <p:spPr>
          <a:xfrm>
            <a:off x="3962400" y="5068135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dirty="0"/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4B05F64-8813-446E-AC72-97A312EC0D98}"/>
              </a:ext>
            </a:extLst>
          </p:cNvPr>
          <p:cNvCxnSpPr/>
          <p:nvPr/>
        </p:nvCxnSpPr>
        <p:spPr bwMode="auto">
          <a:xfrm flipV="1">
            <a:off x="4095424" y="5226654"/>
            <a:ext cx="304800" cy="369106"/>
          </a:xfrm>
          <a:prstGeom prst="line">
            <a:avLst/>
          </a:prstGeom>
          <a:noFill/>
          <a:ln w="1905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6" name="AutoShape 42">
            <a:extLst>
              <a:ext uri="{FF2B5EF4-FFF2-40B4-BE49-F238E27FC236}">
                <a16:creationId xmlns:a16="http://schemas.microsoft.com/office/drawing/2014/main" id="{EE52B881-CDAE-490B-B9A5-AB94B7399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0350" y="5549949"/>
            <a:ext cx="2819905" cy="825451"/>
          </a:xfrm>
          <a:prstGeom prst="wedgeRoundRectCallout">
            <a:avLst>
              <a:gd name="adj1" fmla="val 53277"/>
              <a:gd name="adj2" fmla="val -2709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 set 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dirty="0"/>
              <a:t> to some value before I know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/>
              <a:t>.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  <p:grpSp>
        <p:nvGrpSpPr>
          <p:cNvPr id="17" name="Group 13">
            <a:extLst>
              <a:ext uri="{FF2B5EF4-FFF2-40B4-BE49-F238E27FC236}">
                <a16:creationId xmlns:a16="http://schemas.microsoft.com/office/drawing/2014/main" id="{EC4C2D9F-FA4F-482F-8979-F3694B690DDF}"/>
              </a:ext>
            </a:extLst>
          </p:cNvPr>
          <p:cNvGrpSpPr>
            <a:grpSpLocks/>
          </p:cNvGrpSpPr>
          <p:nvPr/>
        </p:nvGrpSpPr>
        <p:grpSpPr bwMode="auto">
          <a:xfrm>
            <a:off x="8579368" y="5621986"/>
            <a:ext cx="437819" cy="914400"/>
            <a:chOff x="2308" y="1513"/>
            <a:chExt cx="1162" cy="2570"/>
          </a:xfrm>
        </p:grpSpPr>
        <p:grpSp>
          <p:nvGrpSpPr>
            <p:cNvPr id="18" name="Group 14">
              <a:extLst>
                <a:ext uri="{FF2B5EF4-FFF2-40B4-BE49-F238E27FC236}">
                  <a16:creationId xmlns:a16="http://schemas.microsoft.com/office/drawing/2014/main" id="{0339557B-4CE3-4A57-86E7-744A26839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6" name="Freeform 15">
                <a:extLst>
                  <a:ext uri="{FF2B5EF4-FFF2-40B4-BE49-F238E27FC236}">
                    <a16:creationId xmlns:a16="http://schemas.microsoft.com/office/drawing/2014/main" id="{966D6E10-C428-4AB9-ABF6-1DC326272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16">
                <a:extLst>
                  <a:ext uri="{FF2B5EF4-FFF2-40B4-BE49-F238E27FC236}">
                    <a16:creationId xmlns:a16="http://schemas.microsoft.com/office/drawing/2014/main" id="{6447A789-57E5-4AE3-BCD7-EADBF1E11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17">
                <a:extLst>
                  <a:ext uri="{FF2B5EF4-FFF2-40B4-BE49-F238E27FC236}">
                    <a16:creationId xmlns:a16="http://schemas.microsoft.com/office/drawing/2014/main" id="{3922EC6B-B0F5-4BE5-8DF9-848B2D25B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18">
                <a:extLst>
                  <a:ext uri="{FF2B5EF4-FFF2-40B4-BE49-F238E27FC236}">
                    <a16:creationId xmlns:a16="http://schemas.microsoft.com/office/drawing/2014/main" id="{46A66834-D674-4A06-A5F4-FE810A55A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" name="Freeform 19">
                <a:extLst>
                  <a:ext uri="{FF2B5EF4-FFF2-40B4-BE49-F238E27FC236}">
                    <a16:creationId xmlns:a16="http://schemas.microsoft.com/office/drawing/2014/main" id="{9C8B158C-CD8D-494B-9496-E917A9FB9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Freeform 20">
                <a:extLst>
                  <a:ext uri="{FF2B5EF4-FFF2-40B4-BE49-F238E27FC236}">
                    <a16:creationId xmlns:a16="http://schemas.microsoft.com/office/drawing/2014/main" id="{0F5A22D7-6E3D-4F40-9AFF-DA24837D5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C1E1E85A-8B92-463C-8632-7C575C227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5BE7DAB4-65A4-4F55-8B5F-4F35B7CD9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Oval 23">
              <a:extLst>
                <a:ext uri="{FF2B5EF4-FFF2-40B4-BE49-F238E27FC236}">
                  <a16:creationId xmlns:a16="http://schemas.microsoft.com/office/drawing/2014/main" id="{76F89C08-9835-4AE9-B069-8175CB94076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24">
              <a:extLst>
                <a:ext uri="{FF2B5EF4-FFF2-40B4-BE49-F238E27FC236}">
                  <a16:creationId xmlns:a16="http://schemas.microsoft.com/office/drawing/2014/main" id="{17EAD20C-39B1-4D92-B38D-798331C10FE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25">
              <a:extLst>
                <a:ext uri="{FF2B5EF4-FFF2-40B4-BE49-F238E27FC236}">
                  <a16:creationId xmlns:a16="http://schemas.microsoft.com/office/drawing/2014/main" id="{39E7FAF3-258F-417D-8E09-78FBCCF454E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" name="Oval 26">
              <a:extLst>
                <a:ext uri="{FF2B5EF4-FFF2-40B4-BE49-F238E27FC236}">
                  <a16:creationId xmlns:a16="http://schemas.microsoft.com/office/drawing/2014/main" id="{D556F6CF-E3A1-4EC5-BF3B-9CB427912AF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5" name="Oval 27">
              <a:extLst>
                <a:ext uri="{FF2B5EF4-FFF2-40B4-BE49-F238E27FC236}">
                  <a16:creationId xmlns:a16="http://schemas.microsoft.com/office/drawing/2014/main" id="{C6D5C147-2D82-48E7-8E9B-92B622294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2110"/>
              <a:ext cx="117" cy="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7" name="AutoShape 35">
            <a:extLst>
              <a:ext uri="{FF2B5EF4-FFF2-40B4-BE49-F238E27FC236}">
                <a16:creationId xmlns:a16="http://schemas.microsoft.com/office/drawing/2014/main" id="{580E1EAC-F269-42B9-B228-4ABC90019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5148" y="6396220"/>
            <a:ext cx="2128252" cy="444602"/>
          </a:xfrm>
          <a:prstGeom prst="wedgeRoundRectCallout">
            <a:avLst>
              <a:gd name="adj1" fmla="val 53410"/>
              <a:gd name="adj2" fmla="val -31042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US" sz="2400" dirty="0"/>
              <a:t>I give you </a:t>
            </a:r>
            <a:r>
              <a:rPr lang="en-US" sz="2400" dirty="0">
                <a:solidFill>
                  <a:srgbClr val="66FF66"/>
                </a:solidFill>
              </a:rPr>
              <a:t>x</a:t>
            </a:r>
            <a:r>
              <a:rPr lang="en-US" sz="2400" dirty="0"/>
              <a:t>.</a:t>
            </a:r>
          </a:p>
        </p:txBody>
      </p:sp>
      <p:grpSp>
        <p:nvGrpSpPr>
          <p:cNvPr id="48" name="Group 28">
            <a:extLst>
              <a:ext uri="{FF2B5EF4-FFF2-40B4-BE49-F238E27FC236}">
                <a16:creationId xmlns:a16="http://schemas.microsoft.com/office/drawing/2014/main" id="{9832C831-9157-4A17-A131-0353FA0DA47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89369" y="5644970"/>
            <a:ext cx="590227" cy="1200330"/>
            <a:chOff x="2593" y="768"/>
            <a:chExt cx="849" cy="1475"/>
          </a:xfrm>
        </p:grpSpPr>
        <p:sp>
          <p:nvSpPr>
            <p:cNvPr id="49" name="Freeform 29">
              <a:extLst>
                <a:ext uri="{FF2B5EF4-FFF2-40B4-BE49-F238E27FC236}">
                  <a16:creationId xmlns:a16="http://schemas.microsoft.com/office/drawing/2014/main" id="{97FC4B46-5906-4CFC-81C3-318452A6A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0">
              <a:extLst>
                <a:ext uri="{FF2B5EF4-FFF2-40B4-BE49-F238E27FC236}">
                  <a16:creationId xmlns:a16="http://schemas.microsoft.com/office/drawing/2014/main" id="{1422F4D3-2091-4E4D-B148-3562AF98C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1">
              <a:extLst>
                <a:ext uri="{FF2B5EF4-FFF2-40B4-BE49-F238E27FC236}">
                  <a16:creationId xmlns:a16="http://schemas.microsoft.com/office/drawing/2014/main" id="{631E7A53-6358-4A1D-BD7F-92D8410F4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27CAFCC9-32F9-4533-A948-478FA025C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B1ACA947-B743-4AEC-A4D1-E356992A4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34">
              <a:extLst>
                <a:ext uri="{FF2B5EF4-FFF2-40B4-BE49-F238E27FC236}">
                  <a16:creationId xmlns:a16="http://schemas.microsoft.com/office/drawing/2014/main" id="{4FB2081E-92B9-4501-BFE2-1F199FE1B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5">
              <a:extLst>
                <a:ext uri="{FF2B5EF4-FFF2-40B4-BE49-F238E27FC236}">
                  <a16:creationId xmlns:a16="http://schemas.microsoft.com/office/drawing/2014/main" id="{3EEDC061-BB7C-4DAA-BDE3-5901AF438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" name="Group 36">
              <a:extLst>
                <a:ext uri="{FF2B5EF4-FFF2-40B4-BE49-F238E27FC236}">
                  <a16:creationId xmlns:a16="http://schemas.microsoft.com/office/drawing/2014/main" id="{3D808908-7F62-41BE-BFF9-70A03C589A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57" name="Freeform 37">
                <a:extLst>
                  <a:ext uri="{FF2B5EF4-FFF2-40B4-BE49-F238E27FC236}">
                    <a16:creationId xmlns:a16="http://schemas.microsoft.com/office/drawing/2014/main" id="{645B852F-20E5-4C05-B593-AF1BE5B54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8">
                <a:extLst>
                  <a:ext uri="{FF2B5EF4-FFF2-40B4-BE49-F238E27FC236}">
                    <a16:creationId xmlns:a16="http://schemas.microsoft.com/office/drawing/2014/main" id="{3D96D93D-73AF-4CC9-885A-FAA40F189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59" name="Picture 2" descr="http://www.swordofthespirit.net/bulwark/mosesbush.gif">
            <a:extLst>
              <a:ext uri="{FF2B5EF4-FFF2-40B4-BE49-F238E27FC236}">
                <a16:creationId xmlns:a16="http://schemas.microsoft.com/office/drawing/2014/main" id="{6E6986AB-561E-4260-9E15-44F79AEB98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56" y="5858203"/>
            <a:ext cx="1218759" cy="709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" name="AutoShape 38">
            <a:extLst>
              <a:ext uri="{FF2B5EF4-FFF2-40B4-BE49-F238E27FC236}">
                <a16:creationId xmlns:a16="http://schemas.microsoft.com/office/drawing/2014/main" id="{38E726A1-95BB-42D4-8D8B-01259F226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599" y="5866207"/>
            <a:ext cx="3792562" cy="839393"/>
          </a:xfrm>
          <a:prstGeom prst="wedgeRoundRectCallout">
            <a:avLst>
              <a:gd name="adj1" fmla="val -72680"/>
              <a:gd name="adj2" fmla="val -25204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ts val="0"/>
              </a:spcBef>
              <a:defRPr/>
            </a:pPr>
            <a:r>
              <a:rPr lang="el-GR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66FF66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 err="1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,y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is true for </a:t>
            </a:r>
            <a:r>
              <a:rPr lang="en-US" altLang="en-US" sz="2400" dirty="0">
                <a:solidFill>
                  <a:srgbClr val="FFFFFF"/>
                </a:solidFill>
                <a:latin typeface="+mj-lt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y=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term(</a:t>
            </a:r>
            <a:r>
              <a:rPr lang="en-CA" altLang="en-US" sz="2400" dirty="0">
                <a:solidFill>
                  <a:srgbClr val="66FF66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FFFF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</a:p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but not for your value of 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latin typeface="+mj-lt"/>
              </a:rPr>
              <a:t>.</a:t>
            </a:r>
            <a:r>
              <a:rPr lang="en-CA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latin typeface="+mj-lt"/>
            </a:endParaRPr>
          </a:p>
        </p:txBody>
      </p:sp>
      <p:sp>
        <p:nvSpPr>
          <p:cNvPr id="61" name="AutoShape 42">
            <a:extLst>
              <a:ext uri="{FF2B5EF4-FFF2-40B4-BE49-F238E27FC236}">
                <a16:creationId xmlns:a16="http://schemas.microsoft.com/office/drawing/2014/main" id="{14222C53-6C58-4FB6-A984-9705222A3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2713" y="6356507"/>
            <a:ext cx="888887" cy="457253"/>
          </a:xfrm>
          <a:prstGeom prst="wedgeRoundRectCallout">
            <a:avLst>
              <a:gd name="adj1" fmla="val 21958"/>
              <a:gd name="adj2" fmla="val -154854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Oops</a:t>
            </a:r>
            <a:endParaRPr lang="en-US" altLang="en-US" sz="24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5765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6" grpId="0" animBg="1"/>
      <p:bldP spid="47" grpId="0" animBg="1"/>
      <p:bldP spid="60" grpId="0" animBg="1"/>
      <p:bldP spid="61" grpId="0" animBg="1"/>
    </p:bld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542363" y="597952"/>
            <a:ext cx="959223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: </a:t>
            </a:r>
            <a:r>
              <a:rPr lang="en-US" altLang="en-US" sz="2400" dirty="0"/>
              <a:t>From line</a:t>
            </a:r>
            <a:r>
              <a:rPr lang="en-US" altLang="en-US" sz="2400" dirty="0"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is fine if both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and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term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depend on a free variable 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But </a:t>
            </a:r>
            <a:r>
              <a:rPr lang="en-CA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not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if this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is quantified with in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lang="en-CA" altLang="en-US" sz="2400" dirty="0">
              <a:solidFill>
                <a:srgbClr val="FF0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Soundness of Our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828800" y="152400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pic>
        <p:nvPicPr>
          <p:cNvPr id="6" name="Picture 5" descr="j0116172">
            <a:extLst>
              <a:ext uri="{FF2B5EF4-FFF2-40B4-BE49-F238E27FC236}">
                <a16:creationId xmlns:a16="http://schemas.microsoft.com/office/drawing/2014/main" id="{34FC46E3-48C3-4DCB-8B29-88FBEA6434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2198152"/>
            <a:ext cx="1050393" cy="142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A8AAC15F-4CBF-424D-BC69-2F2059B8C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noFill/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tIns="0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Recall that the meaning of each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of the proof is its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Quantifier Closure: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Φ ≡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Monotype Corsiva" panose="03010101010201010101" pitchFamily="66" charset="0"/>
                    <a:ea typeface="+mn-ea"/>
                    <a:cs typeface="+mn-cs"/>
                  </a:rPr>
                  <a:t>M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$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FF00FF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𝑦</m:t>
                        </m:r>
                      </m:e>
                    </m:acc>
                    <m:r>
                      <m:rPr>
                        <m:nor/>
                      </m:rPr>
                      <a:rPr kumimoji="0" lang="en-US" altLang="en-US" sz="2400" b="0" i="0" u="none" strike="noStrike" kern="1200" cap="none" spc="0" normalizeH="0" baseline="-25000" noProof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uLnTx/>
                        <a:uFillTx/>
                        <a:latin typeface="Symbol" pitchFamily="18" charset="2"/>
                        <a:ea typeface="+mn-ea"/>
                        <a:cs typeface="+mn-cs"/>
                      </a:rPr>
                      <m:t>$</m:t>
                    </m:r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"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kumimoji="0" lang="en-US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</m:ctrlPr>
                      </m:accPr>
                      <m:e>
                        <m:r>
                          <a:rPr kumimoji="0" lang="en-CA" altLang="en-US" sz="2400" b="0" i="1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srgbClr val="66FF66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𝑥</m:t>
                        </m:r>
                      </m:e>
                    </m:acc>
                  </m:oMath>
                </a14:m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 "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[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</a:rPr>
                  <a:t>(</a:t>
                </a:r>
                <a:r>
                  <a:rPr kumimoji="0" lang="en-CA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Symbol" pitchFamily="18" charset="2"/>
                    <a:ea typeface="+mn-ea"/>
                    <a:cs typeface="+mn-cs"/>
                  </a:rPr>
                  <a:t>].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endParaRP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Require: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From 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  <a:sym typeface="Symbol" panose="05050102010706020507" pitchFamily="18" charset="2"/>
                  </a:rPr>
                  <a:t>, include 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line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Wingdings" panose="05000000000000000000" pitchFamily="2" charset="2"/>
                  </a:rPr>
                  <a:t>  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E7E7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´</a:t>
                </a:r>
                <a:r>
                  <a:rPr kumimoji="0" lang="en-CA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6FF66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" name="AutoShape 35">
                <a:extLst>
                  <a:ext uri="{FF2B5EF4-FFF2-40B4-BE49-F238E27FC236}">
                    <a16:creationId xmlns:a16="http://schemas.microsoft.com/office/drawing/2014/main" id="{A8AAC15F-4CBF-424D-BC69-2F2059B8C2A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50393" y="2218545"/>
                <a:ext cx="8017407" cy="1415866"/>
              </a:xfrm>
              <a:prstGeom prst="wedgeRoundRectCallout">
                <a:avLst>
                  <a:gd name="adj1" fmla="val -54832"/>
                  <a:gd name="adj2" fmla="val -23857"/>
                  <a:gd name="adj3" fmla="val 16667"/>
                </a:avLst>
              </a:prstGeom>
              <a:blipFill>
                <a:blip r:embed="rId4"/>
                <a:stretch>
                  <a:fillRect t="-1709" b="-5556"/>
                </a:stretch>
              </a:blipFill>
              <a:ln w="12700">
                <a:solidFill>
                  <a:srgbClr val="FF00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ectangle 8">
            <a:extLst>
              <a:ext uri="{FF2B5EF4-FFF2-40B4-BE49-F238E27FC236}">
                <a16:creationId xmlns:a16="http://schemas.microsoft.com/office/drawing/2014/main" id="{EE9CCD53-8E29-4C85-97B0-E619EE254754}"/>
              </a:ext>
            </a:extLst>
          </p:cNvPr>
          <p:cNvSpPr/>
          <p:nvPr/>
        </p:nvSpPr>
        <p:spPr>
          <a:xfrm>
            <a:off x="217714" y="4426823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altLang="en-US" sz="2400" dirty="0">
                <a:solidFill>
                  <a:srgbClr val="FFC000"/>
                </a:solidFill>
              </a:rPr>
              <a:t>    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x,term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x,term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x,term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5F34FB91-191A-408F-ADA7-D255C0D8E314}"/>
              </a:ext>
            </a:extLst>
          </p:cNvPr>
          <p:cNvCxnSpPr>
            <a:cxnSpLocks/>
          </p:cNvCxnSpPr>
          <p:nvPr/>
        </p:nvCxnSpPr>
        <p:spPr bwMode="auto">
          <a:xfrm>
            <a:off x="4247824" y="4027990"/>
            <a:ext cx="0" cy="1827762"/>
          </a:xfrm>
          <a:prstGeom prst="line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1" name="Rectangle 10">
            <a:extLst>
              <a:ext uri="{FF2B5EF4-FFF2-40B4-BE49-F238E27FC236}">
                <a16:creationId xmlns:a16="http://schemas.microsoft.com/office/drawing/2014/main" id="{D0C4ADBA-74BB-4244-BCE3-52BBDC8A715C}"/>
              </a:ext>
            </a:extLst>
          </p:cNvPr>
          <p:cNvSpPr>
            <a:spLocks/>
          </p:cNvSpPr>
          <p:nvPr/>
        </p:nvSpPr>
        <p:spPr>
          <a:xfrm>
            <a:off x="4648211" y="4426823"/>
            <a:ext cx="420188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QC(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algn="l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≡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24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400" dirty="0">
              <a:solidFill>
                <a:srgbClr val="FFC000"/>
              </a:solidFill>
              <a:latin typeface="Symbol" pitchFamily="18" charset="2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A02CB71C-7795-4347-B740-877720B22631}"/>
              </a:ext>
            </a:extLst>
          </p:cNvPr>
          <p:cNvSpPr/>
          <p:nvPr/>
        </p:nvSpPr>
        <p:spPr>
          <a:xfrm>
            <a:off x="4346847" y="3697468"/>
            <a:ext cx="28159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Right hand side: </a:t>
            </a:r>
            <a:r>
              <a:rPr lang="en-US" altLang="en-US" sz="2400" dirty="0">
                <a:sym typeface="Symbol" panose="05050102010706020507" pitchFamily="18" charset="2"/>
              </a:rPr>
              <a:t>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E0DCB203-AA2A-45D5-AEA6-CADBDC8D95D7}"/>
              </a:ext>
            </a:extLst>
          </p:cNvPr>
          <p:cNvSpPr/>
          <p:nvPr/>
        </p:nvSpPr>
        <p:spPr>
          <a:xfrm>
            <a:off x="-76200" y="3706320"/>
            <a:ext cx="260644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Left hand side:</a:t>
            </a:r>
            <a:r>
              <a:rPr lang="en-US" altLang="en-US" sz="2400" dirty="0"/>
              <a:t> From line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E56612B1-44B1-4968-A4C8-45234CDDED75}"/>
              </a:ext>
            </a:extLst>
          </p:cNvPr>
          <p:cNvSpPr/>
          <p:nvPr/>
        </p:nvSpPr>
        <p:spPr>
          <a:xfrm>
            <a:off x="3962400" y="5068135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l-GR" altLang="en-US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dirty="0"/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44B05F64-8813-446E-AC72-97A312EC0D98}"/>
              </a:ext>
            </a:extLst>
          </p:cNvPr>
          <p:cNvCxnSpPr/>
          <p:nvPr/>
        </p:nvCxnSpPr>
        <p:spPr bwMode="auto">
          <a:xfrm flipV="1">
            <a:off x="4095424" y="5226654"/>
            <a:ext cx="304800" cy="369106"/>
          </a:xfrm>
          <a:prstGeom prst="line">
            <a:avLst/>
          </a:prstGeom>
          <a:noFill/>
          <a:ln w="1905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grpSp>
        <p:nvGrpSpPr>
          <p:cNvPr id="17" name="Group 13">
            <a:extLst>
              <a:ext uri="{FF2B5EF4-FFF2-40B4-BE49-F238E27FC236}">
                <a16:creationId xmlns:a16="http://schemas.microsoft.com/office/drawing/2014/main" id="{EC4C2D9F-FA4F-482F-8979-F3694B690DDF}"/>
              </a:ext>
            </a:extLst>
          </p:cNvPr>
          <p:cNvGrpSpPr>
            <a:grpSpLocks/>
          </p:cNvGrpSpPr>
          <p:nvPr/>
        </p:nvGrpSpPr>
        <p:grpSpPr bwMode="auto">
          <a:xfrm>
            <a:off x="8579368" y="5621986"/>
            <a:ext cx="437819" cy="914400"/>
            <a:chOff x="2308" y="1513"/>
            <a:chExt cx="1162" cy="2570"/>
          </a:xfrm>
        </p:grpSpPr>
        <p:grpSp>
          <p:nvGrpSpPr>
            <p:cNvPr id="18" name="Group 14">
              <a:extLst>
                <a:ext uri="{FF2B5EF4-FFF2-40B4-BE49-F238E27FC236}">
                  <a16:creationId xmlns:a16="http://schemas.microsoft.com/office/drawing/2014/main" id="{0339557B-4CE3-4A57-86E7-744A26839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6" name="Freeform 15">
                <a:extLst>
                  <a:ext uri="{FF2B5EF4-FFF2-40B4-BE49-F238E27FC236}">
                    <a16:creationId xmlns:a16="http://schemas.microsoft.com/office/drawing/2014/main" id="{966D6E10-C428-4AB9-ABF6-1DC326272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16">
                <a:extLst>
                  <a:ext uri="{FF2B5EF4-FFF2-40B4-BE49-F238E27FC236}">
                    <a16:creationId xmlns:a16="http://schemas.microsoft.com/office/drawing/2014/main" id="{6447A789-57E5-4AE3-BCD7-EADBF1E11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17">
                <a:extLst>
                  <a:ext uri="{FF2B5EF4-FFF2-40B4-BE49-F238E27FC236}">
                    <a16:creationId xmlns:a16="http://schemas.microsoft.com/office/drawing/2014/main" id="{3922EC6B-B0F5-4BE5-8DF9-848B2D25B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18">
                <a:extLst>
                  <a:ext uri="{FF2B5EF4-FFF2-40B4-BE49-F238E27FC236}">
                    <a16:creationId xmlns:a16="http://schemas.microsoft.com/office/drawing/2014/main" id="{46A66834-D674-4A06-A5F4-FE810A55A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" name="Freeform 19">
                <a:extLst>
                  <a:ext uri="{FF2B5EF4-FFF2-40B4-BE49-F238E27FC236}">
                    <a16:creationId xmlns:a16="http://schemas.microsoft.com/office/drawing/2014/main" id="{9C8B158C-CD8D-494B-9496-E917A9FB9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Freeform 20">
                <a:extLst>
                  <a:ext uri="{FF2B5EF4-FFF2-40B4-BE49-F238E27FC236}">
                    <a16:creationId xmlns:a16="http://schemas.microsoft.com/office/drawing/2014/main" id="{0F5A22D7-6E3D-4F40-9AFF-DA24837D5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C1E1E85A-8B92-463C-8632-7C575C227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5BE7DAB4-65A4-4F55-8B5F-4F35B7CD9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Oval 23">
              <a:extLst>
                <a:ext uri="{FF2B5EF4-FFF2-40B4-BE49-F238E27FC236}">
                  <a16:creationId xmlns:a16="http://schemas.microsoft.com/office/drawing/2014/main" id="{76F89C08-9835-4AE9-B069-8175CB94076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" name="Oval 24">
              <a:extLst>
                <a:ext uri="{FF2B5EF4-FFF2-40B4-BE49-F238E27FC236}">
                  <a16:creationId xmlns:a16="http://schemas.microsoft.com/office/drawing/2014/main" id="{17EAD20C-39B1-4D92-B38D-798331C10FE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" name="Oval 25">
              <a:extLst>
                <a:ext uri="{FF2B5EF4-FFF2-40B4-BE49-F238E27FC236}">
                  <a16:creationId xmlns:a16="http://schemas.microsoft.com/office/drawing/2014/main" id="{39E7FAF3-258F-417D-8E09-78FBCCF454E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" name="Oval 26">
              <a:extLst>
                <a:ext uri="{FF2B5EF4-FFF2-40B4-BE49-F238E27FC236}">
                  <a16:creationId xmlns:a16="http://schemas.microsoft.com/office/drawing/2014/main" id="{D556F6CF-E3A1-4EC5-BF3B-9CB427912AF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5" name="Oval 27">
              <a:extLst>
                <a:ext uri="{FF2B5EF4-FFF2-40B4-BE49-F238E27FC236}">
                  <a16:creationId xmlns:a16="http://schemas.microsoft.com/office/drawing/2014/main" id="{C6D5C147-2D82-48E7-8E9B-92B622294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2110"/>
              <a:ext cx="117" cy="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48" name="Group 28">
            <a:extLst>
              <a:ext uri="{FF2B5EF4-FFF2-40B4-BE49-F238E27FC236}">
                <a16:creationId xmlns:a16="http://schemas.microsoft.com/office/drawing/2014/main" id="{9832C831-9157-4A17-A131-0353FA0DA47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89369" y="5644970"/>
            <a:ext cx="590227" cy="1200330"/>
            <a:chOff x="2593" y="768"/>
            <a:chExt cx="849" cy="1475"/>
          </a:xfrm>
        </p:grpSpPr>
        <p:sp>
          <p:nvSpPr>
            <p:cNvPr id="49" name="Freeform 29">
              <a:extLst>
                <a:ext uri="{FF2B5EF4-FFF2-40B4-BE49-F238E27FC236}">
                  <a16:creationId xmlns:a16="http://schemas.microsoft.com/office/drawing/2014/main" id="{97FC4B46-5906-4CFC-81C3-318452A6A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30">
              <a:extLst>
                <a:ext uri="{FF2B5EF4-FFF2-40B4-BE49-F238E27FC236}">
                  <a16:creationId xmlns:a16="http://schemas.microsoft.com/office/drawing/2014/main" id="{1422F4D3-2091-4E4D-B148-3562AF98C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31">
              <a:extLst>
                <a:ext uri="{FF2B5EF4-FFF2-40B4-BE49-F238E27FC236}">
                  <a16:creationId xmlns:a16="http://schemas.microsoft.com/office/drawing/2014/main" id="{631E7A53-6358-4A1D-BD7F-92D8410F4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27CAFCC9-32F9-4533-A948-478FA025C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B1ACA947-B743-4AEC-A4D1-E356992A4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34">
              <a:extLst>
                <a:ext uri="{FF2B5EF4-FFF2-40B4-BE49-F238E27FC236}">
                  <a16:creationId xmlns:a16="http://schemas.microsoft.com/office/drawing/2014/main" id="{4FB2081E-92B9-4501-BFE2-1F199FE1B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5">
              <a:extLst>
                <a:ext uri="{FF2B5EF4-FFF2-40B4-BE49-F238E27FC236}">
                  <a16:creationId xmlns:a16="http://schemas.microsoft.com/office/drawing/2014/main" id="{3EEDC061-BB7C-4DAA-BDE3-5901AF438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" name="Group 36">
              <a:extLst>
                <a:ext uri="{FF2B5EF4-FFF2-40B4-BE49-F238E27FC236}">
                  <a16:creationId xmlns:a16="http://schemas.microsoft.com/office/drawing/2014/main" id="{3D808908-7F62-41BE-BFF9-70A03C589A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57" name="Freeform 37">
                <a:extLst>
                  <a:ext uri="{FF2B5EF4-FFF2-40B4-BE49-F238E27FC236}">
                    <a16:creationId xmlns:a16="http://schemas.microsoft.com/office/drawing/2014/main" id="{645B852F-20E5-4C05-B593-AF1BE5B54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8">
                <a:extLst>
                  <a:ext uri="{FF2B5EF4-FFF2-40B4-BE49-F238E27FC236}">
                    <a16:creationId xmlns:a16="http://schemas.microsoft.com/office/drawing/2014/main" id="{3D96D93D-73AF-4CC9-885A-FAA40F189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59" name="Picture 2" descr="http://www.swordofthespirit.net/bulwark/mosesbush.gif">
            <a:extLst>
              <a:ext uri="{FF2B5EF4-FFF2-40B4-BE49-F238E27FC236}">
                <a16:creationId xmlns:a16="http://schemas.microsoft.com/office/drawing/2014/main" id="{6E6986AB-561E-4260-9E15-44F79AEB98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56" y="5858203"/>
            <a:ext cx="1218759" cy="709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" name="AutoShape 35">
            <a:extLst>
              <a:ext uri="{FF2B5EF4-FFF2-40B4-BE49-F238E27FC236}">
                <a16:creationId xmlns:a16="http://schemas.microsoft.com/office/drawing/2014/main" id="{9991CCE5-A9CD-4317-857F-B80F4F4F0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9588" y="5549733"/>
            <a:ext cx="6517612" cy="1308267"/>
          </a:xfrm>
          <a:prstGeom prst="wedgeRoundRectCallout">
            <a:avLst>
              <a:gd name="adj1" fmla="val 51166"/>
              <a:gd name="adj2" fmla="val -31042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None/>
            </a:pPr>
            <a:r>
              <a:rPr lang="en-CA" sz="2400" dirty="0"/>
              <a:t>A model in which it is not true is as follows.</a:t>
            </a:r>
            <a:br>
              <a:rPr lang="en-CA" sz="2400" dirty="0"/>
            </a:br>
            <a:r>
              <a:rPr lang="en-CA" sz="2400" dirty="0">
                <a:solidFill>
                  <a:srgbClr val="FFC000"/>
                </a:solidFill>
              </a:rPr>
              <a:t>term(x)=x</a:t>
            </a:r>
          </a:p>
          <a:p>
            <a:pPr algn="ctr">
              <a:buNone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0,0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)=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1,1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=T</a:t>
            </a:r>
            <a:r>
              <a:rPr lang="en-CA" altLang="en-US" sz="2400" dirty="0">
                <a:sym typeface="Symbol" panose="05050102010706020507" pitchFamily="18" charset="2"/>
              </a:rPr>
              <a:t> and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(0,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)=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(1,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0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=F. </a:t>
            </a:r>
            <a:endParaRPr lang="en-US" sz="2400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8372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</p:bld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AutoShape 35">
            <a:extLst>
              <a:ext uri="{FF2B5EF4-FFF2-40B4-BE49-F238E27FC236}">
                <a16:creationId xmlns:a16="http://schemas.microsoft.com/office/drawing/2014/main" id="{9FB330AE-79E0-4302-9331-8C3B52FBB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51" y="624206"/>
            <a:ext cx="4482737" cy="6192924"/>
          </a:xfrm>
          <a:prstGeom prst="wedgeRoundRectCallout">
            <a:avLst>
              <a:gd name="adj1" fmla="val 42311"/>
              <a:gd name="adj2" fmla="val -3384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None/>
            </a:pPr>
            <a:endParaRPr lang="en-US" sz="2000" dirty="0">
              <a:solidFill>
                <a:schemeClr val="tx2"/>
              </a:solidFill>
            </a:endParaRPr>
          </a:p>
        </p:txBody>
      </p:sp>
      <p:sp>
        <p:nvSpPr>
          <p:cNvPr id="6" name="AutoShape 35">
            <a:extLst>
              <a:ext uri="{FF2B5EF4-FFF2-40B4-BE49-F238E27FC236}">
                <a16:creationId xmlns:a16="http://schemas.microsoft.com/office/drawing/2014/main" id="{E2A7EE73-5AAB-48EF-93BD-E7F7965DA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9014" y="656836"/>
            <a:ext cx="4482737" cy="6160219"/>
          </a:xfrm>
          <a:prstGeom prst="wedgeRoundRectCallout">
            <a:avLst>
              <a:gd name="adj1" fmla="val 42311"/>
              <a:gd name="adj2" fmla="val -3384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ct val="0"/>
              </a:spcBef>
              <a:buNone/>
            </a:pPr>
            <a:r>
              <a:rPr lang="en-US" altLang="en-US" sz="2800" dirty="0">
                <a:solidFill>
                  <a:srgbClr val="FFFFFF"/>
                </a:solidFill>
              </a:rPr>
              <a:t>  </a:t>
            </a:r>
          </a:p>
          <a:p>
            <a:pPr lvl="0">
              <a:spcBef>
                <a:spcPct val="0"/>
              </a:spcBef>
              <a:buNone/>
            </a:pPr>
            <a:endParaRPr lang="en-US" altLang="en-US" sz="2000" dirty="0">
              <a:solidFill>
                <a:srgbClr val="FFFFFF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593EA78-E9D5-4F2D-B683-7C951C87FB88}"/>
              </a:ext>
            </a:extLst>
          </p:cNvPr>
          <p:cNvSpPr txBox="1"/>
          <p:nvPr/>
        </p:nvSpPr>
        <p:spPr>
          <a:xfrm>
            <a:off x="8162890" y="1237193"/>
            <a:ext cx="891262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</a:p>
          <a:p>
            <a:pPr algn="l"/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algn="l"/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3BD921B-0E1A-4A50-8ABB-7A4E8017A9AD}"/>
              </a:ext>
            </a:extLst>
          </p:cNvPr>
          <p:cNvSpPr txBox="1"/>
          <p:nvPr/>
        </p:nvSpPr>
        <p:spPr>
          <a:xfrm>
            <a:off x="6032279" y="1222219"/>
            <a:ext cx="2283898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1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</a:rPr>
              <a:t>…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</a:rPr>
              <a:t> 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1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</a:rPr>
              <a:t>…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</a:rPr>
              <a:t>      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1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</a:rPr>
              <a:t>…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</a:rPr>
              <a:t> (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r>
              <a:rPr lang="en-US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000" dirty="0">
              <a:solidFill>
                <a:schemeClr val="tx2"/>
              </a:solidFill>
              <a:latin typeface="Times New Roman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97AD1B9-1ED9-46DC-AF3D-89CEF1119EDB}"/>
              </a:ext>
            </a:extLst>
          </p:cNvPr>
          <p:cNvSpPr txBox="1"/>
          <p:nvPr/>
        </p:nvSpPr>
        <p:spPr>
          <a:xfrm>
            <a:off x="4788473" y="914400"/>
            <a:ext cx="1738016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 </a:t>
            </a:r>
            <a:endParaRPr lang="en-US" sz="2000" dirty="0">
              <a:solidFill>
                <a:schemeClr val="tx2"/>
              </a:solidFill>
            </a:endParaRPr>
          </a:p>
          <a:p>
            <a:pPr algn="l">
              <a:buNone/>
            </a:pPr>
            <a:r>
              <a:rPr lang="en-US" altLang="en-US" sz="2000" dirty="0">
                <a:solidFill>
                  <a:srgbClr val="FFFFFF"/>
                </a:solidFill>
                <a:latin typeface="+mj-lt"/>
              </a:rPr>
              <a:t>  From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endParaRPr lang="en-US" altLang="en-US" sz="2000" i="1" baseline="-25000" dirty="0">
              <a:solidFill>
                <a:schemeClr val="accent2"/>
              </a:solidFill>
              <a:latin typeface="Times New Roman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and          </a:t>
            </a:r>
            <a:endParaRPr lang="en-US" altLang="en-US" sz="2000" dirty="0">
              <a:solidFill>
                <a:srgbClr val="FFFFFF"/>
              </a:solidFill>
              <a:latin typeface="Times New Roman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Conclude 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71A55AD-7F0F-41D1-9E7B-715F24887A2B}"/>
              </a:ext>
            </a:extLst>
          </p:cNvPr>
          <p:cNvSpPr txBox="1"/>
          <p:nvPr/>
        </p:nvSpPr>
        <p:spPr>
          <a:xfrm>
            <a:off x="5766592" y="603912"/>
            <a:ext cx="228389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n-US" sz="2000" dirty="0">
                <a:solidFill>
                  <a:schemeClr val="tx2"/>
                </a:solidFill>
              </a:rPr>
              <a:t> Build </a:t>
            </a:r>
            <a:r>
              <a:rPr lang="en-US" altLang="en-US" sz="2000" dirty="0">
                <a:solidFill>
                  <a:schemeClr val="tx2"/>
                </a:solidFill>
              </a:rPr>
              <a:t>on the Right:</a:t>
            </a:r>
            <a:endParaRPr lang="en-US" sz="2000" dirty="0">
              <a:solidFill>
                <a:schemeClr val="tx2"/>
              </a:solidFill>
            </a:endParaRPr>
          </a:p>
        </p:txBody>
      </p:sp>
      <p:pic>
        <p:nvPicPr>
          <p:cNvPr id="15" name="Picture 5" descr="j0116172">
            <a:extLst>
              <a:ext uri="{FF2B5EF4-FFF2-40B4-BE49-F238E27FC236}">
                <a16:creationId xmlns:a16="http://schemas.microsoft.com/office/drawing/2014/main" id="{88931286-C573-4885-84E2-0C24FC33A7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7546" y="5637975"/>
            <a:ext cx="891262" cy="1212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AutoShape 8">
            <a:extLst>
              <a:ext uri="{FF2B5EF4-FFF2-40B4-BE49-F238E27FC236}">
                <a16:creationId xmlns:a16="http://schemas.microsoft.com/office/drawing/2014/main" id="{4D72E3DC-C07A-4EAA-B7BC-184E09503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177" y="2273678"/>
            <a:ext cx="3820223" cy="1322195"/>
          </a:xfrm>
          <a:prstGeom prst="wedgeRectCallout">
            <a:avLst>
              <a:gd name="adj1" fmla="val -32435"/>
              <a:gd name="adj2" fmla="val 58494"/>
            </a:avLst>
          </a:prstGeom>
          <a:solidFill>
            <a:srgbClr val="000066"/>
          </a:solidFill>
          <a:ln w="12700">
            <a:solidFill>
              <a:srgbClr val="CC00FF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Proof: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If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gives </a:t>
            </a:r>
            <a:r>
              <a:rPr lang="en-US" altLang="en-US" sz="2000" dirty="0">
                <a:solidFill>
                  <a:schemeClr val="accent2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it</a:t>
            </a: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to you</a:t>
            </a:r>
            <a:b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 and so does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 then the </a:t>
            </a:r>
            <a:r>
              <a:rPr lang="en-US" altLang="en-US" sz="2000" dirty="0">
                <a:solidFill>
                  <a:schemeClr val="accent2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Or</a:t>
            </a: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does.</a:t>
            </a:r>
          </a:p>
        </p:txBody>
      </p:sp>
      <p:sp>
        <p:nvSpPr>
          <p:cNvPr id="18" name="AutoShape 8">
            <a:extLst>
              <a:ext uri="{FF2B5EF4-FFF2-40B4-BE49-F238E27FC236}">
                <a16:creationId xmlns:a16="http://schemas.microsoft.com/office/drawing/2014/main" id="{1A65EDE1-1F98-47DC-B94E-ED37BB7AE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1011" y="2286000"/>
            <a:ext cx="3820223" cy="1322195"/>
          </a:xfrm>
          <a:prstGeom prst="wedgeRectCallout">
            <a:avLst>
              <a:gd name="adj1" fmla="val 8367"/>
              <a:gd name="adj2" fmla="val 57260"/>
            </a:avLst>
          </a:prstGeom>
          <a:solidFill>
            <a:srgbClr val="000066"/>
          </a:solidFill>
          <a:ln w="12700">
            <a:solidFill>
              <a:srgbClr val="CC00FF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Proof: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If </a:t>
            </a:r>
            <a:r>
              <a:rPr lang="en-US" altLang="en-US" sz="2000" dirty="0">
                <a:solidFill>
                  <a:srgbClr val="FFC000"/>
                </a:solidFill>
              </a:rPr>
              <a:t>i</a:t>
            </a:r>
            <a:r>
              <a:rPr lang="en-US" altLang="en-US" sz="20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</a:rPr>
              <a:t>t </a:t>
            </a:r>
            <a:r>
              <a:rPr lang="en-US" altLang="en-US" sz="2000" dirty="0">
                <a:solidFill>
                  <a:srgbClr val="FFFFFF"/>
                </a:solidFill>
              </a:rPr>
              <a:t>gives you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b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 and gives you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 then </a:t>
            </a:r>
            <a:r>
              <a:rPr lang="en-US" altLang="en-US" sz="20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it</a:t>
            </a: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gives the </a:t>
            </a:r>
            <a:r>
              <a:rPr lang="en-US" altLang="en-US" sz="20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And</a:t>
            </a: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854CEAF-26D1-4622-B271-197E7B151B21}"/>
              </a:ext>
            </a:extLst>
          </p:cNvPr>
          <p:cNvSpPr txBox="1"/>
          <p:nvPr/>
        </p:nvSpPr>
        <p:spPr>
          <a:xfrm>
            <a:off x="1296265" y="602746"/>
            <a:ext cx="21320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n-US" sz="2000" dirty="0">
                <a:solidFill>
                  <a:schemeClr val="tx2"/>
                </a:solidFill>
              </a:rPr>
              <a:t> Build </a:t>
            </a:r>
            <a:r>
              <a:rPr lang="en-US" altLang="en-US" sz="2000" dirty="0">
                <a:solidFill>
                  <a:schemeClr val="tx2"/>
                </a:solidFill>
              </a:rPr>
              <a:t>on the Left</a:t>
            </a:r>
            <a:r>
              <a:rPr lang="en-US" sz="2000" dirty="0">
                <a:solidFill>
                  <a:schemeClr val="tx2"/>
                </a:solidFill>
              </a:rPr>
              <a:t>: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1B7982F-6092-4719-BF90-E7193A0F0958}"/>
              </a:ext>
            </a:extLst>
          </p:cNvPr>
          <p:cNvSpPr txBox="1"/>
          <p:nvPr/>
        </p:nvSpPr>
        <p:spPr>
          <a:xfrm>
            <a:off x="2288177" y="1237193"/>
            <a:ext cx="2441288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lang="en-US" altLang="en-US" sz="2000" baseline="-25000" dirty="0">
                <a:solidFill>
                  <a:srgbClr val="FFC000"/>
                </a:solidFill>
              </a:rPr>
              <a:t> 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</a:rPr>
              <a:t>  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000" baseline="-25000" dirty="0">
                <a:solidFill>
                  <a:schemeClr val="accent2"/>
                </a:solidFill>
              </a:rPr>
              <a:t>1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lang="en-US" altLang="en-US" sz="2000" i="1" baseline="-25000" dirty="0">
              <a:solidFill>
                <a:schemeClr val="accent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lang="en-US" altLang="en-US" sz="2000" baseline="-25000" dirty="0">
                <a:solidFill>
                  <a:srgbClr val="FFC000"/>
                </a:solidFill>
              </a:rPr>
              <a:t> 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</a:rPr>
              <a:t>  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000" baseline="-25000" dirty="0">
                <a:solidFill>
                  <a:schemeClr val="accent2"/>
                </a:solidFill>
              </a:rPr>
              <a:t>1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</a:p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lang="en-US" altLang="en-US" sz="2000" baseline="-25000" dirty="0">
                <a:solidFill>
                  <a:srgbClr val="FFC000"/>
                </a:solidFill>
              </a:rPr>
              <a:t> 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</a:rPr>
              <a:t>  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000" baseline="-25000" dirty="0">
                <a:solidFill>
                  <a:schemeClr val="accent2"/>
                </a:solidFill>
              </a:rPr>
              <a:t>1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lang="en-US" altLang="en-US" sz="2000" i="1" baseline="-25000" dirty="0">
              <a:solidFill>
                <a:schemeClr val="accent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0F20180-E620-4C3D-8EAE-F64067D0AE74}"/>
              </a:ext>
            </a:extLst>
          </p:cNvPr>
          <p:cNvSpPr txBox="1"/>
          <p:nvPr/>
        </p:nvSpPr>
        <p:spPr>
          <a:xfrm>
            <a:off x="84370" y="914400"/>
            <a:ext cx="2354030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 </a:t>
            </a:r>
            <a:endParaRPr lang="en-US" sz="2000" dirty="0">
              <a:solidFill>
                <a:schemeClr val="tx2"/>
              </a:solidFill>
            </a:endParaRPr>
          </a:p>
          <a:p>
            <a:pPr algn="l">
              <a:buNone/>
            </a:pPr>
            <a:r>
              <a:rPr lang="en-US" altLang="en-US" sz="2000" dirty="0">
                <a:solidFill>
                  <a:srgbClr val="FFFFFF"/>
                </a:solidFill>
                <a:latin typeface="+mj-lt"/>
              </a:rPr>
              <a:t>  From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endParaRPr lang="en-US" altLang="en-US" sz="2000" i="1" baseline="-25000" dirty="0">
              <a:solidFill>
                <a:schemeClr val="accent2"/>
              </a:solidFill>
              <a:latin typeface="Times New Roman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and               </a:t>
            </a:r>
            <a:r>
              <a:rPr lang="en-US" altLang="en-US" sz="1200" dirty="0">
                <a:solidFill>
                  <a:srgbClr val="FFFFFF"/>
                </a:solidFill>
              </a:rPr>
              <a:t>  </a:t>
            </a:r>
            <a:r>
              <a:rPr lang="en-US" altLang="en-US" sz="2000" dirty="0">
                <a:solidFill>
                  <a:srgbClr val="FFFFFF"/>
                </a:solidFill>
              </a:rPr>
              <a:t> 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endParaRPr lang="en-US" altLang="en-US" sz="2000" dirty="0">
              <a:solidFill>
                <a:srgbClr val="FFFFFF"/>
              </a:solidFill>
              <a:latin typeface="Times New Roman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Conclude 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r>
              <a:rPr lang="en-US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lang="en-US" altLang="en-US" sz="2000" dirty="0">
              <a:solidFill>
                <a:srgbClr val="FFC000"/>
              </a:solidFill>
              <a:latin typeface="Times New Roman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27" name="Group 29">
            <a:extLst>
              <a:ext uri="{FF2B5EF4-FFF2-40B4-BE49-F238E27FC236}">
                <a16:creationId xmlns:a16="http://schemas.microsoft.com/office/drawing/2014/main" id="{003E9E62-1DBD-464B-9164-B9A10F49F87C}"/>
              </a:ext>
            </a:extLst>
          </p:cNvPr>
          <p:cNvGrpSpPr>
            <a:grpSpLocks/>
          </p:cNvGrpSpPr>
          <p:nvPr/>
        </p:nvGrpSpPr>
        <p:grpSpPr bwMode="auto">
          <a:xfrm>
            <a:off x="8235926" y="5885071"/>
            <a:ext cx="917591" cy="929993"/>
            <a:chOff x="2065" y="1551"/>
            <a:chExt cx="1628" cy="1988"/>
          </a:xfrm>
        </p:grpSpPr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7B4E2D27-6E0B-452F-8F9C-7EA34B714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285118A9-1F63-429E-B1E3-D132CEDEE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1BD0D976-8DE7-4AAB-B53C-63896C103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36DB7870-61B4-40A5-8913-1CDF58387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7F026CCA-14F8-4581-B29F-3859B1D32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C79EA3F2-E5AB-4ADC-B5C2-129FEE1A6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1256E85C-D7D4-4A62-82CB-290701A12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ABBBD8BF-ECF8-4A2D-9D09-DBBC3473D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6CD5DD14-9A18-44FC-B9FC-5D079B435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7" name="Freeform 39">
              <a:extLst>
                <a:ext uri="{FF2B5EF4-FFF2-40B4-BE49-F238E27FC236}">
                  <a16:creationId xmlns:a16="http://schemas.microsoft.com/office/drawing/2014/main" id="{0EC88E8E-166A-4345-88D4-E36036313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8" name="Freeform 40">
              <a:extLst>
                <a:ext uri="{FF2B5EF4-FFF2-40B4-BE49-F238E27FC236}">
                  <a16:creationId xmlns:a16="http://schemas.microsoft.com/office/drawing/2014/main" id="{4646B8CE-5779-4B55-9B03-66FC75A5C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BE30E73D-E03E-4078-BEA4-16C1F6BA9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0472B8C7-062A-4DCC-832A-EDDD2FC45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8B0196FC-4EC5-43EA-9FC1-C61FFE55A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BC519EB1-01B3-4B63-8CB2-91721C511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4" name="Freeform 45">
              <a:extLst>
                <a:ext uri="{FF2B5EF4-FFF2-40B4-BE49-F238E27FC236}">
                  <a16:creationId xmlns:a16="http://schemas.microsoft.com/office/drawing/2014/main" id="{BBAF636C-7468-4D77-8270-A618519F0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46">
              <a:extLst>
                <a:ext uri="{FF2B5EF4-FFF2-40B4-BE49-F238E27FC236}">
                  <a16:creationId xmlns:a16="http://schemas.microsoft.com/office/drawing/2014/main" id="{14456BC7-3D9D-42C3-A774-783DE8D89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46" name="AutoShape 8">
            <a:extLst>
              <a:ext uri="{FF2B5EF4-FFF2-40B4-BE49-F238E27FC236}">
                <a16:creationId xmlns:a16="http://schemas.microsoft.com/office/drawing/2014/main" id="{EC2853A1-D682-4BA8-A8B2-E11C04C3C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178" y="3671248"/>
            <a:ext cx="3820223" cy="1891352"/>
          </a:xfrm>
          <a:prstGeom prst="wedgeRectCallout">
            <a:avLst>
              <a:gd name="adj1" fmla="val 45089"/>
              <a:gd name="adj2" fmla="val 54164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In reverse: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If </a:t>
            </a:r>
            <a:r>
              <a:rPr lang="en-US" altLang="en-US" sz="2000" dirty="0">
                <a:solidFill>
                  <a:schemeClr val="accent2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Or</a:t>
            </a: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gives </a:t>
            </a:r>
            <a:r>
              <a:rPr lang="en-US" altLang="en-US" sz="2000" dirty="0">
                <a:solidFill>
                  <a:schemeClr val="accent2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it</a:t>
            </a: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to you,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    even when we don’t know </a:t>
            </a:r>
            <a:b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    which we have,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 then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must give </a:t>
            </a:r>
            <a:r>
              <a:rPr lang="en-US" altLang="en-US" sz="2000" dirty="0">
                <a:solidFill>
                  <a:schemeClr val="accent2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it</a:t>
            </a: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to you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 and so must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65" name="AutoShape 8">
            <a:extLst>
              <a:ext uri="{FF2B5EF4-FFF2-40B4-BE49-F238E27FC236}">
                <a16:creationId xmlns:a16="http://schemas.microsoft.com/office/drawing/2014/main" id="{F9D4B775-4B83-43C6-9EA7-E7AD86413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1011" y="3671248"/>
            <a:ext cx="3820223" cy="1891352"/>
          </a:xfrm>
          <a:prstGeom prst="wedgeRectCallout">
            <a:avLst>
              <a:gd name="adj1" fmla="val 45089"/>
              <a:gd name="adj2" fmla="val 54164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In reverse: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If </a:t>
            </a:r>
            <a:r>
              <a:rPr lang="en-US" altLang="en-US" sz="20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it</a:t>
            </a: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gives the </a:t>
            </a:r>
            <a:r>
              <a:rPr lang="en-US" altLang="en-US" sz="20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And</a:t>
            </a: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 then </a:t>
            </a:r>
            <a:r>
              <a:rPr lang="en-US" altLang="en-US" sz="20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it</a:t>
            </a: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gives </a:t>
            </a:r>
            <a:r>
              <a:rPr lang="en-US" altLang="en-US" sz="2000" dirty="0">
                <a:solidFill>
                  <a:srgbClr val="FFFFFF"/>
                </a:solidFill>
              </a:rPr>
              <a:t>you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 and gives you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r>
              <a:rPr lang="en-US" altLang="en-US" sz="2000" dirty="0">
                <a:solidFill>
                  <a:srgbClr val="FFFF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67" name="Rectangle 2">
            <a:extLst>
              <a:ext uri="{FF2B5EF4-FFF2-40B4-BE49-F238E27FC236}">
                <a16:creationId xmlns:a16="http://schemas.microsoft.com/office/drawing/2014/main" id="{B8FAC531-370D-45AA-9BB5-375BC5C8AA99}"/>
              </a:ext>
            </a:extLst>
          </p:cNvPr>
          <p:cNvSpPr txBox="1">
            <a:spLocks noChangeArrowheads="1"/>
          </p:cNvSpPr>
          <p:nvPr/>
        </p:nvSpPr>
        <p:spPr>
          <a:xfrm>
            <a:off x="435592" y="-89961"/>
            <a:ext cx="8293603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/>
              <a:t>Soundness of Sequent Calculus</a:t>
            </a:r>
            <a:endParaRPr lang="en-US" altLang="en-US" sz="4000" kern="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827752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500" fill="hold"/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500" fill="hold"/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9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0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500" fill="hold"/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500" fill="hold"/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500" fill="hold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500" fill="hold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>
                      <p:stCondLst>
                        <p:cond delay="indefinite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500" fill="hold"/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500" fill="hold"/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6" grpId="0" animBg="1"/>
      <p:bldP spid="14" grpId="0"/>
      <p:bldP spid="17" grpId="0" animBg="1"/>
      <p:bldP spid="18" grpId="0" animBg="1"/>
      <p:bldP spid="22" grpId="0"/>
      <p:bldP spid="46" grpId="0" animBg="1"/>
      <p:bldP spid="65" grpId="0" animBg="1"/>
      <p:bldP spid="67" grpId="0"/>
    </p:bld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AutoShape 35">
            <a:extLst>
              <a:ext uri="{FF2B5EF4-FFF2-40B4-BE49-F238E27FC236}">
                <a16:creationId xmlns:a16="http://schemas.microsoft.com/office/drawing/2014/main" id="{9FB330AE-79E0-4302-9331-8C3B52FBB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51" y="624206"/>
            <a:ext cx="4482737" cy="6192924"/>
          </a:xfrm>
          <a:prstGeom prst="wedgeRoundRectCallout">
            <a:avLst>
              <a:gd name="adj1" fmla="val 42311"/>
              <a:gd name="adj2" fmla="val -3384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None/>
            </a:pPr>
            <a:endParaRPr lang="en-US" sz="2000" dirty="0">
              <a:solidFill>
                <a:schemeClr val="tx2"/>
              </a:solidFill>
            </a:endParaRPr>
          </a:p>
        </p:txBody>
      </p:sp>
      <p:sp>
        <p:nvSpPr>
          <p:cNvPr id="6" name="AutoShape 35">
            <a:extLst>
              <a:ext uri="{FF2B5EF4-FFF2-40B4-BE49-F238E27FC236}">
                <a16:creationId xmlns:a16="http://schemas.microsoft.com/office/drawing/2014/main" id="{E2A7EE73-5AAB-48EF-93BD-E7F7965DA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9014" y="656836"/>
            <a:ext cx="4482737" cy="6160219"/>
          </a:xfrm>
          <a:prstGeom prst="wedgeRoundRectCallout">
            <a:avLst>
              <a:gd name="adj1" fmla="val 42311"/>
              <a:gd name="adj2" fmla="val -3384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ct val="0"/>
              </a:spcBef>
              <a:buNone/>
            </a:pPr>
            <a:r>
              <a:rPr lang="en-US" altLang="en-US" sz="2800" dirty="0">
                <a:solidFill>
                  <a:srgbClr val="FFFFFF"/>
                </a:solidFill>
              </a:rPr>
              <a:t>  </a:t>
            </a:r>
          </a:p>
          <a:p>
            <a:pPr lvl="0">
              <a:spcBef>
                <a:spcPct val="0"/>
              </a:spcBef>
              <a:buNone/>
            </a:pPr>
            <a:endParaRPr lang="en-US" altLang="en-US" sz="2000" dirty="0">
              <a:solidFill>
                <a:srgbClr val="FFFFFF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593EA78-E9D5-4F2D-B683-7C951C87FB88}"/>
              </a:ext>
            </a:extLst>
          </p:cNvPr>
          <p:cNvSpPr txBox="1"/>
          <p:nvPr/>
        </p:nvSpPr>
        <p:spPr>
          <a:xfrm>
            <a:off x="8162890" y="1237193"/>
            <a:ext cx="89126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algn="l"/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3BD921B-0E1A-4A50-8ABB-7A4E8017A9AD}"/>
              </a:ext>
            </a:extLst>
          </p:cNvPr>
          <p:cNvSpPr txBox="1"/>
          <p:nvPr/>
        </p:nvSpPr>
        <p:spPr>
          <a:xfrm>
            <a:off x="6032279" y="1222219"/>
            <a:ext cx="228389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1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r>
              <a:rPr lang="en-US" altLang="en-US" sz="2000" dirty="0">
                <a:solidFill>
                  <a:srgbClr val="FFC000"/>
                </a:solidFill>
              </a:rPr>
              <a:t>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</a:rPr>
              <a:t> 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´ 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1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lang="en-US" altLang="en-US" sz="2000" dirty="0">
                <a:solidFill>
                  <a:srgbClr val="FFC000"/>
                </a:solidFill>
              </a:rPr>
              <a:t>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</a:rPr>
              <a:t>  (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r>
              <a:rPr lang="en-US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97AD1B9-1ED9-46DC-AF3D-89CEF1119EDB}"/>
              </a:ext>
            </a:extLst>
          </p:cNvPr>
          <p:cNvSpPr txBox="1"/>
          <p:nvPr/>
        </p:nvSpPr>
        <p:spPr>
          <a:xfrm>
            <a:off x="4788473" y="914400"/>
            <a:ext cx="1738016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 </a:t>
            </a:r>
            <a:endParaRPr lang="en-US" sz="2000" dirty="0">
              <a:solidFill>
                <a:schemeClr val="tx2"/>
              </a:solidFill>
            </a:endParaRPr>
          </a:p>
          <a:p>
            <a:pPr algn="l"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From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lang="en-US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altLang="en-US" sz="2000" dirty="0">
              <a:solidFill>
                <a:srgbClr val="FFC000"/>
              </a:solidFill>
              <a:latin typeface="Times New Roman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>
              <a:buNone/>
            </a:pPr>
            <a:r>
              <a:rPr lang="en-US" altLang="en-US" sz="20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2000" dirty="0">
                <a:solidFill>
                  <a:srgbClr val="FFFFFF"/>
                </a:solidFill>
              </a:rPr>
              <a:t>Conclude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71A55AD-7F0F-41D1-9E7B-715F24887A2B}"/>
              </a:ext>
            </a:extLst>
          </p:cNvPr>
          <p:cNvSpPr txBox="1"/>
          <p:nvPr/>
        </p:nvSpPr>
        <p:spPr>
          <a:xfrm>
            <a:off x="5766592" y="603912"/>
            <a:ext cx="228389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n-US" sz="2000" dirty="0">
                <a:solidFill>
                  <a:schemeClr val="tx2"/>
                </a:solidFill>
              </a:rPr>
              <a:t> Build </a:t>
            </a:r>
            <a:r>
              <a:rPr lang="en-US" altLang="en-US" sz="2000" dirty="0">
                <a:solidFill>
                  <a:schemeClr val="tx2"/>
                </a:solidFill>
              </a:rPr>
              <a:t>on the Right:</a:t>
            </a:r>
            <a:endParaRPr lang="en-US" sz="2000" dirty="0">
              <a:solidFill>
                <a:schemeClr val="tx2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EFB6C76-8FC4-4756-B12F-9FB322137B1A}"/>
              </a:ext>
            </a:extLst>
          </p:cNvPr>
          <p:cNvSpPr txBox="1"/>
          <p:nvPr/>
        </p:nvSpPr>
        <p:spPr>
          <a:xfrm>
            <a:off x="2288177" y="1237193"/>
            <a:ext cx="244128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lang="en-US" altLang="en-US" sz="2000" baseline="-25000" dirty="0">
                <a:solidFill>
                  <a:srgbClr val="FFC000"/>
                </a:solidFill>
              </a:rPr>
              <a:t> 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</a:rPr>
              <a:t>  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000" baseline="-25000" dirty="0">
                <a:solidFill>
                  <a:schemeClr val="accent2"/>
                </a:solidFill>
              </a:rPr>
              <a:t>1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lang="en-US" altLang="en-US" sz="2000" i="1" baseline="-25000" dirty="0">
              <a:solidFill>
                <a:schemeClr val="accent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lang="en-US" altLang="en-US" sz="2000" baseline="-25000" dirty="0">
                <a:solidFill>
                  <a:srgbClr val="FFC000"/>
                </a:solidFill>
              </a:rPr>
              <a:t> 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</a:rPr>
              <a:t>  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000" baseline="-25000" dirty="0">
                <a:solidFill>
                  <a:schemeClr val="accent2"/>
                </a:solidFill>
              </a:rPr>
              <a:t>1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FA361D7-6974-4C71-96A1-3A26F9AFF2D8}"/>
              </a:ext>
            </a:extLst>
          </p:cNvPr>
          <p:cNvSpPr txBox="1"/>
          <p:nvPr/>
        </p:nvSpPr>
        <p:spPr>
          <a:xfrm>
            <a:off x="84370" y="914400"/>
            <a:ext cx="235403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 </a:t>
            </a:r>
            <a:endParaRPr lang="en-US" sz="2000" dirty="0">
              <a:solidFill>
                <a:schemeClr val="tx2"/>
              </a:solidFill>
            </a:endParaRPr>
          </a:p>
          <a:p>
            <a:pPr algn="l"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From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endParaRPr lang="en-US" altLang="en-US" sz="2000" dirty="0">
              <a:solidFill>
                <a:srgbClr val="FFC000"/>
              </a:solidFill>
              <a:latin typeface="Times New Roman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>
              <a:buNone/>
            </a:pPr>
            <a:r>
              <a:rPr lang="en-US" altLang="en-US" sz="20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2000" dirty="0">
                <a:solidFill>
                  <a:srgbClr val="FFFFFF"/>
                </a:solidFill>
              </a:rPr>
              <a:t>Conclude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20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´</a:t>
            </a:r>
            <a:r>
              <a:rPr lang="en-US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1F96165-7BF5-44D7-B46E-F6C5AF41B95C}"/>
              </a:ext>
            </a:extLst>
          </p:cNvPr>
          <p:cNvSpPr txBox="1"/>
          <p:nvPr/>
        </p:nvSpPr>
        <p:spPr>
          <a:xfrm>
            <a:off x="1296265" y="602746"/>
            <a:ext cx="21320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n-US" sz="2000" dirty="0">
                <a:solidFill>
                  <a:schemeClr val="tx2"/>
                </a:solidFill>
              </a:rPr>
              <a:t> Build </a:t>
            </a:r>
            <a:r>
              <a:rPr lang="en-US" altLang="en-US" sz="2000" dirty="0">
                <a:solidFill>
                  <a:schemeClr val="tx2"/>
                </a:solidFill>
              </a:rPr>
              <a:t>on the Left</a:t>
            </a:r>
            <a:r>
              <a:rPr lang="en-US" sz="2000" dirty="0">
                <a:solidFill>
                  <a:schemeClr val="tx2"/>
                </a:solidFill>
              </a:rPr>
              <a:t>:</a:t>
            </a:r>
          </a:p>
        </p:txBody>
      </p:sp>
      <p:pic>
        <p:nvPicPr>
          <p:cNvPr id="20" name="Picture 5" descr="j0116172">
            <a:extLst>
              <a:ext uri="{FF2B5EF4-FFF2-40B4-BE49-F238E27FC236}">
                <a16:creationId xmlns:a16="http://schemas.microsoft.com/office/drawing/2014/main" id="{74C2F3B8-DA31-4DDD-89D7-225E7BBAC9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4800" y="5637975"/>
            <a:ext cx="891262" cy="1212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" name="Group 29">
            <a:extLst>
              <a:ext uri="{FF2B5EF4-FFF2-40B4-BE49-F238E27FC236}">
                <a16:creationId xmlns:a16="http://schemas.microsoft.com/office/drawing/2014/main" id="{77197929-29B0-4E8D-8735-625E3F8BAEED}"/>
              </a:ext>
            </a:extLst>
          </p:cNvPr>
          <p:cNvGrpSpPr>
            <a:grpSpLocks/>
          </p:cNvGrpSpPr>
          <p:nvPr/>
        </p:nvGrpSpPr>
        <p:grpSpPr bwMode="auto">
          <a:xfrm>
            <a:off x="8235926" y="5885071"/>
            <a:ext cx="917591" cy="929993"/>
            <a:chOff x="2065" y="1551"/>
            <a:chExt cx="1628" cy="1988"/>
          </a:xfrm>
        </p:grpSpPr>
        <p:sp>
          <p:nvSpPr>
            <p:cNvPr id="22" name="Freeform 30">
              <a:extLst>
                <a:ext uri="{FF2B5EF4-FFF2-40B4-BE49-F238E27FC236}">
                  <a16:creationId xmlns:a16="http://schemas.microsoft.com/office/drawing/2014/main" id="{91F8D4C7-6733-4DB9-9095-ACB036A3B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31">
              <a:extLst>
                <a:ext uri="{FF2B5EF4-FFF2-40B4-BE49-F238E27FC236}">
                  <a16:creationId xmlns:a16="http://schemas.microsoft.com/office/drawing/2014/main" id="{B1DA3256-147F-4CDF-B95E-95E3001AD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32">
              <a:extLst>
                <a:ext uri="{FF2B5EF4-FFF2-40B4-BE49-F238E27FC236}">
                  <a16:creationId xmlns:a16="http://schemas.microsoft.com/office/drawing/2014/main" id="{F0C76468-2E19-4F99-A62D-630E432FC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33">
              <a:extLst>
                <a:ext uri="{FF2B5EF4-FFF2-40B4-BE49-F238E27FC236}">
                  <a16:creationId xmlns:a16="http://schemas.microsoft.com/office/drawing/2014/main" id="{33146D8A-AD02-4E87-8F49-947F019F3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8" name="Freeform 34">
              <a:extLst>
                <a:ext uri="{FF2B5EF4-FFF2-40B4-BE49-F238E27FC236}">
                  <a16:creationId xmlns:a16="http://schemas.microsoft.com/office/drawing/2014/main" id="{4F6C866B-8FC3-437E-AFC3-A39E331CD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9" name="Freeform 35">
              <a:extLst>
                <a:ext uri="{FF2B5EF4-FFF2-40B4-BE49-F238E27FC236}">
                  <a16:creationId xmlns:a16="http://schemas.microsoft.com/office/drawing/2014/main" id="{F456DDE6-AC5D-4C45-8C00-1324761BF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0" name="Freeform 36">
              <a:extLst>
                <a:ext uri="{FF2B5EF4-FFF2-40B4-BE49-F238E27FC236}">
                  <a16:creationId xmlns:a16="http://schemas.microsoft.com/office/drawing/2014/main" id="{4A510B05-02B0-4417-A806-A4A6B7E3D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1" name="Freeform 37">
              <a:extLst>
                <a:ext uri="{FF2B5EF4-FFF2-40B4-BE49-F238E27FC236}">
                  <a16:creationId xmlns:a16="http://schemas.microsoft.com/office/drawing/2014/main" id="{B601D910-7917-4CB2-AAAE-7C92D29B7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2" name="Freeform 38">
              <a:extLst>
                <a:ext uri="{FF2B5EF4-FFF2-40B4-BE49-F238E27FC236}">
                  <a16:creationId xmlns:a16="http://schemas.microsoft.com/office/drawing/2014/main" id="{94ED2D0C-AE0C-40BC-A8A3-37E118481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3" name="Freeform 39">
              <a:extLst>
                <a:ext uri="{FF2B5EF4-FFF2-40B4-BE49-F238E27FC236}">
                  <a16:creationId xmlns:a16="http://schemas.microsoft.com/office/drawing/2014/main" id="{A14AE247-7D08-42B6-924B-759C1A20F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4" name="Freeform 40">
              <a:extLst>
                <a:ext uri="{FF2B5EF4-FFF2-40B4-BE49-F238E27FC236}">
                  <a16:creationId xmlns:a16="http://schemas.microsoft.com/office/drawing/2014/main" id="{CBA53597-0D81-4E00-92CE-A9BACE951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5" name="Freeform 41">
              <a:extLst>
                <a:ext uri="{FF2B5EF4-FFF2-40B4-BE49-F238E27FC236}">
                  <a16:creationId xmlns:a16="http://schemas.microsoft.com/office/drawing/2014/main" id="{FD5C1AF9-61E2-48DC-B01E-CAEC71A1E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6" name="Freeform 42">
              <a:extLst>
                <a:ext uri="{FF2B5EF4-FFF2-40B4-BE49-F238E27FC236}">
                  <a16:creationId xmlns:a16="http://schemas.microsoft.com/office/drawing/2014/main" id="{145E434B-60D2-4EF9-817A-C88551C53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7" name="Freeform 43">
              <a:extLst>
                <a:ext uri="{FF2B5EF4-FFF2-40B4-BE49-F238E27FC236}">
                  <a16:creationId xmlns:a16="http://schemas.microsoft.com/office/drawing/2014/main" id="{F0C7A113-3E71-428D-A384-C0A3C4218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8" name="Freeform 44">
              <a:extLst>
                <a:ext uri="{FF2B5EF4-FFF2-40B4-BE49-F238E27FC236}">
                  <a16:creationId xmlns:a16="http://schemas.microsoft.com/office/drawing/2014/main" id="{B02C015A-A71D-470B-BD0E-9AB5EF53C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45">
              <a:extLst>
                <a:ext uri="{FF2B5EF4-FFF2-40B4-BE49-F238E27FC236}">
                  <a16:creationId xmlns:a16="http://schemas.microsoft.com/office/drawing/2014/main" id="{9C02C14D-7E20-475D-948B-51DFC0B20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0" name="Freeform 46">
              <a:extLst>
                <a:ext uri="{FF2B5EF4-FFF2-40B4-BE49-F238E27FC236}">
                  <a16:creationId xmlns:a16="http://schemas.microsoft.com/office/drawing/2014/main" id="{D90260D9-3D9B-45CE-A34F-7720E8A62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pic>
        <p:nvPicPr>
          <p:cNvPr id="72" name="Picture 5" descr="j0116172">
            <a:extLst>
              <a:ext uri="{FF2B5EF4-FFF2-40B4-BE49-F238E27FC236}">
                <a16:creationId xmlns:a16="http://schemas.microsoft.com/office/drawing/2014/main" id="{8CDBE9A7-924D-4AFA-B749-8026D52C2E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7546" y="5637975"/>
            <a:ext cx="891262" cy="1212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" name="AutoShape 8">
            <a:extLst>
              <a:ext uri="{FF2B5EF4-FFF2-40B4-BE49-F238E27FC236}">
                <a16:creationId xmlns:a16="http://schemas.microsoft.com/office/drawing/2014/main" id="{DC03C684-7B1D-4D5B-A944-3292556462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178" y="1981201"/>
            <a:ext cx="3820223" cy="381000"/>
          </a:xfrm>
          <a:prstGeom prst="wedgeRectCallout">
            <a:avLst>
              <a:gd name="adj1" fmla="val -32435"/>
              <a:gd name="adj2" fmla="val 58494"/>
            </a:avLst>
          </a:prstGeom>
          <a:solidFill>
            <a:srgbClr val="000066"/>
          </a:solidFill>
          <a:ln w="12700">
            <a:solidFill>
              <a:srgbClr val="CC00FF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Obvious</a:t>
            </a:r>
            <a:endParaRPr lang="en-US" altLang="en-US" sz="2000" dirty="0">
              <a:solidFill>
                <a:srgbClr val="FFFFFF"/>
              </a:solidFill>
              <a:latin typeface="Times New Roman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75" name="Group 29">
            <a:extLst>
              <a:ext uri="{FF2B5EF4-FFF2-40B4-BE49-F238E27FC236}">
                <a16:creationId xmlns:a16="http://schemas.microsoft.com/office/drawing/2014/main" id="{360CE1C6-7032-440F-B89B-1347C3A724CA}"/>
              </a:ext>
            </a:extLst>
          </p:cNvPr>
          <p:cNvGrpSpPr>
            <a:grpSpLocks/>
          </p:cNvGrpSpPr>
          <p:nvPr/>
        </p:nvGrpSpPr>
        <p:grpSpPr bwMode="auto">
          <a:xfrm>
            <a:off x="8235926" y="5885071"/>
            <a:ext cx="917591" cy="929993"/>
            <a:chOff x="2065" y="1551"/>
            <a:chExt cx="1628" cy="1988"/>
          </a:xfrm>
        </p:grpSpPr>
        <p:sp>
          <p:nvSpPr>
            <p:cNvPr id="76" name="Freeform 30">
              <a:extLst>
                <a:ext uri="{FF2B5EF4-FFF2-40B4-BE49-F238E27FC236}">
                  <a16:creationId xmlns:a16="http://schemas.microsoft.com/office/drawing/2014/main" id="{57BB0826-5A52-41D6-925F-2BF2C0F8B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7" name="Freeform 31">
              <a:extLst>
                <a:ext uri="{FF2B5EF4-FFF2-40B4-BE49-F238E27FC236}">
                  <a16:creationId xmlns:a16="http://schemas.microsoft.com/office/drawing/2014/main" id="{777911CE-71D7-4DBC-B509-DC833D994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8" name="Freeform 32">
              <a:extLst>
                <a:ext uri="{FF2B5EF4-FFF2-40B4-BE49-F238E27FC236}">
                  <a16:creationId xmlns:a16="http://schemas.microsoft.com/office/drawing/2014/main" id="{F4370478-2B9F-46F5-829B-FF1DE4A94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9" name="Freeform 33">
              <a:extLst>
                <a:ext uri="{FF2B5EF4-FFF2-40B4-BE49-F238E27FC236}">
                  <a16:creationId xmlns:a16="http://schemas.microsoft.com/office/drawing/2014/main" id="{1615A4F8-6358-41FF-A39D-8F449E4E0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0" name="Freeform 34">
              <a:extLst>
                <a:ext uri="{FF2B5EF4-FFF2-40B4-BE49-F238E27FC236}">
                  <a16:creationId xmlns:a16="http://schemas.microsoft.com/office/drawing/2014/main" id="{A5357AE8-BB49-4748-A7EC-A673DECFE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1" name="Freeform 35">
              <a:extLst>
                <a:ext uri="{FF2B5EF4-FFF2-40B4-BE49-F238E27FC236}">
                  <a16:creationId xmlns:a16="http://schemas.microsoft.com/office/drawing/2014/main" id="{57AB8C02-404B-414F-B185-769762ED9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2" name="Freeform 36">
              <a:extLst>
                <a:ext uri="{FF2B5EF4-FFF2-40B4-BE49-F238E27FC236}">
                  <a16:creationId xmlns:a16="http://schemas.microsoft.com/office/drawing/2014/main" id="{1E0C0032-E8E8-4C14-804E-CAE083609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3" name="Freeform 37">
              <a:extLst>
                <a:ext uri="{FF2B5EF4-FFF2-40B4-BE49-F238E27FC236}">
                  <a16:creationId xmlns:a16="http://schemas.microsoft.com/office/drawing/2014/main" id="{CF8FFC90-0209-415A-9A7B-5FDFA3ECB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4" name="Freeform 38">
              <a:extLst>
                <a:ext uri="{FF2B5EF4-FFF2-40B4-BE49-F238E27FC236}">
                  <a16:creationId xmlns:a16="http://schemas.microsoft.com/office/drawing/2014/main" id="{13298FD3-8106-44B3-8EA0-FFC7F7CD8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5" name="Freeform 39">
              <a:extLst>
                <a:ext uri="{FF2B5EF4-FFF2-40B4-BE49-F238E27FC236}">
                  <a16:creationId xmlns:a16="http://schemas.microsoft.com/office/drawing/2014/main" id="{CB172270-CCE5-409E-9E4A-AEFBE9EBC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6" name="Freeform 40">
              <a:extLst>
                <a:ext uri="{FF2B5EF4-FFF2-40B4-BE49-F238E27FC236}">
                  <a16:creationId xmlns:a16="http://schemas.microsoft.com/office/drawing/2014/main" id="{57ED74E1-2CC6-42B7-8639-C566849DF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7" name="Freeform 41">
              <a:extLst>
                <a:ext uri="{FF2B5EF4-FFF2-40B4-BE49-F238E27FC236}">
                  <a16:creationId xmlns:a16="http://schemas.microsoft.com/office/drawing/2014/main" id="{6CE9C1AC-286D-468F-AC25-C85383E5B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8" name="Freeform 42">
              <a:extLst>
                <a:ext uri="{FF2B5EF4-FFF2-40B4-BE49-F238E27FC236}">
                  <a16:creationId xmlns:a16="http://schemas.microsoft.com/office/drawing/2014/main" id="{1CC17170-0A49-42B9-948B-FC509C64D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9" name="Freeform 43">
              <a:extLst>
                <a:ext uri="{FF2B5EF4-FFF2-40B4-BE49-F238E27FC236}">
                  <a16:creationId xmlns:a16="http://schemas.microsoft.com/office/drawing/2014/main" id="{EDEAC9B2-5237-4296-A153-877F05F44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0" name="Freeform 44">
              <a:extLst>
                <a:ext uri="{FF2B5EF4-FFF2-40B4-BE49-F238E27FC236}">
                  <a16:creationId xmlns:a16="http://schemas.microsoft.com/office/drawing/2014/main" id="{271462EA-5DD8-48F0-B12F-DF615ADE2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1" name="Freeform 45">
              <a:extLst>
                <a:ext uri="{FF2B5EF4-FFF2-40B4-BE49-F238E27FC236}">
                  <a16:creationId xmlns:a16="http://schemas.microsoft.com/office/drawing/2014/main" id="{730D12BB-C6DB-4F1F-84DF-183A2EEFF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2" name="Freeform 46">
              <a:extLst>
                <a:ext uri="{FF2B5EF4-FFF2-40B4-BE49-F238E27FC236}">
                  <a16:creationId xmlns:a16="http://schemas.microsoft.com/office/drawing/2014/main" id="{86CF9D3A-FCA1-4CC3-8BD8-AEBD408B6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53" name="Rectangle 2">
            <a:extLst>
              <a:ext uri="{FF2B5EF4-FFF2-40B4-BE49-F238E27FC236}">
                <a16:creationId xmlns:a16="http://schemas.microsoft.com/office/drawing/2014/main" id="{59A3E77B-B59F-43B0-A79B-47F15452CFA4}"/>
              </a:ext>
            </a:extLst>
          </p:cNvPr>
          <p:cNvSpPr txBox="1">
            <a:spLocks noChangeArrowheads="1"/>
          </p:cNvSpPr>
          <p:nvPr/>
        </p:nvSpPr>
        <p:spPr>
          <a:xfrm>
            <a:off x="435592" y="-89961"/>
            <a:ext cx="8293603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/>
              <a:t>Soundness of Sequent Calculus</a:t>
            </a:r>
            <a:endParaRPr lang="en-US" altLang="en-US" sz="4000" kern="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138733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</p:bld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AutoShape 35">
            <a:extLst>
              <a:ext uri="{FF2B5EF4-FFF2-40B4-BE49-F238E27FC236}">
                <a16:creationId xmlns:a16="http://schemas.microsoft.com/office/drawing/2014/main" id="{9FB330AE-79E0-4302-9331-8C3B52FBB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51" y="624206"/>
            <a:ext cx="4482737" cy="6192924"/>
          </a:xfrm>
          <a:prstGeom prst="wedgeRoundRectCallout">
            <a:avLst>
              <a:gd name="adj1" fmla="val 42311"/>
              <a:gd name="adj2" fmla="val -3384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None/>
            </a:pPr>
            <a:endParaRPr lang="en-US" sz="2000" dirty="0">
              <a:solidFill>
                <a:schemeClr val="tx2"/>
              </a:solidFill>
            </a:endParaRPr>
          </a:p>
        </p:txBody>
      </p:sp>
      <p:sp>
        <p:nvSpPr>
          <p:cNvPr id="6" name="AutoShape 35">
            <a:extLst>
              <a:ext uri="{FF2B5EF4-FFF2-40B4-BE49-F238E27FC236}">
                <a16:creationId xmlns:a16="http://schemas.microsoft.com/office/drawing/2014/main" id="{E2A7EE73-5AAB-48EF-93BD-E7F7965DA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9014" y="656836"/>
            <a:ext cx="4482737" cy="6160219"/>
          </a:xfrm>
          <a:prstGeom prst="wedgeRoundRectCallout">
            <a:avLst>
              <a:gd name="adj1" fmla="val 42311"/>
              <a:gd name="adj2" fmla="val -3384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ct val="0"/>
              </a:spcBef>
              <a:buNone/>
            </a:pPr>
            <a:r>
              <a:rPr lang="en-US" altLang="en-US" sz="2800" dirty="0">
                <a:solidFill>
                  <a:srgbClr val="FFFFFF"/>
                </a:solidFill>
              </a:rPr>
              <a:t>  </a:t>
            </a:r>
          </a:p>
          <a:p>
            <a:pPr lvl="0">
              <a:spcBef>
                <a:spcPct val="0"/>
              </a:spcBef>
              <a:buNone/>
            </a:pPr>
            <a:endParaRPr lang="en-US" altLang="en-US" sz="2000" dirty="0">
              <a:solidFill>
                <a:srgbClr val="FFFFFF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593EA78-E9D5-4F2D-B683-7C951C87FB88}"/>
              </a:ext>
            </a:extLst>
          </p:cNvPr>
          <p:cNvSpPr txBox="1"/>
          <p:nvPr/>
        </p:nvSpPr>
        <p:spPr>
          <a:xfrm>
            <a:off x="8162890" y="1237193"/>
            <a:ext cx="891262" cy="8515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1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…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algn="l"/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algn="l"/>
            <a:r>
              <a:rPr lang="en-US" altLang="en-US" sz="1400" i="1" baseline="-25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endParaRPr lang="en-US" altLang="en-US" sz="2000" i="1" baseline="-25000" dirty="0">
              <a:solidFill>
                <a:schemeClr val="accent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3BD921B-0E1A-4A50-8ABB-7A4E8017A9AD}"/>
              </a:ext>
            </a:extLst>
          </p:cNvPr>
          <p:cNvSpPr txBox="1"/>
          <p:nvPr/>
        </p:nvSpPr>
        <p:spPr>
          <a:xfrm>
            <a:off x="6032279" y="1222219"/>
            <a:ext cx="228389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1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endParaRPr lang="en-US" altLang="en-US" sz="20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1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lang="en-US" altLang="en-US" sz="2000" dirty="0">
                <a:solidFill>
                  <a:srgbClr val="FFC000"/>
                </a:solidFill>
              </a:rPr>
              <a:t>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⌐</a:t>
            </a:r>
            <a:endParaRPr lang="en-US" altLang="en-US" sz="20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97AD1B9-1ED9-46DC-AF3D-89CEF1119EDB}"/>
              </a:ext>
            </a:extLst>
          </p:cNvPr>
          <p:cNvSpPr txBox="1"/>
          <p:nvPr/>
        </p:nvSpPr>
        <p:spPr>
          <a:xfrm>
            <a:off x="4788473" y="914400"/>
            <a:ext cx="1738016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l-GR" altLang="en-US" sz="20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 </a:t>
            </a:r>
            <a:endParaRPr lang="en-US" sz="2000" dirty="0">
              <a:solidFill>
                <a:schemeClr val="tx2"/>
              </a:solidFill>
            </a:endParaRPr>
          </a:p>
          <a:p>
            <a:pPr algn="l">
              <a:buNone/>
            </a:pPr>
            <a:r>
              <a:rPr lang="en-US" altLang="en-US" sz="2000" dirty="0">
                <a:solidFill>
                  <a:schemeClr val="tx2"/>
                </a:solidFill>
                <a:latin typeface="+mj-lt"/>
              </a:rPr>
              <a:t>  </a:t>
            </a:r>
            <a:r>
              <a:rPr lang="en-US" altLang="en-US" sz="2000" dirty="0">
                <a:solidFill>
                  <a:srgbClr val="FFFFFF"/>
                </a:solidFill>
                <a:latin typeface="+mj-lt"/>
              </a:rPr>
              <a:t>From</a:t>
            </a:r>
            <a:r>
              <a:rPr lang="en-US" altLang="en-US" sz="20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 </a:t>
            </a:r>
            <a:endParaRPr lang="en-US" altLang="en-US" sz="2000" baseline="-25000" dirty="0">
              <a:solidFill>
                <a:srgbClr val="FFC000"/>
              </a:solidFill>
              <a:sym typeface="Symbol" panose="05050102010706020507" pitchFamily="18" charset="2"/>
            </a:endParaRPr>
          </a:p>
          <a:p>
            <a:pPr algn="l">
              <a:buNone/>
            </a:pPr>
            <a:r>
              <a:rPr lang="en-US" altLang="en-US" sz="20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   </a:t>
            </a:r>
            <a:r>
              <a:rPr lang="en-US" altLang="en-US" sz="2000" dirty="0">
                <a:solidFill>
                  <a:srgbClr val="FFFFFF"/>
                </a:solidFill>
              </a:rPr>
              <a:t>Conclude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71A55AD-7F0F-41D1-9E7B-715F24887A2B}"/>
              </a:ext>
            </a:extLst>
          </p:cNvPr>
          <p:cNvSpPr txBox="1"/>
          <p:nvPr/>
        </p:nvSpPr>
        <p:spPr>
          <a:xfrm>
            <a:off x="5766592" y="603912"/>
            <a:ext cx="228389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n-US" sz="2000" dirty="0">
                <a:solidFill>
                  <a:schemeClr val="tx2"/>
                </a:solidFill>
              </a:rPr>
              <a:t> Build </a:t>
            </a:r>
            <a:r>
              <a:rPr lang="en-US" altLang="en-US" sz="2000" dirty="0">
                <a:solidFill>
                  <a:schemeClr val="tx2"/>
                </a:solidFill>
              </a:rPr>
              <a:t>on the Right:</a:t>
            </a:r>
            <a:endParaRPr lang="en-US" sz="2000" dirty="0">
              <a:solidFill>
                <a:schemeClr val="tx2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EFB6C76-8FC4-4756-B12F-9FB322137B1A}"/>
              </a:ext>
            </a:extLst>
          </p:cNvPr>
          <p:cNvSpPr txBox="1"/>
          <p:nvPr/>
        </p:nvSpPr>
        <p:spPr>
          <a:xfrm>
            <a:off x="2288177" y="1237193"/>
            <a:ext cx="244128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16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lang="en-US" altLang="en-US" sz="2000" baseline="-25000" dirty="0">
                <a:solidFill>
                  <a:srgbClr val="FFC000"/>
                </a:solidFill>
              </a:rPr>
              <a:t> 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</a:rPr>
              <a:t>  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000" baseline="-25000" dirty="0">
                <a:solidFill>
                  <a:schemeClr val="accent2"/>
                </a:solidFill>
              </a:rPr>
              <a:t>1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endParaRPr lang="en-US" altLang="en-US" sz="2000" dirty="0">
              <a:solidFill>
                <a:srgbClr val="FF00FF"/>
              </a:solidFill>
              <a:latin typeface="Times New Roman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lang="en-US" altLang="en-US" sz="2000" baseline="-25000" dirty="0">
                <a:solidFill>
                  <a:srgbClr val="FFC000"/>
                </a:solidFill>
              </a:rPr>
              <a:t> 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</a:rPr>
              <a:t>  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000" baseline="-25000" dirty="0">
                <a:solidFill>
                  <a:schemeClr val="accent2"/>
                </a:solidFill>
              </a:rPr>
              <a:t>1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FA361D7-6974-4C71-96A1-3A26F9AFF2D8}"/>
              </a:ext>
            </a:extLst>
          </p:cNvPr>
          <p:cNvSpPr txBox="1"/>
          <p:nvPr/>
        </p:nvSpPr>
        <p:spPr>
          <a:xfrm>
            <a:off x="84370" y="914400"/>
            <a:ext cx="235403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l-GR" altLang="en-US" sz="20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 </a:t>
            </a:r>
            <a:endParaRPr lang="en-US" sz="2000" dirty="0">
              <a:solidFill>
                <a:schemeClr val="tx2"/>
              </a:solidFill>
            </a:endParaRPr>
          </a:p>
          <a:p>
            <a:pPr algn="l">
              <a:buNone/>
            </a:pPr>
            <a:r>
              <a:rPr lang="en-US" altLang="en-US" sz="2000" dirty="0">
                <a:solidFill>
                  <a:schemeClr val="tx2"/>
                </a:solidFill>
                <a:latin typeface="+mj-lt"/>
              </a:rPr>
              <a:t>  </a:t>
            </a:r>
            <a:r>
              <a:rPr lang="en-US" altLang="en-US" sz="2000" dirty="0">
                <a:solidFill>
                  <a:srgbClr val="FFFFFF"/>
                </a:solidFill>
                <a:latin typeface="+mj-lt"/>
              </a:rPr>
              <a:t>From  </a:t>
            </a:r>
            <a:endParaRPr lang="en-US" altLang="en-US" sz="2000" baseline="-25000" dirty="0">
              <a:solidFill>
                <a:srgbClr val="FFC000"/>
              </a:solidFill>
              <a:sym typeface="Symbol" panose="05050102010706020507" pitchFamily="18" charset="2"/>
            </a:endParaRPr>
          </a:p>
          <a:p>
            <a:pPr algn="l">
              <a:buNone/>
            </a:pPr>
            <a:r>
              <a:rPr lang="en-US" altLang="en-US" sz="20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   </a:t>
            </a:r>
            <a:r>
              <a:rPr lang="en-US" altLang="en-US" sz="2000" dirty="0">
                <a:solidFill>
                  <a:srgbClr val="FFFFFF"/>
                </a:solidFill>
              </a:rPr>
              <a:t>Conclude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⌐</a:t>
            </a:r>
            <a:endParaRPr lang="en-US" altLang="en-US" sz="2000" dirty="0">
              <a:solidFill>
                <a:srgbClr val="FF00FF"/>
              </a:solidFill>
              <a:latin typeface="Times New Roman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1F96165-7BF5-44D7-B46E-F6C5AF41B95C}"/>
              </a:ext>
            </a:extLst>
          </p:cNvPr>
          <p:cNvSpPr txBox="1"/>
          <p:nvPr/>
        </p:nvSpPr>
        <p:spPr>
          <a:xfrm>
            <a:off x="1296265" y="602746"/>
            <a:ext cx="21320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n-US" sz="2000" dirty="0">
                <a:solidFill>
                  <a:schemeClr val="tx2"/>
                </a:solidFill>
              </a:rPr>
              <a:t> Build </a:t>
            </a:r>
            <a:r>
              <a:rPr lang="en-US" altLang="en-US" sz="2000" dirty="0">
                <a:solidFill>
                  <a:schemeClr val="tx2"/>
                </a:solidFill>
              </a:rPr>
              <a:t>on the Left</a:t>
            </a:r>
            <a:r>
              <a:rPr lang="en-US" sz="2000" dirty="0">
                <a:solidFill>
                  <a:schemeClr val="tx2"/>
                </a:solidFill>
              </a:rPr>
              <a:t>:</a:t>
            </a:r>
          </a:p>
        </p:txBody>
      </p:sp>
      <p:pic>
        <p:nvPicPr>
          <p:cNvPr id="22" name="Picture 5" descr="j0116172">
            <a:extLst>
              <a:ext uri="{FF2B5EF4-FFF2-40B4-BE49-F238E27FC236}">
                <a16:creationId xmlns:a16="http://schemas.microsoft.com/office/drawing/2014/main" id="{F1A0102C-C346-4DB9-9071-47970C52C1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7546" y="5637975"/>
            <a:ext cx="891262" cy="1212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AutoShape 8">
            <a:extLst>
              <a:ext uri="{FF2B5EF4-FFF2-40B4-BE49-F238E27FC236}">
                <a16:creationId xmlns:a16="http://schemas.microsoft.com/office/drawing/2014/main" id="{AB2A8C65-C64C-4146-9598-B0A6F2552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178" y="1981199"/>
            <a:ext cx="3820223" cy="1917539"/>
          </a:xfrm>
          <a:prstGeom prst="wedgeRectCallout">
            <a:avLst>
              <a:gd name="adj1" fmla="val -32435"/>
              <a:gd name="adj2" fmla="val 58494"/>
            </a:avLst>
          </a:prstGeom>
          <a:solidFill>
            <a:srgbClr val="000066"/>
          </a:solidFill>
          <a:ln w="12700">
            <a:solidFill>
              <a:srgbClr val="CC00FF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Proof: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Assume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⌐</a:t>
            </a:r>
            <a:r>
              <a:rPr lang="en-US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…</a:t>
            </a:r>
            <a:r>
              <a:rPr lang="en-US" altLang="en-US" sz="2000" dirty="0">
                <a:solidFill>
                  <a:srgbClr val="FFC000"/>
                </a:solidFill>
              </a:rPr>
              <a:t> </a:t>
            </a:r>
          </a:p>
          <a:p>
            <a:pPr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Separate</a:t>
            </a:r>
            <a:r>
              <a:rPr lang="en-US" altLang="en-US" sz="2000" dirty="0"/>
              <a:t>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: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⌐</a:t>
            </a:r>
            <a:endParaRPr lang="en-US" altLang="en-US" sz="2000" dirty="0">
              <a:solidFill>
                <a:srgbClr val="FFFFFF"/>
              </a:solidFill>
            </a:endParaRP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Separate</a:t>
            </a:r>
            <a:r>
              <a:rPr lang="en-US" altLang="en-US" sz="2000" dirty="0"/>
              <a:t>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FFFF"/>
                </a:solidFill>
              </a:rPr>
              <a:t>: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lang="en-US" altLang="en-US" sz="2000" dirty="0">
              <a:solidFill>
                <a:srgbClr val="FFFFFF"/>
              </a:solidFill>
            </a:endParaRPr>
          </a:p>
          <a:p>
            <a:pPr algn="l">
              <a:spcBef>
                <a:spcPct val="0"/>
              </a:spcBef>
              <a:buNone/>
            </a:pPr>
            <a:r>
              <a:rPr lang="en-US" altLang="en-US" sz="2000" dirty="0"/>
              <a:t>  Hence</a:t>
            </a:r>
            <a:r>
              <a:rPr lang="en-US" altLang="en-US" sz="2000" dirty="0">
                <a:solidFill>
                  <a:srgbClr val="66FF66"/>
                </a:solidFill>
              </a:rPr>
              <a:t>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000" baseline="-25000" dirty="0">
                <a:solidFill>
                  <a:schemeClr val="accent2"/>
                </a:solidFill>
              </a:rPr>
              <a:t>1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...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0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i="1" baseline="-25000" dirty="0">
                <a:solidFill>
                  <a:schemeClr val="accent2"/>
                </a:solidFill>
                <a:sym typeface="Symbol" panose="05050102010706020507" pitchFamily="18" charset="2"/>
              </a:rPr>
              <a:t> 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algn="l">
              <a:spcBef>
                <a:spcPct val="0"/>
              </a:spcBef>
              <a:buNone/>
            </a:pPr>
            <a:r>
              <a:rPr lang="en-US" altLang="en-US" sz="2000" dirty="0"/>
              <a:t>  Select </a:t>
            </a:r>
            <a:r>
              <a:rPr lang="el-GR" altLang="en-US" sz="20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lang="en-US" altLang="en-US" sz="2000" dirty="0">
                <a:sym typeface="Symbol" panose="05050102010706020507" pitchFamily="18" charset="2"/>
              </a:rPr>
              <a:t>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000" baseline="-25000" dirty="0">
                <a:solidFill>
                  <a:schemeClr val="accent2"/>
                </a:solidFill>
              </a:rPr>
              <a:t>1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...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24" name="AutoShape 8">
            <a:extLst>
              <a:ext uri="{FF2B5EF4-FFF2-40B4-BE49-F238E27FC236}">
                <a16:creationId xmlns:a16="http://schemas.microsoft.com/office/drawing/2014/main" id="{FC84531F-DF15-45A0-8CD3-4A77240A77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1011" y="1993521"/>
            <a:ext cx="3820223" cy="2224155"/>
          </a:xfrm>
          <a:prstGeom prst="wedgeRectCallout">
            <a:avLst>
              <a:gd name="adj1" fmla="val 8367"/>
              <a:gd name="adj2" fmla="val 57260"/>
            </a:avLst>
          </a:prstGeom>
          <a:solidFill>
            <a:srgbClr val="000066"/>
          </a:solidFill>
          <a:ln w="12700">
            <a:solidFill>
              <a:srgbClr val="CC00FF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Proof:</a:t>
            </a:r>
          </a:p>
          <a:p>
            <a:pPr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Assume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1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sym typeface="Symbol" panose="05050102010706020507" pitchFamily="18" charset="2"/>
              </a:rPr>
              <a:t>…</a:t>
            </a:r>
            <a:endParaRPr lang="en-US" altLang="en-US" sz="2000" dirty="0">
              <a:solidFill>
                <a:srgbClr val="FFC000"/>
              </a:solidFill>
            </a:endParaRP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Case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FFFF"/>
                </a:solidFill>
              </a:rPr>
              <a:t>:</a:t>
            </a:r>
          </a:p>
          <a:p>
            <a:pPr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66FF66"/>
                </a:solidFill>
              </a:rPr>
              <a:t>    </a:t>
            </a:r>
            <a:r>
              <a:rPr lang="en-US" altLang="en-US" sz="2000" dirty="0"/>
              <a:t>Hence </a:t>
            </a: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…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  Build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lang="en-US" altLang="en-US" sz="2000" dirty="0">
                <a:solidFill>
                  <a:srgbClr val="FFFFFF"/>
                </a:solidFill>
              </a:rPr>
              <a:t>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⌐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lang="en-US" altLang="en-US" sz="2000" dirty="0">
              <a:solidFill>
                <a:srgbClr val="FFFFFF"/>
              </a:solidFill>
            </a:endParaRPr>
          </a:p>
          <a:p>
            <a:pPr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Case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⌐</a:t>
            </a:r>
            <a:r>
              <a:rPr lang="en-US" altLang="en-US" sz="2000" dirty="0">
                <a:solidFill>
                  <a:srgbClr val="FFFFFF"/>
                </a:solidFill>
              </a:rPr>
              <a:t>:</a:t>
            </a:r>
          </a:p>
          <a:p>
            <a:pPr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  Build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lang="en-US" altLang="en-US" sz="2000" dirty="0">
                <a:solidFill>
                  <a:srgbClr val="FFFFFF"/>
                </a:solidFill>
              </a:rPr>
              <a:t>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⌐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lang="en-US" altLang="en-US" sz="2000" dirty="0">
              <a:solidFill>
                <a:srgbClr val="FFFFFF"/>
              </a:solidFill>
            </a:endParaRPr>
          </a:p>
        </p:txBody>
      </p:sp>
      <p:grpSp>
        <p:nvGrpSpPr>
          <p:cNvPr id="25" name="Group 29">
            <a:extLst>
              <a:ext uri="{FF2B5EF4-FFF2-40B4-BE49-F238E27FC236}">
                <a16:creationId xmlns:a16="http://schemas.microsoft.com/office/drawing/2014/main" id="{319BD124-C3A1-467D-ACC7-BDD15138C23B}"/>
              </a:ext>
            </a:extLst>
          </p:cNvPr>
          <p:cNvGrpSpPr>
            <a:grpSpLocks/>
          </p:cNvGrpSpPr>
          <p:nvPr/>
        </p:nvGrpSpPr>
        <p:grpSpPr bwMode="auto">
          <a:xfrm>
            <a:off x="8235926" y="5885071"/>
            <a:ext cx="917591" cy="929993"/>
            <a:chOff x="2065" y="1551"/>
            <a:chExt cx="1628" cy="1988"/>
          </a:xfrm>
        </p:grpSpPr>
        <p:sp>
          <p:nvSpPr>
            <p:cNvPr id="26" name="Freeform 30">
              <a:extLst>
                <a:ext uri="{FF2B5EF4-FFF2-40B4-BE49-F238E27FC236}">
                  <a16:creationId xmlns:a16="http://schemas.microsoft.com/office/drawing/2014/main" id="{399EE72A-1151-4135-BAF2-FF37A800C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31">
              <a:extLst>
                <a:ext uri="{FF2B5EF4-FFF2-40B4-BE49-F238E27FC236}">
                  <a16:creationId xmlns:a16="http://schemas.microsoft.com/office/drawing/2014/main" id="{46E697E0-DFC7-411A-8B9E-AE55C039F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8" name="Freeform 32">
              <a:extLst>
                <a:ext uri="{FF2B5EF4-FFF2-40B4-BE49-F238E27FC236}">
                  <a16:creationId xmlns:a16="http://schemas.microsoft.com/office/drawing/2014/main" id="{04E0A2C9-5A3E-4421-9496-DD992D488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9" name="Freeform 33">
              <a:extLst>
                <a:ext uri="{FF2B5EF4-FFF2-40B4-BE49-F238E27FC236}">
                  <a16:creationId xmlns:a16="http://schemas.microsoft.com/office/drawing/2014/main" id="{721A206A-5C35-41D4-A796-5250624D9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0" name="Freeform 34">
              <a:extLst>
                <a:ext uri="{FF2B5EF4-FFF2-40B4-BE49-F238E27FC236}">
                  <a16:creationId xmlns:a16="http://schemas.microsoft.com/office/drawing/2014/main" id="{5ED1C4E6-8FCF-4CE9-99D3-459484B02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1" name="Freeform 35">
              <a:extLst>
                <a:ext uri="{FF2B5EF4-FFF2-40B4-BE49-F238E27FC236}">
                  <a16:creationId xmlns:a16="http://schemas.microsoft.com/office/drawing/2014/main" id="{EE9119AE-E2BB-49F3-8E9B-3C9827090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2" name="Freeform 36">
              <a:extLst>
                <a:ext uri="{FF2B5EF4-FFF2-40B4-BE49-F238E27FC236}">
                  <a16:creationId xmlns:a16="http://schemas.microsoft.com/office/drawing/2014/main" id="{7FAC9A40-46FC-4B93-A030-7D4FADAC8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3" name="Freeform 37">
              <a:extLst>
                <a:ext uri="{FF2B5EF4-FFF2-40B4-BE49-F238E27FC236}">
                  <a16:creationId xmlns:a16="http://schemas.microsoft.com/office/drawing/2014/main" id="{101E1369-5826-42AF-87BA-A1A79122B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4" name="Freeform 38">
              <a:extLst>
                <a:ext uri="{FF2B5EF4-FFF2-40B4-BE49-F238E27FC236}">
                  <a16:creationId xmlns:a16="http://schemas.microsoft.com/office/drawing/2014/main" id="{792468D5-02A1-4474-8336-83D987AFC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5" name="Freeform 39">
              <a:extLst>
                <a:ext uri="{FF2B5EF4-FFF2-40B4-BE49-F238E27FC236}">
                  <a16:creationId xmlns:a16="http://schemas.microsoft.com/office/drawing/2014/main" id="{E667663F-8E7F-49E2-BE78-9868DFB11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6" name="Freeform 40">
              <a:extLst>
                <a:ext uri="{FF2B5EF4-FFF2-40B4-BE49-F238E27FC236}">
                  <a16:creationId xmlns:a16="http://schemas.microsoft.com/office/drawing/2014/main" id="{D81BE64C-4C4F-4502-96C1-2289E288F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7" name="Freeform 41">
              <a:extLst>
                <a:ext uri="{FF2B5EF4-FFF2-40B4-BE49-F238E27FC236}">
                  <a16:creationId xmlns:a16="http://schemas.microsoft.com/office/drawing/2014/main" id="{13491BCF-AAA1-42FF-A5BD-3C208FC1B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8" name="Freeform 42">
              <a:extLst>
                <a:ext uri="{FF2B5EF4-FFF2-40B4-BE49-F238E27FC236}">
                  <a16:creationId xmlns:a16="http://schemas.microsoft.com/office/drawing/2014/main" id="{7BCEDB4C-49AA-4EBF-B2C0-CFD621288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43">
              <a:extLst>
                <a:ext uri="{FF2B5EF4-FFF2-40B4-BE49-F238E27FC236}">
                  <a16:creationId xmlns:a16="http://schemas.microsoft.com/office/drawing/2014/main" id="{9398E20A-7106-4632-99BA-20B0A93F1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0" name="Freeform 44">
              <a:extLst>
                <a:ext uri="{FF2B5EF4-FFF2-40B4-BE49-F238E27FC236}">
                  <a16:creationId xmlns:a16="http://schemas.microsoft.com/office/drawing/2014/main" id="{1C01F3F3-355A-4549-91E3-219C95556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45">
              <a:extLst>
                <a:ext uri="{FF2B5EF4-FFF2-40B4-BE49-F238E27FC236}">
                  <a16:creationId xmlns:a16="http://schemas.microsoft.com/office/drawing/2014/main" id="{DA363C58-2092-4894-9889-BA4071342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46">
              <a:extLst>
                <a:ext uri="{FF2B5EF4-FFF2-40B4-BE49-F238E27FC236}">
                  <a16:creationId xmlns:a16="http://schemas.microsoft.com/office/drawing/2014/main" id="{BA994143-9E0E-4739-8810-6891CD2B7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44" name="AutoShape 8">
            <a:extLst>
              <a:ext uri="{FF2B5EF4-FFF2-40B4-BE49-F238E27FC236}">
                <a16:creationId xmlns:a16="http://schemas.microsoft.com/office/drawing/2014/main" id="{C47CE29F-2448-4D67-91BB-599B646CD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178" y="3964555"/>
            <a:ext cx="3820223" cy="429645"/>
          </a:xfrm>
          <a:prstGeom prst="wedgeRectCallout">
            <a:avLst>
              <a:gd name="adj1" fmla="val 43303"/>
              <a:gd name="adj2" fmla="val 66870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In reverse: Same</a:t>
            </a:r>
            <a:endParaRPr lang="en-US" altLang="en-US" sz="2000" dirty="0">
              <a:solidFill>
                <a:srgbClr val="FFFFFF"/>
              </a:solidFill>
              <a:latin typeface="Times New Roman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9E778BF3-F549-48ED-816B-7A4A3A9522B6}"/>
              </a:ext>
            </a:extLst>
          </p:cNvPr>
          <p:cNvSpPr/>
          <p:nvPr/>
        </p:nvSpPr>
        <p:spPr bwMode="auto">
          <a:xfrm>
            <a:off x="1905000" y="2683040"/>
            <a:ext cx="405500" cy="312554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r>
              <a:rPr lang="en-US" sz="2400" dirty="0">
                <a:solidFill>
                  <a:schemeClr val="tx2"/>
                </a:solidFill>
              </a:rPr>
              <a:t> </a:t>
            </a: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C6891A85-C4C6-4794-B5E3-85ADF6ADB31D}"/>
              </a:ext>
            </a:extLst>
          </p:cNvPr>
          <p:cNvSpPr/>
          <p:nvPr/>
        </p:nvSpPr>
        <p:spPr bwMode="auto">
          <a:xfrm>
            <a:off x="1889090" y="2995595"/>
            <a:ext cx="406392" cy="283192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5C62B49B-FE93-45DE-94E1-445B9C479859}"/>
              </a:ext>
            </a:extLst>
          </p:cNvPr>
          <p:cNvSpPr/>
          <p:nvPr/>
        </p:nvSpPr>
        <p:spPr bwMode="auto">
          <a:xfrm>
            <a:off x="2223211" y="1240808"/>
            <a:ext cx="2370785" cy="407975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7A88DAFF-79F8-47F7-B4CF-F2275F9B175E}"/>
              </a:ext>
            </a:extLst>
          </p:cNvPr>
          <p:cNvSpPr/>
          <p:nvPr/>
        </p:nvSpPr>
        <p:spPr bwMode="auto">
          <a:xfrm>
            <a:off x="1994263" y="3278786"/>
            <a:ext cx="533400" cy="288966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22E01EB0-E0C1-4FD9-A066-419717D13547}"/>
              </a:ext>
            </a:extLst>
          </p:cNvPr>
          <p:cNvSpPr/>
          <p:nvPr/>
        </p:nvSpPr>
        <p:spPr bwMode="auto">
          <a:xfrm>
            <a:off x="5562600" y="1246496"/>
            <a:ext cx="3348634" cy="407975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CB0D0817-209C-48DE-AC25-5ED545A8B3BF}"/>
              </a:ext>
            </a:extLst>
          </p:cNvPr>
          <p:cNvSpPr/>
          <p:nvPr/>
        </p:nvSpPr>
        <p:spPr bwMode="auto">
          <a:xfrm>
            <a:off x="1497700" y="1610683"/>
            <a:ext cx="1385126" cy="307017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EEA7183F-1FBF-4BD6-98A3-7D4B1A332746}"/>
              </a:ext>
            </a:extLst>
          </p:cNvPr>
          <p:cNvSpPr/>
          <p:nvPr/>
        </p:nvSpPr>
        <p:spPr bwMode="auto">
          <a:xfrm>
            <a:off x="3175000" y="1600200"/>
            <a:ext cx="1018416" cy="307017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0EBC1F25-7456-41FD-A74B-4DF487063DF5}"/>
              </a:ext>
            </a:extLst>
          </p:cNvPr>
          <p:cNvSpPr/>
          <p:nvPr/>
        </p:nvSpPr>
        <p:spPr bwMode="auto">
          <a:xfrm>
            <a:off x="5943600" y="1610683"/>
            <a:ext cx="977189" cy="307017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0AADEAB8-F658-447D-85E6-47D74757C07C}"/>
              </a:ext>
            </a:extLst>
          </p:cNvPr>
          <p:cNvSpPr/>
          <p:nvPr/>
        </p:nvSpPr>
        <p:spPr bwMode="auto">
          <a:xfrm>
            <a:off x="7136813" y="1610683"/>
            <a:ext cx="1732634" cy="307017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AA8603A5-FEB7-4ABB-98AC-84C7EA0622A5}"/>
              </a:ext>
            </a:extLst>
          </p:cNvPr>
          <p:cNvSpPr/>
          <p:nvPr/>
        </p:nvSpPr>
        <p:spPr bwMode="auto">
          <a:xfrm>
            <a:off x="7135504" y="1600200"/>
            <a:ext cx="1732634" cy="307017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55" name="Rectangle 2">
            <a:extLst>
              <a:ext uri="{FF2B5EF4-FFF2-40B4-BE49-F238E27FC236}">
                <a16:creationId xmlns:a16="http://schemas.microsoft.com/office/drawing/2014/main" id="{7687ABFF-5300-46CA-A863-3117C5771DBF}"/>
              </a:ext>
            </a:extLst>
          </p:cNvPr>
          <p:cNvSpPr txBox="1">
            <a:spLocks noChangeArrowheads="1"/>
          </p:cNvSpPr>
          <p:nvPr/>
        </p:nvSpPr>
        <p:spPr>
          <a:xfrm>
            <a:off x="435592" y="-89961"/>
            <a:ext cx="8293603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/>
              <a:t>Soundness of Sequent Calculus</a:t>
            </a:r>
            <a:endParaRPr lang="en-US" altLang="en-US" sz="4000" kern="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983834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500" fill="hold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500" fill="hold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" dur="500" fill="hold"/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500" fill="hold"/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500" fill="hold"/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500" fill="hold"/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1" fill="hold">
                      <p:stCondLst>
                        <p:cond delay="indefinite"/>
                      </p:stCondLst>
                      <p:childTnLst>
                        <p:par>
                          <p:cTn id="202" fill="hold">
                            <p:stCondLst>
                              <p:cond delay="0"/>
                            </p:stCondLst>
                            <p:childTnLst>
                              <p:par>
                                <p:cTn id="20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7" fill="hold">
                      <p:stCondLst>
                        <p:cond delay="indefinite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5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6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44" grpId="0" animBg="1"/>
      <p:bldP spid="2" grpId="0" animBg="1"/>
      <p:bldP spid="2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</p:bld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AutoShape 35">
            <a:extLst>
              <a:ext uri="{FF2B5EF4-FFF2-40B4-BE49-F238E27FC236}">
                <a16:creationId xmlns:a16="http://schemas.microsoft.com/office/drawing/2014/main" id="{9FB330AE-79E0-4302-9331-8C3B52FBB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51" y="624206"/>
            <a:ext cx="4482737" cy="6192924"/>
          </a:xfrm>
          <a:prstGeom prst="wedgeRoundRectCallout">
            <a:avLst>
              <a:gd name="adj1" fmla="val 42311"/>
              <a:gd name="adj2" fmla="val -3384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None/>
            </a:pPr>
            <a:endParaRPr lang="en-US" sz="2000" dirty="0">
              <a:solidFill>
                <a:schemeClr val="tx2"/>
              </a:solidFill>
            </a:endParaRPr>
          </a:p>
        </p:txBody>
      </p:sp>
      <p:sp>
        <p:nvSpPr>
          <p:cNvPr id="6" name="AutoShape 35">
            <a:extLst>
              <a:ext uri="{FF2B5EF4-FFF2-40B4-BE49-F238E27FC236}">
                <a16:creationId xmlns:a16="http://schemas.microsoft.com/office/drawing/2014/main" id="{E2A7EE73-5AAB-48EF-93BD-E7F7965DA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9014" y="656836"/>
            <a:ext cx="4482737" cy="6160219"/>
          </a:xfrm>
          <a:prstGeom prst="wedgeRoundRectCallout">
            <a:avLst>
              <a:gd name="adj1" fmla="val 42311"/>
              <a:gd name="adj2" fmla="val -3384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ct val="0"/>
              </a:spcBef>
              <a:buNone/>
            </a:pPr>
            <a:r>
              <a:rPr lang="en-US" altLang="en-US" sz="2800" dirty="0">
                <a:solidFill>
                  <a:srgbClr val="FFFFFF"/>
                </a:solidFill>
              </a:rPr>
              <a:t>  </a:t>
            </a:r>
          </a:p>
          <a:p>
            <a:pPr lvl="0">
              <a:spcBef>
                <a:spcPct val="0"/>
              </a:spcBef>
              <a:buNone/>
            </a:pPr>
            <a:endParaRPr lang="en-US" altLang="en-US" sz="2000" dirty="0">
              <a:solidFill>
                <a:srgbClr val="FFFFFF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593EA78-E9D5-4F2D-B683-7C951C87FB88}"/>
              </a:ext>
            </a:extLst>
          </p:cNvPr>
          <p:cNvSpPr txBox="1"/>
          <p:nvPr/>
        </p:nvSpPr>
        <p:spPr>
          <a:xfrm>
            <a:off x="8162890" y="1237193"/>
            <a:ext cx="89126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algn="l"/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3BD921B-0E1A-4A50-8ABB-7A4E8017A9AD}"/>
              </a:ext>
            </a:extLst>
          </p:cNvPr>
          <p:cNvSpPr txBox="1"/>
          <p:nvPr/>
        </p:nvSpPr>
        <p:spPr>
          <a:xfrm>
            <a:off x="6032279" y="1222219"/>
            <a:ext cx="228389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1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lang="en-US" altLang="en-US" sz="2000" dirty="0">
                <a:solidFill>
                  <a:srgbClr val="FFC000"/>
                </a:solidFill>
              </a:rPr>
              <a:t>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n-US" altLang="en-US" sz="1600" dirty="0"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</a:t>
            </a:r>
            <a:r>
              <a:rPr lang="en-US" altLang="en-US" sz="2000" dirty="0">
                <a:solidFill>
                  <a:srgbClr val="FF00FF"/>
                </a:solidFill>
              </a:rPr>
              <a:t>(</a:t>
            </a:r>
            <a:r>
              <a:rPr lang="en-US" altLang="en-US" sz="2000" dirty="0">
                <a:solidFill>
                  <a:srgbClr val="FF0000"/>
                </a:solidFill>
              </a:rPr>
              <a:t>t</a:t>
            </a:r>
            <a:r>
              <a:rPr lang="en-US" altLang="en-US" sz="2000" dirty="0">
                <a:solidFill>
                  <a:srgbClr val="FF00FF"/>
                </a:solidFill>
              </a:rPr>
              <a:t>)</a:t>
            </a:r>
            <a:endParaRPr lang="en-US" altLang="en-US" sz="20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1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sym typeface="Symbol" panose="05050102010706020507" pitchFamily="18" charset="2"/>
              </a:rPr>
              <a:t>… </a:t>
            </a:r>
            <a:r>
              <a:rPr lang="en-US" altLang="en-US" sz="2000" dirty="0">
                <a:solidFill>
                  <a:srgbClr val="FFC000"/>
                </a:solidFill>
              </a:rPr>
              <a:t>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 [$</a:t>
            </a:r>
            <a:r>
              <a:rPr lang="en-US" altLang="en-US" sz="2000" dirty="0">
                <a:solidFill>
                  <a:srgbClr val="FF00FF"/>
                </a:solidFill>
              </a:rPr>
              <a:t>x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</a:rPr>
              <a:t>(x)]</a:t>
            </a:r>
            <a:endParaRPr lang="en-US" altLang="en-US" sz="20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97AD1B9-1ED9-46DC-AF3D-89CEF1119EDB}"/>
              </a:ext>
            </a:extLst>
          </p:cNvPr>
          <p:cNvSpPr txBox="1"/>
          <p:nvPr/>
        </p:nvSpPr>
        <p:spPr>
          <a:xfrm>
            <a:off x="4788473" y="914400"/>
            <a:ext cx="1738016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 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</a:p>
          <a:p>
            <a:pPr algn="l"/>
            <a:r>
              <a:rPr lang="en-US" altLang="en-US" sz="2000" dirty="0">
                <a:solidFill>
                  <a:schemeClr val="tx2"/>
                </a:solidFill>
                <a:latin typeface="+mj-lt"/>
              </a:rPr>
              <a:t>  </a:t>
            </a:r>
            <a:r>
              <a:rPr lang="en-US" altLang="en-US" sz="2000" dirty="0">
                <a:solidFill>
                  <a:srgbClr val="FFFFFF"/>
                </a:solidFill>
                <a:latin typeface="+mj-lt"/>
              </a:rPr>
              <a:t>From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</a:t>
            </a:r>
            <a:r>
              <a:rPr lang="en-US" altLang="en-US" sz="1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n-US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altLang="en-US" sz="2000" dirty="0">
              <a:solidFill>
                <a:schemeClr val="accent2"/>
              </a:solidFill>
            </a:endParaRPr>
          </a:p>
          <a:p>
            <a:pPr algn="l"/>
            <a:r>
              <a:rPr lang="en-US" altLang="en-US" sz="2000" dirty="0">
                <a:solidFill>
                  <a:schemeClr val="accent2"/>
                </a:solidFill>
              </a:rPr>
              <a:t>  </a:t>
            </a:r>
            <a:r>
              <a:rPr lang="en-US" altLang="en-US" sz="2000" dirty="0">
                <a:solidFill>
                  <a:srgbClr val="FFFFFF"/>
                </a:solidFill>
              </a:rPr>
              <a:t>Conclude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71A55AD-7F0F-41D1-9E7B-715F24887A2B}"/>
              </a:ext>
            </a:extLst>
          </p:cNvPr>
          <p:cNvSpPr txBox="1"/>
          <p:nvPr/>
        </p:nvSpPr>
        <p:spPr>
          <a:xfrm>
            <a:off x="5766592" y="603912"/>
            <a:ext cx="228389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n-US" sz="2000" dirty="0">
                <a:solidFill>
                  <a:schemeClr val="tx2"/>
                </a:solidFill>
              </a:rPr>
              <a:t> Build </a:t>
            </a:r>
            <a:r>
              <a:rPr lang="en-US" altLang="en-US" sz="2000" dirty="0">
                <a:solidFill>
                  <a:schemeClr val="tx2"/>
                </a:solidFill>
              </a:rPr>
              <a:t>on the Right:</a:t>
            </a:r>
            <a:endParaRPr lang="en-US" sz="2000" dirty="0">
              <a:solidFill>
                <a:schemeClr val="tx2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EFB6C76-8FC4-4756-B12F-9FB322137B1A}"/>
              </a:ext>
            </a:extLst>
          </p:cNvPr>
          <p:cNvSpPr txBox="1"/>
          <p:nvPr/>
        </p:nvSpPr>
        <p:spPr>
          <a:xfrm>
            <a:off x="2288177" y="1237193"/>
            <a:ext cx="244128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lang="en-US" altLang="en-US" sz="2000" baseline="-25000" dirty="0">
                <a:solidFill>
                  <a:srgbClr val="FFC000"/>
                </a:solidFill>
              </a:rPr>
              <a:t> 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</a:rPr>
              <a:t>  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000" baseline="-25000" dirty="0">
                <a:solidFill>
                  <a:schemeClr val="accent2"/>
                </a:solidFill>
              </a:rPr>
              <a:t>1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lang="en-US" altLang="en-US" sz="2000" i="1" baseline="-25000" dirty="0">
              <a:solidFill>
                <a:schemeClr val="accent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lang="en-US" altLang="en-US" sz="2000" baseline="-25000" dirty="0">
                <a:solidFill>
                  <a:srgbClr val="FFC000"/>
                </a:solidFill>
              </a:rPr>
              <a:t> 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</a:rPr>
              <a:t>  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000" baseline="-25000" dirty="0">
                <a:solidFill>
                  <a:schemeClr val="accent2"/>
                </a:solidFill>
              </a:rPr>
              <a:t>1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FA361D7-6974-4C71-96A1-3A26F9AFF2D8}"/>
              </a:ext>
            </a:extLst>
          </p:cNvPr>
          <p:cNvSpPr txBox="1"/>
          <p:nvPr/>
        </p:nvSpPr>
        <p:spPr>
          <a:xfrm>
            <a:off x="84370" y="914400"/>
            <a:ext cx="235403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 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</a:p>
          <a:p>
            <a:pPr algn="l"/>
            <a:r>
              <a:rPr lang="en-US" altLang="en-US" sz="2000" dirty="0">
                <a:solidFill>
                  <a:schemeClr val="tx2"/>
                </a:solidFill>
                <a:latin typeface="+mj-lt"/>
              </a:rPr>
              <a:t>  </a:t>
            </a:r>
            <a:r>
              <a:rPr lang="en-US" altLang="en-US" sz="2000" dirty="0">
                <a:solidFill>
                  <a:srgbClr val="FFFFFF"/>
                </a:solidFill>
                <a:latin typeface="+mj-lt"/>
              </a:rPr>
              <a:t>From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</a:t>
            </a:r>
            <a:r>
              <a:rPr lang="en-US" altLang="en-US" sz="1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</a:rPr>
              <a:t>(</a:t>
            </a:r>
            <a:r>
              <a:rPr lang="en-US" altLang="en-US" sz="2000" dirty="0">
                <a:solidFill>
                  <a:srgbClr val="66FF66"/>
                </a:solidFill>
              </a:rPr>
              <a:t>x</a:t>
            </a:r>
            <a:r>
              <a:rPr lang="en-US" altLang="en-US" sz="2000" dirty="0">
                <a:solidFill>
                  <a:srgbClr val="FF00FF"/>
                </a:solidFill>
              </a:rPr>
              <a:t>)</a:t>
            </a:r>
            <a:endParaRPr lang="en-US" altLang="en-US" sz="2000" dirty="0">
              <a:solidFill>
                <a:schemeClr val="accent2"/>
              </a:solidFill>
            </a:endParaRPr>
          </a:p>
          <a:p>
            <a:pPr algn="l"/>
            <a:r>
              <a:rPr lang="en-US" altLang="en-US" sz="2000" dirty="0">
                <a:solidFill>
                  <a:schemeClr val="accent2"/>
                </a:solidFill>
              </a:rPr>
              <a:t>  </a:t>
            </a:r>
            <a:r>
              <a:rPr lang="en-US" altLang="en-US" sz="2000" dirty="0">
                <a:solidFill>
                  <a:srgbClr val="FFFFFF"/>
                </a:solidFill>
              </a:rPr>
              <a:t>Conclude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[$</a:t>
            </a:r>
            <a:r>
              <a:rPr lang="en-US" altLang="en-US" sz="2000" dirty="0">
                <a:solidFill>
                  <a:srgbClr val="FF00FF"/>
                </a:solidFill>
              </a:rPr>
              <a:t>x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</a:rPr>
              <a:t>(x)]</a:t>
            </a:r>
            <a:endParaRPr lang="en-US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1F96165-7BF5-44D7-B46E-F6C5AF41B95C}"/>
              </a:ext>
            </a:extLst>
          </p:cNvPr>
          <p:cNvSpPr txBox="1"/>
          <p:nvPr/>
        </p:nvSpPr>
        <p:spPr>
          <a:xfrm>
            <a:off x="1296265" y="602746"/>
            <a:ext cx="21320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n-US" sz="2000" dirty="0">
                <a:solidFill>
                  <a:schemeClr val="tx2"/>
                </a:solidFill>
              </a:rPr>
              <a:t> Build </a:t>
            </a:r>
            <a:r>
              <a:rPr lang="en-US" altLang="en-US" sz="2000" dirty="0">
                <a:solidFill>
                  <a:schemeClr val="tx2"/>
                </a:solidFill>
              </a:rPr>
              <a:t>on the Left</a:t>
            </a:r>
            <a:r>
              <a:rPr lang="en-US" sz="2000" dirty="0">
                <a:solidFill>
                  <a:schemeClr val="tx2"/>
                </a:solidFill>
              </a:rPr>
              <a:t>:</a:t>
            </a:r>
          </a:p>
        </p:txBody>
      </p:sp>
      <p:pic>
        <p:nvPicPr>
          <p:cNvPr id="22" name="Picture 5" descr="j0116172">
            <a:extLst>
              <a:ext uri="{FF2B5EF4-FFF2-40B4-BE49-F238E27FC236}">
                <a16:creationId xmlns:a16="http://schemas.microsoft.com/office/drawing/2014/main" id="{7437D32E-B2DA-4779-9DC1-6FB4C5DE98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7546" y="5637975"/>
            <a:ext cx="891262" cy="1212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AutoShape 8">
            <a:extLst>
              <a:ext uri="{FF2B5EF4-FFF2-40B4-BE49-F238E27FC236}">
                <a16:creationId xmlns:a16="http://schemas.microsoft.com/office/drawing/2014/main" id="{503585B5-1336-44AA-86F9-B21414B2C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178" y="1981200"/>
            <a:ext cx="3820223" cy="1371600"/>
          </a:xfrm>
          <a:prstGeom prst="wedgeRectCallout">
            <a:avLst>
              <a:gd name="adj1" fmla="val -32435"/>
              <a:gd name="adj2" fmla="val 58494"/>
            </a:avLst>
          </a:prstGeom>
          <a:solidFill>
            <a:srgbClr val="000066"/>
          </a:solidFill>
          <a:ln w="12700">
            <a:solidFill>
              <a:srgbClr val="CC00FF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Proof: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Assume </a:t>
            </a: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[$</a:t>
            </a:r>
            <a:r>
              <a:rPr lang="en-US" altLang="en-US" sz="2000" dirty="0">
                <a:solidFill>
                  <a:srgbClr val="FF00FF"/>
                </a:solidFill>
              </a:rPr>
              <a:t>x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</a:t>
            </a:r>
            <a:r>
              <a:rPr lang="en-US" altLang="en-US" sz="2000" dirty="0">
                <a:solidFill>
                  <a:srgbClr val="FF00FF"/>
                </a:solidFill>
              </a:rPr>
              <a:t>(x)]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</a:rPr>
              <a:t>… </a:t>
            </a:r>
          </a:p>
          <a:p>
            <a:pPr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Hence         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</a:rPr>
              <a:t>(x</a:t>
            </a:r>
            <a:r>
              <a:rPr lang="en-US" altLang="en-US" sz="2000" baseline="-250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US" altLang="en-US" sz="2000" dirty="0">
                <a:solidFill>
                  <a:srgbClr val="FF00FF"/>
                </a:solidFill>
              </a:rPr>
              <a:t>)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</a:rPr>
              <a:t>… 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/>
              <a:t>Hence </a:t>
            </a:r>
            <a:r>
              <a:rPr lang="en-US" altLang="en-US" sz="2000" dirty="0">
                <a:solidFill>
                  <a:srgbClr val="FFFFFF"/>
                </a:solidFill>
              </a:rPr>
              <a:t>  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000" baseline="-25000" dirty="0">
                <a:solidFill>
                  <a:schemeClr val="accent2"/>
                </a:solidFill>
              </a:rPr>
              <a:t>1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…</a:t>
            </a:r>
            <a:endParaRPr lang="en-US" altLang="en-US" sz="2000" dirty="0">
              <a:solidFill>
                <a:srgbClr val="FFFFFF"/>
              </a:solidFill>
            </a:endParaRPr>
          </a:p>
        </p:txBody>
      </p:sp>
      <p:sp>
        <p:nvSpPr>
          <p:cNvPr id="24" name="AutoShape 8">
            <a:extLst>
              <a:ext uri="{FF2B5EF4-FFF2-40B4-BE49-F238E27FC236}">
                <a16:creationId xmlns:a16="http://schemas.microsoft.com/office/drawing/2014/main" id="{4903473E-8E17-4303-BD90-1BF5A82CE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1011" y="1993522"/>
            <a:ext cx="3820223" cy="1359278"/>
          </a:xfrm>
          <a:prstGeom prst="wedgeRectCallout">
            <a:avLst>
              <a:gd name="adj1" fmla="val 8367"/>
              <a:gd name="adj2" fmla="val 57260"/>
            </a:avLst>
          </a:prstGeom>
          <a:solidFill>
            <a:srgbClr val="000066"/>
          </a:solidFill>
          <a:ln w="12700">
            <a:solidFill>
              <a:srgbClr val="CC00FF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Proof: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Assume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α</a:t>
            </a:r>
            <a:r>
              <a:rPr lang="en-US" altLang="en-US" sz="2000" baseline="-25000" dirty="0">
                <a:solidFill>
                  <a:srgbClr val="FFC000"/>
                </a:solidFill>
              </a:rPr>
              <a:t>1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</a:rPr>
              <a:t>…</a:t>
            </a:r>
            <a:endParaRPr lang="en-US" altLang="en-US" sz="2000" dirty="0">
              <a:solidFill>
                <a:srgbClr val="FFFFFF"/>
              </a:solidFill>
            </a:endParaRPr>
          </a:p>
          <a:p>
            <a:pPr algn="l">
              <a:spcBef>
                <a:spcPct val="0"/>
              </a:spcBef>
              <a:buNone/>
            </a:pPr>
            <a:r>
              <a:rPr lang="en-US" altLang="en-US" sz="2000" dirty="0"/>
              <a:t>Hence  </a:t>
            </a:r>
            <a:r>
              <a:rPr lang="en-US" altLang="en-US" sz="2000" dirty="0">
                <a:solidFill>
                  <a:srgbClr val="FFFFFF"/>
                </a:solidFill>
              </a:rPr>
              <a:t>     </a:t>
            </a:r>
            <a:r>
              <a:rPr lang="en-US" altLang="en-US" sz="1200" dirty="0">
                <a:solidFill>
                  <a:srgbClr val="FFFFFF"/>
                </a:solidFill>
              </a:rPr>
              <a:t>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</a:rPr>
              <a:t>(</a:t>
            </a:r>
            <a:r>
              <a:rPr lang="en-US" altLang="en-US" sz="2000" dirty="0">
                <a:solidFill>
                  <a:srgbClr val="FF0000"/>
                </a:solidFill>
              </a:rPr>
              <a:t>t</a:t>
            </a:r>
            <a:r>
              <a:rPr lang="en-US" altLang="en-US" sz="2000" dirty="0">
                <a:solidFill>
                  <a:srgbClr val="FF00FF"/>
                </a:solidFill>
              </a:rPr>
              <a:t>) 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… </a:t>
            </a:r>
          </a:p>
          <a:p>
            <a:pPr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Hence </a:t>
            </a: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[$</a:t>
            </a:r>
            <a:r>
              <a:rPr lang="en-US" altLang="en-US" sz="2000" dirty="0">
                <a:solidFill>
                  <a:srgbClr val="FF00FF"/>
                </a:solidFill>
              </a:rPr>
              <a:t>x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</a:t>
            </a:r>
            <a:r>
              <a:rPr lang="en-US" altLang="en-US" sz="2000" dirty="0">
                <a:solidFill>
                  <a:srgbClr val="FF00FF"/>
                </a:solidFill>
              </a:rPr>
              <a:t>(x)]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…</a:t>
            </a:r>
          </a:p>
        </p:txBody>
      </p:sp>
      <p:grpSp>
        <p:nvGrpSpPr>
          <p:cNvPr id="25" name="Group 29">
            <a:extLst>
              <a:ext uri="{FF2B5EF4-FFF2-40B4-BE49-F238E27FC236}">
                <a16:creationId xmlns:a16="http://schemas.microsoft.com/office/drawing/2014/main" id="{23C47F81-AA13-4636-99CD-906F4526030A}"/>
              </a:ext>
            </a:extLst>
          </p:cNvPr>
          <p:cNvGrpSpPr>
            <a:grpSpLocks/>
          </p:cNvGrpSpPr>
          <p:nvPr/>
        </p:nvGrpSpPr>
        <p:grpSpPr bwMode="auto">
          <a:xfrm>
            <a:off x="8235926" y="5885071"/>
            <a:ext cx="917591" cy="929993"/>
            <a:chOff x="2065" y="1551"/>
            <a:chExt cx="1628" cy="1988"/>
          </a:xfrm>
        </p:grpSpPr>
        <p:sp>
          <p:nvSpPr>
            <p:cNvPr id="26" name="Freeform 30">
              <a:extLst>
                <a:ext uri="{FF2B5EF4-FFF2-40B4-BE49-F238E27FC236}">
                  <a16:creationId xmlns:a16="http://schemas.microsoft.com/office/drawing/2014/main" id="{A51F64FB-B322-4EF1-992A-96F61F933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31">
              <a:extLst>
                <a:ext uri="{FF2B5EF4-FFF2-40B4-BE49-F238E27FC236}">
                  <a16:creationId xmlns:a16="http://schemas.microsoft.com/office/drawing/2014/main" id="{8B112412-3BB9-43A0-993E-3372AA969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8" name="Freeform 32">
              <a:extLst>
                <a:ext uri="{FF2B5EF4-FFF2-40B4-BE49-F238E27FC236}">
                  <a16:creationId xmlns:a16="http://schemas.microsoft.com/office/drawing/2014/main" id="{8704CB47-8D9B-4457-9F12-FDBDB33E6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9" name="Freeform 33">
              <a:extLst>
                <a:ext uri="{FF2B5EF4-FFF2-40B4-BE49-F238E27FC236}">
                  <a16:creationId xmlns:a16="http://schemas.microsoft.com/office/drawing/2014/main" id="{A64049C7-88C7-43C9-AD7B-3C6A52D5E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0" name="Freeform 34">
              <a:extLst>
                <a:ext uri="{FF2B5EF4-FFF2-40B4-BE49-F238E27FC236}">
                  <a16:creationId xmlns:a16="http://schemas.microsoft.com/office/drawing/2014/main" id="{FCE71F97-7F32-49F8-9E97-1F86896E0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1" name="Freeform 35">
              <a:extLst>
                <a:ext uri="{FF2B5EF4-FFF2-40B4-BE49-F238E27FC236}">
                  <a16:creationId xmlns:a16="http://schemas.microsoft.com/office/drawing/2014/main" id="{3CA68A10-73A1-4433-8833-C2184CD43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2" name="Freeform 36">
              <a:extLst>
                <a:ext uri="{FF2B5EF4-FFF2-40B4-BE49-F238E27FC236}">
                  <a16:creationId xmlns:a16="http://schemas.microsoft.com/office/drawing/2014/main" id="{508140D9-34D9-435F-AC75-8C69C8D37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3" name="Freeform 37">
              <a:extLst>
                <a:ext uri="{FF2B5EF4-FFF2-40B4-BE49-F238E27FC236}">
                  <a16:creationId xmlns:a16="http://schemas.microsoft.com/office/drawing/2014/main" id="{663DBA2A-432A-443F-9293-CCD9800F1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4" name="Freeform 38">
              <a:extLst>
                <a:ext uri="{FF2B5EF4-FFF2-40B4-BE49-F238E27FC236}">
                  <a16:creationId xmlns:a16="http://schemas.microsoft.com/office/drawing/2014/main" id="{CD5BAF39-66A2-4170-BB9D-731FA98BC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5" name="Freeform 39">
              <a:extLst>
                <a:ext uri="{FF2B5EF4-FFF2-40B4-BE49-F238E27FC236}">
                  <a16:creationId xmlns:a16="http://schemas.microsoft.com/office/drawing/2014/main" id="{DE31CB11-5F34-4F67-831E-9AA48FEA1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6" name="Freeform 40">
              <a:extLst>
                <a:ext uri="{FF2B5EF4-FFF2-40B4-BE49-F238E27FC236}">
                  <a16:creationId xmlns:a16="http://schemas.microsoft.com/office/drawing/2014/main" id="{0254A787-3E86-49C7-A78E-89968EC18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7" name="Freeform 41">
              <a:extLst>
                <a:ext uri="{FF2B5EF4-FFF2-40B4-BE49-F238E27FC236}">
                  <a16:creationId xmlns:a16="http://schemas.microsoft.com/office/drawing/2014/main" id="{DF8A9C1C-6B4B-44FB-952D-61CA6CCC2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8" name="Freeform 42">
              <a:extLst>
                <a:ext uri="{FF2B5EF4-FFF2-40B4-BE49-F238E27FC236}">
                  <a16:creationId xmlns:a16="http://schemas.microsoft.com/office/drawing/2014/main" id="{DF2E6C38-6259-4871-9ECA-C96DAA45C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43">
              <a:extLst>
                <a:ext uri="{FF2B5EF4-FFF2-40B4-BE49-F238E27FC236}">
                  <a16:creationId xmlns:a16="http://schemas.microsoft.com/office/drawing/2014/main" id="{0E43AA12-057D-4511-AA92-6E47280AA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0" name="Freeform 44">
              <a:extLst>
                <a:ext uri="{FF2B5EF4-FFF2-40B4-BE49-F238E27FC236}">
                  <a16:creationId xmlns:a16="http://schemas.microsoft.com/office/drawing/2014/main" id="{FA6A495D-B902-4685-8F12-E96C50545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45">
              <a:extLst>
                <a:ext uri="{FF2B5EF4-FFF2-40B4-BE49-F238E27FC236}">
                  <a16:creationId xmlns:a16="http://schemas.microsoft.com/office/drawing/2014/main" id="{85DFC4F3-7EB4-4392-B92B-E1766EFBA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46">
              <a:extLst>
                <a:ext uri="{FF2B5EF4-FFF2-40B4-BE49-F238E27FC236}">
                  <a16:creationId xmlns:a16="http://schemas.microsoft.com/office/drawing/2014/main" id="{1066341C-449F-44CA-8FCD-B488B2408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46" name="Text Box 44">
            <a:extLst>
              <a:ext uri="{FF2B5EF4-FFF2-40B4-BE49-F238E27FC236}">
                <a16:creationId xmlns:a16="http://schemas.microsoft.com/office/drawing/2014/main" id="{3DA86878-C7A5-4D13-BC2C-7CA675198D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1269" y="1225490"/>
            <a:ext cx="3102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0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000" dirty="0">
                <a:solidFill>
                  <a:srgbClr val="66FF66"/>
                </a:solidFill>
              </a:rPr>
              <a:t>x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</a:rPr>
              <a:t>[     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</a:rPr>
              <a:t>                              ]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3A9450C6-059C-4EAC-B52B-52821B90720B}"/>
              </a:ext>
            </a:extLst>
          </p:cNvPr>
          <p:cNvSpPr/>
          <p:nvPr/>
        </p:nvSpPr>
        <p:spPr bwMode="auto">
          <a:xfrm>
            <a:off x="1147166" y="1246496"/>
            <a:ext cx="3348634" cy="407975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18E356FF-2166-42E4-8EFB-561E800CCEFF}"/>
              </a:ext>
            </a:extLst>
          </p:cNvPr>
          <p:cNvSpPr/>
          <p:nvPr/>
        </p:nvSpPr>
        <p:spPr bwMode="auto">
          <a:xfrm>
            <a:off x="5960466" y="1244600"/>
            <a:ext cx="2896018" cy="407975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551DF399-2B1D-4BE2-848B-959D90DD2627}"/>
              </a:ext>
            </a:extLst>
          </p:cNvPr>
          <p:cNvSpPr/>
          <p:nvPr/>
        </p:nvSpPr>
        <p:spPr bwMode="auto">
          <a:xfrm>
            <a:off x="1281873" y="1572583"/>
            <a:ext cx="1634279" cy="353540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ABC02AD3-AB83-4965-AD78-ECCBF212F006}"/>
              </a:ext>
            </a:extLst>
          </p:cNvPr>
          <p:cNvSpPr/>
          <p:nvPr/>
        </p:nvSpPr>
        <p:spPr bwMode="auto">
          <a:xfrm>
            <a:off x="3263074" y="1600200"/>
            <a:ext cx="1001626" cy="307017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24B8842B-76A1-48A1-BE4C-4210E48D586B}"/>
              </a:ext>
            </a:extLst>
          </p:cNvPr>
          <p:cNvSpPr/>
          <p:nvPr/>
        </p:nvSpPr>
        <p:spPr bwMode="auto">
          <a:xfrm>
            <a:off x="6007811" y="1610683"/>
            <a:ext cx="977189" cy="307017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E2C4B197-9E32-468F-9CD9-22A6F14B2AA6}"/>
              </a:ext>
            </a:extLst>
          </p:cNvPr>
          <p:cNvSpPr/>
          <p:nvPr/>
        </p:nvSpPr>
        <p:spPr bwMode="auto">
          <a:xfrm>
            <a:off x="7086599" y="1585283"/>
            <a:ext cx="1841697" cy="321934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44" name="Rectangle 2">
            <a:extLst>
              <a:ext uri="{FF2B5EF4-FFF2-40B4-BE49-F238E27FC236}">
                <a16:creationId xmlns:a16="http://schemas.microsoft.com/office/drawing/2014/main" id="{30C0A5C4-DCB5-46FC-AE16-6DE717A7A971}"/>
              </a:ext>
            </a:extLst>
          </p:cNvPr>
          <p:cNvSpPr txBox="1">
            <a:spLocks noChangeArrowheads="1"/>
          </p:cNvSpPr>
          <p:nvPr/>
        </p:nvSpPr>
        <p:spPr>
          <a:xfrm>
            <a:off x="435592" y="-89961"/>
            <a:ext cx="8293603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/>
              <a:t>Soundness of Sequent Calculus</a:t>
            </a:r>
            <a:endParaRPr lang="en-US" altLang="en-US" sz="4000" kern="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350957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46" grpId="0"/>
      <p:bldP spid="46" grpId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  <p:bldP spid="52" grpId="0" animBg="1"/>
    </p:bld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AutoShape 35">
            <a:extLst>
              <a:ext uri="{FF2B5EF4-FFF2-40B4-BE49-F238E27FC236}">
                <a16:creationId xmlns:a16="http://schemas.microsoft.com/office/drawing/2014/main" id="{9FB330AE-79E0-4302-9331-8C3B52FBB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51" y="624206"/>
            <a:ext cx="4482737" cy="6192924"/>
          </a:xfrm>
          <a:prstGeom prst="wedgeRoundRectCallout">
            <a:avLst>
              <a:gd name="adj1" fmla="val 42311"/>
              <a:gd name="adj2" fmla="val -3384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None/>
            </a:pPr>
            <a:endParaRPr lang="en-US" sz="2000" dirty="0">
              <a:solidFill>
                <a:schemeClr val="tx2"/>
              </a:solidFill>
            </a:endParaRPr>
          </a:p>
        </p:txBody>
      </p:sp>
      <p:sp>
        <p:nvSpPr>
          <p:cNvPr id="6" name="AutoShape 35">
            <a:extLst>
              <a:ext uri="{FF2B5EF4-FFF2-40B4-BE49-F238E27FC236}">
                <a16:creationId xmlns:a16="http://schemas.microsoft.com/office/drawing/2014/main" id="{E2A7EE73-5AAB-48EF-93BD-E7F7965DA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9014" y="656836"/>
            <a:ext cx="4482737" cy="6160219"/>
          </a:xfrm>
          <a:prstGeom prst="wedgeRoundRectCallout">
            <a:avLst>
              <a:gd name="adj1" fmla="val 42311"/>
              <a:gd name="adj2" fmla="val -3384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ct val="0"/>
              </a:spcBef>
              <a:buNone/>
            </a:pPr>
            <a:r>
              <a:rPr lang="en-US" altLang="en-US" sz="2800" dirty="0">
                <a:solidFill>
                  <a:srgbClr val="FFFFFF"/>
                </a:solidFill>
              </a:rPr>
              <a:t>  </a:t>
            </a:r>
          </a:p>
          <a:p>
            <a:pPr lvl="0">
              <a:spcBef>
                <a:spcPct val="0"/>
              </a:spcBef>
              <a:buNone/>
            </a:pPr>
            <a:endParaRPr lang="en-US" altLang="en-US" sz="2000" dirty="0">
              <a:solidFill>
                <a:srgbClr val="FFFFFF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593EA78-E9D5-4F2D-B683-7C951C87FB88}"/>
              </a:ext>
            </a:extLst>
          </p:cNvPr>
          <p:cNvSpPr txBox="1"/>
          <p:nvPr/>
        </p:nvSpPr>
        <p:spPr>
          <a:xfrm>
            <a:off x="8162890" y="1237193"/>
            <a:ext cx="89126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algn="l"/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3BD921B-0E1A-4A50-8ABB-7A4E8017A9AD}"/>
              </a:ext>
            </a:extLst>
          </p:cNvPr>
          <p:cNvSpPr txBox="1"/>
          <p:nvPr/>
        </p:nvSpPr>
        <p:spPr>
          <a:xfrm>
            <a:off x="6032279" y="1222219"/>
            <a:ext cx="228389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1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lang="en-US" altLang="en-US" sz="2000" dirty="0">
                <a:solidFill>
                  <a:srgbClr val="FFC000"/>
                </a:solidFill>
              </a:rPr>
              <a:t>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n-US" altLang="en-US" sz="1600" dirty="0"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</a:t>
            </a:r>
            <a:r>
              <a:rPr lang="en-US" altLang="en-US" sz="2000" dirty="0">
                <a:solidFill>
                  <a:srgbClr val="FF00FF"/>
                </a:solidFill>
              </a:rPr>
              <a:t>(</a:t>
            </a:r>
            <a:r>
              <a:rPr lang="en-US" altLang="en-US" sz="2000" dirty="0">
                <a:solidFill>
                  <a:srgbClr val="FF0000"/>
                </a:solidFill>
              </a:rPr>
              <a:t>t</a:t>
            </a:r>
            <a:r>
              <a:rPr lang="en-US" altLang="en-US" sz="2000" dirty="0">
                <a:solidFill>
                  <a:srgbClr val="FF00FF"/>
                </a:solidFill>
              </a:rPr>
              <a:t>)</a:t>
            </a:r>
            <a:endParaRPr lang="en-US" altLang="en-US" sz="20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1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sym typeface="Symbol" panose="05050102010706020507" pitchFamily="18" charset="2"/>
              </a:rPr>
              <a:t>… </a:t>
            </a:r>
            <a:r>
              <a:rPr lang="en-US" altLang="en-US" sz="2000" dirty="0">
                <a:solidFill>
                  <a:srgbClr val="FFC000"/>
                </a:solidFill>
              </a:rPr>
              <a:t>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 [$</a:t>
            </a:r>
            <a:r>
              <a:rPr lang="en-US" altLang="en-US" sz="2000" dirty="0">
                <a:solidFill>
                  <a:srgbClr val="FF00FF"/>
                </a:solidFill>
              </a:rPr>
              <a:t>x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</a:rPr>
              <a:t>(x)]</a:t>
            </a:r>
            <a:endParaRPr lang="en-US" altLang="en-US" sz="20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97AD1B9-1ED9-46DC-AF3D-89CEF1119EDB}"/>
              </a:ext>
            </a:extLst>
          </p:cNvPr>
          <p:cNvSpPr txBox="1"/>
          <p:nvPr/>
        </p:nvSpPr>
        <p:spPr>
          <a:xfrm>
            <a:off x="4788473" y="914400"/>
            <a:ext cx="1738016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 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</a:p>
          <a:p>
            <a:pPr algn="l"/>
            <a:r>
              <a:rPr lang="en-US" altLang="en-US" sz="2000" dirty="0">
                <a:solidFill>
                  <a:schemeClr val="tx2"/>
                </a:solidFill>
                <a:latin typeface="+mj-lt"/>
              </a:rPr>
              <a:t>  </a:t>
            </a:r>
            <a:r>
              <a:rPr lang="en-US" altLang="en-US" sz="2000" dirty="0">
                <a:solidFill>
                  <a:srgbClr val="FFFFFF"/>
                </a:solidFill>
                <a:latin typeface="+mj-lt"/>
              </a:rPr>
              <a:t>From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</a:t>
            </a:r>
            <a:r>
              <a:rPr lang="en-US" altLang="en-US" sz="1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n-US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altLang="en-US" sz="2000" dirty="0">
              <a:solidFill>
                <a:schemeClr val="accent2"/>
              </a:solidFill>
            </a:endParaRPr>
          </a:p>
          <a:p>
            <a:pPr algn="l"/>
            <a:r>
              <a:rPr lang="en-US" altLang="en-US" sz="2000" dirty="0">
                <a:solidFill>
                  <a:schemeClr val="accent2"/>
                </a:solidFill>
              </a:rPr>
              <a:t>  </a:t>
            </a:r>
            <a:r>
              <a:rPr lang="en-US" altLang="en-US" sz="2000" dirty="0">
                <a:solidFill>
                  <a:srgbClr val="FFFFFF"/>
                </a:solidFill>
              </a:rPr>
              <a:t>Conclude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71A55AD-7F0F-41D1-9E7B-715F24887A2B}"/>
              </a:ext>
            </a:extLst>
          </p:cNvPr>
          <p:cNvSpPr txBox="1"/>
          <p:nvPr/>
        </p:nvSpPr>
        <p:spPr>
          <a:xfrm>
            <a:off x="5766592" y="603912"/>
            <a:ext cx="228389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n-US" sz="2000" dirty="0">
                <a:solidFill>
                  <a:schemeClr val="tx2"/>
                </a:solidFill>
              </a:rPr>
              <a:t> Build </a:t>
            </a:r>
            <a:r>
              <a:rPr lang="en-US" altLang="en-US" sz="2000" dirty="0">
                <a:solidFill>
                  <a:schemeClr val="tx2"/>
                </a:solidFill>
              </a:rPr>
              <a:t>on the Right:</a:t>
            </a:r>
            <a:endParaRPr lang="en-US" sz="2000" dirty="0">
              <a:solidFill>
                <a:schemeClr val="tx2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EFB6C76-8FC4-4756-B12F-9FB322137B1A}"/>
              </a:ext>
            </a:extLst>
          </p:cNvPr>
          <p:cNvSpPr txBox="1"/>
          <p:nvPr/>
        </p:nvSpPr>
        <p:spPr>
          <a:xfrm>
            <a:off x="2288177" y="1237193"/>
            <a:ext cx="244128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lang="en-US" altLang="en-US" sz="2000" baseline="-25000" dirty="0">
                <a:solidFill>
                  <a:srgbClr val="FFC000"/>
                </a:solidFill>
              </a:rPr>
              <a:t> 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</a:rPr>
              <a:t>  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000" baseline="-25000" dirty="0">
                <a:solidFill>
                  <a:schemeClr val="accent2"/>
                </a:solidFill>
              </a:rPr>
              <a:t>1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lang="en-US" altLang="en-US" sz="2000" i="1" baseline="-25000" dirty="0">
              <a:solidFill>
                <a:schemeClr val="accent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lang="en-US" altLang="en-US" sz="2000" baseline="-25000" dirty="0">
                <a:solidFill>
                  <a:srgbClr val="FFC000"/>
                </a:solidFill>
              </a:rPr>
              <a:t> 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</a:rPr>
              <a:t>  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000" baseline="-25000" dirty="0">
                <a:solidFill>
                  <a:schemeClr val="accent2"/>
                </a:solidFill>
              </a:rPr>
              <a:t>1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FA361D7-6974-4C71-96A1-3A26F9AFF2D8}"/>
              </a:ext>
            </a:extLst>
          </p:cNvPr>
          <p:cNvSpPr txBox="1"/>
          <p:nvPr/>
        </p:nvSpPr>
        <p:spPr>
          <a:xfrm>
            <a:off x="84370" y="914400"/>
            <a:ext cx="235403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 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</a:p>
          <a:p>
            <a:pPr algn="l"/>
            <a:r>
              <a:rPr lang="en-US" altLang="en-US" sz="2000" dirty="0">
                <a:solidFill>
                  <a:schemeClr val="tx2"/>
                </a:solidFill>
                <a:latin typeface="+mj-lt"/>
              </a:rPr>
              <a:t>  </a:t>
            </a:r>
            <a:r>
              <a:rPr lang="en-US" altLang="en-US" sz="2000" dirty="0">
                <a:solidFill>
                  <a:srgbClr val="FFFFFF"/>
                </a:solidFill>
                <a:latin typeface="+mj-lt"/>
              </a:rPr>
              <a:t>From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</a:t>
            </a:r>
            <a:r>
              <a:rPr lang="en-US" altLang="en-US" sz="1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</a:rPr>
              <a:t>(</a:t>
            </a:r>
            <a:r>
              <a:rPr lang="en-US" altLang="en-US" sz="2000" dirty="0">
                <a:solidFill>
                  <a:srgbClr val="66FF66"/>
                </a:solidFill>
              </a:rPr>
              <a:t>x</a:t>
            </a:r>
            <a:r>
              <a:rPr lang="en-US" altLang="en-US" sz="2000" dirty="0">
                <a:solidFill>
                  <a:srgbClr val="FF00FF"/>
                </a:solidFill>
              </a:rPr>
              <a:t>)</a:t>
            </a:r>
            <a:endParaRPr lang="en-US" altLang="en-US" sz="2000" dirty="0">
              <a:solidFill>
                <a:schemeClr val="accent2"/>
              </a:solidFill>
            </a:endParaRPr>
          </a:p>
          <a:p>
            <a:pPr algn="l"/>
            <a:r>
              <a:rPr lang="en-US" altLang="en-US" sz="2000" dirty="0">
                <a:solidFill>
                  <a:schemeClr val="accent2"/>
                </a:solidFill>
              </a:rPr>
              <a:t>  </a:t>
            </a:r>
            <a:r>
              <a:rPr lang="en-US" altLang="en-US" sz="2000" dirty="0">
                <a:solidFill>
                  <a:srgbClr val="FFFFFF"/>
                </a:solidFill>
              </a:rPr>
              <a:t>Conclude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[$</a:t>
            </a:r>
            <a:r>
              <a:rPr lang="en-US" altLang="en-US" sz="2000" dirty="0">
                <a:solidFill>
                  <a:srgbClr val="FF00FF"/>
                </a:solidFill>
              </a:rPr>
              <a:t>x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</a:rPr>
              <a:t>(x)]</a:t>
            </a:r>
            <a:endParaRPr lang="en-US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1F96165-7BF5-44D7-B46E-F6C5AF41B95C}"/>
              </a:ext>
            </a:extLst>
          </p:cNvPr>
          <p:cNvSpPr txBox="1"/>
          <p:nvPr/>
        </p:nvSpPr>
        <p:spPr>
          <a:xfrm>
            <a:off x="1296265" y="602746"/>
            <a:ext cx="21320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n-US" sz="2000" dirty="0">
                <a:solidFill>
                  <a:schemeClr val="tx2"/>
                </a:solidFill>
              </a:rPr>
              <a:t> Build </a:t>
            </a:r>
            <a:r>
              <a:rPr lang="en-US" altLang="en-US" sz="2000" dirty="0">
                <a:solidFill>
                  <a:schemeClr val="tx2"/>
                </a:solidFill>
              </a:rPr>
              <a:t>on the Left</a:t>
            </a:r>
            <a:r>
              <a:rPr lang="en-US" sz="2000" dirty="0">
                <a:solidFill>
                  <a:schemeClr val="tx2"/>
                </a:solidFill>
              </a:rPr>
              <a:t>:</a:t>
            </a:r>
          </a:p>
        </p:txBody>
      </p:sp>
      <p:pic>
        <p:nvPicPr>
          <p:cNvPr id="22" name="Picture 5" descr="j0116172">
            <a:extLst>
              <a:ext uri="{FF2B5EF4-FFF2-40B4-BE49-F238E27FC236}">
                <a16:creationId xmlns:a16="http://schemas.microsoft.com/office/drawing/2014/main" id="{7437D32E-B2DA-4779-9DC1-6FB4C5DE98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7546" y="5637975"/>
            <a:ext cx="891262" cy="1212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" name="Group 29">
            <a:extLst>
              <a:ext uri="{FF2B5EF4-FFF2-40B4-BE49-F238E27FC236}">
                <a16:creationId xmlns:a16="http://schemas.microsoft.com/office/drawing/2014/main" id="{23C47F81-AA13-4636-99CD-906F4526030A}"/>
              </a:ext>
            </a:extLst>
          </p:cNvPr>
          <p:cNvGrpSpPr>
            <a:grpSpLocks/>
          </p:cNvGrpSpPr>
          <p:nvPr/>
        </p:nvGrpSpPr>
        <p:grpSpPr bwMode="auto">
          <a:xfrm>
            <a:off x="8235926" y="5885071"/>
            <a:ext cx="917591" cy="929993"/>
            <a:chOff x="2065" y="1551"/>
            <a:chExt cx="1628" cy="1988"/>
          </a:xfrm>
        </p:grpSpPr>
        <p:sp>
          <p:nvSpPr>
            <p:cNvPr id="26" name="Freeform 30">
              <a:extLst>
                <a:ext uri="{FF2B5EF4-FFF2-40B4-BE49-F238E27FC236}">
                  <a16:creationId xmlns:a16="http://schemas.microsoft.com/office/drawing/2014/main" id="{A51F64FB-B322-4EF1-992A-96F61F933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31">
              <a:extLst>
                <a:ext uri="{FF2B5EF4-FFF2-40B4-BE49-F238E27FC236}">
                  <a16:creationId xmlns:a16="http://schemas.microsoft.com/office/drawing/2014/main" id="{8B112412-3BB9-43A0-993E-3372AA969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8" name="Freeform 32">
              <a:extLst>
                <a:ext uri="{FF2B5EF4-FFF2-40B4-BE49-F238E27FC236}">
                  <a16:creationId xmlns:a16="http://schemas.microsoft.com/office/drawing/2014/main" id="{8704CB47-8D9B-4457-9F12-FDBDB33E6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9" name="Freeform 33">
              <a:extLst>
                <a:ext uri="{FF2B5EF4-FFF2-40B4-BE49-F238E27FC236}">
                  <a16:creationId xmlns:a16="http://schemas.microsoft.com/office/drawing/2014/main" id="{A64049C7-88C7-43C9-AD7B-3C6A52D5E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0" name="Freeform 34">
              <a:extLst>
                <a:ext uri="{FF2B5EF4-FFF2-40B4-BE49-F238E27FC236}">
                  <a16:creationId xmlns:a16="http://schemas.microsoft.com/office/drawing/2014/main" id="{FCE71F97-7F32-49F8-9E97-1F86896E0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1" name="Freeform 35">
              <a:extLst>
                <a:ext uri="{FF2B5EF4-FFF2-40B4-BE49-F238E27FC236}">
                  <a16:creationId xmlns:a16="http://schemas.microsoft.com/office/drawing/2014/main" id="{3CA68A10-73A1-4433-8833-C2184CD43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2" name="Freeform 36">
              <a:extLst>
                <a:ext uri="{FF2B5EF4-FFF2-40B4-BE49-F238E27FC236}">
                  <a16:creationId xmlns:a16="http://schemas.microsoft.com/office/drawing/2014/main" id="{508140D9-34D9-435F-AC75-8C69C8D37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3" name="Freeform 37">
              <a:extLst>
                <a:ext uri="{FF2B5EF4-FFF2-40B4-BE49-F238E27FC236}">
                  <a16:creationId xmlns:a16="http://schemas.microsoft.com/office/drawing/2014/main" id="{663DBA2A-432A-443F-9293-CCD9800F1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4" name="Freeform 38">
              <a:extLst>
                <a:ext uri="{FF2B5EF4-FFF2-40B4-BE49-F238E27FC236}">
                  <a16:creationId xmlns:a16="http://schemas.microsoft.com/office/drawing/2014/main" id="{CD5BAF39-66A2-4170-BB9D-731FA98BC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5" name="Freeform 39">
              <a:extLst>
                <a:ext uri="{FF2B5EF4-FFF2-40B4-BE49-F238E27FC236}">
                  <a16:creationId xmlns:a16="http://schemas.microsoft.com/office/drawing/2014/main" id="{DE31CB11-5F34-4F67-831E-9AA48FEA1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6" name="Freeform 40">
              <a:extLst>
                <a:ext uri="{FF2B5EF4-FFF2-40B4-BE49-F238E27FC236}">
                  <a16:creationId xmlns:a16="http://schemas.microsoft.com/office/drawing/2014/main" id="{0254A787-3E86-49C7-A78E-89968EC18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7" name="Freeform 41">
              <a:extLst>
                <a:ext uri="{FF2B5EF4-FFF2-40B4-BE49-F238E27FC236}">
                  <a16:creationId xmlns:a16="http://schemas.microsoft.com/office/drawing/2014/main" id="{DF8A9C1C-6B4B-44FB-952D-61CA6CCC2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8" name="Freeform 42">
              <a:extLst>
                <a:ext uri="{FF2B5EF4-FFF2-40B4-BE49-F238E27FC236}">
                  <a16:creationId xmlns:a16="http://schemas.microsoft.com/office/drawing/2014/main" id="{DF2E6C38-6259-4871-9ECA-C96DAA45C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43">
              <a:extLst>
                <a:ext uri="{FF2B5EF4-FFF2-40B4-BE49-F238E27FC236}">
                  <a16:creationId xmlns:a16="http://schemas.microsoft.com/office/drawing/2014/main" id="{0E43AA12-057D-4511-AA92-6E47280AA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0" name="Freeform 44">
              <a:extLst>
                <a:ext uri="{FF2B5EF4-FFF2-40B4-BE49-F238E27FC236}">
                  <a16:creationId xmlns:a16="http://schemas.microsoft.com/office/drawing/2014/main" id="{FA6A495D-B902-4685-8F12-E96C50545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45">
              <a:extLst>
                <a:ext uri="{FF2B5EF4-FFF2-40B4-BE49-F238E27FC236}">
                  <a16:creationId xmlns:a16="http://schemas.microsoft.com/office/drawing/2014/main" id="{85DFC4F3-7EB4-4392-B92B-E1766EFBA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46">
              <a:extLst>
                <a:ext uri="{FF2B5EF4-FFF2-40B4-BE49-F238E27FC236}">
                  <a16:creationId xmlns:a16="http://schemas.microsoft.com/office/drawing/2014/main" id="{1066341C-449F-44CA-8FCD-B488B2408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44" name="AutoShape 8">
            <a:extLst>
              <a:ext uri="{FF2B5EF4-FFF2-40B4-BE49-F238E27FC236}">
                <a16:creationId xmlns:a16="http://schemas.microsoft.com/office/drawing/2014/main" id="{0A50BBAC-5508-4994-9EB0-A2AD3FF36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178" y="1944047"/>
            <a:ext cx="3820223" cy="2004383"/>
          </a:xfrm>
          <a:prstGeom prst="wedgeRectCallout">
            <a:avLst>
              <a:gd name="adj1" fmla="val 45089"/>
              <a:gd name="adj2" fmla="val 54164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In reverse: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Let </a:t>
            </a:r>
            <a:r>
              <a:rPr lang="en-US" altLang="en-US" sz="2000" dirty="0">
                <a:solidFill>
                  <a:srgbClr val="FF0000"/>
                </a:solidFill>
              </a:rPr>
              <a:t>x</a:t>
            </a:r>
            <a:r>
              <a:rPr lang="en-US" altLang="en-US" sz="2000" dirty="0">
                <a:solidFill>
                  <a:srgbClr val="FFFFFF"/>
                </a:solidFill>
              </a:rPr>
              <a:t> be arbitrary.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Assume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</a:rPr>
              <a:t>(</a:t>
            </a:r>
            <a:r>
              <a:rPr lang="en-US" altLang="en-US" sz="2000" dirty="0">
                <a:solidFill>
                  <a:srgbClr val="FF0000"/>
                </a:solidFill>
              </a:rPr>
              <a:t>x</a:t>
            </a:r>
            <a:r>
              <a:rPr lang="en-US" altLang="en-US" sz="2000" dirty="0">
                <a:solidFill>
                  <a:srgbClr val="FF00FF"/>
                </a:solidFill>
              </a:rPr>
              <a:t>)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</a:p>
          <a:p>
            <a:pPr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Hence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[$</a:t>
            </a:r>
            <a:r>
              <a:rPr lang="en-US" altLang="en-US" sz="2000" dirty="0">
                <a:solidFill>
                  <a:srgbClr val="FF00FF"/>
                </a:solidFill>
              </a:rPr>
              <a:t>x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</a:rPr>
              <a:t>(x)]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lang="en-US" altLang="en-US" sz="2000" dirty="0">
              <a:solidFill>
                <a:srgbClr val="FFFFFF"/>
              </a:solidFill>
            </a:endParaRPr>
          </a:p>
          <a:p>
            <a:pPr algn="l">
              <a:spcBef>
                <a:spcPct val="0"/>
              </a:spcBef>
              <a:buNone/>
            </a:pPr>
            <a:r>
              <a:rPr lang="en-US" altLang="en-US" sz="2000" dirty="0"/>
              <a:t>  Hence</a:t>
            </a:r>
            <a:r>
              <a:rPr lang="en-US" altLang="en-US" sz="2000" dirty="0">
                <a:solidFill>
                  <a:srgbClr val="FFFFFF"/>
                </a:solidFill>
              </a:rPr>
              <a:t>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000" baseline="-25000" dirty="0">
                <a:solidFill>
                  <a:schemeClr val="accent2"/>
                </a:solidFill>
              </a:rPr>
              <a:t>1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lang="en-US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Hence for all </a:t>
            </a:r>
            <a:r>
              <a:rPr lang="en-US" altLang="en-US" sz="2000" dirty="0">
                <a:solidFill>
                  <a:srgbClr val="FF0000"/>
                </a:solidFill>
              </a:rPr>
              <a:t>x</a:t>
            </a:r>
            <a:r>
              <a:rPr lang="en-US" altLang="en-US" sz="2000" dirty="0">
                <a:solidFill>
                  <a:srgbClr val="FFFFFF"/>
                </a:solidFill>
              </a:rPr>
              <a:t>.</a:t>
            </a:r>
            <a:endParaRPr lang="en-US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lvl="0" algn="l">
              <a:spcBef>
                <a:spcPct val="0"/>
              </a:spcBef>
              <a:buNone/>
            </a:pPr>
            <a:endParaRPr lang="en-US" altLang="en-US" sz="2000" dirty="0">
              <a:solidFill>
                <a:srgbClr val="FFFFFF"/>
              </a:solidFill>
            </a:endParaRPr>
          </a:p>
        </p:txBody>
      </p:sp>
      <p:sp>
        <p:nvSpPr>
          <p:cNvPr id="45" name="AutoShape 8">
            <a:extLst>
              <a:ext uri="{FF2B5EF4-FFF2-40B4-BE49-F238E27FC236}">
                <a16:creationId xmlns:a16="http://schemas.microsoft.com/office/drawing/2014/main" id="{79A46DAB-44BB-42B1-BF5B-28A655EE2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1011" y="1944048"/>
            <a:ext cx="3820223" cy="418152"/>
          </a:xfrm>
          <a:prstGeom prst="wedgeRectCallout">
            <a:avLst>
              <a:gd name="adj1" fmla="val 45089"/>
              <a:gd name="adj2" fmla="val 54164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Does not reverse:</a:t>
            </a:r>
          </a:p>
        </p:txBody>
      </p:sp>
      <p:sp>
        <p:nvSpPr>
          <p:cNvPr id="46" name="Text Box 44">
            <a:extLst>
              <a:ext uri="{FF2B5EF4-FFF2-40B4-BE49-F238E27FC236}">
                <a16:creationId xmlns:a16="http://schemas.microsoft.com/office/drawing/2014/main" id="{3DA86878-C7A5-4D13-BC2C-7CA675198D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1269" y="1225490"/>
            <a:ext cx="3102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0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000" dirty="0">
                <a:solidFill>
                  <a:srgbClr val="66FF66"/>
                </a:solidFill>
              </a:rPr>
              <a:t>x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</a:rPr>
              <a:t>[     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</a:rPr>
              <a:t>                              ]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3A9450C6-059C-4EAC-B52B-52821B90720B}"/>
              </a:ext>
            </a:extLst>
          </p:cNvPr>
          <p:cNvSpPr/>
          <p:nvPr/>
        </p:nvSpPr>
        <p:spPr bwMode="auto">
          <a:xfrm>
            <a:off x="1147166" y="1547825"/>
            <a:ext cx="3348634" cy="407975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E817AE5B-7A99-425C-97C6-9E12799762DE}"/>
              </a:ext>
            </a:extLst>
          </p:cNvPr>
          <p:cNvSpPr/>
          <p:nvPr/>
        </p:nvSpPr>
        <p:spPr bwMode="auto">
          <a:xfrm>
            <a:off x="581349" y="2284425"/>
            <a:ext cx="2134555" cy="407975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D6779E2-F448-4DB5-B5AB-ED84A2D90F63}"/>
              </a:ext>
            </a:extLst>
          </p:cNvPr>
          <p:cNvGrpSpPr/>
          <p:nvPr/>
        </p:nvGrpSpPr>
        <p:grpSpPr>
          <a:xfrm>
            <a:off x="6324600" y="1073090"/>
            <a:ext cx="1578131" cy="784344"/>
            <a:chOff x="6324600" y="1073090"/>
            <a:chExt cx="1578131" cy="784344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0AAC2500-E7BC-4CAC-BC60-BBCA3E35EC10}"/>
                </a:ext>
              </a:extLst>
            </p:cNvPr>
            <p:cNvSpPr txBox="1"/>
            <p:nvPr/>
          </p:nvSpPr>
          <p:spPr>
            <a:xfrm>
              <a:off x="6339377" y="1457324"/>
              <a:ext cx="5297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sz="2000" dirty="0">
                  <a:solidFill>
                    <a:srgbClr val="66FF66"/>
                  </a:solidFill>
                </a:rPr>
                <a:t>T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BC6F8B2-5BB3-45EC-9AA6-4A1458575D2E}"/>
                </a:ext>
              </a:extLst>
            </p:cNvPr>
            <p:cNvSpPr txBox="1"/>
            <p:nvPr/>
          </p:nvSpPr>
          <p:spPr>
            <a:xfrm>
              <a:off x="7541623" y="1447800"/>
              <a:ext cx="5297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sz="2000" dirty="0">
                  <a:solidFill>
                    <a:srgbClr val="66FF66"/>
                  </a:solidFill>
                </a:rPr>
                <a:t>T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900660B9-6204-419B-9930-B32A723334DD}"/>
                </a:ext>
              </a:extLst>
            </p:cNvPr>
            <p:cNvSpPr txBox="1"/>
            <p:nvPr/>
          </p:nvSpPr>
          <p:spPr>
            <a:xfrm>
              <a:off x="6324600" y="1079500"/>
              <a:ext cx="5297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sz="2000" dirty="0">
                  <a:solidFill>
                    <a:srgbClr val="66FF66"/>
                  </a:solidFill>
                </a:rPr>
                <a:t>T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A74D24EB-EB62-4A25-BABB-3E27BB7C7330}"/>
                </a:ext>
              </a:extLst>
            </p:cNvPr>
            <p:cNvSpPr txBox="1"/>
            <p:nvPr/>
          </p:nvSpPr>
          <p:spPr>
            <a:xfrm>
              <a:off x="7605123" y="1073090"/>
              <a:ext cx="29760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sz="2000" dirty="0">
                  <a:solidFill>
                    <a:srgbClr val="FF0000"/>
                  </a:solidFill>
                </a:rPr>
                <a:t>F</a:t>
              </a:r>
            </a:p>
          </p:txBody>
        </p:sp>
      </p:grpSp>
      <p:sp>
        <p:nvSpPr>
          <p:cNvPr id="54" name="Oval 53">
            <a:extLst>
              <a:ext uri="{FF2B5EF4-FFF2-40B4-BE49-F238E27FC236}">
                <a16:creationId xmlns:a16="http://schemas.microsoft.com/office/drawing/2014/main" id="{961B6D07-B239-42D9-84F6-7D2B40A15847}"/>
              </a:ext>
            </a:extLst>
          </p:cNvPr>
          <p:cNvSpPr/>
          <p:nvPr/>
        </p:nvSpPr>
        <p:spPr bwMode="auto">
          <a:xfrm>
            <a:off x="1696053" y="1280483"/>
            <a:ext cx="1385126" cy="307017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3AB4E7DC-52C0-4EA0-A37A-6E8490E3F8AA}"/>
              </a:ext>
            </a:extLst>
          </p:cNvPr>
          <p:cNvSpPr/>
          <p:nvPr/>
        </p:nvSpPr>
        <p:spPr bwMode="auto">
          <a:xfrm>
            <a:off x="3272583" y="1270198"/>
            <a:ext cx="919004" cy="345225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56" name="AutoShape 8">
            <a:extLst>
              <a:ext uri="{FF2B5EF4-FFF2-40B4-BE49-F238E27FC236}">
                <a16:creationId xmlns:a16="http://schemas.microsoft.com/office/drawing/2014/main" id="{1A19BB68-A13C-4CD4-9D18-DB3880903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2337" y="2438400"/>
            <a:ext cx="3775321" cy="1656888"/>
          </a:xfrm>
          <a:prstGeom prst="wedgeRectCallout">
            <a:avLst>
              <a:gd name="adj1" fmla="val 45089"/>
              <a:gd name="adj2" fmla="val 54164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Instead:</a:t>
            </a:r>
            <a:endParaRPr lang="en-US" altLang="en-US" sz="2000" dirty="0"/>
          </a:p>
          <a:p>
            <a:pPr marL="342900" indent="-342900" algn="l" eaLnBrk="1" hangingPunct="1">
              <a:spcBef>
                <a:spcPct val="0"/>
              </a:spcBef>
            </a:pPr>
            <a:r>
              <a:rPr lang="en-US" altLang="en-US" sz="2000" dirty="0"/>
              <a:t>   </a:t>
            </a: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US" altLang="en-US" sz="2000" dirty="0">
                <a:solidFill>
                  <a:srgbClr val="FF00FF"/>
                </a:solidFill>
              </a:rPr>
              <a:t>x </a:t>
            </a:r>
            <a:r>
              <a:rPr lang="el-GR" altLang="en-US" sz="20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dirty="0">
                <a:solidFill>
                  <a:srgbClr val="FF00FF"/>
                </a:solidFill>
              </a:rPr>
              <a:t>(x)</a:t>
            </a:r>
            <a:r>
              <a:rPr lang="en-US" altLang="en-US" sz="2000" dirty="0"/>
              <a:t> </a:t>
            </a:r>
          </a:p>
          <a:p>
            <a:pPr marL="342900" indent="-342900" algn="l" eaLnBrk="1" hangingPunct="1">
              <a:spcBef>
                <a:spcPct val="0"/>
              </a:spcBef>
            </a:pPr>
            <a:r>
              <a:rPr lang="en-US" altLang="en-US" sz="2000" dirty="0"/>
              <a:t>          to</a:t>
            </a:r>
          </a:p>
          <a:p>
            <a:pPr marL="342900" indent="-342900" algn="l" eaLnBrk="1" hangingPunct="1">
              <a:spcBef>
                <a:spcPct val="0"/>
              </a:spcBef>
            </a:pPr>
            <a:r>
              <a:rPr lang="en-US" altLang="en-US" sz="20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0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dirty="0">
                <a:solidFill>
                  <a:srgbClr val="FF00FF"/>
                </a:solidFill>
              </a:rPr>
              <a:t>(</a:t>
            </a:r>
            <a:r>
              <a:rPr lang="en-US" altLang="en-US" sz="2000" dirty="0">
                <a:solidFill>
                  <a:srgbClr val="FF0000"/>
                </a:solidFill>
              </a:rPr>
              <a:t>t</a:t>
            </a:r>
            <a:r>
              <a:rPr lang="en-US" altLang="en-US" sz="2000" baseline="-25000" dirty="0">
                <a:solidFill>
                  <a:srgbClr val="FF0000"/>
                </a:solidFill>
              </a:rPr>
              <a:t>1</a:t>
            </a:r>
            <a:r>
              <a:rPr lang="en-US" altLang="en-US" sz="2000" dirty="0">
                <a:solidFill>
                  <a:srgbClr val="FF00FF"/>
                </a:solidFill>
              </a:rPr>
              <a:t>)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0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dirty="0">
                <a:solidFill>
                  <a:srgbClr val="FF00FF"/>
                </a:solidFill>
              </a:rPr>
              <a:t>(</a:t>
            </a:r>
            <a:r>
              <a:rPr lang="en-US" altLang="en-US" sz="2000" dirty="0">
                <a:solidFill>
                  <a:srgbClr val="FF0000"/>
                </a:solidFill>
              </a:rPr>
              <a:t>t</a:t>
            </a:r>
            <a:r>
              <a:rPr lang="en-US" altLang="en-US" sz="2000" baseline="-25000" dirty="0">
                <a:solidFill>
                  <a:srgbClr val="FF0000"/>
                </a:solidFill>
              </a:rPr>
              <a:t>2</a:t>
            </a:r>
            <a:r>
              <a:rPr lang="en-US" altLang="en-US" sz="2000" dirty="0">
                <a:solidFill>
                  <a:srgbClr val="FF00FF"/>
                </a:solidFill>
              </a:rPr>
              <a:t>)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0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dirty="0">
                <a:solidFill>
                  <a:srgbClr val="FF00FF"/>
                </a:solidFill>
              </a:rPr>
              <a:t>(</a:t>
            </a:r>
            <a:r>
              <a:rPr lang="en-US" altLang="en-US" sz="2000" dirty="0" err="1">
                <a:solidFill>
                  <a:srgbClr val="FF0000"/>
                </a:solidFill>
              </a:rPr>
              <a:t>t</a:t>
            </a:r>
            <a:r>
              <a:rPr lang="en-US" altLang="en-US" sz="2000" baseline="-25000" dirty="0" err="1">
                <a:solidFill>
                  <a:srgbClr val="FF0000"/>
                </a:solidFill>
              </a:rPr>
              <a:t>i</a:t>
            </a:r>
            <a:r>
              <a:rPr lang="en-US" altLang="en-US" sz="2000" dirty="0">
                <a:solidFill>
                  <a:srgbClr val="FF00FF"/>
                </a:solidFill>
              </a:rPr>
              <a:t>) </a:t>
            </a:r>
            <a:br>
              <a:rPr lang="en-US" altLang="en-US" sz="2000" dirty="0">
                <a:solidFill>
                  <a:srgbClr val="FF00FF"/>
                </a:solidFill>
              </a:rPr>
            </a:br>
            <a:r>
              <a:rPr lang="en-US" altLang="en-US" sz="2000" dirty="0">
                <a:solidFill>
                  <a:srgbClr val="FF00FF"/>
                </a:solidFill>
              </a:rPr>
              <a:t>    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[</a:t>
            </a: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US" altLang="en-US" sz="2000" dirty="0">
                <a:solidFill>
                  <a:srgbClr val="FF00FF"/>
                </a:solidFill>
              </a:rPr>
              <a:t>x</a:t>
            </a:r>
            <a:r>
              <a:rPr lang="el-GR" altLang="en-US" sz="20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lang="en-US" altLang="en-US" sz="20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{</a:t>
            </a:r>
            <a:r>
              <a:rPr lang="en-US" altLang="en-US" sz="2000" dirty="0">
                <a:solidFill>
                  <a:srgbClr val="FF0000"/>
                </a:solidFill>
              </a:rPr>
              <a:t>t</a:t>
            </a:r>
            <a:r>
              <a:rPr lang="en-US" altLang="en-US" sz="2000" baseline="-25000" dirty="0">
                <a:solidFill>
                  <a:srgbClr val="FF0000"/>
                </a:solidFill>
              </a:rPr>
              <a:t>i+1</a:t>
            </a:r>
            <a:r>
              <a:rPr lang="en-US" altLang="en-US" sz="2000" dirty="0">
                <a:solidFill>
                  <a:srgbClr val="FFC000"/>
                </a:solidFill>
              </a:rPr>
              <a:t>,</a:t>
            </a:r>
            <a:r>
              <a:rPr lang="en-US" altLang="en-US" sz="2000" dirty="0">
                <a:solidFill>
                  <a:srgbClr val="FF0000"/>
                </a:solidFill>
              </a:rPr>
              <a:t>t</a:t>
            </a:r>
            <a:r>
              <a:rPr lang="en-US" altLang="en-US" sz="2000" baseline="-25000" dirty="0">
                <a:solidFill>
                  <a:srgbClr val="FF0000"/>
                </a:solidFill>
              </a:rPr>
              <a:t>i+2</a:t>
            </a:r>
            <a:r>
              <a:rPr lang="en-US" altLang="en-US" sz="2000" dirty="0">
                <a:solidFill>
                  <a:srgbClr val="FFC000"/>
                </a:solidFill>
              </a:rPr>
              <a:t>,</a:t>
            </a:r>
            <a:r>
              <a:rPr lang="en-US" altLang="en-US" sz="2000" dirty="0">
                <a:solidFill>
                  <a:srgbClr val="FF0000"/>
                </a:solidFill>
              </a:rPr>
              <a:t>t</a:t>
            </a:r>
            <a:r>
              <a:rPr lang="en-US" altLang="en-US" sz="2000" baseline="-25000" dirty="0">
                <a:solidFill>
                  <a:srgbClr val="FF0000"/>
                </a:solidFill>
              </a:rPr>
              <a:t>i+3</a:t>
            </a:r>
            <a:r>
              <a:rPr lang="en-US" altLang="en-US" sz="2000" dirty="0">
                <a:solidFill>
                  <a:srgbClr val="FFC000"/>
                </a:solidFill>
              </a:rPr>
              <a:t>,…}</a:t>
            </a:r>
            <a:r>
              <a:rPr lang="en-US" altLang="en-US" sz="2000" dirty="0">
                <a:solidFill>
                  <a:srgbClr val="FF0000"/>
                </a:solidFill>
              </a:rPr>
              <a:t> </a:t>
            </a:r>
            <a:r>
              <a:rPr lang="el-GR" altLang="en-US" sz="20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dirty="0">
                <a:solidFill>
                  <a:srgbClr val="FF00FF"/>
                </a:solidFill>
              </a:rPr>
              <a:t>(x)</a:t>
            </a:r>
            <a:r>
              <a:rPr lang="en-US" altLang="en-US" sz="2000" dirty="0">
                <a:solidFill>
                  <a:srgbClr val="FFC000"/>
                </a:solidFill>
              </a:rPr>
              <a:t>]</a:t>
            </a:r>
            <a:r>
              <a:rPr lang="en-US" altLang="en-US" sz="2000" dirty="0">
                <a:solidFill>
                  <a:srgbClr val="FF00FF"/>
                </a:solidFill>
              </a:rPr>
              <a:t> </a:t>
            </a:r>
            <a:endParaRPr lang="en-US" altLang="en-US" sz="2000" dirty="0"/>
          </a:p>
        </p:txBody>
      </p:sp>
      <p:sp>
        <p:nvSpPr>
          <p:cNvPr id="48" name="Rectangle 2">
            <a:extLst>
              <a:ext uri="{FF2B5EF4-FFF2-40B4-BE49-F238E27FC236}">
                <a16:creationId xmlns:a16="http://schemas.microsoft.com/office/drawing/2014/main" id="{FB34EA1D-46A3-40AE-9297-9B3CCC728F57}"/>
              </a:ext>
            </a:extLst>
          </p:cNvPr>
          <p:cNvSpPr txBox="1">
            <a:spLocks noChangeArrowheads="1"/>
          </p:cNvSpPr>
          <p:nvPr/>
        </p:nvSpPr>
        <p:spPr>
          <a:xfrm>
            <a:off x="435592" y="-89961"/>
            <a:ext cx="8293603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/>
              <a:t>Soundness of Sequent Calculus</a:t>
            </a:r>
            <a:endParaRPr lang="en-US" altLang="en-US" sz="4000" kern="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100452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5" grpId="0" animBg="1"/>
      <p:bldP spid="46" grpId="0"/>
      <p:bldP spid="46" grpId="1"/>
      <p:bldP spid="47" grpId="0" animBg="1"/>
      <p:bldP spid="47" grpId="1" animBg="1"/>
      <p:bldP spid="49" grpId="0" animBg="1"/>
      <p:bldP spid="49" grpId="1" animBg="1"/>
      <p:bldP spid="54" grpId="0" animBg="1"/>
      <p:bldP spid="54" grpId="1" animBg="1"/>
      <p:bldP spid="55" grpId="0" animBg="1"/>
      <p:bldP spid="55" grpId="1" animBg="1"/>
      <p:bldP spid="56" grpId="0" animBg="1"/>
    </p:bld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AutoShape 35">
            <a:extLst>
              <a:ext uri="{FF2B5EF4-FFF2-40B4-BE49-F238E27FC236}">
                <a16:creationId xmlns:a16="http://schemas.microsoft.com/office/drawing/2014/main" id="{9FB330AE-79E0-4302-9331-8C3B52FBB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51" y="624206"/>
            <a:ext cx="4482737" cy="6192924"/>
          </a:xfrm>
          <a:prstGeom prst="wedgeRoundRectCallout">
            <a:avLst>
              <a:gd name="adj1" fmla="val 42311"/>
              <a:gd name="adj2" fmla="val -3384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None/>
            </a:pPr>
            <a:endParaRPr lang="en-US" sz="2000" dirty="0">
              <a:solidFill>
                <a:schemeClr val="tx2"/>
              </a:solidFill>
            </a:endParaRPr>
          </a:p>
        </p:txBody>
      </p:sp>
      <p:sp>
        <p:nvSpPr>
          <p:cNvPr id="6" name="AutoShape 35">
            <a:extLst>
              <a:ext uri="{FF2B5EF4-FFF2-40B4-BE49-F238E27FC236}">
                <a16:creationId xmlns:a16="http://schemas.microsoft.com/office/drawing/2014/main" id="{E2A7EE73-5AAB-48EF-93BD-E7F7965DA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9014" y="656836"/>
            <a:ext cx="4482737" cy="6160219"/>
          </a:xfrm>
          <a:prstGeom prst="wedgeRoundRectCallout">
            <a:avLst>
              <a:gd name="adj1" fmla="val 42311"/>
              <a:gd name="adj2" fmla="val -3384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ct val="0"/>
              </a:spcBef>
              <a:buNone/>
            </a:pPr>
            <a:r>
              <a:rPr lang="en-US" altLang="en-US" sz="2800" dirty="0">
                <a:solidFill>
                  <a:srgbClr val="FFFFFF"/>
                </a:solidFill>
              </a:rPr>
              <a:t>  </a:t>
            </a:r>
          </a:p>
          <a:p>
            <a:pPr lvl="0">
              <a:spcBef>
                <a:spcPct val="0"/>
              </a:spcBef>
              <a:buNone/>
            </a:pPr>
            <a:endParaRPr lang="en-US" altLang="en-US" sz="2000" dirty="0">
              <a:solidFill>
                <a:srgbClr val="FFFFFF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593EA78-E9D5-4F2D-B683-7C951C87FB88}"/>
              </a:ext>
            </a:extLst>
          </p:cNvPr>
          <p:cNvSpPr txBox="1"/>
          <p:nvPr/>
        </p:nvSpPr>
        <p:spPr>
          <a:xfrm>
            <a:off x="8162890" y="1237193"/>
            <a:ext cx="891262" cy="9130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algn="l"/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algn="l"/>
            <a:endParaRPr lang="en-US" altLang="en-US" sz="2000" i="1" baseline="-25000" dirty="0">
              <a:solidFill>
                <a:schemeClr val="accent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3BD921B-0E1A-4A50-8ABB-7A4E8017A9AD}"/>
              </a:ext>
            </a:extLst>
          </p:cNvPr>
          <p:cNvSpPr txBox="1"/>
          <p:nvPr/>
        </p:nvSpPr>
        <p:spPr>
          <a:xfrm>
            <a:off x="6032279" y="1222219"/>
            <a:ext cx="228389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1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</a:rPr>
              <a:t>(</a:t>
            </a:r>
            <a:r>
              <a:rPr lang="en-US" altLang="en-US" sz="2000" dirty="0">
                <a:solidFill>
                  <a:srgbClr val="66FF66"/>
                </a:solidFill>
              </a:rPr>
              <a:t>x</a:t>
            </a:r>
            <a:r>
              <a:rPr lang="en-US" altLang="en-US" sz="2000" dirty="0">
                <a:solidFill>
                  <a:srgbClr val="FF00FF"/>
                </a:solidFill>
              </a:rPr>
              <a:t>)</a:t>
            </a:r>
            <a:endParaRPr lang="en-US" altLang="en-US" sz="20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1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 ["</a:t>
            </a:r>
            <a:r>
              <a:rPr lang="en-US" altLang="en-US" sz="2000" dirty="0">
                <a:solidFill>
                  <a:srgbClr val="FF00FF"/>
                </a:solidFill>
              </a:rPr>
              <a:t>x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</a:rPr>
              <a:t>(x)]</a:t>
            </a:r>
            <a:endParaRPr lang="en-US" altLang="en-US" sz="20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97AD1B9-1ED9-46DC-AF3D-89CEF1119EDB}"/>
              </a:ext>
            </a:extLst>
          </p:cNvPr>
          <p:cNvSpPr txBox="1"/>
          <p:nvPr/>
        </p:nvSpPr>
        <p:spPr>
          <a:xfrm>
            <a:off x="4788473" y="914400"/>
            <a:ext cx="1738016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"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 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</a:p>
          <a:p>
            <a:pPr algn="l"/>
            <a:r>
              <a:rPr lang="en-US" altLang="en-US" sz="2000" dirty="0">
                <a:solidFill>
                  <a:schemeClr val="tx2"/>
                </a:solidFill>
              </a:rPr>
              <a:t>  </a:t>
            </a:r>
            <a:r>
              <a:rPr lang="en-US" altLang="en-US" sz="2000" dirty="0">
                <a:solidFill>
                  <a:srgbClr val="FFFFFF"/>
                </a:solidFill>
              </a:rPr>
              <a:t>From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</a:t>
            </a:r>
            <a:r>
              <a:rPr lang="en-US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algn="l"/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 </a:t>
            </a:r>
            <a:r>
              <a:rPr lang="en-US" altLang="en-US" sz="2000" dirty="0">
                <a:solidFill>
                  <a:srgbClr val="FFFFFF"/>
                </a:solidFill>
              </a:rPr>
              <a:t>Conclude </a:t>
            </a: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 </a:t>
            </a:r>
            <a:endParaRPr lang="en-US" altLang="en-US" sz="2000" dirty="0">
              <a:solidFill>
                <a:schemeClr val="accent2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71A55AD-7F0F-41D1-9E7B-715F24887A2B}"/>
              </a:ext>
            </a:extLst>
          </p:cNvPr>
          <p:cNvSpPr txBox="1"/>
          <p:nvPr/>
        </p:nvSpPr>
        <p:spPr>
          <a:xfrm>
            <a:off x="5766592" y="603912"/>
            <a:ext cx="228389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n-US" sz="2000" dirty="0">
                <a:solidFill>
                  <a:schemeClr val="tx2"/>
                </a:solidFill>
              </a:rPr>
              <a:t> Build </a:t>
            </a:r>
            <a:r>
              <a:rPr lang="en-US" altLang="en-US" sz="2000" dirty="0">
                <a:solidFill>
                  <a:schemeClr val="tx2"/>
                </a:solidFill>
              </a:rPr>
              <a:t>on the Right:</a:t>
            </a:r>
            <a:endParaRPr lang="en-US" sz="2000" dirty="0">
              <a:solidFill>
                <a:schemeClr val="tx2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EFB6C76-8FC4-4756-B12F-9FB322137B1A}"/>
              </a:ext>
            </a:extLst>
          </p:cNvPr>
          <p:cNvSpPr txBox="1"/>
          <p:nvPr/>
        </p:nvSpPr>
        <p:spPr>
          <a:xfrm>
            <a:off x="2288177" y="1237193"/>
            <a:ext cx="244128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lang="en-US" altLang="en-US" sz="2000" baseline="-25000" dirty="0">
                <a:solidFill>
                  <a:srgbClr val="FFC000"/>
                </a:solidFill>
              </a:rPr>
              <a:t> 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</a:rPr>
              <a:t>  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000" baseline="-25000" dirty="0">
                <a:solidFill>
                  <a:schemeClr val="accent2"/>
                </a:solidFill>
              </a:rPr>
              <a:t>1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lang="en-US" altLang="en-US" sz="2000" i="1" baseline="-25000" dirty="0">
              <a:solidFill>
                <a:schemeClr val="accent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lang="en-US" altLang="en-US" sz="2000" baseline="-25000" dirty="0">
                <a:solidFill>
                  <a:srgbClr val="FFC000"/>
                </a:solidFill>
              </a:rPr>
              <a:t> 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</a:rPr>
              <a:t>  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000" baseline="-25000" dirty="0">
                <a:solidFill>
                  <a:schemeClr val="accent2"/>
                </a:solidFill>
              </a:rPr>
              <a:t>1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FA361D7-6974-4C71-96A1-3A26F9AFF2D8}"/>
              </a:ext>
            </a:extLst>
          </p:cNvPr>
          <p:cNvSpPr txBox="1"/>
          <p:nvPr/>
        </p:nvSpPr>
        <p:spPr>
          <a:xfrm>
            <a:off x="84370" y="914400"/>
            <a:ext cx="235403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"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 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</a:p>
          <a:p>
            <a:pPr algn="l"/>
            <a:r>
              <a:rPr lang="en-US" altLang="en-US" sz="2000" dirty="0">
                <a:solidFill>
                  <a:schemeClr val="tx2"/>
                </a:solidFill>
              </a:rPr>
              <a:t>  </a:t>
            </a:r>
            <a:r>
              <a:rPr lang="en-US" altLang="en-US" sz="2000" dirty="0">
                <a:solidFill>
                  <a:srgbClr val="FFFFFF"/>
                </a:solidFill>
              </a:rPr>
              <a:t>From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</a:rPr>
              <a:t>(</a:t>
            </a:r>
            <a:r>
              <a:rPr lang="en-US" altLang="en-US" sz="2000" dirty="0">
                <a:solidFill>
                  <a:srgbClr val="FF0000"/>
                </a:solidFill>
              </a:rPr>
              <a:t>t</a:t>
            </a:r>
            <a:r>
              <a:rPr lang="en-US" altLang="en-US" sz="2000" dirty="0">
                <a:solidFill>
                  <a:srgbClr val="FF00FF"/>
                </a:solidFill>
              </a:rPr>
              <a:t>)</a:t>
            </a:r>
            <a:endParaRPr lang="en-US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algn="l"/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 </a:t>
            </a:r>
            <a:r>
              <a:rPr lang="en-US" altLang="en-US" sz="2000" dirty="0">
                <a:solidFill>
                  <a:srgbClr val="FFFFFF"/>
                </a:solidFill>
              </a:rPr>
              <a:t>Conclude </a:t>
            </a: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["</a:t>
            </a:r>
            <a:r>
              <a:rPr lang="en-US" altLang="en-US" sz="2000" dirty="0">
                <a:solidFill>
                  <a:srgbClr val="FF00FF"/>
                </a:solidFill>
              </a:rPr>
              <a:t>x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</a:rPr>
              <a:t>(x)]</a:t>
            </a:r>
            <a:endParaRPr lang="en-US" altLang="en-US" sz="2000" dirty="0">
              <a:solidFill>
                <a:schemeClr val="accent2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1F96165-7BF5-44D7-B46E-F6C5AF41B95C}"/>
              </a:ext>
            </a:extLst>
          </p:cNvPr>
          <p:cNvSpPr txBox="1"/>
          <p:nvPr/>
        </p:nvSpPr>
        <p:spPr>
          <a:xfrm>
            <a:off x="1296265" y="602746"/>
            <a:ext cx="21320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n-US" sz="2000" dirty="0">
                <a:solidFill>
                  <a:schemeClr val="tx2"/>
                </a:solidFill>
              </a:rPr>
              <a:t> Build </a:t>
            </a:r>
            <a:r>
              <a:rPr lang="en-US" altLang="en-US" sz="2000" dirty="0">
                <a:solidFill>
                  <a:schemeClr val="tx2"/>
                </a:solidFill>
              </a:rPr>
              <a:t>on the Left</a:t>
            </a:r>
            <a:r>
              <a:rPr lang="en-US" sz="2000" dirty="0">
                <a:solidFill>
                  <a:schemeClr val="tx2"/>
                </a:solidFill>
              </a:rPr>
              <a:t>:</a:t>
            </a:r>
          </a:p>
        </p:txBody>
      </p:sp>
      <p:pic>
        <p:nvPicPr>
          <p:cNvPr id="16" name="Picture 5" descr="j0116172">
            <a:extLst>
              <a:ext uri="{FF2B5EF4-FFF2-40B4-BE49-F238E27FC236}">
                <a16:creationId xmlns:a16="http://schemas.microsoft.com/office/drawing/2014/main" id="{C29AFEE6-6DAB-4B8A-BD3A-C749843466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7546" y="5637975"/>
            <a:ext cx="891262" cy="1212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AutoShape 8">
            <a:extLst>
              <a:ext uri="{FF2B5EF4-FFF2-40B4-BE49-F238E27FC236}">
                <a16:creationId xmlns:a16="http://schemas.microsoft.com/office/drawing/2014/main" id="{ABF01D59-1DA5-4F0F-A7E7-765550ACF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178" y="1981200"/>
            <a:ext cx="3820223" cy="1447800"/>
          </a:xfrm>
          <a:prstGeom prst="wedgeRectCallout">
            <a:avLst>
              <a:gd name="adj1" fmla="val -32435"/>
              <a:gd name="adj2" fmla="val 58494"/>
            </a:avLst>
          </a:prstGeom>
          <a:solidFill>
            <a:srgbClr val="000066"/>
          </a:solidFill>
          <a:ln w="12700">
            <a:solidFill>
              <a:srgbClr val="CC00FF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Proof: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Assume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["</a:t>
            </a:r>
            <a:r>
              <a:rPr lang="en-US" altLang="en-US" sz="2000" dirty="0">
                <a:solidFill>
                  <a:srgbClr val="FF00FF"/>
                </a:solidFill>
              </a:rPr>
              <a:t>x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</a:t>
            </a:r>
            <a:r>
              <a:rPr lang="en-US" altLang="en-US" sz="2000" dirty="0">
                <a:solidFill>
                  <a:srgbClr val="FF00FF"/>
                </a:solidFill>
              </a:rPr>
              <a:t>(x)]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</a:rPr>
              <a:t>…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Hence          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</a:rPr>
              <a:t>(</a:t>
            </a:r>
            <a:r>
              <a:rPr lang="en-US" altLang="en-US" sz="2000" dirty="0">
                <a:solidFill>
                  <a:srgbClr val="FF0000"/>
                </a:solidFill>
              </a:rPr>
              <a:t>t</a:t>
            </a:r>
            <a:r>
              <a:rPr lang="en-US" altLang="en-US" sz="2000" dirty="0">
                <a:solidFill>
                  <a:srgbClr val="FF00FF"/>
                </a:solidFill>
              </a:rPr>
              <a:t>)  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</a:rPr>
              <a:t>…</a:t>
            </a:r>
            <a:endParaRPr lang="en-US" altLang="en-US" sz="2000" dirty="0">
              <a:solidFill>
                <a:srgbClr val="FFFFFF"/>
              </a:solidFill>
            </a:endParaRP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/>
              <a:t>  Hence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000" baseline="-25000" dirty="0">
                <a:solidFill>
                  <a:schemeClr val="accent2"/>
                </a:solidFill>
              </a:rPr>
              <a:t>1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…</a:t>
            </a:r>
            <a:endParaRPr lang="en-US" altLang="en-US" sz="2000" dirty="0">
              <a:solidFill>
                <a:srgbClr val="FFFFFF"/>
              </a:solidFill>
              <a:sym typeface="Symbol" panose="05050102010706020507" pitchFamily="18" charset="2"/>
            </a:endParaRPr>
          </a:p>
        </p:txBody>
      </p:sp>
      <p:sp>
        <p:nvSpPr>
          <p:cNvPr id="20" name="AutoShape 8">
            <a:extLst>
              <a:ext uri="{FF2B5EF4-FFF2-40B4-BE49-F238E27FC236}">
                <a16:creationId xmlns:a16="http://schemas.microsoft.com/office/drawing/2014/main" id="{917E89A5-049A-4CEC-8B2A-B67EFBF65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1011" y="1993521"/>
            <a:ext cx="3820223" cy="1628993"/>
          </a:xfrm>
          <a:prstGeom prst="wedgeRectCallout">
            <a:avLst>
              <a:gd name="adj1" fmla="val 8367"/>
              <a:gd name="adj2" fmla="val 57260"/>
            </a:avLst>
          </a:prstGeom>
          <a:solidFill>
            <a:srgbClr val="000066"/>
          </a:solidFill>
          <a:ln w="12700">
            <a:solidFill>
              <a:srgbClr val="CC00FF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Proof: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Let </a:t>
            </a:r>
            <a:r>
              <a:rPr lang="en-US" altLang="en-US" sz="2000" dirty="0">
                <a:solidFill>
                  <a:srgbClr val="FF0000"/>
                </a:solidFill>
              </a:rPr>
              <a:t>x</a:t>
            </a:r>
            <a:r>
              <a:rPr lang="en-US" altLang="en-US" sz="2000" dirty="0">
                <a:solidFill>
                  <a:srgbClr val="FFFFFF"/>
                </a:solidFill>
              </a:rPr>
              <a:t> be arbitrary.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Assume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α</a:t>
            </a:r>
            <a:r>
              <a:rPr lang="en-US" altLang="en-US" sz="2000" baseline="-25000" dirty="0">
                <a:solidFill>
                  <a:srgbClr val="FFC000"/>
                </a:solidFill>
              </a:rPr>
              <a:t>1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</a:rPr>
              <a:t>…</a:t>
            </a:r>
            <a:endParaRPr lang="en-US" altLang="en-US" sz="2000" dirty="0">
              <a:solidFill>
                <a:srgbClr val="FFFFFF"/>
              </a:solidFill>
            </a:endParaRPr>
          </a:p>
          <a:p>
            <a:pPr algn="l">
              <a:spcBef>
                <a:spcPct val="0"/>
              </a:spcBef>
              <a:buNone/>
            </a:pPr>
            <a:r>
              <a:rPr lang="en-US" altLang="en-US" sz="2000" dirty="0"/>
              <a:t>  Hence</a:t>
            </a:r>
            <a:r>
              <a:rPr lang="en-US" altLang="en-US" sz="2000" dirty="0">
                <a:solidFill>
                  <a:srgbClr val="FFFFFF"/>
                </a:solidFill>
              </a:rPr>
              <a:t>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</a:rPr>
              <a:t>(</a:t>
            </a:r>
            <a:r>
              <a:rPr lang="en-US" altLang="en-US" sz="2000" dirty="0">
                <a:solidFill>
                  <a:srgbClr val="FF0000"/>
                </a:solidFill>
              </a:rPr>
              <a:t>x</a:t>
            </a:r>
            <a:r>
              <a:rPr lang="en-US" altLang="en-US" sz="2000" dirty="0">
                <a:solidFill>
                  <a:srgbClr val="FF00FF"/>
                </a:solidFill>
              </a:rPr>
              <a:t>)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… </a:t>
            </a:r>
          </a:p>
          <a:p>
            <a:pPr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Hence for all </a:t>
            </a:r>
            <a:r>
              <a:rPr lang="en-US" altLang="en-US" sz="2000" dirty="0">
                <a:solidFill>
                  <a:srgbClr val="FF0000"/>
                </a:solidFill>
              </a:rPr>
              <a:t>x</a:t>
            </a:r>
            <a:r>
              <a:rPr lang="en-US" altLang="en-US" sz="2000" dirty="0">
                <a:solidFill>
                  <a:srgbClr val="FFFFFF"/>
                </a:solidFill>
              </a:rPr>
              <a:t>.</a:t>
            </a:r>
            <a:endParaRPr lang="en-US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algn="l">
              <a:spcBef>
                <a:spcPct val="0"/>
              </a:spcBef>
              <a:buNone/>
            </a:pPr>
            <a:endParaRPr lang="en-US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grpSp>
        <p:nvGrpSpPr>
          <p:cNvPr id="21" name="Group 29">
            <a:extLst>
              <a:ext uri="{FF2B5EF4-FFF2-40B4-BE49-F238E27FC236}">
                <a16:creationId xmlns:a16="http://schemas.microsoft.com/office/drawing/2014/main" id="{85C80036-E34B-4A2E-B8D0-8D3021E4E552}"/>
              </a:ext>
            </a:extLst>
          </p:cNvPr>
          <p:cNvGrpSpPr>
            <a:grpSpLocks/>
          </p:cNvGrpSpPr>
          <p:nvPr/>
        </p:nvGrpSpPr>
        <p:grpSpPr bwMode="auto">
          <a:xfrm>
            <a:off x="8235926" y="5885071"/>
            <a:ext cx="917591" cy="929993"/>
            <a:chOff x="2065" y="1551"/>
            <a:chExt cx="1628" cy="1988"/>
          </a:xfrm>
        </p:grpSpPr>
        <p:sp>
          <p:nvSpPr>
            <p:cNvPr id="22" name="Freeform 30">
              <a:extLst>
                <a:ext uri="{FF2B5EF4-FFF2-40B4-BE49-F238E27FC236}">
                  <a16:creationId xmlns:a16="http://schemas.microsoft.com/office/drawing/2014/main" id="{7B1F23F8-F1BC-4279-BC67-11A4D583B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31">
              <a:extLst>
                <a:ext uri="{FF2B5EF4-FFF2-40B4-BE49-F238E27FC236}">
                  <a16:creationId xmlns:a16="http://schemas.microsoft.com/office/drawing/2014/main" id="{FB184716-4310-4E13-A302-D5B9BF4F2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32">
              <a:extLst>
                <a:ext uri="{FF2B5EF4-FFF2-40B4-BE49-F238E27FC236}">
                  <a16:creationId xmlns:a16="http://schemas.microsoft.com/office/drawing/2014/main" id="{08910E70-47CC-4370-8B33-4E64D29C7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33">
              <a:extLst>
                <a:ext uri="{FF2B5EF4-FFF2-40B4-BE49-F238E27FC236}">
                  <a16:creationId xmlns:a16="http://schemas.microsoft.com/office/drawing/2014/main" id="{A8910FC7-3756-4C20-9357-F38421F09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34">
              <a:extLst>
                <a:ext uri="{FF2B5EF4-FFF2-40B4-BE49-F238E27FC236}">
                  <a16:creationId xmlns:a16="http://schemas.microsoft.com/office/drawing/2014/main" id="{98390474-D2D9-49D0-ACF8-0FBE99F55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35">
              <a:extLst>
                <a:ext uri="{FF2B5EF4-FFF2-40B4-BE49-F238E27FC236}">
                  <a16:creationId xmlns:a16="http://schemas.microsoft.com/office/drawing/2014/main" id="{BC9577E3-D4FF-4C2E-A825-99A768805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8" name="Freeform 36">
              <a:extLst>
                <a:ext uri="{FF2B5EF4-FFF2-40B4-BE49-F238E27FC236}">
                  <a16:creationId xmlns:a16="http://schemas.microsoft.com/office/drawing/2014/main" id="{9C487869-53EA-4EDA-B566-F5930D922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9" name="Freeform 37">
              <a:extLst>
                <a:ext uri="{FF2B5EF4-FFF2-40B4-BE49-F238E27FC236}">
                  <a16:creationId xmlns:a16="http://schemas.microsoft.com/office/drawing/2014/main" id="{ACB8BC48-3D77-421D-A1F0-B3D60E4A4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0" name="Freeform 38">
              <a:extLst>
                <a:ext uri="{FF2B5EF4-FFF2-40B4-BE49-F238E27FC236}">
                  <a16:creationId xmlns:a16="http://schemas.microsoft.com/office/drawing/2014/main" id="{50756C2D-0C94-4368-995E-C9ED814AB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1" name="Freeform 39">
              <a:extLst>
                <a:ext uri="{FF2B5EF4-FFF2-40B4-BE49-F238E27FC236}">
                  <a16:creationId xmlns:a16="http://schemas.microsoft.com/office/drawing/2014/main" id="{D3006488-A824-4CA3-AF57-697E7582A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2" name="Freeform 40">
              <a:extLst>
                <a:ext uri="{FF2B5EF4-FFF2-40B4-BE49-F238E27FC236}">
                  <a16:creationId xmlns:a16="http://schemas.microsoft.com/office/drawing/2014/main" id="{76D5376C-1494-4A57-9CEA-76B5EE2AE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3" name="Freeform 41">
              <a:extLst>
                <a:ext uri="{FF2B5EF4-FFF2-40B4-BE49-F238E27FC236}">
                  <a16:creationId xmlns:a16="http://schemas.microsoft.com/office/drawing/2014/main" id="{B0BD2414-8BF7-4DA4-BE81-62F4260C8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4" name="Freeform 42">
              <a:extLst>
                <a:ext uri="{FF2B5EF4-FFF2-40B4-BE49-F238E27FC236}">
                  <a16:creationId xmlns:a16="http://schemas.microsoft.com/office/drawing/2014/main" id="{8B06C54A-0EED-4052-A4A0-6354FC354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5" name="Freeform 43">
              <a:extLst>
                <a:ext uri="{FF2B5EF4-FFF2-40B4-BE49-F238E27FC236}">
                  <a16:creationId xmlns:a16="http://schemas.microsoft.com/office/drawing/2014/main" id="{ACAF5A21-DA08-42CF-9B62-AF57AC764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6" name="Freeform 44">
              <a:extLst>
                <a:ext uri="{FF2B5EF4-FFF2-40B4-BE49-F238E27FC236}">
                  <a16:creationId xmlns:a16="http://schemas.microsoft.com/office/drawing/2014/main" id="{C0C6F5F0-3B6B-4835-9142-AC108AE88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7" name="Freeform 45">
              <a:extLst>
                <a:ext uri="{FF2B5EF4-FFF2-40B4-BE49-F238E27FC236}">
                  <a16:creationId xmlns:a16="http://schemas.microsoft.com/office/drawing/2014/main" id="{3570F572-1AC4-4A2D-99AB-944674AFC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8" name="Freeform 46">
              <a:extLst>
                <a:ext uri="{FF2B5EF4-FFF2-40B4-BE49-F238E27FC236}">
                  <a16:creationId xmlns:a16="http://schemas.microsoft.com/office/drawing/2014/main" id="{34483EB4-9E6E-4A40-92C4-F1F3E86E8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41" name="Text Box 44">
            <a:extLst>
              <a:ext uri="{FF2B5EF4-FFF2-40B4-BE49-F238E27FC236}">
                <a16:creationId xmlns:a16="http://schemas.microsoft.com/office/drawing/2014/main" id="{F8F34490-8F67-4EB4-9C39-5B8F2B290C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2368" y="1219200"/>
            <a:ext cx="342273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0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000" dirty="0">
                <a:solidFill>
                  <a:srgbClr val="66FF66"/>
                </a:solidFill>
              </a:rPr>
              <a:t>x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</a:rPr>
              <a:t>[   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</a:rPr>
              <a:t>                                   ]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60C1FCAD-78DD-4F81-956C-A616763565B1}"/>
              </a:ext>
            </a:extLst>
          </p:cNvPr>
          <p:cNvSpPr/>
          <p:nvPr/>
        </p:nvSpPr>
        <p:spPr bwMode="auto">
          <a:xfrm>
            <a:off x="1549254" y="1246496"/>
            <a:ext cx="2698912" cy="407975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63AE7A71-9C80-4E26-9E2F-9139AC6C2192}"/>
              </a:ext>
            </a:extLst>
          </p:cNvPr>
          <p:cNvSpPr/>
          <p:nvPr/>
        </p:nvSpPr>
        <p:spPr bwMode="auto">
          <a:xfrm>
            <a:off x="5433752" y="1244600"/>
            <a:ext cx="3620400" cy="407975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209D0DDA-60AF-492C-AD41-DD4A20021AC0}"/>
              </a:ext>
            </a:extLst>
          </p:cNvPr>
          <p:cNvSpPr/>
          <p:nvPr/>
        </p:nvSpPr>
        <p:spPr bwMode="auto">
          <a:xfrm>
            <a:off x="5104445" y="2286321"/>
            <a:ext cx="2134555" cy="407975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7C02E4A5-D1C2-4091-AB20-C700D8497ED3}"/>
              </a:ext>
            </a:extLst>
          </p:cNvPr>
          <p:cNvSpPr/>
          <p:nvPr/>
        </p:nvSpPr>
        <p:spPr bwMode="auto">
          <a:xfrm>
            <a:off x="1396174" y="1610683"/>
            <a:ext cx="1385126" cy="307017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739E4E51-D161-4E58-BA5C-B4AD1AFFE49C}"/>
              </a:ext>
            </a:extLst>
          </p:cNvPr>
          <p:cNvSpPr/>
          <p:nvPr/>
        </p:nvSpPr>
        <p:spPr bwMode="auto">
          <a:xfrm>
            <a:off x="3238500" y="1600200"/>
            <a:ext cx="918104" cy="307017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65720C55-DE7D-4FA0-9BC3-B91F31451F20}"/>
              </a:ext>
            </a:extLst>
          </p:cNvPr>
          <p:cNvSpPr/>
          <p:nvPr/>
        </p:nvSpPr>
        <p:spPr bwMode="auto">
          <a:xfrm>
            <a:off x="5981700" y="1610683"/>
            <a:ext cx="977189" cy="307017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D891E20C-27E6-4631-8044-B77E63FA1632}"/>
              </a:ext>
            </a:extLst>
          </p:cNvPr>
          <p:cNvSpPr/>
          <p:nvPr/>
        </p:nvSpPr>
        <p:spPr bwMode="auto">
          <a:xfrm>
            <a:off x="7073900" y="1585283"/>
            <a:ext cx="1824643" cy="370517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44" name="Rectangle 2">
            <a:extLst>
              <a:ext uri="{FF2B5EF4-FFF2-40B4-BE49-F238E27FC236}">
                <a16:creationId xmlns:a16="http://schemas.microsoft.com/office/drawing/2014/main" id="{C13F90D0-F924-4FB2-8E62-93B8E6DD6F59}"/>
              </a:ext>
            </a:extLst>
          </p:cNvPr>
          <p:cNvSpPr txBox="1">
            <a:spLocks noChangeArrowheads="1"/>
          </p:cNvSpPr>
          <p:nvPr/>
        </p:nvSpPr>
        <p:spPr>
          <a:xfrm>
            <a:off x="435592" y="-89961"/>
            <a:ext cx="8293603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/>
              <a:t>Soundness of Sequent Calculus</a:t>
            </a:r>
            <a:endParaRPr lang="en-US" altLang="en-US" sz="4000" kern="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638916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41" grpId="0"/>
      <p:bldP spid="41" grpId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animBg="1"/>
    </p:bld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AutoShape 35">
            <a:extLst>
              <a:ext uri="{FF2B5EF4-FFF2-40B4-BE49-F238E27FC236}">
                <a16:creationId xmlns:a16="http://schemas.microsoft.com/office/drawing/2014/main" id="{9FB330AE-79E0-4302-9331-8C3B52FBB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51" y="624206"/>
            <a:ext cx="4482737" cy="6192924"/>
          </a:xfrm>
          <a:prstGeom prst="wedgeRoundRectCallout">
            <a:avLst>
              <a:gd name="adj1" fmla="val 42311"/>
              <a:gd name="adj2" fmla="val -3384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None/>
            </a:pPr>
            <a:endParaRPr lang="en-US" sz="2000" dirty="0">
              <a:solidFill>
                <a:schemeClr val="tx2"/>
              </a:solidFill>
            </a:endParaRPr>
          </a:p>
        </p:txBody>
      </p:sp>
      <p:sp>
        <p:nvSpPr>
          <p:cNvPr id="6" name="AutoShape 35">
            <a:extLst>
              <a:ext uri="{FF2B5EF4-FFF2-40B4-BE49-F238E27FC236}">
                <a16:creationId xmlns:a16="http://schemas.microsoft.com/office/drawing/2014/main" id="{E2A7EE73-5AAB-48EF-93BD-E7F7965DA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9014" y="656836"/>
            <a:ext cx="4482737" cy="6160219"/>
          </a:xfrm>
          <a:prstGeom prst="wedgeRoundRectCallout">
            <a:avLst>
              <a:gd name="adj1" fmla="val 42311"/>
              <a:gd name="adj2" fmla="val -33840"/>
              <a:gd name="adj3" fmla="val 16667"/>
            </a:avLst>
          </a:prstGeom>
          <a:noFill/>
          <a:ln w="1270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>
              <a:spcBef>
                <a:spcPct val="0"/>
              </a:spcBef>
              <a:buNone/>
            </a:pPr>
            <a:r>
              <a:rPr lang="en-US" altLang="en-US" sz="2800" dirty="0">
                <a:solidFill>
                  <a:srgbClr val="FFFFFF"/>
                </a:solidFill>
              </a:rPr>
              <a:t>  </a:t>
            </a:r>
          </a:p>
          <a:p>
            <a:pPr lvl="0">
              <a:spcBef>
                <a:spcPct val="0"/>
              </a:spcBef>
              <a:buNone/>
            </a:pPr>
            <a:endParaRPr lang="en-US" altLang="en-US" sz="2000" dirty="0">
              <a:solidFill>
                <a:srgbClr val="FFFFFF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593EA78-E9D5-4F2D-B683-7C951C87FB88}"/>
              </a:ext>
            </a:extLst>
          </p:cNvPr>
          <p:cNvSpPr txBox="1"/>
          <p:nvPr/>
        </p:nvSpPr>
        <p:spPr>
          <a:xfrm>
            <a:off x="8162890" y="1237193"/>
            <a:ext cx="891262" cy="9130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algn="l"/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algn="l"/>
            <a:endParaRPr lang="en-US" altLang="en-US" sz="2000" i="1" baseline="-25000" dirty="0">
              <a:solidFill>
                <a:schemeClr val="accent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3BD921B-0E1A-4A50-8ABB-7A4E8017A9AD}"/>
              </a:ext>
            </a:extLst>
          </p:cNvPr>
          <p:cNvSpPr txBox="1"/>
          <p:nvPr/>
        </p:nvSpPr>
        <p:spPr>
          <a:xfrm>
            <a:off x="6032279" y="1222219"/>
            <a:ext cx="228389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1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</a:rPr>
              <a:t>(</a:t>
            </a:r>
            <a:r>
              <a:rPr lang="en-US" altLang="en-US" sz="2000" dirty="0">
                <a:solidFill>
                  <a:srgbClr val="66FF66"/>
                </a:solidFill>
              </a:rPr>
              <a:t>x</a:t>
            </a:r>
            <a:r>
              <a:rPr lang="en-US" altLang="en-US" sz="2000" dirty="0">
                <a:solidFill>
                  <a:srgbClr val="FF00FF"/>
                </a:solidFill>
              </a:rPr>
              <a:t>)</a:t>
            </a:r>
            <a:endParaRPr lang="en-US" altLang="en-US" sz="20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1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 ["</a:t>
            </a:r>
            <a:r>
              <a:rPr lang="en-US" altLang="en-US" sz="2000" dirty="0">
                <a:solidFill>
                  <a:srgbClr val="FF00FF"/>
                </a:solidFill>
              </a:rPr>
              <a:t>x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</a:rPr>
              <a:t>(x)]</a:t>
            </a:r>
            <a:endParaRPr lang="en-US" altLang="en-US" sz="20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97AD1B9-1ED9-46DC-AF3D-89CEF1119EDB}"/>
              </a:ext>
            </a:extLst>
          </p:cNvPr>
          <p:cNvSpPr txBox="1"/>
          <p:nvPr/>
        </p:nvSpPr>
        <p:spPr>
          <a:xfrm>
            <a:off x="4788473" y="914400"/>
            <a:ext cx="1738016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"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 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</a:p>
          <a:p>
            <a:pPr algn="l"/>
            <a:r>
              <a:rPr lang="en-US" altLang="en-US" sz="2000" dirty="0">
                <a:solidFill>
                  <a:schemeClr val="tx2"/>
                </a:solidFill>
              </a:rPr>
              <a:t>  </a:t>
            </a:r>
            <a:r>
              <a:rPr lang="en-US" altLang="en-US" sz="2000" dirty="0">
                <a:solidFill>
                  <a:srgbClr val="FFFFFF"/>
                </a:solidFill>
              </a:rPr>
              <a:t>From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</a:t>
            </a:r>
            <a:r>
              <a:rPr lang="en-US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algn="l"/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 </a:t>
            </a:r>
            <a:r>
              <a:rPr lang="en-US" altLang="en-US" sz="2000" dirty="0">
                <a:solidFill>
                  <a:srgbClr val="FFFFFF"/>
                </a:solidFill>
              </a:rPr>
              <a:t>Conclude </a:t>
            </a: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 </a:t>
            </a:r>
            <a:endParaRPr lang="en-US" altLang="en-US" sz="2000" dirty="0">
              <a:solidFill>
                <a:schemeClr val="accent2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71A55AD-7F0F-41D1-9E7B-715F24887A2B}"/>
              </a:ext>
            </a:extLst>
          </p:cNvPr>
          <p:cNvSpPr txBox="1"/>
          <p:nvPr/>
        </p:nvSpPr>
        <p:spPr>
          <a:xfrm>
            <a:off x="5766592" y="603912"/>
            <a:ext cx="228389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n-US" sz="2000" dirty="0">
                <a:solidFill>
                  <a:schemeClr val="tx2"/>
                </a:solidFill>
              </a:rPr>
              <a:t> Build </a:t>
            </a:r>
            <a:r>
              <a:rPr lang="en-US" altLang="en-US" sz="2000" dirty="0">
                <a:solidFill>
                  <a:schemeClr val="tx2"/>
                </a:solidFill>
              </a:rPr>
              <a:t>on the Right:</a:t>
            </a:r>
            <a:endParaRPr lang="en-US" sz="2000" dirty="0">
              <a:solidFill>
                <a:schemeClr val="tx2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EFB6C76-8FC4-4756-B12F-9FB322137B1A}"/>
              </a:ext>
            </a:extLst>
          </p:cNvPr>
          <p:cNvSpPr txBox="1"/>
          <p:nvPr/>
        </p:nvSpPr>
        <p:spPr>
          <a:xfrm>
            <a:off x="2288177" y="1237193"/>
            <a:ext cx="244128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lang="en-US" altLang="en-US" sz="2000" baseline="-25000" dirty="0">
                <a:solidFill>
                  <a:srgbClr val="FFC000"/>
                </a:solidFill>
              </a:rPr>
              <a:t> 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</a:rPr>
              <a:t>  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000" baseline="-25000" dirty="0">
                <a:solidFill>
                  <a:schemeClr val="accent2"/>
                </a:solidFill>
              </a:rPr>
              <a:t>1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lang="en-US" altLang="en-US" sz="2000" i="1" baseline="-25000" dirty="0">
              <a:solidFill>
                <a:schemeClr val="accent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r>
              <a:rPr lang="en-US" altLang="en-US" sz="2000" baseline="-25000" dirty="0">
                <a:solidFill>
                  <a:srgbClr val="FFC000"/>
                </a:solidFill>
              </a:rPr>
              <a:t>   </a:t>
            </a:r>
            <a:r>
              <a:rPr lang="el-GR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000" dirty="0">
                <a:solidFill>
                  <a:srgbClr val="FF00FF"/>
                </a:solidFill>
              </a:rPr>
              <a:t>  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000" baseline="-25000" dirty="0">
                <a:solidFill>
                  <a:schemeClr val="accent2"/>
                </a:solidFill>
              </a:rPr>
              <a:t>1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  <a:endParaRPr lang="en-US" altLang="en-US" sz="2000" i="1" baseline="-25000" dirty="0">
              <a:solidFill>
                <a:schemeClr val="accent2"/>
              </a:solidFill>
              <a:sym typeface="Symbol" panose="05050102010706020507" pitchFamily="18" charset="2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FA361D7-6974-4C71-96A1-3A26F9AFF2D8}"/>
              </a:ext>
            </a:extLst>
          </p:cNvPr>
          <p:cNvSpPr txBox="1"/>
          <p:nvPr/>
        </p:nvSpPr>
        <p:spPr>
          <a:xfrm>
            <a:off x="84370" y="914400"/>
            <a:ext cx="235403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"</a:t>
            </a:r>
            <a:r>
              <a:rPr lang="en-US" altLang="en-US" sz="2000" dirty="0"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r>
              <a:rPr lang="en-US" altLang="en-US" sz="2000" dirty="0">
                <a:solidFill>
                  <a:schemeClr val="tx2"/>
                </a:solidFill>
                <a:latin typeface="Symbol" pitchFamily="18" charset="2"/>
              </a:rPr>
              <a:t> </a:t>
            </a:r>
            <a:r>
              <a:rPr lang="en-US" sz="2000" dirty="0">
                <a:solidFill>
                  <a:schemeClr val="tx2"/>
                </a:solidFill>
              </a:rPr>
              <a:t> </a:t>
            </a:r>
          </a:p>
          <a:p>
            <a:pPr algn="l"/>
            <a:r>
              <a:rPr lang="en-US" altLang="en-US" sz="2000" dirty="0">
                <a:solidFill>
                  <a:schemeClr val="tx2"/>
                </a:solidFill>
              </a:rPr>
              <a:t>  </a:t>
            </a:r>
            <a:r>
              <a:rPr lang="en-US" altLang="en-US" sz="2000" dirty="0">
                <a:solidFill>
                  <a:srgbClr val="FFFFFF"/>
                </a:solidFill>
              </a:rPr>
              <a:t>From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 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</a:rPr>
              <a:t>(</a:t>
            </a:r>
            <a:r>
              <a:rPr lang="en-US" altLang="en-US" sz="2000" dirty="0">
                <a:solidFill>
                  <a:srgbClr val="FF0000"/>
                </a:solidFill>
              </a:rPr>
              <a:t>t</a:t>
            </a:r>
            <a:r>
              <a:rPr lang="en-US" altLang="en-US" sz="2000" dirty="0">
                <a:solidFill>
                  <a:srgbClr val="FF00FF"/>
                </a:solidFill>
              </a:rPr>
              <a:t>)</a:t>
            </a:r>
            <a:endParaRPr lang="en-US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algn="l"/>
            <a:r>
              <a:rPr lang="en-US" altLang="en-US" sz="2000" dirty="0">
                <a:solidFill>
                  <a:schemeClr val="accent2"/>
                </a:solidFill>
                <a:sym typeface="Symbol" panose="05050102010706020507" pitchFamily="18" charset="2"/>
              </a:rPr>
              <a:t>  </a:t>
            </a:r>
            <a:r>
              <a:rPr lang="en-US" altLang="en-US" sz="2000" dirty="0">
                <a:solidFill>
                  <a:srgbClr val="FFFFFF"/>
                </a:solidFill>
              </a:rPr>
              <a:t>Conclude </a:t>
            </a: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["</a:t>
            </a:r>
            <a:r>
              <a:rPr lang="en-US" altLang="en-US" sz="2000" dirty="0">
                <a:solidFill>
                  <a:srgbClr val="FF00FF"/>
                </a:solidFill>
              </a:rPr>
              <a:t>x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</a:rPr>
              <a:t>(x)]</a:t>
            </a:r>
            <a:endParaRPr lang="en-US" altLang="en-US" sz="2000" dirty="0">
              <a:solidFill>
                <a:schemeClr val="accent2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1F96165-7BF5-44D7-B46E-F6C5AF41B95C}"/>
              </a:ext>
            </a:extLst>
          </p:cNvPr>
          <p:cNvSpPr txBox="1"/>
          <p:nvPr/>
        </p:nvSpPr>
        <p:spPr>
          <a:xfrm>
            <a:off x="1296265" y="602746"/>
            <a:ext cx="21320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None/>
            </a:pPr>
            <a:r>
              <a:rPr lang="en-US" sz="2000" dirty="0">
                <a:solidFill>
                  <a:schemeClr val="tx2"/>
                </a:solidFill>
              </a:rPr>
              <a:t> Build </a:t>
            </a:r>
            <a:r>
              <a:rPr lang="en-US" altLang="en-US" sz="2000" dirty="0">
                <a:solidFill>
                  <a:schemeClr val="tx2"/>
                </a:solidFill>
              </a:rPr>
              <a:t>on the Left</a:t>
            </a:r>
            <a:r>
              <a:rPr lang="en-US" sz="2000" dirty="0">
                <a:solidFill>
                  <a:schemeClr val="tx2"/>
                </a:solidFill>
              </a:rPr>
              <a:t>:</a:t>
            </a:r>
          </a:p>
        </p:txBody>
      </p:sp>
      <p:pic>
        <p:nvPicPr>
          <p:cNvPr id="16" name="Picture 5" descr="j0116172">
            <a:extLst>
              <a:ext uri="{FF2B5EF4-FFF2-40B4-BE49-F238E27FC236}">
                <a16:creationId xmlns:a16="http://schemas.microsoft.com/office/drawing/2014/main" id="{C29AFEE6-6DAB-4B8A-BD3A-C749843466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7546" y="5637975"/>
            <a:ext cx="891262" cy="1212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" name="Group 29">
            <a:extLst>
              <a:ext uri="{FF2B5EF4-FFF2-40B4-BE49-F238E27FC236}">
                <a16:creationId xmlns:a16="http://schemas.microsoft.com/office/drawing/2014/main" id="{85C80036-E34B-4A2E-B8D0-8D3021E4E552}"/>
              </a:ext>
            </a:extLst>
          </p:cNvPr>
          <p:cNvGrpSpPr>
            <a:grpSpLocks/>
          </p:cNvGrpSpPr>
          <p:nvPr/>
        </p:nvGrpSpPr>
        <p:grpSpPr bwMode="auto">
          <a:xfrm>
            <a:off x="8235926" y="5885071"/>
            <a:ext cx="917591" cy="929993"/>
            <a:chOff x="2065" y="1551"/>
            <a:chExt cx="1628" cy="1988"/>
          </a:xfrm>
        </p:grpSpPr>
        <p:sp>
          <p:nvSpPr>
            <p:cNvPr id="22" name="Freeform 30">
              <a:extLst>
                <a:ext uri="{FF2B5EF4-FFF2-40B4-BE49-F238E27FC236}">
                  <a16:creationId xmlns:a16="http://schemas.microsoft.com/office/drawing/2014/main" id="{7B1F23F8-F1BC-4279-BC67-11A4D583B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31">
              <a:extLst>
                <a:ext uri="{FF2B5EF4-FFF2-40B4-BE49-F238E27FC236}">
                  <a16:creationId xmlns:a16="http://schemas.microsoft.com/office/drawing/2014/main" id="{FB184716-4310-4E13-A302-D5B9BF4F2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32">
              <a:extLst>
                <a:ext uri="{FF2B5EF4-FFF2-40B4-BE49-F238E27FC236}">
                  <a16:creationId xmlns:a16="http://schemas.microsoft.com/office/drawing/2014/main" id="{08910E70-47CC-4370-8B33-4E64D29C7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33">
              <a:extLst>
                <a:ext uri="{FF2B5EF4-FFF2-40B4-BE49-F238E27FC236}">
                  <a16:creationId xmlns:a16="http://schemas.microsoft.com/office/drawing/2014/main" id="{A8910FC7-3756-4C20-9357-F38421F09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34">
              <a:extLst>
                <a:ext uri="{FF2B5EF4-FFF2-40B4-BE49-F238E27FC236}">
                  <a16:creationId xmlns:a16="http://schemas.microsoft.com/office/drawing/2014/main" id="{98390474-D2D9-49D0-ACF8-0FBE99F55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35">
              <a:extLst>
                <a:ext uri="{FF2B5EF4-FFF2-40B4-BE49-F238E27FC236}">
                  <a16:creationId xmlns:a16="http://schemas.microsoft.com/office/drawing/2014/main" id="{BC9577E3-D4FF-4C2E-A825-99A768805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8" name="Freeform 36">
              <a:extLst>
                <a:ext uri="{FF2B5EF4-FFF2-40B4-BE49-F238E27FC236}">
                  <a16:creationId xmlns:a16="http://schemas.microsoft.com/office/drawing/2014/main" id="{9C487869-53EA-4EDA-B566-F5930D922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9" name="Freeform 37">
              <a:extLst>
                <a:ext uri="{FF2B5EF4-FFF2-40B4-BE49-F238E27FC236}">
                  <a16:creationId xmlns:a16="http://schemas.microsoft.com/office/drawing/2014/main" id="{ACB8BC48-3D77-421D-A1F0-B3D60E4A4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0" name="Freeform 38">
              <a:extLst>
                <a:ext uri="{FF2B5EF4-FFF2-40B4-BE49-F238E27FC236}">
                  <a16:creationId xmlns:a16="http://schemas.microsoft.com/office/drawing/2014/main" id="{50756C2D-0C94-4368-995E-C9ED814AB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1" name="Freeform 39">
              <a:extLst>
                <a:ext uri="{FF2B5EF4-FFF2-40B4-BE49-F238E27FC236}">
                  <a16:creationId xmlns:a16="http://schemas.microsoft.com/office/drawing/2014/main" id="{D3006488-A824-4CA3-AF57-697E7582A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2" name="Freeform 40">
              <a:extLst>
                <a:ext uri="{FF2B5EF4-FFF2-40B4-BE49-F238E27FC236}">
                  <a16:creationId xmlns:a16="http://schemas.microsoft.com/office/drawing/2014/main" id="{76D5376C-1494-4A57-9CEA-76B5EE2AE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3" name="Freeform 41">
              <a:extLst>
                <a:ext uri="{FF2B5EF4-FFF2-40B4-BE49-F238E27FC236}">
                  <a16:creationId xmlns:a16="http://schemas.microsoft.com/office/drawing/2014/main" id="{B0BD2414-8BF7-4DA4-BE81-62F4260C8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4" name="Freeform 42">
              <a:extLst>
                <a:ext uri="{FF2B5EF4-FFF2-40B4-BE49-F238E27FC236}">
                  <a16:creationId xmlns:a16="http://schemas.microsoft.com/office/drawing/2014/main" id="{8B06C54A-0EED-4052-A4A0-6354FC354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5" name="Freeform 43">
              <a:extLst>
                <a:ext uri="{FF2B5EF4-FFF2-40B4-BE49-F238E27FC236}">
                  <a16:creationId xmlns:a16="http://schemas.microsoft.com/office/drawing/2014/main" id="{ACAF5A21-DA08-42CF-9B62-AF57AC764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6" name="Freeform 44">
              <a:extLst>
                <a:ext uri="{FF2B5EF4-FFF2-40B4-BE49-F238E27FC236}">
                  <a16:creationId xmlns:a16="http://schemas.microsoft.com/office/drawing/2014/main" id="{C0C6F5F0-3B6B-4835-9142-AC108AE88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7" name="Freeform 45">
              <a:extLst>
                <a:ext uri="{FF2B5EF4-FFF2-40B4-BE49-F238E27FC236}">
                  <a16:creationId xmlns:a16="http://schemas.microsoft.com/office/drawing/2014/main" id="{3570F572-1AC4-4A2D-99AB-944674AFC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8" name="Freeform 46">
              <a:extLst>
                <a:ext uri="{FF2B5EF4-FFF2-40B4-BE49-F238E27FC236}">
                  <a16:creationId xmlns:a16="http://schemas.microsoft.com/office/drawing/2014/main" id="{34483EB4-9E6E-4A40-92C4-F1F3E86E8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40" name="AutoShape 8">
            <a:extLst>
              <a:ext uri="{FF2B5EF4-FFF2-40B4-BE49-F238E27FC236}">
                <a16:creationId xmlns:a16="http://schemas.microsoft.com/office/drawing/2014/main" id="{7F157001-5DB0-406D-9D90-A87DA1AF9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1011" y="1982148"/>
            <a:ext cx="3820223" cy="1599252"/>
          </a:xfrm>
          <a:prstGeom prst="wedgeRectCallout">
            <a:avLst>
              <a:gd name="adj1" fmla="val 45089"/>
              <a:gd name="adj2" fmla="val 54164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In reverse: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Let </a:t>
            </a:r>
            <a:r>
              <a:rPr lang="en-US" altLang="en-US" sz="2000" dirty="0">
                <a:solidFill>
                  <a:srgbClr val="FF0000"/>
                </a:solidFill>
              </a:rPr>
              <a:t>x</a:t>
            </a:r>
            <a:r>
              <a:rPr lang="en-US" altLang="en-US" sz="2000" dirty="0">
                <a:solidFill>
                  <a:srgbClr val="FFFFFF"/>
                </a:solidFill>
              </a:rPr>
              <a:t> be arbitrary.</a:t>
            </a:r>
          </a:p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Assume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α</a:t>
            </a:r>
            <a:r>
              <a:rPr lang="en-US" altLang="en-US" sz="2000" baseline="-25000" dirty="0">
                <a:solidFill>
                  <a:srgbClr val="FFC000"/>
                </a:solidFill>
                <a:sym typeface="Symbol" panose="05050102010706020507" pitchFamily="18" charset="2"/>
              </a:rPr>
              <a:t>1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 </a:t>
            </a:r>
          </a:p>
          <a:p>
            <a:pPr algn="l">
              <a:spcBef>
                <a:spcPct val="0"/>
              </a:spcBef>
              <a:buNone/>
            </a:pPr>
            <a:r>
              <a:rPr lang="en-US" altLang="en-US" sz="2000" dirty="0"/>
              <a:t>Hence</a:t>
            </a:r>
            <a:r>
              <a:rPr lang="en-US" altLang="en-US" sz="2000" dirty="0">
                <a:solidFill>
                  <a:srgbClr val="FFFFFF"/>
                </a:solidFill>
              </a:rPr>
              <a:t> </a:t>
            </a: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["</a:t>
            </a:r>
            <a:r>
              <a:rPr lang="en-US" altLang="en-US" sz="2000" dirty="0">
                <a:solidFill>
                  <a:srgbClr val="FF00FF"/>
                </a:solidFill>
              </a:rPr>
              <a:t>x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</a:rPr>
              <a:t>(x)]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</a:p>
          <a:p>
            <a:pPr algn="l">
              <a:spcBef>
                <a:spcPct val="0"/>
              </a:spcBef>
              <a:buNone/>
            </a:pPr>
            <a:r>
              <a:rPr lang="en-US" altLang="en-US" sz="2000" dirty="0"/>
              <a:t>Hence</a:t>
            </a:r>
            <a:r>
              <a:rPr lang="en-US" altLang="en-US" sz="2000" dirty="0">
                <a:solidFill>
                  <a:srgbClr val="FFFFFF"/>
                </a:solidFill>
              </a:rPr>
              <a:t> </a:t>
            </a: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       </a:t>
            </a:r>
            <a:r>
              <a:rPr lang="el-GR" altLang="en-US" sz="2000" dirty="0">
                <a:solidFill>
                  <a:srgbClr val="FF00FF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</a:t>
            </a:r>
            <a:r>
              <a:rPr lang="en-US" altLang="en-US" sz="2000" dirty="0">
                <a:solidFill>
                  <a:srgbClr val="FF00FF"/>
                </a:solidFill>
              </a:rPr>
              <a:t>(</a:t>
            </a:r>
            <a:r>
              <a:rPr lang="en-US" altLang="en-US" sz="2000" dirty="0">
                <a:solidFill>
                  <a:srgbClr val="FF0000"/>
                </a:solidFill>
              </a:rPr>
              <a:t>x</a:t>
            </a:r>
            <a:r>
              <a:rPr lang="en-US" altLang="en-US" sz="2000" dirty="0">
                <a:solidFill>
                  <a:srgbClr val="FF00FF"/>
                </a:solidFill>
              </a:rPr>
              <a:t>) </a:t>
            </a:r>
            <a:r>
              <a:rPr lang="el-GR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</a:t>
            </a:r>
            <a:r>
              <a:rPr lang="en-US" altLang="en-US" sz="20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lang="en-US" altLang="en-US" sz="2000" dirty="0">
              <a:solidFill>
                <a:schemeClr val="accent2"/>
              </a:solidFill>
              <a:sym typeface="Symbol" panose="05050102010706020507" pitchFamily="18" charset="2"/>
            </a:endParaRPr>
          </a:p>
          <a:p>
            <a:pPr lvl="0" algn="l">
              <a:spcBef>
                <a:spcPct val="0"/>
              </a:spcBef>
              <a:buNone/>
            </a:pPr>
            <a:endParaRPr lang="en-US" altLang="en-US" sz="2000" dirty="0">
              <a:solidFill>
                <a:srgbClr val="FFFFFF"/>
              </a:solidFill>
            </a:endParaRPr>
          </a:p>
          <a:p>
            <a:pPr lvl="0" algn="l">
              <a:spcBef>
                <a:spcPct val="0"/>
              </a:spcBef>
              <a:buNone/>
            </a:pPr>
            <a:endParaRPr lang="en-US" altLang="en-US" sz="2000" dirty="0">
              <a:solidFill>
                <a:srgbClr val="FFFFFF"/>
              </a:solidFill>
            </a:endParaRPr>
          </a:p>
        </p:txBody>
      </p:sp>
      <p:sp>
        <p:nvSpPr>
          <p:cNvPr id="41" name="Text Box 44">
            <a:extLst>
              <a:ext uri="{FF2B5EF4-FFF2-40B4-BE49-F238E27FC236}">
                <a16:creationId xmlns:a16="http://schemas.microsoft.com/office/drawing/2014/main" id="{F8F34490-8F67-4EB4-9C39-5B8F2B290C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2368" y="1219200"/>
            <a:ext cx="342273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0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000" dirty="0">
                <a:solidFill>
                  <a:srgbClr val="66FF66"/>
                </a:solidFill>
              </a:rPr>
              <a:t>x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</a:rPr>
              <a:t>[   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</a:rPr>
              <a:t>                                   ]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</a:endParaRP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63AE7A71-9C80-4E26-9E2F-9139AC6C2192}"/>
              </a:ext>
            </a:extLst>
          </p:cNvPr>
          <p:cNvSpPr/>
          <p:nvPr/>
        </p:nvSpPr>
        <p:spPr bwMode="auto">
          <a:xfrm>
            <a:off x="5942700" y="1560525"/>
            <a:ext cx="2953238" cy="407975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209D0DDA-60AF-492C-AD41-DD4A20021AC0}"/>
              </a:ext>
            </a:extLst>
          </p:cNvPr>
          <p:cNvSpPr/>
          <p:nvPr/>
        </p:nvSpPr>
        <p:spPr bwMode="auto">
          <a:xfrm>
            <a:off x="4952045" y="2322525"/>
            <a:ext cx="2134555" cy="407975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52" name="AutoShape 8">
            <a:extLst>
              <a:ext uri="{FF2B5EF4-FFF2-40B4-BE49-F238E27FC236}">
                <a16:creationId xmlns:a16="http://schemas.microsoft.com/office/drawing/2014/main" id="{2D3143D2-98C6-4515-ACE5-A11D9D035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177" y="1982148"/>
            <a:ext cx="3820223" cy="418152"/>
          </a:xfrm>
          <a:prstGeom prst="wedgeRectCallout">
            <a:avLst>
              <a:gd name="adj1" fmla="val 45089"/>
              <a:gd name="adj2" fmla="val 54164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Does not reverse: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DDAA38CE-E1BC-4E91-9463-CB92F6E56B97}"/>
              </a:ext>
            </a:extLst>
          </p:cNvPr>
          <p:cNvGrpSpPr/>
          <p:nvPr/>
        </p:nvGrpSpPr>
        <p:grpSpPr>
          <a:xfrm>
            <a:off x="1877423" y="1003300"/>
            <a:ext cx="2008777" cy="844610"/>
            <a:chOff x="6445257" y="965200"/>
            <a:chExt cx="2008777" cy="844610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BA007A9E-39AF-49DF-A7A0-801EFF01CE17}"/>
                </a:ext>
              </a:extLst>
            </p:cNvPr>
            <p:cNvSpPr txBox="1"/>
            <p:nvPr/>
          </p:nvSpPr>
          <p:spPr>
            <a:xfrm>
              <a:off x="6470657" y="1406524"/>
              <a:ext cx="5297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sz="2000" dirty="0">
                  <a:solidFill>
                    <a:srgbClr val="FF0000"/>
                  </a:solidFill>
                </a:rPr>
                <a:t>F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A3F6A153-3580-4281-B2F7-513B2A42701B}"/>
                </a:ext>
              </a:extLst>
            </p:cNvPr>
            <p:cNvSpPr txBox="1"/>
            <p:nvPr/>
          </p:nvSpPr>
          <p:spPr>
            <a:xfrm>
              <a:off x="8235957" y="1409700"/>
              <a:ext cx="5297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sz="2000" dirty="0">
                  <a:solidFill>
                    <a:srgbClr val="FF0000"/>
                  </a:solidFill>
                </a:rPr>
                <a:t>F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8A35F5CC-656B-4755-826F-0895E004D7B1}"/>
                </a:ext>
              </a:extLst>
            </p:cNvPr>
            <p:cNvSpPr txBox="1"/>
            <p:nvPr/>
          </p:nvSpPr>
          <p:spPr>
            <a:xfrm>
              <a:off x="6445257" y="965200"/>
              <a:ext cx="5297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sz="2000" dirty="0">
                  <a:solidFill>
                    <a:srgbClr val="66FF66"/>
                  </a:solidFill>
                </a:rPr>
                <a:t>T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7E5202C7-E03E-43B2-B291-BD058C12F762}"/>
                </a:ext>
              </a:extLst>
            </p:cNvPr>
            <p:cNvSpPr txBox="1"/>
            <p:nvPr/>
          </p:nvSpPr>
          <p:spPr>
            <a:xfrm>
              <a:off x="8156426" y="1003300"/>
              <a:ext cx="297608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sz="2000" dirty="0">
                  <a:solidFill>
                    <a:srgbClr val="FF0000"/>
                  </a:solidFill>
                </a:rPr>
                <a:t>F</a:t>
              </a:r>
            </a:p>
          </p:txBody>
        </p:sp>
      </p:grpSp>
      <p:sp>
        <p:nvSpPr>
          <p:cNvPr id="58" name="Oval 57">
            <a:extLst>
              <a:ext uri="{FF2B5EF4-FFF2-40B4-BE49-F238E27FC236}">
                <a16:creationId xmlns:a16="http://schemas.microsoft.com/office/drawing/2014/main" id="{D006800A-3D9E-4E17-AC39-336003870A06}"/>
              </a:ext>
            </a:extLst>
          </p:cNvPr>
          <p:cNvSpPr/>
          <p:nvPr/>
        </p:nvSpPr>
        <p:spPr bwMode="auto">
          <a:xfrm>
            <a:off x="5981700" y="1295400"/>
            <a:ext cx="977189" cy="307017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293D155C-B524-48CD-86FB-87520463D8B6}"/>
              </a:ext>
            </a:extLst>
          </p:cNvPr>
          <p:cNvSpPr/>
          <p:nvPr/>
        </p:nvSpPr>
        <p:spPr bwMode="auto">
          <a:xfrm>
            <a:off x="7517967" y="1270000"/>
            <a:ext cx="1291676" cy="370517"/>
          </a:xfrm>
          <a:prstGeom prst="ellipse">
            <a:avLst/>
          </a:prstGeom>
          <a:noFill/>
          <a:ln w="1905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algn="ctr" eaLnBrk="1" hangingPunct="1">
              <a:spcBef>
                <a:spcPct val="0"/>
              </a:spcBef>
              <a:buNone/>
            </a:pPr>
            <a:endParaRPr lang="en-US" sz="2400" dirty="0">
              <a:solidFill>
                <a:schemeClr val="tx2"/>
              </a:solidFill>
            </a:endParaRPr>
          </a:p>
        </p:txBody>
      </p:sp>
      <p:sp>
        <p:nvSpPr>
          <p:cNvPr id="49" name="AutoShape 8">
            <a:extLst>
              <a:ext uri="{FF2B5EF4-FFF2-40B4-BE49-F238E27FC236}">
                <a16:creationId xmlns:a16="http://schemas.microsoft.com/office/drawing/2014/main" id="{E5AA653D-3E6E-4048-BD57-B527E00C1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177" y="2473656"/>
            <a:ext cx="3820223" cy="1641144"/>
          </a:xfrm>
          <a:prstGeom prst="wedgeRectCallout">
            <a:avLst>
              <a:gd name="adj1" fmla="val 45089"/>
              <a:gd name="adj2" fmla="val 54164"/>
            </a:avLst>
          </a:prstGeom>
          <a:solidFill>
            <a:srgbClr val="000066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l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Instead:</a:t>
            </a:r>
            <a:endParaRPr lang="en-US" altLang="en-US" sz="2000" dirty="0"/>
          </a:p>
          <a:p>
            <a:pPr marL="342900" indent="-342900" algn="l" eaLnBrk="1" hangingPunct="1">
              <a:spcBef>
                <a:spcPct val="0"/>
              </a:spcBef>
            </a:pPr>
            <a:r>
              <a:rPr lang="en-US" altLang="en-US" sz="2000" dirty="0"/>
              <a:t>   </a:t>
            </a: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"</a:t>
            </a:r>
            <a:r>
              <a:rPr lang="en-US" altLang="en-US" sz="2000" dirty="0">
                <a:solidFill>
                  <a:srgbClr val="FF00FF"/>
                </a:solidFill>
              </a:rPr>
              <a:t>x </a:t>
            </a:r>
            <a:r>
              <a:rPr lang="el-GR" altLang="en-US" sz="20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dirty="0">
                <a:solidFill>
                  <a:srgbClr val="FF00FF"/>
                </a:solidFill>
              </a:rPr>
              <a:t>(x)</a:t>
            </a:r>
            <a:r>
              <a:rPr lang="en-US" altLang="en-US" sz="2000" dirty="0"/>
              <a:t> </a:t>
            </a:r>
          </a:p>
          <a:p>
            <a:pPr marL="342900" indent="-342900" algn="l" eaLnBrk="1" hangingPunct="1">
              <a:spcBef>
                <a:spcPct val="0"/>
              </a:spcBef>
            </a:pPr>
            <a:r>
              <a:rPr lang="en-US" altLang="en-US" sz="2000" dirty="0"/>
              <a:t>          to</a:t>
            </a:r>
          </a:p>
          <a:p>
            <a:pPr marL="342900" indent="-342900" algn="l" eaLnBrk="1" hangingPunct="1">
              <a:spcBef>
                <a:spcPct val="0"/>
              </a:spcBef>
            </a:pPr>
            <a:r>
              <a:rPr lang="en-US" altLang="en-US" sz="20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0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dirty="0">
                <a:solidFill>
                  <a:srgbClr val="FF00FF"/>
                </a:solidFill>
              </a:rPr>
              <a:t>(</a:t>
            </a:r>
            <a:r>
              <a:rPr lang="en-US" altLang="en-US" sz="2000" dirty="0">
                <a:solidFill>
                  <a:srgbClr val="FF0000"/>
                </a:solidFill>
              </a:rPr>
              <a:t>t</a:t>
            </a:r>
            <a:r>
              <a:rPr lang="en-US" altLang="en-US" sz="2000" baseline="-25000" dirty="0">
                <a:solidFill>
                  <a:srgbClr val="FF0000"/>
                </a:solidFill>
              </a:rPr>
              <a:t>1</a:t>
            </a:r>
            <a:r>
              <a:rPr lang="en-US" altLang="en-US" sz="2000" dirty="0">
                <a:solidFill>
                  <a:srgbClr val="FF00FF"/>
                </a:solidFill>
              </a:rPr>
              <a:t>)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0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dirty="0">
                <a:solidFill>
                  <a:srgbClr val="FF00FF"/>
                </a:solidFill>
              </a:rPr>
              <a:t>(</a:t>
            </a:r>
            <a:r>
              <a:rPr lang="en-US" altLang="en-US" sz="2000" dirty="0">
                <a:solidFill>
                  <a:srgbClr val="FF0000"/>
                </a:solidFill>
              </a:rPr>
              <a:t>t</a:t>
            </a:r>
            <a:r>
              <a:rPr lang="en-US" altLang="en-US" sz="2000" baseline="-25000" dirty="0">
                <a:solidFill>
                  <a:srgbClr val="FF0000"/>
                </a:solidFill>
              </a:rPr>
              <a:t>2</a:t>
            </a:r>
            <a:r>
              <a:rPr lang="en-US" altLang="en-US" sz="2000" dirty="0">
                <a:solidFill>
                  <a:srgbClr val="FF00FF"/>
                </a:solidFill>
              </a:rPr>
              <a:t>)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0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dirty="0">
                <a:solidFill>
                  <a:srgbClr val="FF00FF"/>
                </a:solidFill>
              </a:rPr>
              <a:t>(</a:t>
            </a:r>
            <a:r>
              <a:rPr lang="en-US" altLang="en-US" sz="2000" dirty="0" err="1">
                <a:solidFill>
                  <a:srgbClr val="FF0000"/>
                </a:solidFill>
              </a:rPr>
              <a:t>t</a:t>
            </a:r>
            <a:r>
              <a:rPr lang="en-US" altLang="en-US" sz="2000" baseline="-25000" dirty="0" err="1">
                <a:solidFill>
                  <a:srgbClr val="FF0000"/>
                </a:solidFill>
              </a:rPr>
              <a:t>i</a:t>
            </a:r>
            <a:r>
              <a:rPr lang="en-US" altLang="en-US" sz="2000" dirty="0">
                <a:solidFill>
                  <a:srgbClr val="FF00FF"/>
                </a:solidFill>
              </a:rPr>
              <a:t>) </a:t>
            </a:r>
            <a:br>
              <a:rPr lang="en-US" altLang="en-US" sz="2000" dirty="0">
                <a:solidFill>
                  <a:srgbClr val="FF00FF"/>
                </a:solidFill>
              </a:rPr>
            </a:br>
            <a:r>
              <a:rPr lang="en-US" altLang="en-US" sz="2000" dirty="0">
                <a:solidFill>
                  <a:srgbClr val="FF00FF"/>
                </a:solidFill>
              </a:rPr>
              <a:t>     </a:t>
            </a:r>
            <a:r>
              <a:rPr lang="el-GR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[</a:t>
            </a:r>
            <a:r>
              <a:rPr lang="en-US" altLang="en-US" sz="2000" dirty="0">
                <a:solidFill>
                  <a:srgbClr val="FF00FF"/>
                </a:solidFill>
                <a:latin typeface="Symbol" pitchFamily="18" charset="2"/>
              </a:rPr>
              <a:t>"</a:t>
            </a:r>
            <a:r>
              <a:rPr lang="en-US" altLang="en-US" sz="2000" dirty="0">
                <a:solidFill>
                  <a:srgbClr val="FF00FF"/>
                </a:solidFill>
              </a:rPr>
              <a:t>x</a:t>
            </a:r>
            <a:r>
              <a:rPr lang="el-GR" altLang="en-US" sz="20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lang="en-US" altLang="en-US" sz="20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{</a:t>
            </a:r>
            <a:r>
              <a:rPr lang="en-US" altLang="en-US" sz="2000" dirty="0">
                <a:solidFill>
                  <a:srgbClr val="FF0000"/>
                </a:solidFill>
              </a:rPr>
              <a:t>t</a:t>
            </a:r>
            <a:r>
              <a:rPr lang="en-US" altLang="en-US" sz="2000" baseline="-25000" dirty="0">
                <a:solidFill>
                  <a:srgbClr val="FF0000"/>
                </a:solidFill>
              </a:rPr>
              <a:t>i+1</a:t>
            </a:r>
            <a:r>
              <a:rPr lang="en-US" altLang="en-US" sz="2000" dirty="0">
                <a:solidFill>
                  <a:srgbClr val="FFC000"/>
                </a:solidFill>
              </a:rPr>
              <a:t>,</a:t>
            </a:r>
            <a:r>
              <a:rPr lang="en-US" altLang="en-US" sz="2000" dirty="0">
                <a:solidFill>
                  <a:srgbClr val="FF0000"/>
                </a:solidFill>
              </a:rPr>
              <a:t>t</a:t>
            </a:r>
            <a:r>
              <a:rPr lang="en-US" altLang="en-US" sz="2000" baseline="-25000" dirty="0">
                <a:solidFill>
                  <a:srgbClr val="FF0000"/>
                </a:solidFill>
              </a:rPr>
              <a:t>i+2</a:t>
            </a:r>
            <a:r>
              <a:rPr lang="en-US" altLang="en-US" sz="2000" dirty="0">
                <a:solidFill>
                  <a:srgbClr val="FFC000"/>
                </a:solidFill>
              </a:rPr>
              <a:t>,</a:t>
            </a:r>
            <a:r>
              <a:rPr lang="en-US" altLang="en-US" sz="2000" dirty="0">
                <a:solidFill>
                  <a:srgbClr val="FF0000"/>
                </a:solidFill>
              </a:rPr>
              <a:t>t</a:t>
            </a:r>
            <a:r>
              <a:rPr lang="en-US" altLang="en-US" sz="2000" baseline="-25000" dirty="0">
                <a:solidFill>
                  <a:srgbClr val="FF0000"/>
                </a:solidFill>
              </a:rPr>
              <a:t>i+3</a:t>
            </a:r>
            <a:r>
              <a:rPr lang="en-US" altLang="en-US" sz="2000" dirty="0">
                <a:solidFill>
                  <a:srgbClr val="FFC000"/>
                </a:solidFill>
              </a:rPr>
              <a:t>,…}</a:t>
            </a:r>
            <a:r>
              <a:rPr lang="en-US" altLang="en-US" sz="2000" dirty="0">
                <a:solidFill>
                  <a:srgbClr val="FF0000"/>
                </a:solidFill>
              </a:rPr>
              <a:t> </a:t>
            </a:r>
            <a:r>
              <a:rPr lang="el-GR" altLang="en-US" sz="2000" dirty="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000" dirty="0">
                <a:solidFill>
                  <a:srgbClr val="FF00FF"/>
                </a:solidFill>
              </a:rPr>
              <a:t>(x)</a:t>
            </a:r>
            <a:r>
              <a:rPr lang="en-US" altLang="en-US" sz="2000" dirty="0">
                <a:solidFill>
                  <a:srgbClr val="FFC000"/>
                </a:solidFill>
              </a:rPr>
              <a:t>]</a:t>
            </a:r>
            <a:r>
              <a:rPr lang="en-US" altLang="en-US" sz="2000" dirty="0">
                <a:solidFill>
                  <a:srgbClr val="FF00FF"/>
                </a:solidFill>
              </a:rPr>
              <a:t> </a:t>
            </a:r>
            <a:endParaRPr lang="en-US" altLang="en-US" sz="2000" dirty="0"/>
          </a:p>
        </p:txBody>
      </p:sp>
      <p:sp>
        <p:nvSpPr>
          <p:cNvPr id="48" name="Rectangle 2">
            <a:extLst>
              <a:ext uri="{FF2B5EF4-FFF2-40B4-BE49-F238E27FC236}">
                <a16:creationId xmlns:a16="http://schemas.microsoft.com/office/drawing/2014/main" id="{5BB873D3-AF1B-496E-8402-97F5B11D46F2}"/>
              </a:ext>
            </a:extLst>
          </p:cNvPr>
          <p:cNvSpPr txBox="1">
            <a:spLocks noChangeArrowheads="1"/>
          </p:cNvSpPr>
          <p:nvPr/>
        </p:nvSpPr>
        <p:spPr>
          <a:xfrm>
            <a:off x="435592" y="-89961"/>
            <a:ext cx="8293603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/>
              <a:t>Soundness of Sequent Calculus</a:t>
            </a:r>
            <a:endParaRPr lang="en-US" altLang="en-US" sz="4000" kern="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052259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1" grpId="0"/>
      <p:bldP spid="46" grpId="0" animBg="1"/>
      <p:bldP spid="46" grpId="1" animBg="1"/>
      <p:bldP spid="47" grpId="0" animBg="1"/>
      <p:bldP spid="47" grpId="1" animBg="1"/>
      <p:bldP spid="52" grpId="0" animBg="1"/>
      <p:bldP spid="58" grpId="0" animBg="1"/>
      <p:bldP spid="58" grpId="1" animBg="1"/>
      <p:bldP spid="59" grpId="0" animBg="1"/>
      <p:bldP spid="59" grpId="1" animBg="1"/>
      <p:bldP spid="49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85163" y="762000"/>
            <a:ext cx="959223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5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Lemmas/Theorems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: </a:t>
            </a:r>
          </a:p>
          <a:p>
            <a:pPr marL="800100" lvl="6" indent="-3429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Starting with all propositional tautologies</a:t>
            </a:r>
            <a:r>
              <a:rPr lang="en-US" altLang="en-US" sz="2400" dirty="0"/>
              <a:t>.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</a:p>
        </p:txBody>
      </p:sp>
      <p:pic>
        <p:nvPicPr>
          <p:cNvPr id="5" name="Picture 5" descr="j0116172">
            <a:extLst>
              <a:ext uri="{FF2B5EF4-FFF2-40B4-BE49-F238E27FC236}">
                <a16:creationId xmlns:a16="http://schemas.microsoft.com/office/drawing/2014/main" id="{F0D13BFF-5B5B-4E08-9C55-67E1A0CEC6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1769" y="5507014"/>
            <a:ext cx="931503" cy="1267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29">
            <a:extLst>
              <a:ext uri="{FF2B5EF4-FFF2-40B4-BE49-F238E27FC236}">
                <a16:creationId xmlns:a16="http://schemas.microsoft.com/office/drawing/2014/main" id="{DECA6924-CE06-481E-99D5-456BFF45B77E}"/>
              </a:ext>
            </a:extLst>
          </p:cNvPr>
          <p:cNvGrpSpPr>
            <a:grpSpLocks/>
          </p:cNvGrpSpPr>
          <p:nvPr/>
        </p:nvGrpSpPr>
        <p:grpSpPr bwMode="auto">
          <a:xfrm>
            <a:off x="7847843" y="5928007"/>
            <a:ext cx="917591" cy="929993"/>
            <a:chOff x="2065" y="1551"/>
            <a:chExt cx="1628" cy="1988"/>
          </a:xfrm>
        </p:grpSpPr>
        <p:sp>
          <p:nvSpPr>
            <p:cNvPr id="8" name="Freeform 30">
              <a:extLst>
                <a:ext uri="{FF2B5EF4-FFF2-40B4-BE49-F238E27FC236}">
                  <a16:creationId xmlns:a16="http://schemas.microsoft.com/office/drawing/2014/main" id="{CF030FEB-44B3-4255-9056-C0149AB3C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" name="Freeform 31">
              <a:extLst>
                <a:ext uri="{FF2B5EF4-FFF2-40B4-BE49-F238E27FC236}">
                  <a16:creationId xmlns:a16="http://schemas.microsoft.com/office/drawing/2014/main" id="{DF087B8B-3F49-461B-B566-5A553406B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0" name="Freeform 32">
              <a:extLst>
                <a:ext uri="{FF2B5EF4-FFF2-40B4-BE49-F238E27FC236}">
                  <a16:creationId xmlns:a16="http://schemas.microsoft.com/office/drawing/2014/main" id="{545B5343-15B3-495B-8264-AE83F629B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1" name="Freeform 33">
              <a:extLst>
                <a:ext uri="{FF2B5EF4-FFF2-40B4-BE49-F238E27FC236}">
                  <a16:creationId xmlns:a16="http://schemas.microsoft.com/office/drawing/2014/main" id="{CCF34E58-741C-4138-9E90-0E30E84B7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2" name="Freeform 34">
              <a:extLst>
                <a:ext uri="{FF2B5EF4-FFF2-40B4-BE49-F238E27FC236}">
                  <a16:creationId xmlns:a16="http://schemas.microsoft.com/office/drawing/2014/main" id="{76497270-E2F3-40D5-AB52-BB88B5EA4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" name="Freeform 35">
              <a:extLst>
                <a:ext uri="{FF2B5EF4-FFF2-40B4-BE49-F238E27FC236}">
                  <a16:creationId xmlns:a16="http://schemas.microsoft.com/office/drawing/2014/main" id="{EAD10AD4-3743-4B73-90EA-526D81E17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" name="Freeform 36">
              <a:extLst>
                <a:ext uri="{FF2B5EF4-FFF2-40B4-BE49-F238E27FC236}">
                  <a16:creationId xmlns:a16="http://schemas.microsoft.com/office/drawing/2014/main" id="{E39CE404-AA73-4ED0-A98B-CF852F58E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5" name="Freeform 37">
              <a:extLst>
                <a:ext uri="{FF2B5EF4-FFF2-40B4-BE49-F238E27FC236}">
                  <a16:creationId xmlns:a16="http://schemas.microsoft.com/office/drawing/2014/main" id="{E856733F-3224-46EE-80E9-B15562F2E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6" name="Freeform 38">
              <a:extLst>
                <a:ext uri="{FF2B5EF4-FFF2-40B4-BE49-F238E27FC236}">
                  <a16:creationId xmlns:a16="http://schemas.microsoft.com/office/drawing/2014/main" id="{623A9664-252A-46E5-9001-08482EEB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7" name="Freeform 39">
              <a:extLst>
                <a:ext uri="{FF2B5EF4-FFF2-40B4-BE49-F238E27FC236}">
                  <a16:creationId xmlns:a16="http://schemas.microsoft.com/office/drawing/2014/main" id="{19B5F96A-2859-4F00-B569-111BC7DF3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8" name="Freeform 40">
              <a:extLst>
                <a:ext uri="{FF2B5EF4-FFF2-40B4-BE49-F238E27FC236}">
                  <a16:creationId xmlns:a16="http://schemas.microsoft.com/office/drawing/2014/main" id="{1318A1ED-842D-4E14-9CE1-F9A157E83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9" name="Freeform 41">
              <a:extLst>
                <a:ext uri="{FF2B5EF4-FFF2-40B4-BE49-F238E27FC236}">
                  <a16:creationId xmlns:a16="http://schemas.microsoft.com/office/drawing/2014/main" id="{FB0FF484-34A9-4B65-984E-0D6932F42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0" name="Freeform 42">
              <a:extLst>
                <a:ext uri="{FF2B5EF4-FFF2-40B4-BE49-F238E27FC236}">
                  <a16:creationId xmlns:a16="http://schemas.microsoft.com/office/drawing/2014/main" id="{14C77CA1-2D65-4820-A698-C8F546B3D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1" name="Freeform 43">
              <a:extLst>
                <a:ext uri="{FF2B5EF4-FFF2-40B4-BE49-F238E27FC236}">
                  <a16:creationId xmlns:a16="http://schemas.microsoft.com/office/drawing/2014/main" id="{35596972-2ED6-4A9E-B679-4DE51AFF5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2" name="Freeform 44">
              <a:extLst>
                <a:ext uri="{FF2B5EF4-FFF2-40B4-BE49-F238E27FC236}">
                  <a16:creationId xmlns:a16="http://schemas.microsoft.com/office/drawing/2014/main" id="{39FF5C51-D737-443B-976B-89CF9AA3A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45">
              <a:extLst>
                <a:ext uri="{FF2B5EF4-FFF2-40B4-BE49-F238E27FC236}">
                  <a16:creationId xmlns:a16="http://schemas.microsoft.com/office/drawing/2014/main" id="{F0617D24-4773-4C0C-B0F8-42B0DDE1E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46">
              <a:extLst>
                <a:ext uri="{FF2B5EF4-FFF2-40B4-BE49-F238E27FC236}">
                  <a16:creationId xmlns:a16="http://schemas.microsoft.com/office/drawing/2014/main" id="{814B7E69-BE43-49F5-8F1D-57214CAFB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31" name="Rectangle 2">
            <a:extLst>
              <a:ext uri="{FF2B5EF4-FFF2-40B4-BE49-F238E27FC236}">
                <a16:creationId xmlns:a16="http://schemas.microsoft.com/office/drawing/2014/main" id="{ED718F1A-5BC6-4F2D-8D71-5D59555223F3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Our Formal Proof Systems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0BBBC6B-18E7-42FA-8DB4-4C707BAD4C1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924" t="714" r="1" b="-1"/>
          <a:stretch/>
        </p:blipFill>
        <p:spPr>
          <a:xfrm>
            <a:off x="1350033" y="1592996"/>
            <a:ext cx="6596446" cy="4936551"/>
          </a:xfrm>
          <a:prstGeom prst="rect">
            <a:avLst/>
          </a:prstGeom>
        </p:spPr>
      </p:pic>
      <p:sp>
        <p:nvSpPr>
          <p:cNvPr id="28" name="AutoShape 35">
            <a:extLst>
              <a:ext uri="{FF2B5EF4-FFF2-40B4-BE49-F238E27FC236}">
                <a16:creationId xmlns:a16="http://schemas.microsoft.com/office/drawing/2014/main" id="{B9D4CA40-6CB2-4981-8B07-D63ACBB6F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8643" y="5897849"/>
            <a:ext cx="2865510" cy="762000"/>
          </a:xfrm>
          <a:prstGeom prst="wedgeRoundRectCallout">
            <a:avLst>
              <a:gd name="adj1" fmla="val 53804"/>
              <a:gd name="adj2" fmla="val -28866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indent="-228600" algn="ctr" eaLnBrk="1" hangingPunct="1">
              <a:spcBef>
                <a:spcPts val="0"/>
              </a:spcBef>
              <a:buNone/>
              <a:defRPr/>
            </a:pPr>
            <a:r>
              <a:rPr lang="en-US" altLang="en-US" sz="2000" dirty="0">
                <a:solidFill>
                  <a:srgbClr val="FFFFFF"/>
                </a:solidFill>
              </a:rPr>
              <a:t>This is what we did in the proposition section.</a:t>
            </a:r>
          </a:p>
        </p:txBody>
      </p:sp>
    </p:spTree>
    <p:extLst>
      <p:ext uri="{BB962C8B-B14F-4D97-AF65-F5344CB8AC3E}">
        <p14:creationId xmlns:p14="http://schemas.microsoft.com/office/powerpoint/2010/main" val="25370979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</p:bld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AutoShape 8">
            <a:extLst>
              <a:ext uri="{FF2B5EF4-FFF2-40B4-BE49-F238E27FC236}">
                <a16:creationId xmlns:a16="http://schemas.microsoft.com/office/drawing/2014/main" id="{29E9A485-E02E-4FFF-AD6B-EA2064F2C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1" y="914400"/>
            <a:ext cx="7924799" cy="5105400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Q2. Prove: 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From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αγ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conclude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βγ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αγ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Deduction Goal: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(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βγ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Cases Goal: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βγ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    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Case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αγ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βγ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Case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γ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βγ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βγ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(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βγ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DDCB09D1-89CC-4B00-89B7-41599556366A}"/>
              </a:ext>
            </a:extLst>
          </p:cNvPr>
          <p:cNvSpPr/>
          <p:nvPr/>
        </p:nvSpPr>
        <p:spPr>
          <a:xfrm>
            <a:off x="5181600" y="1207588"/>
            <a:ext cx="3657600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Proved somehow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Assumption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Assumption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Eval/Build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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 3,5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Modus ponens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1,6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Eval/Build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 7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Assumption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Eval/Build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 9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Cases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Conclusion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Deduction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Conclusion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0DCC144-7787-41BE-A15C-5C452186608B}"/>
              </a:ext>
            </a:extLst>
          </p:cNvPr>
          <p:cNvSpPr/>
          <p:nvPr/>
        </p:nvSpPr>
        <p:spPr>
          <a:xfrm>
            <a:off x="132522" y="-22086"/>
            <a:ext cx="811441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Q1</a:t>
            </a:r>
            <a:endParaRPr kumimoji="0" lang="en-CA" sz="4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2">
            <a:extLst>
              <a:ext uri="{FF2B5EF4-FFF2-40B4-BE49-F238E27FC236}">
                <a16:creationId xmlns:a16="http://schemas.microsoft.com/office/drawing/2014/main" id="{FCF3040C-0001-4E33-B1A5-FB24C4EEFF94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0" y="-57556"/>
            <a:ext cx="2438400" cy="74335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Answer</a:t>
            </a:r>
            <a:endParaRPr kumimoji="0" lang="en-CA" altLang="en-US" sz="4000" b="0" i="0" u="none" strike="noStrike" kern="0" cap="none" spc="0" normalizeH="0" baseline="-2500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54CFD53-ACA1-49B4-85ED-7C49121AED31}"/>
              </a:ext>
            </a:extLst>
          </p:cNvPr>
          <p:cNvSpPr txBox="1"/>
          <p:nvPr/>
        </p:nvSpPr>
        <p:spPr>
          <a:xfrm>
            <a:off x="304801" y="533428"/>
            <a:ext cx="84605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Using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Deduction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and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Cases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(but not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Contrapositive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or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De Morgan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2F11E91-375A-41EC-9F9C-868D68F25F4B}"/>
              </a:ext>
            </a:extLst>
          </p:cNvPr>
          <p:cNvSpPr/>
          <p:nvPr/>
        </p:nvSpPr>
        <p:spPr>
          <a:xfrm>
            <a:off x="2563496" y="-45920"/>
            <a:ext cx="3760966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Sequent Calculus</a:t>
            </a:r>
            <a:endParaRPr kumimoji="0" lang="en-CA" sz="4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521151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3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3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3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3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3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3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3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3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AutoShape 8">
            <a:extLst>
              <a:ext uri="{FF2B5EF4-FFF2-40B4-BE49-F238E27FC236}">
                <a16:creationId xmlns:a16="http://schemas.microsoft.com/office/drawing/2014/main" id="{29E9A485-E02E-4FFF-AD6B-EA2064F2C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1" y="889000"/>
            <a:ext cx="7924799" cy="5105400"/>
          </a:xfrm>
          <a:prstGeom prst="wedgeRectCallout">
            <a:avLst>
              <a:gd name="adj1" fmla="val -53976"/>
              <a:gd name="adj2" fmla="val -30776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Q3. Prove: 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From</a:t>
            </a: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βγ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conclude 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αγ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  <a:endParaRPr kumimoji="0" lang="en-CA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(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βγ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Deduction Goal: </a:t>
            </a: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αγ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αγ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βγ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αγ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DDCB09D1-89CC-4B00-89B7-41599556366A}"/>
              </a:ext>
            </a:extLst>
          </p:cNvPr>
          <p:cNvSpPr/>
          <p:nvPr/>
        </p:nvSpPr>
        <p:spPr>
          <a:xfrm>
            <a:off x="5181600" y="1207588"/>
            <a:ext cx="365760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Proved somehow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Assumption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Separate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Modus ponens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1,5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Select </a:t>
            </a:r>
            <a:r>
              <a:rPr kumimoji="0" lang="el-G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: 5,6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Deduction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Conclusion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0DCC144-7787-41BE-A15C-5C452186608B}"/>
              </a:ext>
            </a:extLst>
          </p:cNvPr>
          <p:cNvSpPr/>
          <p:nvPr/>
        </p:nvSpPr>
        <p:spPr>
          <a:xfrm>
            <a:off x="132522" y="-22086"/>
            <a:ext cx="811441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Q1</a:t>
            </a:r>
            <a:endParaRPr kumimoji="0" lang="en-CA" sz="40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2">
            <a:extLst>
              <a:ext uri="{FF2B5EF4-FFF2-40B4-BE49-F238E27FC236}">
                <a16:creationId xmlns:a16="http://schemas.microsoft.com/office/drawing/2014/main" id="{D57FCEA0-76AD-48E7-986C-384344534E02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0" y="-57556"/>
            <a:ext cx="2438400" cy="743356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Answer</a:t>
            </a:r>
            <a:endParaRPr kumimoji="0" lang="en-CA" altLang="en-US" sz="4000" b="0" i="0" u="none" strike="noStrike" kern="0" cap="none" spc="0" normalizeH="0" baseline="-2500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6AEB980-EBD3-47A6-8E38-87E59ACFBBC8}"/>
              </a:ext>
            </a:extLst>
          </p:cNvPr>
          <p:cNvSpPr txBox="1"/>
          <p:nvPr/>
        </p:nvSpPr>
        <p:spPr>
          <a:xfrm>
            <a:off x="304801" y="533428"/>
            <a:ext cx="846054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Using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Deduction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and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Cases 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(but not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Contrapositive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or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De Morgan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D16D676-A032-4605-8A96-303A3C585766}"/>
              </a:ext>
            </a:extLst>
          </p:cNvPr>
          <p:cNvSpPr/>
          <p:nvPr/>
        </p:nvSpPr>
        <p:spPr>
          <a:xfrm>
            <a:off x="2563496" y="-45920"/>
            <a:ext cx="3760966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Sequent Calculus</a:t>
            </a:r>
            <a:endParaRPr kumimoji="0" lang="en-CA" sz="4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220965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BB89CB89-B734-4BD6-9A66-5DA94EBC3986}"/>
              </a:ext>
            </a:extLst>
          </p:cNvPr>
          <p:cNvGrpSpPr/>
          <p:nvPr/>
        </p:nvGrpSpPr>
        <p:grpSpPr>
          <a:xfrm>
            <a:off x="-243114" y="-89961"/>
            <a:ext cx="9906000" cy="787742"/>
            <a:chOff x="-243114" y="-89961"/>
            <a:chExt cx="9906000" cy="787742"/>
          </a:xfrm>
        </p:grpSpPr>
        <p:sp>
          <p:nvSpPr>
            <p:cNvPr id="8" name="Rectangle 2">
              <a:extLst>
                <a:ext uri="{FF2B5EF4-FFF2-40B4-BE49-F238E27FC236}">
                  <a16:creationId xmlns:a16="http://schemas.microsoft.com/office/drawing/2014/main" id="{672085D6-2CDC-4B63-BCD6-DC8A38605F2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-243114" y="-89961"/>
              <a:ext cx="4317659" cy="787742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</a:rPr>
                <a:t>Sequent Calculus</a:t>
              </a:r>
              <a:endPara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endParaRPr>
            </a:p>
          </p:txBody>
        </p:sp>
        <p:sp>
          <p:nvSpPr>
            <p:cNvPr id="9" name="Rectangle 2">
              <a:extLst>
                <a:ext uri="{FF2B5EF4-FFF2-40B4-BE49-F238E27FC236}">
                  <a16:creationId xmlns:a16="http://schemas.microsoft.com/office/drawing/2014/main" id="{627A0DA7-BA06-4408-820C-9C64CB73DBBC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693545" y="69096"/>
              <a:ext cx="5969341" cy="430341"/>
            </a:xfrm>
            <a:prstGeom prst="rect">
              <a:avLst/>
            </a:prstGeom>
          </p:spPr>
          <p:txBody>
            <a:bodyPr/>
            <a:lstStyle>
              <a:lvl1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+mj-lt"/>
                  <a:ea typeface="+mj-ea"/>
                  <a:cs typeface="+mj-cs"/>
                </a:defRPr>
              </a:lvl1pPr>
              <a:lvl2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2pPr>
              <a:lvl3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3pPr>
              <a:lvl4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4pPr>
              <a:lvl5pPr algn="ctr" rtl="0" eaLnBrk="0" fontAlgn="base" hangingPunct="0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5pPr>
              <a:lvl6pPr marL="4572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6pPr>
              <a:lvl7pPr marL="9144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7pPr>
              <a:lvl8pPr marL="13716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8pPr>
              <a:lvl9pPr marL="1828800" algn="ctr" rtl="0" fontAlgn="base">
                <a:spcBef>
                  <a:spcPct val="0"/>
                </a:spcBef>
                <a:spcAft>
                  <a:spcPct val="0"/>
                </a:spcAft>
                <a:defRPr sz="4400">
                  <a:solidFill>
                    <a:schemeClr val="tx2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/>
                  <a:ea typeface="+mj-ea"/>
                  <a:cs typeface="+mj-cs"/>
                  <a:sym typeface="Wingdings" panose="05000000000000000000" pitchFamily="2" charset="2"/>
                </a:rPr>
                <a:t>&amp; Proving Gödel’s Completeness Theorem</a:t>
              </a:r>
            </a:p>
          </p:txBody>
        </p:sp>
      </p:grpSp>
      <p:pic>
        <p:nvPicPr>
          <p:cNvPr id="49" name="Picture 3" descr="Department of Computer Science">
            <a:extLst>
              <a:ext uri="{FF2B5EF4-FFF2-40B4-BE49-F238E27FC236}">
                <a16:creationId xmlns:a16="http://schemas.microsoft.com/office/drawing/2014/main" id="{04235617-394C-4476-91B5-D38BF7D32D2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233" t="4571" r="12000"/>
          <a:stretch/>
        </p:blipFill>
        <p:spPr bwMode="auto">
          <a:xfrm>
            <a:off x="8013850" y="1676400"/>
            <a:ext cx="1053950" cy="1590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0" name="AutoShape 55">
            <a:extLst>
              <a:ext uri="{FF2B5EF4-FFF2-40B4-BE49-F238E27FC236}">
                <a16:creationId xmlns:a16="http://schemas.microsoft.com/office/drawing/2014/main" id="{F36E1862-1903-42CD-A841-46C9E365A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215" y="3525718"/>
            <a:ext cx="7833985" cy="2494082"/>
          </a:xfrm>
          <a:prstGeom prst="wedgeRoundRectCallout">
            <a:avLst>
              <a:gd name="adj1" fmla="val 38048"/>
              <a:gd name="adj2" fmla="val -56485"/>
              <a:gd name="adj3" fmla="val 16667"/>
            </a:avLst>
          </a:prstGeom>
          <a:noFill/>
          <a:ln w="12700">
            <a:solidFill>
              <a:srgbClr val="709F55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The following is called the </a:t>
            </a:r>
            <a:r>
              <a:rPr lang="en-US" altLang="en-US" sz="2400" dirty="0">
                <a:solidFill>
                  <a:srgbClr val="FFFF00"/>
                </a:solidFill>
              </a:rPr>
              <a:t>cut rule</a:t>
            </a:r>
            <a:r>
              <a:rPr lang="en-US" altLang="en-US" sz="2400" dirty="0"/>
              <a:t>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From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γ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(</a:t>
            </a:r>
            <a:r>
              <a:rPr lang="el-GR" sz="2400" dirty="0">
                <a:solidFill>
                  <a:srgbClr val="FFC000"/>
                </a:solidFill>
              </a:rPr>
              <a:t>α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</a:t>
            </a:r>
            <a:r>
              <a:rPr lang="el-GR" sz="2400" dirty="0">
                <a:solidFill>
                  <a:srgbClr val="FFC000"/>
                </a:solidFill>
              </a:rPr>
              <a:t>β</a:t>
            </a:r>
            <a:r>
              <a:rPr lang="en-CA" sz="2400" dirty="0">
                <a:solidFill>
                  <a:srgbClr val="FFC000"/>
                </a:solidFill>
              </a:rPr>
              <a:t>) </a:t>
            </a:r>
            <a:r>
              <a:rPr lang="en-CA" sz="2400" dirty="0">
                <a:solidFill>
                  <a:srgbClr val="FFFFFF"/>
                </a:solidFill>
              </a:rPr>
              <a:t>and </a:t>
            </a:r>
            <a:r>
              <a:rPr lang="en-CA" sz="2400" dirty="0">
                <a:solidFill>
                  <a:srgbClr val="FFC000"/>
                </a:solidFill>
              </a:rPr>
              <a:t>(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</a:t>
            </a:r>
            <a:r>
              <a:rPr lang="el-GR" sz="2400" dirty="0">
                <a:solidFill>
                  <a:srgbClr val="FFC000"/>
                </a:solidFill>
              </a:rPr>
              <a:t>α</a:t>
            </a:r>
            <a:r>
              <a:rPr lang="en-US" sz="2400" dirty="0">
                <a:solidFill>
                  <a:srgbClr val="FFC000"/>
                </a:solidFill>
              </a:rPr>
              <a:t>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sz="2400" dirty="0">
                <a:solidFill>
                  <a:srgbClr val="FFC000"/>
                </a:solidFill>
              </a:rPr>
              <a:t>β</a:t>
            </a:r>
            <a:r>
              <a:rPr lang="en-CA" sz="2400" dirty="0">
                <a:solidFill>
                  <a:srgbClr val="FFFFFF"/>
                </a:solidFill>
              </a:rPr>
              <a:t>, conclude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γ</a:t>
            </a:r>
            <a:r>
              <a:rPr lang="el-GR" sz="2400" dirty="0">
                <a:solidFill>
                  <a:srgbClr val="FFC000"/>
                </a:solidFill>
              </a:rPr>
              <a:t>β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 </a:t>
            </a:r>
            <a:b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Note that </a:t>
            </a:r>
            <a:r>
              <a:rPr lang="el-GR" sz="2400" dirty="0">
                <a:solidFill>
                  <a:srgbClr val="FFC000"/>
                </a:solidFill>
              </a:rPr>
              <a:t>α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cut out.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Every valid statement can be proved without this rule,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but Toni for her PhD proves the size of the proof without it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might be exponentially bigger.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2A463165-1F5A-4173-93C1-BAC4E857AB24}"/>
              </a:ext>
            </a:extLst>
          </p:cNvPr>
          <p:cNvSpPr/>
          <p:nvPr/>
        </p:nvSpPr>
        <p:spPr>
          <a:xfrm>
            <a:off x="7935618" y="3206595"/>
            <a:ext cx="12845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400" dirty="0" err="1"/>
              <a:t>Toniann</a:t>
            </a:r>
            <a:r>
              <a:rPr lang="en-US" altLang="en-US" sz="1400" dirty="0"/>
              <a:t> </a:t>
            </a:r>
            <a:r>
              <a:rPr lang="en-US" altLang="en-US" sz="1400" dirty="0" err="1"/>
              <a:t>Pitassi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243887892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</p:bld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Title 1"/>
          <p:cNvSpPr>
            <a:spLocks noGrp="1"/>
          </p:cNvSpPr>
          <p:nvPr>
            <p:ph type="title" idx="4294967295"/>
          </p:nvPr>
        </p:nvSpPr>
        <p:spPr>
          <a:xfrm>
            <a:off x="685800" y="1981200"/>
            <a:ext cx="7772400" cy="1143000"/>
          </a:xfrm>
        </p:spPr>
        <p:txBody>
          <a:bodyPr/>
          <a:lstStyle/>
          <a:p>
            <a:r>
              <a:rPr lang="en-CA" altLang="en-US"/>
              <a:t>End</a:t>
            </a:r>
          </a:p>
        </p:txBody>
      </p:sp>
    </p:spTree>
    <p:extLst>
      <p:ext uri="{BB962C8B-B14F-4D97-AF65-F5344CB8AC3E}">
        <p14:creationId xmlns:p14="http://schemas.microsoft.com/office/powerpoint/2010/main" val="2838311353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F51103F6-0336-4B2E-AD4C-C0D1365FBCD6}"/>
                  </a:ext>
                </a:extLst>
              </p:cNvPr>
              <p:cNvSpPr/>
              <p:nvPr/>
            </p:nvSpPr>
            <p:spPr>
              <a:xfrm>
                <a:off x="304800" y="914400"/>
                <a:ext cx="9592237" cy="6063198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457200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CA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Removing </a:t>
                </a:r>
                <a:r>
                  <a:rPr lang="en-US" altLang="en-US" sz="2400" dirty="0">
                    <a:solidFill>
                      <a:schemeClr val="tx2"/>
                    </a:solidFill>
                    <a:latin typeface="Symbol" pitchFamily="18" charset="2"/>
                  </a:rPr>
                  <a:t>": </a:t>
                </a:r>
                <a:r>
                  <a:rPr lang="en-US" altLang="en-US" sz="2400" dirty="0"/>
                  <a:t>From line 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lang="en-US" altLang="en-US" sz="2400" dirty="0">
                    <a:sym typeface="Symbol" panose="05050102010706020507" pitchFamily="18" charset="2"/>
                  </a:rPr>
                  <a:t>, include </a:t>
                </a:r>
                <a:r>
                  <a:rPr lang="en-US" altLang="en-US" sz="2400" dirty="0"/>
                  <a:t>line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(term)</a:t>
                </a:r>
                <a:r>
                  <a:rPr lang="en-US" altLang="en-US" sz="2400" dirty="0">
                    <a:sym typeface="Symbol" panose="05050102010706020507" pitchFamily="18" charset="2"/>
                  </a:rPr>
                  <a:t> 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CA" altLang="en-US" sz="24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 err="1">
                    <a:cs typeface="Times New Roman" panose="02020603050405020304" pitchFamily="18" charset="0"/>
                    <a:sym typeface="Symbol" panose="05050102010706020507" pitchFamily="18" charset="2"/>
                  </a:rPr>
                  <a:t>eg</a:t>
                </a:r>
                <a:r>
                  <a:rPr lang="en-CA" altLang="en-US" sz="24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lang="en-CA" altLang="en-US" sz="24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). </a:t>
                </a:r>
                <a:endPara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800100" lvl="1" indent="-342900" algn="l">
                  <a:spcBef>
                    <a:spcPts val="0"/>
                  </a:spcBef>
                  <a:buFont typeface="Arial" panose="020B0604020202020204" pitchFamily="34" charset="0"/>
                  <a:buChar char="•"/>
                  <a:defRPr/>
                </a:pPr>
                <a:r>
                  <a:rPr lang="en-CA" altLang="en-US" sz="24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 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states that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is true for every value of 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.</a:t>
                </a:r>
              </a:p>
              <a:p>
                <a:pPr marL="800100" lvl="1" indent="-342900" algn="l">
                  <a:spcBef>
                    <a:spcPts val="0"/>
                  </a:spcBef>
                  <a:buFont typeface="Arial" panose="020B0604020202020204" pitchFamily="34" charset="0"/>
                  <a:buChar char="•"/>
                  <a:defRPr/>
                </a:pP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We don’t know which object 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term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represents in our model.</a:t>
                </a:r>
              </a:p>
              <a:p>
                <a:pPr marL="800100" lvl="1" indent="-342900" algn="l">
                  <a:spcBef>
                    <a:spcPts val="0"/>
                  </a:spcBef>
                  <a:buFont typeface="Arial" panose="020B0604020202020204" pitchFamily="34" charset="0"/>
                  <a:buChar char="•"/>
                  <a:defRPr/>
                </a:pP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But whichever,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(term) 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is true.</a:t>
                </a:r>
              </a:p>
              <a:p>
                <a:pPr marL="800100" lvl="1" indent="-342900" algn="l">
                  <a:spcBef>
                    <a:spcPts val="0"/>
                  </a:spcBef>
                  <a:buFont typeface="Arial" panose="020B0604020202020204" pitchFamily="34" charset="0"/>
                  <a:buChar char="•"/>
                  <a:defRPr/>
                </a:pP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CA" altLang="en-US" sz="2000" dirty="0" err="1">
                    <a:cs typeface="Times New Roman" panose="02020603050405020304" pitchFamily="18" charset="0"/>
                    <a:sym typeface="Symbol" panose="05050102010706020507" pitchFamily="18" charset="2"/>
                  </a:rPr>
                  <a:t>Eg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term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is also fine because 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.                               </a:t>
                </a:r>
                <a:endParaRPr lang="en-CA" altLang="en-US" sz="20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457200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CA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Adding </a:t>
                </a:r>
                <a:r>
                  <a:rPr lang="en-US" altLang="en-US" sz="2400" dirty="0">
                    <a:solidFill>
                      <a:schemeClr val="tx2"/>
                    </a:solidFill>
                    <a:latin typeface="Symbol" pitchFamily="18" charset="2"/>
                  </a:rPr>
                  <a:t>": </a:t>
                </a:r>
                <a:r>
                  <a:rPr lang="en-US" altLang="en-US" sz="2400" dirty="0"/>
                  <a:t>From line</a:t>
                </a:r>
                <a:r>
                  <a:rPr lang="en-US" altLang="en-US" sz="2400" dirty="0">
                    <a:latin typeface="Symbol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lang="en-US" altLang="en-US" sz="2400" dirty="0">
                    <a:sym typeface="Symbol" panose="05050102010706020507" pitchFamily="18" charset="2"/>
                  </a:rPr>
                  <a:t>, include </a:t>
                </a:r>
                <a:r>
                  <a:rPr lang="en-US" altLang="en-US" sz="2400" dirty="0"/>
                  <a:t>line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lang="en-US" altLang="en-US" sz="2400" dirty="0">
                    <a:sym typeface="Symbol" panose="05050102010706020507" pitchFamily="18" charset="2"/>
                  </a:rPr>
                  <a:t>.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</a:t>
                </a:r>
                <a:r>
                  <a:rPr lang="en-CA" altLang="en-US" sz="24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endParaRPr lang="en-CA" altLang="en-US" sz="2400" dirty="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914400" lvl="1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"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 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is not true, but 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 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is.</a:t>
                </a:r>
              </a:p>
              <a:p>
                <a:pPr marL="914400" lvl="1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CA" sz="20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Cannot be done for fixed x</a:t>
                </a:r>
                <a:r>
                  <a:rPr lang="en-US" altLang="en-US" sz="2000" baseline="-25000" dirty="0">
                    <a:solidFill>
                      <a:srgbClr val="FF0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or </a:t>
                </a:r>
                <a:r>
                  <a:rPr lang="en-CA" sz="20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l-GR" altLang="en-US" sz="20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´</a:t>
                </a:r>
                <a:r>
                  <a:rPr lang="en-CA" altLang="en-US" sz="20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.</a:t>
                </a:r>
              </a:p>
              <a:p>
                <a:pPr marL="457200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CA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Removing </a:t>
                </a:r>
                <a:r>
                  <a:rPr lang="en-US" altLang="en-US" sz="2400" dirty="0">
                    <a:solidFill>
                      <a:srgbClr val="FFFF00"/>
                    </a:solidFill>
                    <a:latin typeface="Symbol" pitchFamily="18" charset="2"/>
                  </a:rPr>
                  <a:t>$</a:t>
                </a:r>
                <a:r>
                  <a:rPr lang="en-US" altLang="en-US" sz="2400" dirty="0">
                    <a:solidFill>
                      <a:schemeClr val="tx2"/>
                    </a:solidFill>
                    <a:latin typeface="Symbol" pitchFamily="18" charset="2"/>
                  </a:rPr>
                  <a:t>: </a:t>
                </a:r>
                <a:r>
                  <a:rPr lang="en-US" altLang="en-US" sz="2400" dirty="0"/>
                  <a:t>From line 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4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x,y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n-US" altLang="en-US" sz="2400" dirty="0">
                    <a:sym typeface="Symbol" panose="05050102010706020507" pitchFamily="18" charset="2"/>
                  </a:rPr>
                  <a:t>, include </a:t>
                </a:r>
                <a:r>
                  <a:rPr lang="en-US" altLang="en-US" sz="2400" dirty="0"/>
                  <a:t>line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(x,y</a:t>
                </a:r>
                <a:r>
                  <a:rPr lang="en-US" altLang="en-US" sz="2400" baseline="-25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</a:t>
                </a:r>
                <a:r>
                  <a:rPr lang="en-US" altLang="en-US" sz="2400" dirty="0">
                    <a:sym typeface="Symbol" panose="05050102010706020507" pitchFamily="18" charset="2"/>
                  </a:rPr>
                  <a:t>.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</a:p>
              <a:p>
                <a:pPr marL="914400" lvl="1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x,y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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x,y</a:t>
                </a:r>
                <a:r>
                  <a:rPr lang="en-US" altLang="en-US" sz="2000" baseline="-25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 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is not true,</a:t>
                </a:r>
                <a:endParaRPr lang="en-CA" altLang="en-US" sz="20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914400" lvl="1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but 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x,y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))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x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x,y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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lang="en-CA" altLang="en-US" sz="2000" dirty="0">
                        <a:solidFill>
                          <a:srgbClr val="FFC000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m:t>y</m:t>
                    </m:r>
                    <m:r>
                      <m:rPr>
                        <m:nor/>
                      </m:rPr>
                      <a:rPr lang="en-US" altLang="en-US" sz="2000" baseline="-25000" dirty="0">
                        <a:solidFill>
                          <a:srgbClr val="FFC000"/>
                        </a:solidFill>
                        <a:latin typeface="Symbol" pitchFamily="18" charset="2"/>
                      </a:rPr>
                      <m:t>$</m:t>
                    </m:r>
                  </m:oMath>
                </a14:m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(x,y</a:t>
                </a:r>
                <a:r>
                  <a:rPr lang="en-US" altLang="en-US" sz="2000" baseline="-25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≡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x,y</a:t>
                </a:r>
                <a:r>
                  <a:rPr lang="en-US" altLang="en-US" sz="2000" baseline="-25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</a:p>
              <a:p>
                <a:pPr marL="914400" lvl="1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Note 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000" baseline="-25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depends on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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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.</a:t>
                </a:r>
              </a:p>
              <a:p>
                <a:pPr marL="457200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CA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Adding </a:t>
                </a:r>
                <a:r>
                  <a:rPr lang="en-US" altLang="en-US" sz="2400" dirty="0">
                    <a:solidFill>
                      <a:srgbClr val="FFFF00"/>
                    </a:solidFill>
                    <a:latin typeface="Symbol" pitchFamily="18" charset="2"/>
                  </a:rPr>
                  <a:t>$</a:t>
                </a:r>
                <a:r>
                  <a:rPr lang="en-US" altLang="en-US" sz="2400" dirty="0">
                    <a:solidFill>
                      <a:schemeClr val="tx2"/>
                    </a:solidFill>
                    <a:latin typeface="Symbol" pitchFamily="18" charset="2"/>
                  </a:rPr>
                  <a:t>: </a:t>
                </a:r>
                <a:r>
                  <a:rPr lang="en-US" altLang="en-US" sz="2400" dirty="0"/>
                  <a:t>From line</a:t>
                </a:r>
                <a:r>
                  <a:rPr lang="en-US" altLang="en-US" sz="2400" dirty="0">
                    <a:latin typeface="Symbol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(term)</a:t>
                </a:r>
                <a:r>
                  <a:rPr lang="en-US" altLang="en-US" sz="2400" dirty="0">
                    <a:sym typeface="Symbol" panose="05050102010706020507" pitchFamily="18" charset="2"/>
                  </a:rPr>
                  <a:t>, include </a:t>
                </a:r>
                <a:r>
                  <a:rPr lang="en-US" altLang="en-US" sz="2400" dirty="0"/>
                  <a:t>line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(y)</a:t>
                </a:r>
                <a:r>
                  <a:rPr lang="en-US" altLang="en-US" sz="2400" dirty="0">
                    <a:sym typeface="Symbol" panose="05050102010706020507" pitchFamily="18" charset="2"/>
                  </a:rPr>
                  <a:t>.</a:t>
                </a:r>
              </a:p>
              <a:p>
                <a:pPr marL="914400" lvl="1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If  </a:t>
                </a:r>
                <a:r>
                  <a:rPr lang="el-GR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(t) is true for some term t, then there exists a y for which it is true.</a:t>
                </a:r>
              </a:p>
              <a:p>
                <a:pPr marL="914400" lvl="1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QC(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x,term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(x))))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x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x,term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</a:t>
                </a:r>
                <a:r>
                  <a:rPr lang="en-US" sz="2000" dirty="0"/>
                  <a:t>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x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x,y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x,y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)))</a:t>
                </a:r>
                <a:endParaRPr lang="en-CA" altLang="en-US" sz="2000" dirty="0"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914400" lvl="1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CA" altLang="en-US" sz="2000" dirty="0">
                    <a:solidFill>
                      <a:srgbClr val="FF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Cannot 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be done if 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term 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depends on 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 bounded with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</a:t>
                </a:r>
                <a:r>
                  <a:rPr lang="en-CA" altLang="en-US" sz="2000" dirty="0">
                    <a:cs typeface="Times New Roman" panose="02020603050405020304" pitchFamily="18" charset="0"/>
                    <a:sym typeface="Symbol" panose="05050102010706020507" pitchFamily="18" charset="2"/>
                  </a:rPr>
                  <a:t>, because </a:t>
                </a:r>
              </a:p>
              <a:p>
                <a:pPr lvl="1" algn="l">
                  <a:defRPr/>
                </a:pP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      QC(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x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x,term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(x)))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x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x,term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(x))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sz="2000" dirty="0">
                    <a:solidFill>
                      <a:srgbClr val="FFC000"/>
                    </a:solidFill>
                  </a:rPr>
                  <a:t>⇸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 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x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x,y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</a:t>
                </a:r>
                <a:r>
                  <a:rPr lang="en-US" altLang="en-US" sz="2000" dirty="0">
                    <a:sym typeface="Symbol" panose="05050102010706020507" pitchFamily="18" charset="2"/>
                  </a:rPr>
                  <a:t>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≡</a:t>
                </a:r>
                <a:r>
                  <a:rPr lang="en-US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 QC(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lang="en-US" altLang="en-US" sz="2000" dirty="0">
                    <a:solidFill>
                      <a:srgbClr val="FFC000"/>
                    </a:solidFill>
                    <a:latin typeface="Symbol" pitchFamily="18" charset="2"/>
                  </a:rPr>
                  <a:t> "</a:t>
                </a:r>
                <a:r>
                  <a:rPr lang="en-US" altLang="en-US" sz="2000" dirty="0">
                    <a:solidFill>
                      <a:srgbClr val="FFC000"/>
                    </a:solidFill>
                  </a:rPr>
                  <a:t>x </a:t>
                </a:r>
                <a:r>
                  <a:rPr lang="el-GR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(</a:t>
                </a:r>
                <a:r>
                  <a:rPr lang="en-CA" altLang="en-US" sz="2000" dirty="0" err="1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x,y</a:t>
                </a:r>
                <a:r>
                  <a:rPr lang="en-CA" altLang="en-US" sz="20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))</a:t>
                </a:r>
                <a:endParaRPr lang="en-CA" altLang="en-US" sz="24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457200" indent="-457200" algn="l">
                  <a:buFont typeface="Arial" panose="020B0604020202020204" pitchFamily="34" charset="0"/>
                  <a:buChar char="•"/>
                  <a:defRPr/>
                </a:pPr>
                <a:r>
                  <a:rPr lang="en-CA" sz="2400" dirty="0">
                    <a:solidFill>
                      <a:schemeClr val="tx2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Negating </a:t>
                </a:r>
                <a:r>
                  <a:rPr lang="en-US" altLang="en-US" sz="2400" dirty="0">
                    <a:solidFill>
                      <a:schemeClr val="tx2"/>
                    </a:solidFill>
                    <a:latin typeface="Symbol" pitchFamily="18" charset="2"/>
                  </a:rPr>
                  <a:t>"&amp;</a:t>
                </a:r>
                <a:r>
                  <a:rPr lang="en-US" altLang="en-US" sz="2400" dirty="0">
                    <a:solidFill>
                      <a:srgbClr val="FFFF00"/>
                    </a:solidFill>
                    <a:latin typeface="Symbol" pitchFamily="18" charset="2"/>
                  </a:rPr>
                  <a:t>$</a:t>
                </a:r>
                <a:r>
                  <a:rPr lang="en-US" altLang="en-US" sz="2400" dirty="0">
                    <a:solidFill>
                      <a:schemeClr val="tx2"/>
                    </a:solidFill>
                    <a:latin typeface="Symbol" pitchFamily="18" charset="2"/>
                  </a:rPr>
                  <a:t>: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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$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x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(x)   </a:t>
                </a:r>
                <a:r>
                  <a:rPr lang="en-US" altLang="en-US" sz="2400" dirty="0" err="1">
                    <a:solidFill>
                      <a:srgbClr val="FFC000"/>
                    </a:solidFill>
                    <a:sym typeface="Symbol" panose="05050102010706020507" pitchFamily="18" charset="2"/>
                  </a:rPr>
                  <a:t>iff</a:t>
                </a:r>
                <a:r>
                  <a:rPr lang="en-US" altLang="en-US" sz="2400" dirty="0">
                    <a:solidFill>
                      <a:srgbClr val="FFC000"/>
                    </a:solidFill>
                    <a:sym typeface="Symbol" panose="05050102010706020507" pitchFamily="18" charset="2"/>
                  </a:rPr>
                  <a:t>  </a:t>
                </a:r>
                <a:r>
                  <a:rPr lang="en-US" altLang="en-US" sz="2400" dirty="0">
                    <a:solidFill>
                      <a:srgbClr val="FFC000"/>
                    </a:solidFill>
                    <a:sym typeface="Wingdings" panose="05000000000000000000" pitchFamily="2" charset="2"/>
                  </a:rPr>
                  <a:t> </a:t>
                </a:r>
                <a:r>
                  <a:rPr lang="en-US" altLang="en-US" sz="2400" dirty="0">
                    <a:solidFill>
                      <a:srgbClr val="FFC000"/>
                    </a:solidFill>
                    <a:latin typeface="Symbol" pitchFamily="18" charset="2"/>
                  </a:rPr>
                  <a:t>"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x </a:t>
                </a: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α</a:t>
                </a:r>
                <a:r>
                  <a:rPr lang="en-US" altLang="en-US" sz="2400" dirty="0">
                    <a:solidFill>
                      <a:srgbClr val="FFC000"/>
                    </a:solidFill>
                  </a:rPr>
                  <a:t>(x) </a:t>
                </a:r>
              </a:p>
            </p:txBody>
          </p:sp>
        </mc:Choice>
        <mc:Fallback xmlns=""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F51103F6-0336-4B2E-AD4C-C0D1365FBCD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4800" y="914400"/>
                <a:ext cx="9592237" cy="6063198"/>
              </a:xfrm>
              <a:prstGeom prst="rect">
                <a:avLst/>
              </a:prstGeom>
              <a:blipFill>
                <a:blip r:embed="rId3"/>
                <a:stretch>
                  <a:fillRect l="-826" t="-905" b="-130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kern="0" dirty="0">
                <a:solidFill>
                  <a:srgbClr val="FFFF00"/>
                </a:solidFill>
                <a:latin typeface="Times New Roman"/>
              </a:rPr>
              <a:t>Our Formal Proof System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>
          <a:xfrm>
            <a:off x="1828800" y="468848"/>
            <a:ext cx="57150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algn="l">
              <a:defRPr/>
            </a:pPr>
            <a:r>
              <a:rPr lang="en-US" altLang="en-US" sz="3200" dirty="0"/>
              <a:t>Rules (Adding/Removing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$)</a:t>
            </a:r>
          </a:p>
        </p:txBody>
      </p:sp>
    </p:spTree>
    <p:extLst>
      <p:ext uri="{BB962C8B-B14F-4D97-AF65-F5344CB8AC3E}">
        <p14:creationId xmlns:p14="http://schemas.microsoft.com/office/powerpoint/2010/main" val="25148537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9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9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3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3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23" name="Group 45"/>
          <p:cNvGrpSpPr>
            <a:grpSpLocks/>
          </p:cNvGrpSpPr>
          <p:nvPr/>
        </p:nvGrpSpPr>
        <p:grpSpPr bwMode="auto">
          <a:xfrm flipH="1">
            <a:off x="8232185" y="1052371"/>
            <a:ext cx="790078" cy="1342708"/>
            <a:chOff x="2593" y="768"/>
            <a:chExt cx="849" cy="1475"/>
          </a:xfrm>
        </p:grpSpPr>
        <p:sp>
          <p:nvSpPr>
            <p:cNvPr id="24" name="Freeform 46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7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8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9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50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51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52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2" name="Group 53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3" name="Freeform 54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4" name="Freeform 55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" name="AutoShape 19">
            <a:extLst>
              <a:ext uri="{FF2B5EF4-FFF2-40B4-BE49-F238E27FC236}">
                <a16:creationId xmlns:a16="http://schemas.microsoft.com/office/drawing/2014/main" id="{CCD5E06A-FAD9-48E4-A170-998571E8C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1066801"/>
            <a:ext cx="4419600" cy="1295399"/>
          </a:xfrm>
          <a:prstGeom prst="wedgeRoundRectCallout">
            <a:avLst>
              <a:gd name="adj1" fmla="val -54532"/>
              <a:gd name="adj2" fmla="val -319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Informally, we proved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y&gt;x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playing the following game.</a:t>
            </a:r>
          </a:p>
        </p:txBody>
      </p:sp>
      <p:sp>
        <p:nvSpPr>
          <p:cNvPr id="46" name="AutoShape 37">
            <a:extLst>
              <a:ext uri="{FF2B5EF4-FFF2-40B4-BE49-F238E27FC236}">
                <a16:creationId xmlns:a16="http://schemas.microsoft.com/office/drawing/2014/main" id="{DBACD260-4604-4F8B-B0AA-4C52F4EFA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3454758"/>
            <a:ext cx="1545462" cy="279042"/>
          </a:xfrm>
          <a:prstGeom prst="wedgeRoundRectCallout">
            <a:avLst>
              <a:gd name="adj1" fmla="val -57773"/>
              <a:gd name="adj2" fmla="val -45700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6777F1A6-778D-4536-9F87-E882A9B02D81}"/>
              </a:ext>
            </a:extLst>
          </p:cNvPr>
          <p:cNvSpPr/>
          <p:nvPr/>
        </p:nvSpPr>
        <p:spPr>
          <a:xfrm>
            <a:off x="2286000" y="2633008"/>
            <a:ext cx="4572000" cy="2308324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proof: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 an arbitrary integer.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= x+1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y=x+1 &gt; x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y&gt;x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8" name="AutoShape 37">
            <a:extLst>
              <a:ext uri="{FF2B5EF4-FFF2-40B4-BE49-F238E27FC236}">
                <a16:creationId xmlns:a16="http://schemas.microsoft.com/office/drawing/2014/main" id="{11B26A06-D68B-44E6-80D8-76A17D596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3819308"/>
            <a:ext cx="2083158" cy="284320"/>
          </a:xfrm>
          <a:prstGeom prst="wedgeRoundRectCallout">
            <a:avLst>
              <a:gd name="adj1" fmla="val -54017"/>
              <a:gd name="adj2" fmla="val -48708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9" name="AutoShape 37">
            <a:extLst>
              <a:ext uri="{FF2B5EF4-FFF2-40B4-BE49-F238E27FC236}">
                <a16:creationId xmlns:a16="http://schemas.microsoft.com/office/drawing/2014/main" id="{4B7ED4DE-9117-460E-AE86-D933CE081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3061953"/>
            <a:ext cx="3607158" cy="328410"/>
          </a:xfrm>
          <a:prstGeom prst="wedgeRoundRectCallout">
            <a:avLst>
              <a:gd name="adj1" fmla="val 38984"/>
              <a:gd name="adj2" fmla="val -69230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0" name="AutoShape 37">
            <a:extLst>
              <a:ext uri="{FF2B5EF4-FFF2-40B4-BE49-F238E27FC236}">
                <a16:creationId xmlns:a16="http://schemas.microsoft.com/office/drawing/2014/main" id="{F262EBF7-33C4-46D8-8C66-64AD9717C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4203879"/>
            <a:ext cx="2818326" cy="279042"/>
          </a:xfrm>
          <a:prstGeom prst="wedgeRoundRectCallout">
            <a:avLst>
              <a:gd name="adj1" fmla="val -51432"/>
              <a:gd name="adj2" fmla="val -44748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2" name="AutoShape 55">
            <a:extLst>
              <a:ext uri="{FF2B5EF4-FFF2-40B4-BE49-F238E27FC236}">
                <a16:creationId xmlns:a16="http://schemas.microsoft.com/office/drawing/2014/main" id="{D355FCE5-A98D-4FA1-9AFD-B628AF63AD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5101" y="4879581"/>
            <a:ext cx="5070900" cy="566842"/>
          </a:xfrm>
          <a:prstGeom prst="wedgeRoundRectCallout">
            <a:avLst>
              <a:gd name="adj1" fmla="val -53440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Let's break this proof into three parts.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AEE870A-CCA3-491E-97EC-C665D66C7B54}"/>
              </a:ext>
            </a:extLst>
          </p:cNvPr>
          <p:cNvGrpSpPr/>
          <p:nvPr/>
        </p:nvGrpSpPr>
        <p:grpSpPr>
          <a:xfrm>
            <a:off x="1981200" y="3786037"/>
            <a:ext cx="4648200" cy="370269"/>
            <a:chOff x="1981200" y="3786037"/>
            <a:chExt cx="4648200" cy="370269"/>
          </a:xfrm>
        </p:grpSpPr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4DF5CF46-6997-43AC-8F3C-673E269A2F7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981200" y="3786037"/>
              <a:ext cx="4648200" cy="0"/>
            </a:xfrm>
            <a:prstGeom prst="line">
              <a:avLst/>
            </a:prstGeom>
            <a:noFill/>
            <a:ln w="254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0778D894-5623-4E18-B3BA-4069CDC1A3B3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981200" y="4156306"/>
              <a:ext cx="4648200" cy="0"/>
            </a:xfrm>
            <a:prstGeom prst="line">
              <a:avLst/>
            </a:prstGeom>
            <a:noFill/>
            <a:ln w="254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</p:grpSp>
      <p:grpSp>
        <p:nvGrpSpPr>
          <p:cNvPr id="56" name="Group 98">
            <a:extLst>
              <a:ext uri="{FF2B5EF4-FFF2-40B4-BE49-F238E27FC236}">
                <a16:creationId xmlns:a16="http://schemas.microsoft.com/office/drawing/2014/main" id="{5521A410-5364-4A3D-A4D9-CC8ED4F676FB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70614"/>
            <a:ext cx="457200" cy="914400"/>
            <a:chOff x="2432" y="1328"/>
            <a:chExt cx="906" cy="2075"/>
          </a:xfrm>
        </p:grpSpPr>
        <p:sp>
          <p:nvSpPr>
            <p:cNvPr id="57" name="Freeform 99">
              <a:extLst>
                <a:ext uri="{FF2B5EF4-FFF2-40B4-BE49-F238E27FC236}">
                  <a16:creationId xmlns:a16="http://schemas.microsoft.com/office/drawing/2014/main" id="{E292FE82-F4BB-4796-B04C-652084129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8" name="Freeform 100">
              <a:extLst>
                <a:ext uri="{FF2B5EF4-FFF2-40B4-BE49-F238E27FC236}">
                  <a16:creationId xmlns:a16="http://schemas.microsoft.com/office/drawing/2014/main" id="{810796EA-FF1C-44BB-989D-B3F252CE5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59" name="Freeform 101">
              <a:extLst>
                <a:ext uri="{FF2B5EF4-FFF2-40B4-BE49-F238E27FC236}">
                  <a16:creationId xmlns:a16="http://schemas.microsoft.com/office/drawing/2014/main" id="{A88E6E16-53E4-4472-BC1A-595B9A5CB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0" name="Freeform 102">
              <a:extLst>
                <a:ext uri="{FF2B5EF4-FFF2-40B4-BE49-F238E27FC236}">
                  <a16:creationId xmlns:a16="http://schemas.microsoft.com/office/drawing/2014/main" id="{E4AA1005-4D7F-4525-9104-AD28CE02F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Freeform 103">
              <a:extLst>
                <a:ext uri="{FF2B5EF4-FFF2-40B4-BE49-F238E27FC236}">
                  <a16:creationId xmlns:a16="http://schemas.microsoft.com/office/drawing/2014/main" id="{090E9534-769A-43DA-A86E-EB87C05ED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Freeform 104">
              <a:extLst>
                <a:ext uri="{FF2B5EF4-FFF2-40B4-BE49-F238E27FC236}">
                  <a16:creationId xmlns:a16="http://schemas.microsoft.com/office/drawing/2014/main" id="{CE8D5F56-A6E6-4B5A-B2EE-EA250CCBB955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63" name="Group 98">
            <a:extLst>
              <a:ext uri="{FF2B5EF4-FFF2-40B4-BE49-F238E27FC236}">
                <a16:creationId xmlns:a16="http://schemas.microsoft.com/office/drawing/2014/main" id="{10C70325-A93C-4D67-B726-0473A8F88D08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152400"/>
            <a:ext cx="457200" cy="914400"/>
            <a:chOff x="2432" y="1328"/>
            <a:chExt cx="906" cy="2075"/>
          </a:xfrm>
          <a:solidFill>
            <a:schemeClr val="accent1"/>
          </a:solidFill>
        </p:grpSpPr>
        <p:sp>
          <p:nvSpPr>
            <p:cNvPr id="64" name="Freeform 99">
              <a:extLst>
                <a:ext uri="{FF2B5EF4-FFF2-40B4-BE49-F238E27FC236}">
                  <a16:creationId xmlns:a16="http://schemas.microsoft.com/office/drawing/2014/main" id="{FB1AED81-CAC6-448C-AD2C-1CA9E9F28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Freeform 100">
              <a:extLst>
                <a:ext uri="{FF2B5EF4-FFF2-40B4-BE49-F238E27FC236}">
                  <a16:creationId xmlns:a16="http://schemas.microsoft.com/office/drawing/2014/main" id="{B6E4E10C-3969-4405-A72E-241C126AF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6" name="Freeform 101">
              <a:extLst>
                <a:ext uri="{FF2B5EF4-FFF2-40B4-BE49-F238E27FC236}">
                  <a16:creationId xmlns:a16="http://schemas.microsoft.com/office/drawing/2014/main" id="{0B2FAE91-7718-4433-8DCB-7D76A3423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7" name="Freeform 102">
              <a:extLst>
                <a:ext uri="{FF2B5EF4-FFF2-40B4-BE49-F238E27FC236}">
                  <a16:creationId xmlns:a16="http://schemas.microsoft.com/office/drawing/2014/main" id="{F6B98489-533B-4BAD-8B86-BE6434670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8" name="Freeform 103">
              <a:extLst>
                <a:ext uri="{FF2B5EF4-FFF2-40B4-BE49-F238E27FC236}">
                  <a16:creationId xmlns:a16="http://schemas.microsoft.com/office/drawing/2014/main" id="{9970820D-6017-45D2-82AE-3F986B086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9" name="Freeform 104">
              <a:extLst>
                <a:ext uri="{FF2B5EF4-FFF2-40B4-BE49-F238E27FC236}">
                  <a16:creationId xmlns:a16="http://schemas.microsoft.com/office/drawing/2014/main" id="{070BDB7A-9FC1-4C5F-B350-121A023DDB72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71" name="Rectangle 2"/>
          <p:cNvSpPr txBox="1">
            <a:spLocks noChangeArrowheads="1"/>
          </p:cNvSpPr>
          <p:nvPr/>
        </p:nvSpPr>
        <p:spPr>
          <a:xfrm>
            <a:off x="2590800" y="-101958"/>
            <a:ext cx="43434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Formal vs Informal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275957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4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1" fill="hold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6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fill="hold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6" grpId="0" animBg="1"/>
      <p:bldP spid="48" grpId="0" animBg="1"/>
      <p:bldP spid="49" grpId="0" animBg="1"/>
      <p:bldP spid="50" grpId="0" animBg="1"/>
      <p:bldP spid="52" grpId="0" animBg="1"/>
      <p:bldP spid="71" grpId="0"/>
    </p:bld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23" name="Group 45"/>
          <p:cNvGrpSpPr>
            <a:grpSpLocks/>
          </p:cNvGrpSpPr>
          <p:nvPr/>
        </p:nvGrpSpPr>
        <p:grpSpPr bwMode="auto">
          <a:xfrm flipH="1">
            <a:off x="8232185" y="1052371"/>
            <a:ext cx="790078" cy="1342708"/>
            <a:chOff x="2593" y="768"/>
            <a:chExt cx="849" cy="1475"/>
          </a:xfrm>
        </p:grpSpPr>
        <p:sp>
          <p:nvSpPr>
            <p:cNvPr id="24" name="Freeform 46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7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8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9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50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51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52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2" name="Group 53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3" name="Freeform 54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4" name="Freeform 55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Rectangle 46">
            <a:extLst>
              <a:ext uri="{FF2B5EF4-FFF2-40B4-BE49-F238E27FC236}">
                <a16:creationId xmlns:a16="http://schemas.microsoft.com/office/drawing/2014/main" id="{6777F1A6-778D-4536-9F87-E882A9B02D81}"/>
              </a:ext>
            </a:extLst>
          </p:cNvPr>
          <p:cNvSpPr/>
          <p:nvPr/>
        </p:nvSpPr>
        <p:spPr>
          <a:xfrm>
            <a:off x="2286000" y="2633008"/>
            <a:ext cx="4572000" cy="2308324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proof: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 an arbitrary integer.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= x+1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y=x+1 &gt; x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y&gt;x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1" name="AutoShape 55">
            <a:extLst>
              <a:ext uri="{FF2B5EF4-FFF2-40B4-BE49-F238E27FC236}">
                <a16:creationId xmlns:a16="http://schemas.microsoft.com/office/drawing/2014/main" id="{B291348F-AC97-4999-A7F0-84943CBD0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9486" y="531581"/>
            <a:ext cx="7567738" cy="2059219"/>
          </a:xfrm>
          <a:prstGeom prst="wedgeRoundRectCallout">
            <a:avLst>
              <a:gd name="adj1" fmla="val -35154"/>
              <a:gd name="adj2" fmla="val 55947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first part is key in our informal (game) proof.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defines the order that the objects are chosen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who chooses them.</a:t>
            </a:r>
          </a:p>
        </p:txBody>
      </p:sp>
      <p:sp>
        <p:nvSpPr>
          <p:cNvPr id="44" name="AutoShape 37">
            <a:extLst>
              <a:ext uri="{FF2B5EF4-FFF2-40B4-BE49-F238E27FC236}">
                <a16:creationId xmlns:a16="http://schemas.microsoft.com/office/drawing/2014/main" id="{9DF141CA-44E1-4223-830F-56CAFF494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3454758"/>
            <a:ext cx="1545462" cy="279042"/>
          </a:xfrm>
          <a:prstGeom prst="wedgeRoundRectCallout">
            <a:avLst>
              <a:gd name="adj1" fmla="val -57773"/>
              <a:gd name="adj2" fmla="val -45700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3" name="AutoShape 37">
            <a:extLst>
              <a:ext uri="{FF2B5EF4-FFF2-40B4-BE49-F238E27FC236}">
                <a16:creationId xmlns:a16="http://schemas.microsoft.com/office/drawing/2014/main" id="{F95B7307-4D58-437A-AFAF-89B413114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3061953"/>
            <a:ext cx="3607158" cy="328410"/>
          </a:xfrm>
          <a:prstGeom prst="wedgeRoundRectCallout">
            <a:avLst>
              <a:gd name="adj1" fmla="val 38984"/>
              <a:gd name="adj2" fmla="val -69230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67976AB-A26D-4CE8-944C-227675AECD5E}"/>
              </a:ext>
            </a:extLst>
          </p:cNvPr>
          <p:cNvGrpSpPr/>
          <p:nvPr/>
        </p:nvGrpSpPr>
        <p:grpSpPr>
          <a:xfrm>
            <a:off x="2057400" y="3515045"/>
            <a:ext cx="4406721" cy="201232"/>
            <a:chOff x="2057400" y="3515045"/>
            <a:chExt cx="4406721" cy="201232"/>
          </a:xfrm>
        </p:grpSpPr>
        <p:sp>
          <p:nvSpPr>
            <p:cNvPr id="4" name="Arrow: Down 3">
              <a:extLst>
                <a:ext uri="{FF2B5EF4-FFF2-40B4-BE49-F238E27FC236}">
                  <a16:creationId xmlns:a16="http://schemas.microsoft.com/office/drawing/2014/main" id="{F554BA90-88BE-47ED-A902-FF68C58B08D5}"/>
                </a:ext>
              </a:extLst>
            </p:cNvPr>
            <p:cNvSpPr/>
            <p:nvPr/>
          </p:nvSpPr>
          <p:spPr bwMode="auto">
            <a:xfrm rot="10800000">
              <a:off x="2057400" y="3515045"/>
              <a:ext cx="76200" cy="201231"/>
            </a:xfrm>
            <a:prstGeom prst="downArrow">
              <a:avLst/>
            </a:prstGeom>
            <a:noFill/>
            <a:ln w="38100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Arrow: Down 55">
              <a:extLst>
                <a:ext uri="{FF2B5EF4-FFF2-40B4-BE49-F238E27FC236}">
                  <a16:creationId xmlns:a16="http://schemas.microsoft.com/office/drawing/2014/main" id="{3ABEAF73-8BBD-4305-B9B3-D2D582EDA7E0}"/>
                </a:ext>
              </a:extLst>
            </p:cNvPr>
            <p:cNvSpPr/>
            <p:nvPr/>
          </p:nvSpPr>
          <p:spPr bwMode="auto">
            <a:xfrm rot="10800000">
              <a:off x="6387921" y="3515046"/>
              <a:ext cx="76200" cy="201231"/>
            </a:xfrm>
            <a:prstGeom prst="downArrow">
              <a:avLst/>
            </a:prstGeom>
            <a:noFill/>
            <a:ln w="38100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374EB623-2B9D-477B-AB23-72F028DCF7E6}"/>
              </a:ext>
            </a:extLst>
          </p:cNvPr>
          <p:cNvGrpSpPr/>
          <p:nvPr/>
        </p:nvGrpSpPr>
        <p:grpSpPr>
          <a:xfrm>
            <a:off x="1981200" y="3786037"/>
            <a:ext cx="4648200" cy="370269"/>
            <a:chOff x="1981200" y="3786037"/>
            <a:chExt cx="4648200" cy="370269"/>
          </a:xfrm>
        </p:grpSpPr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46F761E1-5533-4F91-BC33-190FB1F15C9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981200" y="3786037"/>
              <a:ext cx="4648200" cy="0"/>
            </a:xfrm>
            <a:prstGeom prst="line">
              <a:avLst/>
            </a:prstGeom>
            <a:noFill/>
            <a:ln w="254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F7278040-ABA1-4D5A-9214-FD11716A7A8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981200" y="4156306"/>
              <a:ext cx="4648200" cy="0"/>
            </a:xfrm>
            <a:prstGeom prst="line">
              <a:avLst/>
            </a:prstGeom>
            <a:noFill/>
            <a:ln w="254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</p:grpSp>
      <p:grpSp>
        <p:nvGrpSpPr>
          <p:cNvPr id="67" name="Group 98">
            <a:extLst>
              <a:ext uri="{FF2B5EF4-FFF2-40B4-BE49-F238E27FC236}">
                <a16:creationId xmlns:a16="http://schemas.microsoft.com/office/drawing/2014/main" id="{F9F6F276-C845-4B9C-A27C-ABB017481254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70614"/>
            <a:ext cx="457200" cy="914400"/>
            <a:chOff x="2432" y="1328"/>
            <a:chExt cx="906" cy="2075"/>
          </a:xfrm>
        </p:grpSpPr>
        <p:sp>
          <p:nvSpPr>
            <p:cNvPr id="68" name="Freeform 99">
              <a:extLst>
                <a:ext uri="{FF2B5EF4-FFF2-40B4-BE49-F238E27FC236}">
                  <a16:creationId xmlns:a16="http://schemas.microsoft.com/office/drawing/2014/main" id="{C585FF1F-4ECD-4235-8459-82BAC8A6E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9" name="Freeform 100">
              <a:extLst>
                <a:ext uri="{FF2B5EF4-FFF2-40B4-BE49-F238E27FC236}">
                  <a16:creationId xmlns:a16="http://schemas.microsoft.com/office/drawing/2014/main" id="{7A874AAF-B779-4609-9FDC-346B26E1F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0" name="Freeform 101">
              <a:extLst>
                <a:ext uri="{FF2B5EF4-FFF2-40B4-BE49-F238E27FC236}">
                  <a16:creationId xmlns:a16="http://schemas.microsoft.com/office/drawing/2014/main" id="{26556B7E-7383-4D95-BDD3-69BB95168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1" name="Freeform 102">
              <a:extLst>
                <a:ext uri="{FF2B5EF4-FFF2-40B4-BE49-F238E27FC236}">
                  <a16:creationId xmlns:a16="http://schemas.microsoft.com/office/drawing/2014/main" id="{716277BB-8C4F-4290-B56D-7495189FD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2" name="Freeform 103">
              <a:extLst>
                <a:ext uri="{FF2B5EF4-FFF2-40B4-BE49-F238E27FC236}">
                  <a16:creationId xmlns:a16="http://schemas.microsoft.com/office/drawing/2014/main" id="{2AA43E5B-CA7F-4483-A939-BC5E2CBDB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3" name="Freeform 104">
              <a:extLst>
                <a:ext uri="{FF2B5EF4-FFF2-40B4-BE49-F238E27FC236}">
                  <a16:creationId xmlns:a16="http://schemas.microsoft.com/office/drawing/2014/main" id="{45A572BA-EA80-491C-8EB7-72F9B020BFDD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74" name="Group 98">
            <a:extLst>
              <a:ext uri="{FF2B5EF4-FFF2-40B4-BE49-F238E27FC236}">
                <a16:creationId xmlns:a16="http://schemas.microsoft.com/office/drawing/2014/main" id="{67A95620-8BCD-4BA7-A210-011976193E24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152400"/>
            <a:ext cx="457200" cy="914400"/>
            <a:chOff x="2432" y="1328"/>
            <a:chExt cx="906" cy="2075"/>
          </a:xfrm>
          <a:solidFill>
            <a:schemeClr val="accent1"/>
          </a:solidFill>
        </p:grpSpPr>
        <p:sp>
          <p:nvSpPr>
            <p:cNvPr id="75" name="Freeform 99">
              <a:extLst>
                <a:ext uri="{FF2B5EF4-FFF2-40B4-BE49-F238E27FC236}">
                  <a16:creationId xmlns:a16="http://schemas.microsoft.com/office/drawing/2014/main" id="{D926144B-726F-44F7-8328-40072D550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6" name="Freeform 100">
              <a:extLst>
                <a:ext uri="{FF2B5EF4-FFF2-40B4-BE49-F238E27FC236}">
                  <a16:creationId xmlns:a16="http://schemas.microsoft.com/office/drawing/2014/main" id="{83374F10-2850-45F8-930E-BEF52DDC2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7" name="Freeform 101">
              <a:extLst>
                <a:ext uri="{FF2B5EF4-FFF2-40B4-BE49-F238E27FC236}">
                  <a16:creationId xmlns:a16="http://schemas.microsoft.com/office/drawing/2014/main" id="{DCD76FD5-5061-49B3-8FD5-3D5DBF7C5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8" name="Freeform 102">
              <a:extLst>
                <a:ext uri="{FF2B5EF4-FFF2-40B4-BE49-F238E27FC236}">
                  <a16:creationId xmlns:a16="http://schemas.microsoft.com/office/drawing/2014/main" id="{D95BADD7-7750-4223-998D-7E4FF509F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9" name="Freeform 103">
              <a:extLst>
                <a:ext uri="{FF2B5EF4-FFF2-40B4-BE49-F238E27FC236}">
                  <a16:creationId xmlns:a16="http://schemas.microsoft.com/office/drawing/2014/main" id="{7181B41A-4A63-4F0F-BD21-4F27180F3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0" name="Freeform 104">
              <a:extLst>
                <a:ext uri="{FF2B5EF4-FFF2-40B4-BE49-F238E27FC236}">
                  <a16:creationId xmlns:a16="http://schemas.microsoft.com/office/drawing/2014/main" id="{16EA51D8-7929-4629-8411-13495CC55290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81" name="AutoShape 37">
            <a:extLst>
              <a:ext uri="{FF2B5EF4-FFF2-40B4-BE49-F238E27FC236}">
                <a16:creationId xmlns:a16="http://schemas.microsoft.com/office/drawing/2014/main" id="{D85C984D-2D1A-4265-BB00-FE59B83AF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3819308"/>
            <a:ext cx="2083158" cy="284320"/>
          </a:xfrm>
          <a:prstGeom prst="wedgeRoundRectCallout">
            <a:avLst>
              <a:gd name="adj1" fmla="val -54017"/>
              <a:gd name="adj2" fmla="val -48708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2" name="AutoShape 37">
            <a:extLst>
              <a:ext uri="{FF2B5EF4-FFF2-40B4-BE49-F238E27FC236}">
                <a16:creationId xmlns:a16="http://schemas.microsoft.com/office/drawing/2014/main" id="{C8F374A2-AC21-427B-8711-70E2A5CF3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4203879"/>
            <a:ext cx="2818326" cy="279042"/>
          </a:xfrm>
          <a:prstGeom prst="wedgeRoundRectCallout">
            <a:avLst>
              <a:gd name="adj1" fmla="val -51432"/>
              <a:gd name="adj2" fmla="val -44748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8" name="AutoShape 55">
            <a:extLst>
              <a:ext uri="{FF2B5EF4-FFF2-40B4-BE49-F238E27FC236}">
                <a16:creationId xmlns:a16="http://schemas.microsoft.com/office/drawing/2014/main" id="{F2F15685-BE92-4CA4-8697-96E5079EA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5101" y="4879581"/>
            <a:ext cx="5070900" cy="566842"/>
          </a:xfrm>
          <a:prstGeom prst="wedgeRoundRectCallout">
            <a:avLst>
              <a:gd name="adj1" fmla="val -53440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Let's break this proof into three parts.</a:t>
            </a:r>
          </a:p>
        </p:txBody>
      </p:sp>
      <p:sp>
        <p:nvSpPr>
          <p:cNvPr id="61" name="AutoShape 58">
            <a:extLst>
              <a:ext uri="{FF2B5EF4-FFF2-40B4-BE49-F238E27FC236}">
                <a16:creationId xmlns:a16="http://schemas.microsoft.com/office/drawing/2014/main" id="{B6D3ECE7-7FA4-4D2E-9AC4-98A2BB11B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1828800"/>
            <a:ext cx="6972480" cy="1326418"/>
          </a:xfrm>
          <a:prstGeom prst="wedgeRoundRectCallout">
            <a:avLst>
              <a:gd name="adj1" fmla="val 49342"/>
              <a:gd name="adj2" fmla="val -61630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am invested in proving that the sentence is false.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Or at least giving the prover as hard of a time as I can.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produce a worst-case object when it is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59" name="Rectangle 2"/>
          <p:cNvSpPr txBox="1">
            <a:spLocks noChangeArrowheads="1"/>
          </p:cNvSpPr>
          <p:nvPr/>
        </p:nvSpPr>
        <p:spPr>
          <a:xfrm>
            <a:off x="2590800" y="-101958"/>
            <a:ext cx="43434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Formal vs Informal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951259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61" grpId="0" animBg="1"/>
    </p:bld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23" name="Group 45"/>
          <p:cNvGrpSpPr>
            <a:grpSpLocks/>
          </p:cNvGrpSpPr>
          <p:nvPr/>
        </p:nvGrpSpPr>
        <p:grpSpPr bwMode="auto">
          <a:xfrm flipH="1">
            <a:off x="8232185" y="1052371"/>
            <a:ext cx="790078" cy="1342708"/>
            <a:chOff x="2593" y="768"/>
            <a:chExt cx="849" cy="1475"/>
          </a:xfrm>
        </p:grpSpPr>
        <p:sp>
          <p:nvSpPr>
            <p:cNvPr id="24" name="Freeform 46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7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8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9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50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51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52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2" name="Group 53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3" name="Freeform 54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4" name="Freeform 55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Rectangle 46">
            <a:extLst>
              <a:ext uri="{FF2B5EF4-FFF2-40B4-BE49-F238E27FC236}">
                <a16:creationId xmlns:a16="http://schemas.microsoft.com/office/drawing/2014/main" id="{6777F1A6-778D-4536-9F87-E882A9B02D81}"/>
              </a:ext>
            </a:extLst>
          </p:cNvPr>
          <p:cNvSpPr/>
          <p:nvPr/>
        </p:nvSpPr>
        <p:spPr>
          <a:xfrm>
            <a:off x="2286000" y="2633008"/>
            <a:ext cx="4572000" cy="2308324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proof: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 an arbitrary integer.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= x+1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y=x+1 &gt; x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y&gt;x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1" name="AutoShape 55">
            <a:extLst>
              <a:ext uri="{FF2B5EF4-FFF2-40B4-BE49-F238E27FC236}">
                <a16:creationId xmlns:a16="http://schemas.microsoft.com/office/drawing/2014/main" id="{B291348F-AC97-4999-A7F0-84943CBD0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9486" y="531581"/>
            <a:ext cx="7567738" cy="2059219"/>
          </a:xfrm>
          <a:prstGeom prst="wedgeRoundRectCallout">
            <a:avLst>
              <a:gd name="adj1" fmla="val -35154"/>
              <a:gd name="adj2" fmla="val 55947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first part is key in our informal (game) proof.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defines the order that the objects are chosen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who chooses them.</a:t>
            </a:r>
          </a:p>
        </p:txBody>
      </p:sp>
      <p:sp>
        <p:nvSpPr>
          <p:cNvPr id="44" name="AutoShape 37">
            <a:extLst>
              <a:ext uri="{FF2B5EF4-FFF2-40B4-BE49-F238E27FC236}">
                <a16:creationId xmlns:a16="http://schemas.microsoft.com/office/drawing/2014/main" id="{9DF141CA-44E1-4223-830F-56CAFF494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3454758"/>
            <a:ext cx="1545462" cy="279042"/>
          </a:xfrm>
          <a:prstGeom prst="wedgeRoundRectCallout">
            <a:avLst>
              <a:gd name="adj1" fmla="val -57773"/>
              <a:gd name="adj2" fmla="val -45700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3" name="AutoShape 37">
            <a:extLst>
              <a:ext uri="{FF2B5EF4-FFF2-40B4-BE49-F238E27FC236}">
                <a16:creationId xmlns:a16="http://schemas.microsoft.com/office/drawing/2014/main" id="{F95B7307-4D58-437A-AFAF-89B413114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3061953"/>
            <a:ext cx="3607158" cy="328410"/>
          </a:xfrm>
          <a:prstGeom prst="wedgeRoundRectCallout">
            <a:avLst>
              <a:gd name="adj1" fmla="val 38984"/>
              <a:gd name="adj2" fmla="val -69230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67976AB-A26D-4CE8-944C-227675AECD5E}"/>
              </a:ext>
            </a:extLst>
          </p:cNvPr>
          <p:cNvGrpSpPr/>
          <p:nvPr/>
        </p:nvGrpSpPr>
        <p:grpSpPr>
          <a:xfrm>
            <a:off x="2057400" y="3515045"/>
            <a:ext cx="4406721" cy="201232"/>
            <a:chOff x="2057400" y="3515045"/>
            <a:chExt cx="4406721" cy="201232"/>
          </a:xfrm>
        </p:grpSpPr>
        <p:sp>
          <p:nvSpPr>
            <p:cNvPr id="4" name="Arrow: Down 3">
              <a:extLst>
                <a:ext uri="{FF2B5EF4-FFF2-40B4-BE49-F238E27FC236}">
                  <a16:creationId xmlns:a16="http://schemas.microsoft.com/office/drawing/2014/main" id="{F554BA90-88BE-47ED-A902-FF68C58B08D5}"/>
                </a:ext>
              </a:extLst>
            </p:cNvPr>
            <p:cNvSpPr/>
            <p:nvPr/>
          </p:nvSpPr>
          <p:spPr bwMode="auto">
            <a:xfrm rot="10800000">
              <a:off x="2057400" y="3515045"/>
              <a:ext cx="76200" cy="201231"/>
            </a:xfrm>
            <a:prstGeom prst="downArrow">
              <a:avLst/>
            </a:prstGeom>
            <a:noFill/>
            <a:ln w="38100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Arrow: Down 55">
              <a:extLst>
                <a:ext uri="{FF2B5EF4-FFF2-40B4-BE49-F238E27FC236}">
                  <a16:creationId xmlns:a16="http://schemas.microsoft.com/office/drawing/2014/main" id="{3ABEAF73-8BBD-4305-B9B3-D2D582EDA7E0}"/>
                </a:ext>
              </a:extLst>
            </p:cNvPr>
            <p:cNvSpPr/>
            <p:nvPr/>
          </p:nvSpPr>
          <p:spPr bwMode="auto">
            <a:xfrm rot="10800000">
              <a:off x="6387921" y="3515046"/>
              <a:ext cx="76200" cy="201231"/>
            </a:xfrm>
            <a:prstGeom prst="downArrow">
              <a:avLst/>
            </a:prstGeom>
            <a:noFill/>
            <a:ln w="38100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374EB623-2B9D-477B-AB23-72F028DCF7E6}"/>
              </a:ext>
            </a:extLst>
          </p:cNvPr>
          <p:cNvGrpSpPr/>
          <p:nvPr/>
        </p:nvGrpSpPr>
        <p:grpSpPr>
          <a:xfrm>
            <a:off x="1981200" y="3786037"/>
            <a:ext cx="4648200" cy="370269"/>
            <a:chOff x="1981200" y="3786037"/>
            <a:chExt cx="4648200" cy="370269"/>
          </a:xfrm>
        </p:grpSpPr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46F761E1-5533-4F91-BC33-190FB1F15C9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981200" y="3786037"/>
              <a:ext cx="4648200" cy="0"/>
            </a:xfrm>
            <a:prstGeom prst="line">
              <a:avLst/>
            </a:prstGeom>
            <a:noFill/>
            <a:ln w="254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F7278040-ABA1-4D5A-9214-FD11716A7A8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981200" y="4156306"/>
              <a:ext cx="4648200" cy="0"/>
            </a:xfrm>
            <a:prstGeom prst="line">
              <a:avLst/>
            </a:prstGeom>
            <a:noFill/>
            <a:ln w="254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</p:grpSp>
      <p:grpSp>
        <p:nvGrpSpPr>
          <p:cNvPr id="67" name="Group 98">
            <a:extLst>
              <a:ext uri="{FF2B5EF4-FFF2-40B4-BE49-F238E27FC236}">
                <a16:creationId xmlns:a16="http://schemas.microsoft.com/office/drawing/2014/main" id="{F9F6F276-C845-4B9C-A27C-ABB017481254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70614"/>
            <a:ext cx="457200" cy="914400"/>
            <a:chOff x="2432" y="1328"/>
            <a:chExt cx="906" cy="2075"/>
          </a:xfrm>
        </p:grpSpPr>
        <p:sp>
          <p:nvSpPr>
            <p:cNvPr id="68" name="Freeform 99">
              <a:extLst>
                <a:ext uri="{FF2B5EF4-FFF2-40B4-BE49-F238E27FC236}">
                  <a16:creationId xmlns:a16="http://schemas.microsoft.com/office/drawing/2014/main" id="{C585FF1F-4ECD-4235-8459-82BAC8A6E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9" name="Freeform 100">
              <a:extLst>
                <a:ext uri="{FF2B5EF4-FFF2-40B4-BE49-F238E27FC236}">
                  <a16:creationId xmlns:a16="http://schemas.microsoft.com/office/drawing/2014/main" id="{7A874AAF-B779-4609-9FDC-346B26E1F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0" name="Freeform 101">
              <a:extLst>
                <a:ext uri="{FF2B5EF4-FFF2-40B4-BE49-F238E27FC236}">
                  <a16:creationId xmlns:a16="http://schemas.microsoft.com/office/drawing/2014/main" id="{26556B7E-7383-4D95-BDD3-69BB95168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1" name="Freeform 102">
              <a:extLst>
                <a:ext uri="{FF2B5EF4-FFF2-40B4-BE49-F238E27FC236}">
                  <a16:creationId xmlns:a16="http://schemas.microsoft.com/office/drawing/2014/main" id="{716277BB-8C4F-4290-B56D-7495189FD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2" name="Freeform 103">
              <a:extLst>
                <a:ext uri="{FF2B5EF4-FFF2-40B4-BE49-F238E27FC236}">
                  <a16:creationId xmlns:a16="http://schemas.microsoft.com/office/drawing/2014/main" id="{2AA43E5B-CA7F-4483-A939-BC5E2CBDB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3" name="Freeform 104">
              <a:extLst>
                <a:ext uri="{FF2B5EF4-FFF2-40B4-BE49-F238E27FC236}">
                  <a16:creationId xmlns:a16="http://schemas.microsoft.com/office/drawing/2014/main" id="{45A572BA-EA80-491C-8EB7-72F9B020BFDD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74" name="Group 98">
            <a:extLst>
              <a:ext uri="{FF2B5EF4-FFF2-40B4-BE49-F238E27FC236}">
                <a16:creationId xmlns:a16="http://schemas.microsoft.com/office/drawing/2014/main" id="{67A95620-8BCD-4BA7-A210-011976193E24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152400"/>
            <a:ext cx="457200" cy="914400"/>
            <a:chOff x="2432" y="1328"/>
            <a:chExt cx="906" cy="2075"/>
          </a:xfrm>
          <a:solidFill>
            <a:schemeClr val="accent1"/>
          </a:solidFill>
        </p:grpSpPr>
        <p:sp>
          <p:nvSpPr>
            <p:cNvPr id="75" name="Freeform 99">
              <a:extLst>
                <a:ext uri="{FF2B5EF4-FFF2-40B4-BE49-F238E27FC236}">
                  <a16:creationId xmlns:a16="http://schemas.microsoft.com/office/drawing/2014/main" id="{D926144B-726F-44F7-8328-40072D550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6" name="Freeform 100">
              <a:extLst>
                <a:ext uri="{FF2B5EF4-FFF2-40B4-BE49-F238E27FC236}">
                  <a16:creationId xmlns:a16="http://schemas.microsoft.com/office/drawing/2014/main" id="{83374F10-2850-45F8-930E-BEF52DDC2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7" name="Freeform 101">
              <a:extLst>
                <a:ext uri="{FF2B5EF4-FFF2-40B4-BE49-F238E27FC236}">
                  <a16:creationId xmlns:a16="http://schemas.microsoft.com/office/drawing/2014/main" id="{DCD76FD5-5061-49B3-8FD5-3D5DBF7C5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8" name="Freeform 102">
              <a:extLst>
                <a:ext uri="{FF2B5EF4-FFF2-40B4-BE49-F238E27FC236}">
                  <a16:creationId xmlns:a16="http://schemas.microsoft.com/office/drawing/2014/main" id="{D95BADD7-7750-4223-998D-7E4FF509F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9" name="Freeform 103">
              <a:extLst>
                <a:ext uri="{FF2B5EF4-FFF2-40B4-BE49-F238E27FC236}">
                  <a16:creationId xmlns:a16="http://schemas.microsoft.com/office/drawing/2014/main" id="{7181B41A-4A63-4F0F-BD21-4F27180F3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0" name="Freeform 104">
              <a:extLst>
                <a:ext uri="{FF2B5EF4-FFF2-40B4-BE49-F238E27FC236}">
                  <a16:creationId xmlns:a16="http://schemas.microsoft.com/office/drawing/2014/main" id="{16EA51D8-7929-4629-8411-13495CC55290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81" name="AutoShape 37">
            <a:extLst>
              <a:ext uri="{FF2B5EF4-FFF2-40B4-BE49-F238E27FC236}">
                <a16:creationId xmlns:a16="http://schemas.microsoft.com/office/drawing/2014/main" id="{D85C984D-2D1A-4265-BB00-FE59B83AF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3819308"/>
            <a:ext cx="2083158" cy="284320"/>
          </a:xfrm>
          <a:prstGeom prst="wedgeRoundRectCallout">
            <a:avLst>
              <a:gd name="adj1" fmla="val -54017"/>
              <a:gd name="adj2" fmla="val -48708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2" name="AutoShape 37">
            <a:extLst>
              <a:ext uri="{FF2B5EF4-FFF2-40B4-BE49-F238E27FC236}">
                <a16:creationId xmlns:a16="http://schemas.microsoft.com/office/drawing/2014/main" id="{C8F374A2-AC21-427B-8711-70E2A5CF3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4203879"/>
            <a:ext cx="2818326" cy="279042"/>
          </a:xfrm>
          <a:prstGeom prst="wedgeRoundRectCallout">
            <a:avLst>
              <a:gd name="adj1" fmla="val -51432"/>
              <a:gd name="adj2" fmla="val -44748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8" name="AutoShape 55">
            <a:extLst>
              <a:ext uri="{FF2B5EF4-FFF2-40B4-BE49-F238E27FC236}">
                <a16:creationId xmlns:a16="http://schemas.microsoft.com/office/drawing/2014/main" id="{F2F15685-BE92-4CA4-8697-96E5079EA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5101" y="4879581"/>
            <a:ext cx="5070900" cy="566842"/>
          </a:xfrm>
          <a:prstGeom prst="wedgeRoundRectCallout">
            <a:avLst>
              <a:gd name="adj1" fmla="val -53440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Let's break this proof into three parts.</a:t>
            </a:r>
          </a:p>
        </p:txBody>
      </p:sp>
      <p:sp>
        <p:nvSpPr>
          <p:cNvPr id="61" name="AutoShape 46">
            <a:extLst>
              <a:ext uri="{FF2B5EF4-FFF2-40B4-BE49-F238E27FC236}">
                <a16:creationId xmlns:a16="http://schemas.microsoft.com/office/drawing/2014/main" id="{ED6544BD-1E82-4867-B93B-694FF43B8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611" y="1792334"/>
            <a:ext cx="6335966" cy="914400"/>
          </a:xfrm>
          <a:prstGeom prst="wedgeRoundRectCallout">
            <a:avLst>
              <a:gd name="adj1" fmla="val -55428"/>
              <a:gd name="adj2" fmla="val -11440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am invested in proving that the sentence is true.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produce a good object when it is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9" name="Rectangle 2"/>
          <p:cNvSpPr txBox="1">
            <a:spLocks noChangeArrowheads="1"/>
          </p:cNvSpPr>
          <p:nvPr/>
        </p:nvSpPr>
        <p:spPr>
          <a:xfrm>
            <a:off x="2590800" y="-101958"/>
            <a:ext cx="43434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Formal vs Informal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493839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</p:bld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23" name="Group 45"/>
          <p:cNvGrpSpPr>
            <a:grpSpLocks/>
          </p:cNvGrpSpPr>
          <p:nvPr/>
        </p:nvGrpSpPr>
        <p:grpSpPr bwMode="auto">
          <a:xfrm flipH="1">
            <a:off x="8232185" y="1052371"/>
            <a:ext cx="790078" cy="1342708"/>
            <a:chOff x="2593" y="768"/>
            <a:chExt cx="849" cy="1475"/>
          </a:xfrm>
        </p:grpSpPr>
        <p:sp>
          <p:nvSpPr>
            <p:cNvPr id="24" name="Freeform 46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7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6" name="Freeform 48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Freeform 49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50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51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52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32" name="Group 53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3" name="Freeform 54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34" name="Freeform 55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Rectangle 46">
            <a:extLst>
              <a:ext uri="{FF2B5EF4-FFF2-40B4-BE49-F238E27FC236}">
                <a16:creationId xmlns:a16="http://schemas.microsoft.com/office/drawing/2014/main" id="{6777F1A6-778D-4536-9F87-E882A9B02D81}"/>
              </a:ext>
            </a:extLst>
          </p:cNvPr>
          <p:cNvSpPr/>
          <p:nvPr/>
        </p:nvSpPr>
        <p:spPr>
          <a:xfrm>
            <a:off x="2286000" y="2633008"/>
            <a:ext cx="4572000" cy="2308324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proof: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be an arbitrary integer.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= x+1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y=x+1 &gt; x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y&gt;x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1" name="AutoShape 55">
            <a:extLst>
              <a:ext uri="{FF2B5EF4-FFF2-40B4-BE49-F238E27FC236}">
                <a16:creationId xmlns:a16="http://schemas.microsoft.com/office/drawing/2014/main" id="{B291348F-AC97-4999-A7F0-84943CBD0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9486" y="531581"/>
            <a:ext cx="7567738" cy="2059219"/>
          </a:xfrm>
          <a:prstGeom prst="wedgeRoundRectCallout">
            <a:avLst>
              <a:gd name="adj1" fmla="val -35154"/>
              <a:gd name="adj2" fmla="val 55947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first part is key in our informal (game) proof.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defines the order that the objects are chosen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who chooses them.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key is that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object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completely arbitrary.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object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 function of the objects that come before.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</p:txBody>
      </p:sp>
      <p:sp>
        <p:nvSpPr>
          <p:cNvPr id="44" name="AutoShape 37">
            <a:extLst>
              <a:ext uri="{FF2B5EF4-FFF2-40B4-BE49-F238E27FC236}">
                <a16:creationId xmlns:a16="http://schemas.microsoft.com/office/drawing/2014/main" id="{9DF141CA-44E1-4223-830F-56CAFF494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3454758"/>
            <a:ext cx="1545462" cy="279042"/>
          </a:xfrm>
          <a:prstGeom prst="wedgeRoundRectCallout">
            <a:avLst>
              <a:gd name="adj1" fmla="val -57773"/>
              <a:gd name="adj2" fmla="val -45700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3" name="AutoShape 37">
            <a:extLst>
              <a:ext uri="{FF2B5EF4-FFF2-40B4-BE49-F238E27FC236}">
                <a16:creationId xmlns:a16="http://schemas.microsoft.com/office/drawing/2014/main" id="{F95B7307-4D58-437A-AFAF-89B413114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3061953"/>
            <a:ext cx="3607158" cy="328410"/>
          </a:xfrm>
          <a:prstGeom prst="wedgeRoundRectCallout">
            <a:avLst>
              <a:gd name="adj1" fmla="val 38984"/>
              <a:gd name="adj2" fmla="val -69230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67976AB-A26D-4CE8-944C-227675AECD5E}"/>
              </a:ext>
            </a:extLst>
          </p:cNvPr>
          <p:cNvGrpSpPr/>
          <p:nvPr/>
        </p:nvGrpSpPr>
        <p:grpSpPr>
          <a:xfrm>
            <a:off x="2057400" y="3515045"/>
            <a:ext cx="4406721" cy="201232"/>
            <a:chOff x="2057400" y="3515045"/>
            <a:chExt cx="4406721" cy="201232"/>
          </a:xfrm>
        </p:grpSpPr>
        <p:sp>
          <p:nvSpPr>
            <p:cNvPr id="4" name="Arrow: Down 3">
              <a:extLst>
                <a:ext uri="{FF2B5EF4-FFF2-40B4-BE49-F238E27FC236}">
                  <a16:creationId xmlns:a16="http://schemas.microsoft.com/office/drawing/2014/main" id="{F554BA90-88BE-47ED-A902-FF68C58B08D5}"/>
                </a:ext>
              </a:extLst>
            </p:cNvPr>
            <p:cNvSpPr/>
            <p:nvPr/>
          </p:nvSpPr>
          <p:spPr bwMode="auto">
            <a:xfrm rot="10800000">
              <a:off x="2057400" y="3515045"/>
              <a:ext cx="76200" cy="201231"/>
            </a:xfrm>
            <a:prstGeom prst="downArrow">
              <a:avLst/>
            </a:prstGeom>
            <a:noFill/>
            <a:ln w="38100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Arrow: Down 55">
              <a:extLst>
                <a:ext uri="{FF2B5EF4-FFF2-40B4-BE49-F238E27FC236}">
                  <a16:creationId xmlns:a16="http://schemas.microsoft.com/office/drawing/2014/main" id="{3ABEAF73-8BBD-4305-B9B3-D2D582EDA7E0}"/>
                </a:ext>
              </a:extLst>
            </p:cNvPr>
            <p:cNvSpPr/>
            <p:nvPr/>
          </p:nvSpPr>
          <p:spPr bwMode="auto">
            <a:xfrm rot="10800000">
              <a:off x="6387921" y="3515046"/>
              <a:ext cx="76200" cy="201231"/>
            </a:xfrm>
            <a:prstGeom prst="downArrow">
              <a:avLst/>
            </a:prstGeom>
            <a:noFill/>
            <a:ln w="38100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374EB623-2B9D-477B-AB23-72F028DCF7E6}"/>
              </a:ext>
            </a:extLst>
          </p:cNvPr>
          <p:cNvGrpSpPr/>
          <p:nvPr/>
        </p:nvGrpSpPr>
        <p:grpSpPr>
          <a:xfrm>
            <a:off x="1981200" y="3786037"/>
            <a:ext cx="4648200" cy="370269"/>
            <a:chOff x="1981200" y="3786037"/>
            <a:chExt cx="4648200" cy="370269"/>
          </a:xfrm>
        </p:grpSpPr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46F761E1-5533-4F91-BC33-190FB1F15C94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981200" y="3786037"/>
              <a:ext cx="4648200" cy="0"/>
            </a:xfrm>
            <a:prstGeom prst="line">
              <a:avLst/>
            </a:prstGeom>
            <a:noFill/>
            <a:ln w="254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F7278040-ABA1-4D5A-9214-FD11716A7A8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981200" y="4156306"/>
              <a:ext cx="4648200" cy="0"/>
            </a:xfrm>
            <a:prstGeom prst="line">
              <a:avLst/>
            </a:prstGeom>
            <a:noFill/>
            <a:ln w="254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</p:grpSp>
      <p:grpSp>
        <p:nvGrpSpPr>
          <p:cNvPr id="67" name="Group 98">
            <a:extLst>
              <a:ext uri="{FF2B5EF4-FFF2-40B4-BE49-F238E27FC236}">
                <a16:creationId xmlns:a16="http://schemas.microsoft.com/office/drawing/2014/main" id="{F9F6F276-C845-4B9C-A27C-ABB017481254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70614"/>
            <a:ext cx="457200" cy="914400"/>
            <a:chOff x="2432" y="1328"/>
            <a:chExt cx="906" cy="2075"/>
          </a:xfrm>
        </p:grpSpPr>
        <p:sp>
          <p:nvSpPr>
            <p:cNvPr id="68" name="Freeform 99">
              <a:extLst>
                <a:ext uri="{FF2B5EF4-FFF2-40B4-BE49-F238E27FC236}">
                  <a16:creationId xmlns:a16="http://schemas.microsoft.com/office/drawing/2014/main" id="{C585FF1F-4ECD-4235-8459-82BAC8A6E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9" name="Freeform 100">
              <a:extLst>
                <a:ext uri="{FF2B5EF4-FFF2-40B4-BE49-F238E27FC236}">
                  <a16:creationId xmlns:a16="http://schemas.microsoft.com/office/drawing/2014/main" id="{7A874AAF-B779-4609-9FDC-346B26E1F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0" name="Freeform 101">
              <a:extLst>
                <a:ext uri="{FF2B5EF4-FFF2-40B4-BE49-F238E27FC236}">
                  <a16:creationId xmlns:a16="http://schemas.microsoft.com/office/drawing/2014/main" id="{26556B7E-7383-4D95-BDD3-69BB95168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1" name="Freeform 102">
              <a:extLst>
                <a:ext uri="{FF2B5EF4-FFF2-40B4-BE49-F238E27FC236}">
                  <a16:creationId xmlns:a16="http://schemas.microsoft.com/office/drawing/2014/main" id="{716277BB-8C4F-4290-B56D-7495189FD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2" name="Freeform 103">
              <a:extLst>
                <a:ext uri="{FF2B5EF4-FFF2-40B4-BE49-F238E27FC236}">
                  <a16:creationId xmlns:a16="http://schemas.microsoft.com/office/drawing/2014/main" id="{2AA43E5B-CA7F-4483-A939-BC5E2CBDB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3" name="Freeform 104">
              <a:extLst>
                <a:ext uri="{FF2B5EF4-FFF2-40B4-BE49-F238E27FC236}">
                  <a16:creationId xmlns:a16="http://schemas.microsoft.com/office/drawing/2014/main" id="{45A572BA-EA80-491C-8EB7-72F9B020BFDD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74" name="Group 98">
            <a:extLst>
              <a:ext uri="{FF2B5EF4-FFF2-40B4-BE49-F238E27FC236}">
                <a16:creationId xmlns:a16="http://schemas.microsoft.com/office/drawing/2014/main" id="{67A95620-8BCD-4BA7-A210-011976193E24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152400"/>
            <a:ext cx="457200" cy="914400"/>
            <a:chOff x="2432" y="1328"/>
            <a:chExt cx="906" cy="2075"/>
          </a:xfrm>
          <a:solidFill>
            <a:schemeClr val="accent1"/>
          </a:solidFill>
        </p:grpSpPr>
        <p:sp>
          <p:nvSpPr>
            <p:cNvPr id="75" name="Freeform 99">
              <a:extLst>
                <a:ext uri="{FF2B5EF4-FFF2-40B4-BE49-F238E27FC236}">
                  <a16:creationId xmlns:a16="http://schemas.microsoft.com/office/drawing/2014/main" id="{D926144B-726F-44F7-8328-40072D550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6" name="Freeform 100">
              <a:extLst>
                <a:ext uri="{FF2B5EF4-FFF2-40B4-BE49-F238E27FC236}">
                  <a16:creationId xmlns:a16="http://schemas.microsoft.com/office/drawing/2014/main" id="{83374F10-2850-45F8-930E-BEF52DDC2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7" name="Freeform 101">
              <a:extLst>
                <a:ext uri="{FF2B5EF4-FFF2-40B4-BE49-F238E27FC236}">
                  <a16:creationId xmlns:a16="http://schemas.microsoft.com/office/drawing/2014/main" id="{DCD76FD5-5061-49B3-8FD5-3D5DBF7C5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8" name="Freeform 102">
              <a:extLst>
                <a:ext uri="{FF2B5EF4-FFF2-40B4-BE49-F238E27FC236}">
                  <a16:creationId xmlns:a16="http://schemas.microsoft.com/office/drawing/2014/main" id="{D95BADD7-7750-4223-998D-7E4FF509F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9" name="Freeform 103">
              <a:extLst>
                <a:ext uri="{FF2B5EF4-FFF2-40B4-BE49-F238E27FC236}">
                  <a16:creationId xmlns:a16="http://schemas.microsoft.com/office/drawing/2014/main" id="{7181B41A-4A63-4F0F-BD21-4F27180F3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80" name="Freeform 104">
              <a:extLst>
                <a:ext uri="{FF2B5EF4-FFF2-40B4-BE49-F238E27FC236}">
                  <a16:creationId xmlns:a16="http://schemas.microsoft.com/office/drawing/2014/main" id="{16EA51D8-7929-4629-8411-13495CC55290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81" name="AutoShape 37">
            <a:extLst>
              <a:ext uri="{FF2B5EF4-FFF2-40B4-BE49-F238E27FC236}">
                <a16:creationId xmlns:a16="http://schemas.microsoft.com/office/drawing/2014/main" id="{D85C984D-2D1A-4265-BB00-FE59B83AF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3819308"/>
            <a:ext cx="2083158" cy="284320"/>
          </a:xfrm>
          <a:prstGeom prst="wedgeRoundRectCallout">
            <a:avLst>
              <a:gd name="adj1" fmla="val -54017"/>
              <a:gd name="adj2" fmla="val -48708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2" name="AutoShape 37">
            <a:extLst>
              <a:ext uri="{FF2B5EF4-FFF2-40B4-BE49-F238E27FC236}">
                <a16:creationId xmlns:a16="http://schemas.microsoft.com/office/drawing/2014/main" id="{C8F374A2-AC21-427B-8711-70E2A5CF3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4203879"/>
            <a:ext cx="2818326" cy="279042"/>
          </a:xfrm>
          <a:prstGeom prst="wedgeRoundRectCallout">
            <a:avLst>
              <a:gd name="adj1" fmla="val -51432"/>
              <a:gd name="adj2" fmla="val -44748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8" name="AutoShape 55">
            <a:extLst>
              <a:ext uri="{FF2B5EF4-FFF2-40B4-BE49-F238E27FC236}">
                <a16:creationId xmlns:a16="http://schemas.microsoft.com/office/drawing/2014/main" id="{F2F15685-BE92-4CA4-8697-96E5079EA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5101" y="4879581"/>
            <a:ext cx="5070900" cy="566842"/>
          </a:xfrm>
          <a:prstGeom prst="wedgeRoundRectCallout">
            <a:avLst>
              <a:gd name="adj1" fmla="val -53440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Let's break this proof into three parts.</a:t>
            </a:r>
          </a:p>
        </p:txBody>
      </p:sp>
      <p:sp>
        <p:nvSpPr>
          <p:cNvPr id="59" name="AutoShape 55">
            <a:extLst>
              <a:ext uri="{FF2B5EF4-FFF2-40B4-BE49-F238E27FC236}">
                <a16:creationId xmlns:a16="http://schemas.microsoft.com/office/drawing/2014/main" id="{EFF7B1B4-C5DB-4882-9C4D-C8D16512B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37860" y="2749302"/>
            <a:ext cx="2780113" cy="1301927"/>
          </a:xfrm>
          <a:prstGeom prst="wedgeRoundRectCallout">
            <a:avLst>
              <a:gd name="adj1" fmla="val -60878"/>
              <a:gd name="adj2" fmla="val 24016"/>
              <a:gd name="adj3" fmla="val 16667"/>
            </a:avLst>
          </a:prstGeom>
          <a:solidFill>
            <a:srgbClr val="000066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first part does not appear at all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the formal proof.</a:t>
            </a:r>
          </a:p>
        </p:txBody>
      </p:sp>
      <p:sp>
        <p:nvSpPr>
          <p:cNvPr id="60" name="Rectangle 2"/>
          <p:cNvSpPr txBox="1">
            <a:spLocks noChangeArrowheads="1"/>
          </p:cNvSpPr>
          <p:nvPr/>
        </p:nvSpPr>
        <p:spPr>
          <a:xfrm>
            <a:off x="2590800" y="-101958"/>
            <a:ext cx="43434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Formal vs Informal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9204769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animBg="1"/>
    </p:bld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Rectangle 46">
            <a:extLst>
              <a:ext uri="{FF2B5EF4-FFF2-40B4-BE49-F238E27FC236}">
                <a16:creationId xmlns:a16="http://schemas.microsoft.com/office/drawing/2014/main" id="{6777F1A6-778D-4536-9F87-E882A9B02D81}"/>
              </a:ext>
            </a:extLst>
          </p:cNvPr>
          <p:cNvSpPr/>
          <p:nvPr/>
        </p:nvSpPr>
        <p:spPr>
          <a:xfrm>
            <a:off x="2286000" y="2633008"/>
            <a:ext cx="4572000" cy="2308324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&gt;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y&gt;x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1" name="AutoShape 55">
            <a:extLst>
              <a:ext uri="{FF2B5EF4-FFF2-40B4-BE49-F238E27FC236}">
                <a16:creationId xmlns:a16="http://schemas.microsoft.com/office/drawing/2014/main" id="{B291348F-AC97-4999-A7F0-84943CBD0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9486" y="531581"/>
            <a:ext cx="7567738" cy="2059219"/>
          </a:xfrm>
          <a:prstGeom prst="wedgeRoundRectCallout">
            <a:avLst>
              <a:gd name="adj1" fmla="val -35154"/>
              <a:gd name="adj2" fmla="val 55947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first part is key in our informal (game) proof.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defines the order that the objects are chosen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who chooses them.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key is that 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object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completely arbitrary.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object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 function of the objects that come before.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</p:txBody>
      </p:sp>
      <p:sp>
        <p:nvSpPr>
          <p:cNvPr id="48" name="AutoShape 55">
            <a:extLst>
              <a:ext uri="{FF2B5EF4-FFF2-40B4-BE49-F238E27FC236}">
                <a16:creationId xmlns:a16="http://schemas.microsoft.com/office/drawing/2014/main" id="{9C8B61D8-D7A2-4FDC-AEAE-7F01E9122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7150" y="4939067"/>
            <a:ext cx="6452450" cy="1254979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note, how this goal of the second part, implies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which variables are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which are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functions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of the others.</a:t>
            </a:r>
          </a:p>
        </p:txBody>
      </p:sp>
      <p:sp>
        <p:nvSpPr>
          <p:cNvPr id="53" name="Arrow: Down 52">
            <a:extLst>
              <a:ext uri="{FF2B5EF4-FFF2-40B4-BE49-F238E27FC236}">
                <a16:creationId xmlns:a16="http://schemas.microsoft.com/office/drawing/2014/main" id="{04AB5A41-C6C0-4EE5-A979-6CBEE707B0B7}"/>
              </a:ext>
            </a:extLst>
          </p:cNvPr>
          <p:cNvSpPr/>
          <p:nvPr/>
        </p:nvSpPr>
        <p:spPr bwMode="auto">
          <a:xfrm rot="16200000">
            <a:off x="1943100" y="3898952"/>
            <a:ext cx="76200" cy="201231"/>
          </a:xfrm>
          <a:prstGeom prst="downArrow">
            <a:avLst/>
          </a:prstGeom>
          <a:noFill/>
          <a:ln w="381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C05082B1-BEFF-44FF-9FC7-0B99ED49D109}"/>
              </a:ext>
            </a:extLst>
          </p:cNvPr>
          <p:cNvGrpSpPr/>
          <p:nvPr/>
        </p:nvGrpSpPr>
        <p:grpSpPr>
          <a:xfrm>
            <a:off x="1981200" y="3786037"/>
            <a:ext cx="4648200" cy="370269"/>
            <a:chOff x="1981200" y="3786037"/>
            <a:chExt cx="4648200" cy="370269"/>
          </a:xfrm>
        </p:grpSpPr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6BE89526-45CC-4395-8279-7D57FB1A50C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981200" y="3786037"/>
              <a:ext cx="4648200" cy="0"/>
            </a:xfrm>
            <a:prstGeom prst="line">
              <a:avLst/>
            </a:prstGeom>
            <a:noFill/>
            <a:ln w="254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3B858AC2-D447-49B3-939F-4B1B9C8B058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1981200" y="4156306"/>
              <a:ext cx="4648200" cy="0"/>
            </a:xfrm>
            <a:prstGeom prst="line">
              <a:avLst/>
            </a:prstGeom>
            <a:noFill/>
            <a:ln w="254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/>
            </a:ln>
            <a:effectLst/>
          </p:spPr>
        </p:cxnSp>
      </p:grpSp>
      <p:grpSp>
        <p:nvGrpSpPr>
          <p:cNvPr id="59" name="Group 98">
            <a:extLst>
              <a:ext uri="{FF2B5EF4-FFF2-40B4-BE49-F238E27FC236}">
                <a16:creationId xmlns:a16="http://schemas.microsoft.com/office/drawing/2014/main" id="{6A093ABB-8743-428C-BDA9-DA8D25E5160D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70614"/>
            <a:ext cx="457200" cy="914400"/>
            <a:chOff x="2432" y="1328"/>
            <a:chExt cx="906" cy="2075"/>
          </a:xfrm>
        </p:grpSpPr>
        <p:sp>
          <p:nvSpPr>
            <p:cNvPr id="60" name="Freeform 99">
              <a:extLst>
                <a:ext uri="{FF2B5EF4-FFF2-40B4-BE49-F238E27FC236}">
                  <a16:creationId xmlns:a16="http://schemas.microsoft.com/office/drawing/2014/main" id="{7440D25C-4D1E-40B8-8082-76E35A7D8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1" name="Freeform 100">
              <a:extLst>
                <a:ext uri="{FF2B5EF4-FFF2-40B4-BE49-F238E27FC236}">
                  <a16:creationId xmlns:a16="http://schemas.microsoft.com/office/drawing/2014/main" id="{4D073D22-CB60-4918-BF61-238218C8D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2" name="Freeform 101">
              <a:extLst>
                <a:ext uri="{FF2B5EF4-FFF2-40B4-BE49-F238E27FC236}">
                  <a16:creationId xmlns:a16="http://schemas.microsoft.com/office/drawing/2014/main" id="{02E06FC5-F584-4FBB-874E-A05B6E4C9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3" name="Freeform 102">
              <a:extLst>
                <a:ext uri="{FF2B5EF4-FFF2-40B4-BE49-F238E27FC236}">
                  <a16:creationId xmlns:a16="http://schemas.microsoft.com/office/drawing/2014/main" id="{97D5DD11-F685-4C21-94B9-353658C43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4" name="Freeform 103">
              <a:extLst>
                <a:ext uri="{FF2B5EF4-FFF2-40B4-BE49-F238E27FC236}">
                  <a16:creationId xmlns:a16="http://schemas.microsoft.com/office/drawing/2014/main" id="{45C3FD37-51DD-48E2-B9D4-CC61581D1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Freeform 104">
              <a:extLst>
                <a:ext uri="{FF2B5EF4-FFF2-40B4-BE49-F238E27FC236}">
                  <a16:creationId xmlns:a16="http://schemas.microsoft.com/office/drawing/2014/main" id="{E76D36E1-9D0C-4EC8-BC41-6980B2327253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66" name="Group 98">
            <a:extLst>
              <a:ext uri="{FF2B5EF4-FFF2-40B4-BE49-F238E27FC236}">
                <a16:creationId xmlns:a16="http://schemas.microsoft.com/office/drawing/2014/main" id="{54F05DF0-052B-45AC-82FB-29A1783D8A38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152400"/>
            <a:ext cx="457200" cy="914400"/>
            <a:chOff x="2432" y="1328"/>
            <a:chExt cx="906" cy="2075"/>
          </a:xfrm>
          <a:solidFill>
            <a:schemeClr val="accent1"/>
          </a:solidFill>
        </p:grpSpPr>
        <p:sp>
          <p:nvSpPr>
            <p:cNvPr id="67" name="Freeform 99">
              <a:extLst>
                <a:ext uri="{FF2B5EF4-FFF2-40B4-BE49-F238E27FC236}">
                  <a16:creationId xmlns:a16="http://schemas.microsoft.com/office/drawing/2014/main" id="{A9F59E67-6012-499E-B4B0-0A3E7D42C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8" name="Freeform 100">
              <a:extLst>
                <a:ext uri="{FF2B5EF4-FFF2-40B4-BE49-F238E27FC236}">
                  <a16:creationId xmlns:a16="http://schemas.microsoft.com/office/drawing/2014/main" id="{0DDD49E4-F639-49BB-8CC1-C0DE5A5FF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9" name="Freeform 101">
              <a:extLst>
                <a:ext uri="{FF2B5EF4-FFF2-40B4-BE49-F238E27FC236}">
                  <a16:creationId xmlns:a16="http://schemas.microsoft.com/office/drawing/2014/main" id="{920C97D9-93D2-46A0-91D0-5D090CA0E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0" name="Freeform 102">
              <a:extLst>
                <a:ext uri="{FF2B5EF4-FFF2-40B4-BE49-F238E27FC236}">
                  <a16:creationId xmlns:a16="http://schemas.microsoft.com/office/drawing/2014/main" id="{7819A4C4-5F5B-41FF-AFFD-3BABAF463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1" name="Freeform 103">
              <a:extLst>
                <a:ext uri="{FF2B5EF4-FFF2-40B4-BE49-F238E27FC236}">
                  <a16:creationId xmlns:a16="http://schemas.microsoft.com/office/drawing/2014/main" id="{EFA062BC-F8DE-47B0-8799-329543201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72" name="Freeform 104">
              <a:extLst>
                <a:ext uri="{FF2B5EF4-FFF2-40B4-BE49-F238E27FC236}">
                  <a16:creationId xmlns:a16="http://schemas.microsoft.com/office/drawing/2014/main" id="{1DDCFFC6-29BC-4540-8E7A-9A43CB506529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73" name="AutoShape 37">
            <a:extLst>
              <a:ext uri="{FF2B5EF4-FFF2-40B4-BE49-F238E27FC236}">
                <a16:creationId xmlns:a16="http://schemas.microsoft.com/office/drawing/2014/main" id="{FEC57BCB-F6DF-4B60-9BFD-81B4AE55A1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3819308"/>
            <a:ext cx="2083158" cy="284320"/>
          </a:xfrm>
          <a:prstGeom prst="wedgeRoundRectCallout">
            <a:avLst>
              <a:gd name="adj1" fmla="val -54017"/>
              <a:gd name="adj2" fmla="val -48708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4" name="AutoShape 37">
            <a:extLst>
              <a:ext uri="{FF2B5EF4-FFF2-40B4-BE49-F238E27FC236}">
                <a16:creationId xmlns:a16="http://schemas.microsoft.com/office/drawing/2014/main" id="{24770380-4E33-4107-A970-DE9C96AEA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4203879"/>
            <a:ext cx="2818326" cy="279042"/>
          </a:xfrm>
          <a:prstGeom prst="wedgeRoundRectCallout">
            <a:avLst>
              <a:gd name="adj1" fmla="val -51432"/>
              <a:gd name="adj2" fmla="val -44748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8" name="Rectangle 2"/>
          <p:cNvSpPr txBox="1">
            <a:spLocks noChangeArrowheads="1"/>
          </p:cNvSpPr>
          <p:nvPr/>
        </p:nvSpPr>
        <p:spPr>
          <a:xfrm>
            <a:off x="2590800" y="-101958"/>
            <a:ext cx="43434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Formal vs Informal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043072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53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85163" y="762000"/>
            <a:ext cx="9592237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5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Lemmas/Theorems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: </a:t>
            </a:r>
          </a:p>
          <a:p>
            <a:pPr marL="800100" lvl="6" indent="-3429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Starting with all propositional tautologies (See  slides)</a:t>
            </a:r>
            <a:r>
              <a:rPr lang="en-US" altLang="en-US" sz="2400" dirty="0"/>
              <a:t>.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</a:p>
          <a:p>
            <a:pPr marL="800100" lvl="6" indent="-3429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Prove new lemmas with quantifiers.</a:t>
            </a:r>
          </a:p>
          <a:p>
            <a:pPr marL="800100" lvl="6" indent="-3429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Use lemmas via substitutions</a:t>
            </a:r>
            <a:r>
              <a:rPr lang="en-US" altLang="en-US" sz="2400" dirty="0"/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>
                <a:solidFill>
                  <a:schemeClr val="tx2"/>
                </a:solidFill>
              </a:rPr>
              <a:t>Deduction </a:t>
            </a:r>
            <a:r>
              <a:rPr lang="el-GR" altLang="en-US" sz="240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αβ</a:t>
            </a:r>
            <a:r>
              <a:rPr lang="en-CA" altLang="en-US" sz="240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endParaRPr lang="en-CA" altLang="en-US" sz="24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Assume </a:t>
            </a:r>
            <a:r>
              <a:rPr lang="el-GR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, prove </a:t>
            </a:r>
            <a:r>
              <a:rPr lang="el-GR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, conclude </a:t>
            </a:r>
            <a:r>
              <a:rPr lang="el-GR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αβ</a:t>
            </a:r>
            <a:r>
              <a:rPr lang="en-US" altLang="en-US" sz="2400"/>
              <a:t>.</a:t>
            </a:r>
            <a:endParaRPr lang="en-US" altLang="en-US" sz="2400" dirty="0"/>
          </a:p>
        </p:txBody>
      </p:sp>
      <p:pic>
        <p:nvPicPr>
          <p:cNvPr id="5" name="Picture 5" descr="j0116172">
            <a:extLst>
              <a:ext uri="{FF2B5EF4-FFF2-40B4-BE49-F238E27FC236}">
                <a16:creationId xmlns:a16="http://schemas.microsoft.com/office/drawing/2014/main" id="{F0D13BFF-5B5B-4E08-9C55-67E1A0CEC6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1769" y="5507014"/>
            <a:ext cx="931503" cy="1267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29">
            <a:extLst>
              <a:ext uri="{FF2B5EF4-FFF2-40B4-BE49-F238E27FC236}">
                <a16:creationId xmlns:a16="http://schemas.microsoft.com/office/drawing/2014/main" id="{DECA6924-CE06-481E-99D5-456BFF45B77E}"/>
              </a:ext>
            </a:extLst>
          </p:cNvPr>
          <p:cNvGrpSpPr>
            <a:grpSpLocks/>
          </p:cNvGrpSpPr>
          <p:nvPr/>
        </p:nvGrpSpPr>
        <p:grpSpPr bwMode="auto">
          <a:xfrm>
            <a:off x="7847843" y="5928007"/>
            <a:ext cx="917591" cy="929993"/>
            <a:chOff x="2065" y="1551"/>
            <a:chExt cx="1628" cy="1988"/>
          </a:xfrm>
        </p:grpSpPr>
        <p:sp>
          <p:nvSpPr>
            <p:cNvPr id="8" name="Freeform 30">
              <a:extLst>
                <a:ext uri="{FF2B5EF4-FFF2-40B4-BE49-F238E27FC236}">
                  <a16:creationId xmlns:a16="http://schemas.microsoft.com/office/drawing/2014/main" id="{CF030FEB-44B3-4255-9056-C0149AB3C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" name="Freeform 31">
              <a:extLst>
                <a:ext uri="{FF2B5EF4-FFF2-40B4-BE49-F238E27FC236}">
                  <a16:creationId xmlns:a16="http://schemas.microsoft.com/office/drawing/2014/main" id="{DF087B8B-3F49-461B-B566-5A553406B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0" name="Freeform 32">
              <a:extLst>
                <a:ext uri="{FF2B5EF4-FFF2-40B4-BE49-F238E27FC236}">
                  <a16:creationId xmlns:a16="http://schemas.microsoft.com/office/drawing/2014/main" id="{545B5343-15B3-495B-8264-AE83F629B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1" name="Freeform 33">
              <a:extLst>
                <a:ext uri="{FF2B5EF4-FFF2-40B4-BE49-F238E27FC236}">
                  <a16:creationId xmlns:a16="http://schemas.microsoft.com/office/drawing/2014/main" id="{CCF34E58-741C-4138-9E90-0E30E84B7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2" name="Freeform 34">
              <a:extLst>
                <a:ext uri="{FF2B5EF4-FFF2-40B4-BE49-F238E27FC236}">
                  <a16:creationId xmlns:a16="http://schemas.microsoft.com/office/drawing/2014/main" id="{76497270-E2F3-40D5-AB52-BB88B5EA4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" name="Freeform 35">
              <a:extLst>
                <a:ext uri="{FF2B5EF4-FFF2-40B4-BE49-F238E27FC236}">
                  <a16:creationId xmlns:a16="http://schemas.microsoft.com/office/drawing/2014/main" id="{EAD10AD4-3743-4B73-90EA-526D81E17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" name="Freeform 36">
              <a:extLst>
                <a:ext uri="{FF2B5EF4-FFF2-40B4-BE49-F238E27FC236}">
                  <a16:creationId xmlns:a16="http://schemas.microsoft.com/office/drawing/2014/main" id="{E39CE404-AA73-4ED0-A98B-CF852F58E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5" name="Freeform 37">
              <a:extLst>
                <a:ext uri="{FF2B5EF4-FFF2-40B4-BE49-F238E27FC236}">
                  <a16:creationId xmlns:a16="http://schemas.microsoft.com/office/drawing/2014/main" id="{E856733F-3224-46EE-80E9-B15562F2E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6" name="Freeform 38">
              <a:extLst>
                <a:ext uri="{FF2B5EF4-FFF2-40B4-BE49-F238E27FC236}">
                  <a16:creationId xmlns:a16="http://schemas.microsoft.com/office/drawing/2014/main" id="{623A9664-252A-46E5-9001-08482EEB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7" name="Freeform 39">
              <a:extLst>
                <a:ext uri="{FF2B5EF4-FFF2-40B4-BE49-F238E27FC236}">
                  <a16:creationId xmlns:a16="http://schemas.microsoft.com/office/drawing/2014/main" id="{19B5F96A-2859-4F00-B569-111BC7DF3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8" name="Freeform 40">
              <a:extLst>
                <a:ext uri="{FF2B5EF4-FFF2-40B4-BE49-F238E27FC236}">
                  <a16:creationId xmlns:a16="http://schemas.microsoft.com/office/drawing/2014/main" id="{1318A1ED-842D-4E14-9CE1-F9A157E83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9" name="Freeform 41">
              <a:extLst>
                <a:ext uri="{FF2B5EF4-FFF2-40B4-BE49-F238E27FC236}">
                  <a16:creationId xmlns:a16="http://schemas.microsoft.com/office/drawing/2014/main" id="{FB0FF484-34A9-4B65-984E-0D6932F42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0" name="Freeform 42">
              <a:extLst>
                <a:ext uri="{FF2B5EF4-FFF2-40B4-BE49-F238E27FC236}">
                  <a16:creationId xmlns:a16="http://schemas.microsoft.com/office/drawing/2014/main" id="{14C77CA1-2D65-4820-A698-C8F546B3D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1" name="Freeform 43">
              <a:extLst>
                <a:ext uri="{FF2B5EF4-FFF2-40B4-BE49-F238E27FC236}">
                  <a16:creationId xmlns:a16="http://schemas.microsoft.com/office/drawing/2014/main" id="{35596972-2ED6-4A9E-B679-4DE51AFF5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2" name="Freeform 44">
              <a:extLst>
                <a:ext uri="{FF2B5EF4-FFF2-40B4-BE49-F238E27FC236}">
                  <a16:creationId xmlns:a16="http://schemas.microsoft.com/office/drawing/2014/main" id="{39FF5C51-D737-443B-976B-89CF9AA3A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45">
              <a:extLst>
                <a:ext uri="{FF2B5EF4-FFF2-40B4-BE49-F238E27FC236}">
                  <a16:creationId xmlns:a16="http://schemas.microsoft.com/office/drawing/2014/main" id="{F0617D24-4773-4C0C-B0F8-42B0DDE1E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46">
              <a:extLst>
                <a:ext uri="{FF2B5EF4-FFF2-40B4-BE49-F238E27FC236}">
                  <a16:creationId xmlns:a16="http://schemas.microsoft.com/office/drawing/2014/main" id="{814B7E69-BE43-49F5-8F1D-57214CAFB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31" name="Rectangle 2">
            <a:extLst>
              <a:ext uri="{FF2B5EF4-FFF2-40B4-BE49-F238E27FC236}">
                <a16:creationId xmlns:a16="http://schemas.microsoft.com/office/drawing/2014/main" id="{ED718F1A-5BC6-4F2D-8D71-5D59555223F3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Our Formal Proof Systems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26" name="AutoShape 35">
            <a:extLst>
              <a:ext uri="{FF2B5EF4-FFF2-40B4-BE49-F238E27FC236}">
                <a16:creationId xmlns:a16="http://schemas.microsoft.com/office/drawing/2014/main" id="{4DF05212-3181-47F8-8E5C-D6D2ABA56D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7680" y="1818068"/>
            <a:ext cx="3078506" cy="736205"/>
          </a:xfrm>
          <a:prstGeom prst="wedgeRoundRectCallout">
            <a:avLst>
              <a:gd name="adj1" fmla="val 27773"/>
              <a:gd name="adj2" fmla="val 60444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We formalize this here:</a:t>
            </a:r>
            <a:br>
              <a:rPr lang="en-US" altLang="en-US" sz="2000" dirty="0">
                <a:solidFill>
                  <a:srgbClr val="FFFFFF"/>
                </a:solidFill>
              </a:rPr>
            </a:br>
            <a:r>
              <a:rPr lang="en-US" altLang="en-US" sz="2000" dirty="0">
                <a:hlinkClick r:id="rId4" action="ppaction://hlinksldjump"/>
              </a:rPr>
              <a:t>Lemmas via Substitutions</a:t>
            </a:r>
            <a:endParaRPr lang="en-US" altLang="en-US" sz="2000" dirty="0">
              <a:solidFill>
                <a:srgbClr val="FF0000"/>
              </a:solidFill>
              <a:hlinkClick r:id="rId5" action="ppaction://hlinksldjump"/>
            </a:endParaRPr>
          </a:p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endParaRPr lang="en-US" altLang="en-US" sz="2000" dirty="0">
              <a:solidFill>
                <a:srgbClr val="FFFFFF"/>
              </a:solidFill>
            </a:endParaRPr>
          </a:p>
        </p:txBody>
      </p:sp>
      <p:sp>
        <p:nvSpPr>
          <p:cNvPr id="25" name="AutoShape 35">
            <a:extLst>
              <a:ext uri="{FF2B5EF4-FFF2-40B4-BE49-F238E27FC236}">
                <a16:creationId xmlns:a16="http://schemas.microsoft.com/office/drawing/2014/main" id="{FAEDD5F9-1A31-4173-95FD-8291554BE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0416" y="3149995"/>
            <a:ext cx="2476383" cy="806384"/>
          </a:xfrm>
          <a:prstGeom prst="wedgeRoundRectCallout">
            <a:avLst>
              <a:gd name="adj1" fmla="val 27773"/>
              <a:gd name="adj2" fmla="val 60444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000">
                <a:solidFill>
                  <a:srgbClr val="FFFFFF"/>
                </a:solidFill>
              </a:rPr>
              <a:t>There is a new caution with this.</a:t>
            </a:r>
            <a:endParaRPr lang="en-US" altLang="en-US" sz="2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8718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6" grpId="1" uiExpand="1" build="allAtOnce" animBg="1"/>
      <p:bldP spid="25" grpId="0" animBg="1"/>
    </p:bld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Rectangle 46">
            <a:extLst>
              <a:ext uri="{FF2B5EF4-FFF2-40B4-BE49-F238E27FC236}">
                <a16:creationId xmlns:a16="http://schemas.microsoft.com/office/drawing/2014/main" id="{6777F1A6-778D-4536-9F87-E882A9B02D81}"/>
              </a:ext>
            </a:extLst>
          </p:cNvPr>
          <p:cNvSpPr/>
          <p:nvPr/>
        </p:nvSpPr>
        <p:spPr>
          <a:xfrm>
            <a:off x="2286000" y="2633008"/>
            <a:ext cx="4572000" cy="2308324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&gt;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y&gt;x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8" name="AutoShape 55">
            <a:extLst>
              <a:ext uri="{FF2B5EF4-FFF2-40B4-BE49-F238E27FC236}">
                <a16:creationId xmlns:a16="http://schemas.microsoft.com/office/drawing/2014/main" id="{9C8B61D8-D7A2-4FDC-AEAE-7F01E9122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750" y="4660026"/>
            <a:ext cx="5233250" cy="928321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third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part will used this information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add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3B858AC2-D447-49B3-939F-4B1B9C8B0580}"/>
              </a:ext>
            </a:extLst>
          </p:cNvPr>
          <p:cNvCxnSpPr>
            <a:cxnSpLocks/>
          </p:cNvCxnSpPr>
          <p:nvPr/>
        </p:nvCxnSpPr>
        <p:spPr bwMode="auto">
          <a:xfrm flipV="1">
            <a:off x="1981200" y="4156306"/>
            <a:ext cx="4648200" cy="0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/>
          </a:ln>
          <a:effectLst/>
        </p:spPr>
      </p:cxn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0687425-4A06-4EC4-9253-7CA9CC557D06}"/>
              </a:ext>
            </a:extLst>
          </p:cNvPr>
          <p:cNvGrpSpPr/>
          <p:nvPr/>
        </p:nvGrpSpPr>
        <p:grpSpPr>
          <a:xfrm flipV="1">
            <a:off x="2057400" y="4237418"/>
            <a:ext cx="4406721" cy="201232"/>
            <a:chOff x="2057400" y="3515045"/>
            <a:chExt cx="4406721" cy="201232"/>
          </a:xfrm>
        </p:grpSpPr>
        <p:sp>
          <p:nvSpPr>
            <p:cNvPr id="15" name="Arrow: Down 14">
              <a:extLst>
                <a:ext uri="{FF2B5EF4-FFF2-40B4-BE49-F238E27FC236}">
                  <a16:creationId xmlns:a16="http://schemas.microsoft.com/office/drawing/2014/main" id="{E4A975E8-3471-4B88-9C17-65DF98211946}"/>
                </a:ext>
              </a:extLst>
            </p:cNvPr>
            <p:cNvSpPr/>
            <p:nvPr/>
          </p:nvSpPr>
          <p:spPr bwMode="auto">
            <a:xfrm rot="10800000">
              <a:off x="2057400" y="3515045"/>
              <a:ext cx="76200" cy="201231"/>
            </a:xfrm>
            <a:prstGeom prst="downArrow">
              <a:avLst/>
            </a:prstGeom>
            <a:noFill/>
            <a:ln w="38100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Arrow: Down 15">
              <a:extLst>
                <a:ext uri="{FF2B5EF4-FFF2-40B4-BE49-F238E27FC236}">
                  <a16:creationId xmlns:a16="http://schemas.microsoft.com/office/drawing/2014/main" id="{68245D45-2B23-4F62-9801-668CE4BD601C}"/>
                </a:ext>
              </a:extLst>
            </p:cNvPr>
            <p:cNvSpPr/>
            <p:nvPr/>
          </p:nvSpPr>
          <p:spPr bwMode="auto">
            <a:xfrm rot="10800000">
              <a:off x="6387921" y="3515046"/>
              <a:ext cx="76200" cy="201231"/>
            </a:xfrm>
            <a:prstGeom prst="downArrow">
              <a:avLst/>
            </a:prstGeom>
            <a:noFill/>
            <a:ln w="38100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7" name="AutoShape 8">
            <a:extLst>
              <a:ext uri="{FF2B5EF4-FFF2-40B4-BE49-F238E27FC236}">
                <a16:creationId xmlns:a16="http://schemas.microsoft.com/office/drawing/2014/main" id="{4725F278-6412-4372-9395-13A1E7FF3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547" y="609600"/>
            <a:ext cx="5057253" cy="230832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1. 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&gt;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&gt;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&gt;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BD5289E2-82DC-4085-AD8A-FBF003FE35CC}"/>
              </a:ext>
            </a:extLst>
          </p:cNvPr>
          <p:cNvSpPr/>
          <p:nvPr/>
        </p:nvSpPr>
        <p:spPr>
          <a:xfrm>
            <a:off x="4655507" y="1619250"/>
            <a:ext cx="296449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Proved some how.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grpSp>
        <p:nvGrpSpPr>
          <p:cNvPr id="21" name="Group 98">
            <a:extLst>
              <a:ext uri="{FF2B5EF4-FFF2-40B4-BE49-F238E27FC236}">
                <a16:creationId xmlns:a16="http://schemas.microsoft.com/office/drawing/2014/main" id="{AEB06703-0E01-4AE5-87A2-2815530FEF6F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70614"/>
            <a:ext cx="457200" cy="914400"/>
            <a:chOff x="2432" y="1328"/>
            <a:chExt cx="906" cy="2075"/>
          </a:xfrm>
        </p:grpSpPr>
        <p:sp>
          <p:nvSpPr>
            <p:cNvPr id="22" name="Freeform 99">
              <a:extLst>
                <a:ext uri="{FF2B5EF4-FFF2-40B4-BE49-F238E27FC236}">
                  <a16:creationId xmlns:a16="http://schemas.microsoft.com/office/drawing/2014/main" id="{2A82F45A-EF57-4E5C-AFE9-4AD882546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3" name="Freeform 100">
              <a:extLst>
                <a:ext uri="{FF2B5EF4-FFF2-40B4-BE49-F238E27FC236}">
                  <a16:creationId xmlns:a16="http://schemas.microsoft.com/office/drawing/2014/main" id="{4C5D8AE9-3296-44E6-A307-64B218F71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4" name="Freeform 101">
              <a:extLst>
                <a:ext uri="{FF2B5EF4-FFF2-40B4-BE49-F238E27FC236}">
                  <a16:creationId xmlns:a16="http://schemas.microsoft.com/office/drawing/2014/main" id="{0D21849F-2A1D-4732-99BB-85840B489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5" name="Freeform 102">
              <a:extLst>
                <a:ext uri="{FF2B5EF4-FFF2-40B4-BE49-F238E27FC236}">
                  <a16:creationId xmlns:a16="http://schemas.microsoft.com/office/drawing/2014/main" id="{9E857647-4C29-432D-AE40-7E2AEC2D9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6" name="Freeform 103">
              <a:extLst>
                <a:ext uri="{FF2B5EF4-FFF2-40B4-BE49-F238E27FC236}">
                  <a16:creationId xmlns:a16="http://schemas.microsoft.com/office/drawing/2014/main" id="{D56D6030-8DDB-4DE6-9D08-04F6773C8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7" name="Freeform 104">
              <a:extLst>
                <a:ext uri="{FF2B5EF4-FFF2-40B4-BE49-F238E27FC236}">
                  <a16:creationId xmlns:a16="http://schemas.microsoft.com/office/drawing/2014/main" id="{60C30E1E-4393-416C-B20C-BDAA769352B7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38" name="AutoShape 37">
            <a:extLst>
              <a:ext uri="{FF2B5EF4-FFF2-40B4-BE49-F238E27FC236}">
                <a16:creationId xmlns:a16="http://schemas.microsoft.com/office/drawing/2014/main" id="{63A1C1E5-5491-4780-A020-9E99C412B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3819308"/>
            <a:ext cx="2083158" cy="284320"/>
          </a:xfrm>
          <a:prstGeom prst="wedgeRoundRectCallout">
            <a:avLst>
              <a:gd name="adj1" fmla="val -54017"/>
              <a:gd name="adj2" fmla="val -48708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9" name="AutoShape 37">
            <a:extLst>
              <a:ext uri="{FF2B5EF4-FFF2-40B4-BE49-F238E27FC236}">
                <a16:creationId xmlns:a16="http://schemas.microsoft.com/office/drawing/2014/main" id="{EBFB630B-33EC-48AC-B8D8-8BE584932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4203879"/>
            <a:ext cx="2818326" cy="279042"/>
          </a:xfrm>
          <a:prstGeom prst="wedgeRoundRectCallout">
            <a:avLst>
              <a:gd name="adj1" fmla="val -51432"/>
              <a:gd name="adj2" fmla="val -44748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57CE468B-47AE-44F8-8B79-F286F8CCDAE9}"/>
              </a:ext>
            </a:extLst>
          </p:cNvPr>
          <p:cNvSpPr/>
          <p:nvPr/>
        </p:nvSpPr>
        <p:spPr>
          <a:xfrm>
            <a:off x="6096000" y="1995714"/>
            <a:ext cx="2980253" cy="1569660"/>
          </a:xfrm>
          <a:prstGeom prst="rect">
            <a:avLst/>
          </a:prstGeom>
          <a:solidFill>
            <a:srgbClr val="000066"/>
          </a:solidFill>
          <a:ln>
            <a:solidFill>
              <a:srgbClr val="FFFF00"/>
            </a:solidFill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true for x+1,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then true for some y.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true for arbitrary x,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then true for all  x.</a:t>
            </a:r>
          </a:p>
        </p:txBody>
      </p:sp>
      <p:sp>
        <p:nvSpPr>
          <p:cNvPr id="28" name="Rectangle 2"/>
          <p:cNvSpPr txBox="1">
            <a:spLocks noChangeArrowheads="1"/>
          </p:cNvSpPr>
          <p:nvPr/>
        </p:nvSpPr>
        <p:spPr>
          <a:xfrm>
            <a:off x="2590800" y="-101958"/>
            <a:ext cx="43434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Formal vs Informal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0911206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17" grpId="0" animBg="1"/>
      <p:bldP spid="39" grpId="0" animBg="1"/>
      <p:bldP spid="29" grpId="0" animBg="1"/>
    </p:bld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Rectangle 46">
            <a:extLst>
              <a:ext uri="{FF2B5EF4-FFF2-40B4-BE49-F238E27FC236}">
                <a16:creationId xmlns:a16="http://schemas.microsoft.com/office/drawing/2014/main" id="{6777F1A6-778D-4536-9F87-E882A9B02D81}"/>
              </a:ext>
            </a:extLst>
          </p:cNvPr>
          <p:cNvSpPr/>
          <p:nvPr/>
        </p:nvSpPr>
        <p:spPr>
          <a:xfrm>
            <a:off x="2286000" y="2633008"/>
            <a:ext cx="4572000" cy="2308324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&gt;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y&gt;x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8" name="AutoShape 55">
            <a:extLst>
              <a:ext uri="{FF2B5EF4-FFF2-40B4-BE49-F238E27FC236}">
                <a16:creationId xmlns:a16="http://schemas.microsoft.com/office/drawing/2014/main" id="{9C8B61D8-D7A2-4FDC-AEAE-7F01E9122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750" y="4660026"/>
            <a:ext cx="5233250" cy="928321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third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part will used this information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add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3B858AC2-D447-49B3-939F-4B1B9C8B0580}"/>
              </a:ext>
            </a:extLst>
          </p:cNvPr>
          <p:cNvCxnSpPr>
            <a:cxnSpLocks/>
          </p:cNvCxnSpPr>
          <p:nvPr/>
        </p:nvCxnSpPr>
        <p:spPr bwMode="auto">
          <a:xfrm flipV="1">
            <a:off x="1981200" y="4156306"/>
            <a:ext cx="4648200" cy="0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/>
          </a:ln>
          <a:effectLst/>
        </p:spPr>
      </p:cxn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0687425-4A06-4EC4-9253-7CA9CC557D06}"/>
              </a:ext>
            </a:extLst>
          </p:cNvPr>
          <p:cNvGrpSpPr/>
          <p:nvPr/>
        </p:nvGrpSpPr>
        <p:grpSpPr>
          <a:xfrm flipV="1">
            <a:off x="2057400" y="4237418"/>
            <a:ext cx="4406721" cy="201232"/>
            <a:chOff x="2057400" y="3515045"/>
            <a:chExt cx="4406721" cy="201232"/>
          </a:xfrm>
        </p:grpSpPr>
        <p:sp>
          <p:nvSpPr>
            <p:cNvPr id="15" name="Arrow: Down 14">
              <a:extLst>
                <a:ext uri="{FF2B5EF4-FFF2-40B4-BE49-F238E27FC236}">
                  <a16:creationId xmlns:a16="http://schemas.microsoft.com/office/drawing/2014/main" id="{E4A975E8-3471-4B88-9C17-65DF98211946}"/>
                </a:ext>
              </a:extLst>
            </p:cNvPr>
            <p:cNvSpPr/>
            <p:nvPr/>
          </p:nvSpPr>
          <p:spPr bwMode="auto">
            <a:xfrm rot="10800000">
              <a:off x="2057400" y="3515045"/>
              <a:ext cx="76200" cy="201231"/>
            </a:xfrm>
            <a:prstGeom prst="downArrow">
              <a:avLst/>
            </a:prstGeom>
            <a:noFill/>
            <a:ln w="38100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Arrow: Down 15">
              <a:extLst>
                <a:ext uri="{FF2B5EF4-FFF2-40B4-BE49-F238E27FC236}">
                  <a16:creationId xmlns:a16="http://schemas.microsoft.com/office/drawing/2014/main" id="{68245D45-2B23-4F62-9801-668CE4BD601C}"/>
                </a:ext>
              </a:extLst>
            </p:cNvPr>
            <p:cNvSpPr/>
            <p:nvPr/>
          </p:nvSpPr>
          <p:spPr bwMode="auto">
            <a:xfrm rot="10800000">
              <a:off x="6387921" y="3515046"/>
              <a:ext cx="76200" cy="201231"/>
            </a:xfrm>
            <a:prstGeom prst="downArrow">
              <a:avLst/>
            </a:prstGeom>
            <a:noFill/>
            <a:ln w="38100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7" name="AutoShape 8">
            <a:extLst>
              <a:ext uri="{FF2B5EF4-FFF2-40B4-BE49-F238E27FC236}">
                <a16:creationId xmlns:a16="http://schemas.microsoft.com/office/drawing/2014/main" id="{4725F278-6412-4372-9395-13A1E7FF3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547" y="609600"/>
            <a:ext cx="5057253" cy="230832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1. 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 &gt;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 &gt;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BD5289E2-82DC-4085-AD8A-FBF003FE35CC}"/>
              </a:ext>
            </a:extLst>
          </p:cNvPr>
          <p:cNvSpPr/>
          <p:nvPr/>
        </p:nvSpPr>
        <p:spPr>
          <a:xfrm>
            <a:off x="4655507" y="1619250"/>
            <a:ext cx="296449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Proved some how.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19" name="AutoShape 55">
            <a:extLst>
              <a:ext uri="{FF2B5EF4-FFF2-40B4-BE49-F238E27FC236}">
                <a16:creationId xmlns:a16="http://schemas.microsoft.com/office/drawing/2014/main" id="{54B1D79E-16AE-4036-B262-A76B37A8C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5701079"/>
            <a:ext cx="5257800" cy="478635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third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part is not unique.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A07175A-5AFA-41F4-AC0B-7E354438B86E}"/>
              </a:ext>
            </a:extLst>
          </p:cNvPr>
          <p:cNvSpPr/>
          <p:nvPr/>
        </p:nvSpPr>
        <p:spPr>
          <a:xfrm>
            <a:off x="3187521" y="1625958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 &gt;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9C1B3EE8-F964-4F87-8A4E-FB08105AD2FE}"/>
              </a:ext>
            </a:extLst>
          </p:cNvPr>
          <p:cNvSpPr/>
          <p:nvPr/>
        </p:nvSpPr>
        <p:spPr>
          <a:xfrm>
            <a:off x="2779522" y="2913770"/>
            <a:ext cx="179247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Namely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grpSp>
        <p:nvGrpSpPr>
          <p:cNvPr id="23" name="Group 98">
            <a:extLst>
              <a:ext uri="{FF2B5EF4-FFF2-40B4-BE49-F238E27FC236}">
                <a16:creationId xmlns:a16="http://schemas.microsoft.com/office/drawing/2014/main" id="{3B57AA10-AE48-4870-9DDB-CC2535399620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70614"/>
            <a:ext cx="457200" cy="914400"/>
            <a:chOff x="2432" y="1328"/>
            <a:chExt cx="906" cy="2075"/>
          </a:xfrm>
        </p:grpSpPr>
        <p:sp>
          <p:nvSpPr>
            <p:cNvPr id="24" name="Freeform 99">
              <a:extLst>
                <a:ext uri="{FF2B5EF4-FFF2-40B4-BE49-F238E27FC236}">
                  <a16:creationId xmlns:a16="http://schemas.microsoft.com/office/drawing/2014/main" id="{AA03EDB8-4523-445F-85B6-B28FC5F5C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5" name="Freeform 100">
              <a:extLst>
                <a:ext uri="{FF2B5EF4-FFF2-40B4-BE49-F238E27FC236}">
                  <a16:creationId xmlns:a16="http://schemas.microsoft.com/office/drawing/2014/main" id="{5A33F9CC-D6BE-43CD-A9FD-6A8F3FD75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6" name="Freeform 101">
              <a:extLst>
                <a:ext uri="{FF2B5EF4-FFF2-40B4-BE49-F238E27FC236}">
                  <a16:creationId xmlns:a16="http://schemas.microsoft.com/office/drawing/2014/main" id="{8C7BD417-090D-4A14-A510-CE98A2206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7" name="Freeform 102">
              <a:extLst>
                <a:ext uri="{FF2B5EF4-FFF2-40B4-BE49-F238E27FC236}">
                  <a16:creationId xmlns:a16="http://schemas.microsoft.com/office/drawing/2014/main" id="{2AD4FEEF-4786-433C-B799-28F31FA49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8" name="Freeform 103">
              <a:extLst>
                <a:ext uri="{FF2B5EF4-FFF2-40B4-BE49-F238E27FC236}">
                  <a16:creationId xmlns:a16="http://schemas.microsoft.com/office/drawing/2014/main" id="{82059EC9-26B1-4DC2-A88A-A6222BB54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9" name="Freeform 104">
              <a:extLst>
                <a:ext uri="{FF2B5EF4-FFF2-40B4-BE49-F238E27FC236}">
                  <a16:creationId xmlns:a16="http://schemas.microsoft.com/office/drawing/2014/main" id="{AA98F520-0967-4284-8590-D9CF610BA70A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30" name="AutoShape 37">
            <a:extLst>
              <a:ext uri="{FF2B5EF4-FFF2-40B4-BE49-F238E27FC236}">
                <a16:creationId xmlns:a16="http://schemas.microsoft.com/office/drawing/2014/main" id="{D4AADCF2-DD87-466E-ACF4-88A7DD219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3819308"/>
            <a:ext cx="2083158" cy="284320"/>
          </a:xfrm>
          <a:prstGeom prst="wedgeRoundRectCallout">
            <a:avLst>
              <a:gd name="adj1" fmla="val -54017"/>
              <a:gd name="adj2" fmla="val -48708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" name="AutoShape 37">
            <a:extLst>
              <a:ext uri="{FF2B5EF4-FFF2-40B4-BE49-F238E27FC236}">
                <a16:creationId xmlns:a16="http://schemas.microsoft.com/office/drawing/2014/main" id="{741C71ED-6117-4E92-9180-295A9FEC5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4203879"/>
            <a:ext cx="2818326" cy="279042"/>
          </a:xfrm>
          <a:prstGeom prst="wedgeRoundRectCallout">
            <a:avLst>
              <a:gd name="adj1" fmla="val -51432"/>
              <a:gd name="adj2" fmla="val -44748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56F8110-15B8-4BA3-81D0-F89AA7F700A8}"/>
              </a:ext>
            </a:extLst>
          </p:cNvPr>
          <p:cNvSpPr/>
          <p:nvPr/>
        </p:nvSpPr>
        <p:spPr>
          <a:xfrm>
            <a:off x="6096000" y="1995714"/>
            <a:ext cx="2980253" cy="1569660"/>
          </a:xfrm>
          <a:prstGeom prst="rect">
            <a:avLst/>
          </a:prstGeom>
          <a:solidFill>
            <a:srgbClr val="000066"/>
          </a:solidFill>
          <a:ln>
            <a:solidFill>
              <a:schemeClr val="tx2"/>
            </a:solidFill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true for x,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then true for some y.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true for arbitrary x,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then true for all  x.</a:t>
            </a:r>
          </a:p>
        </p:txBody>
      </p:sp>
      <p:sp>
        <p:nvSpPr>
          <p:cNvPr id="35" name="Rectangle 2"/>
          <p:cNvSpPr txBox="1">
            <a:spLocks noChangeArrowheads="1"/>
          </p:cNvSpPr>
          <p:nvPr/>
        </p:nvSpPr>
        <p:spPr>
          <a:xfrm>
            <a:off x="2590800" y="-101958"/>
            <a:ext cx="43434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Formal vs Informal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56008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2" grpId="0"/>
      <p:bldP spid="22" grpId="1"/>
    </p:bld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Rectangle 46">
            <a:extLst>
              <a:ext uri="{FF2B5EF4-FFF2-40B4-BE49-F238E27FC236}">
                <a16:creationId xmlns:a16="http://schemas.microsoft.com/office/drawing/2014/main" id="{6777F1A6-778D-4536-9F87-E882A9B02D81}"/>
              </a:ext>
            </a:extLst>
          </p:cNvPr>
          <p:cNvSpPr/>
          <p:nvPr/>
        </p:nvSpPr>
        <p:spPr>
          <a:xfrm>
            <a:off x="2286000" y="2633008"/>
            <a:ext cx="4572000" cy="2308324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&gt;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y&gt;x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8" name="AutoShape 55">
            <a:extLst>
              <a:ext uri="{FF2B5EF4-FFF2-40B4-BE49-F238E27FC236}">
                <a16:creationId xmlns:a16="http://schemas.microsoft.com/office/drawing/2014/main" id="{9C8B61D8-D7A2-4FDC-AEAE-7F01E9122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750" y="4660026"/>
            <a:ext cx="5233250" cy="928321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third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part will used this information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add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3B858AC2-D447-49B3-939F-4B1B9C8B0580}"/>
              </a:ext>
            </a:extLst>
          </p:cNvPr>
          <p:cNvCxnSpPr>
            <a:cxnSpLocks/>
          </p:cNvCxnSpPr>
          <p:nvPr/>
        </p:nvCxnSpPr>
        <p:spPr bwMode="auto">
          <a:xfrm flipV="1">
            <a:off x="1981200" y="4156306"/>
            <a:ext cx="4648200" cy="0"/>
          </a:xfrm>
          <a:prstGeom prst="line">
            <a:avLst/>
          </a:prstGeom>
          <a:noFill/>
          <a:ln w="25400" cap="flat" cmpd="sng" algn="ctr">
            <a:solidFill>
              <a:srgbClr val="FF00FF"/>
            </a:solidFill>
            <a:prstDash val="solid"/>
            <a:round/>
            <a:headEnd type="none" w="med" len="med"/>
            <a:tailEnd type="none"/>
          </a:ln>
          <a:effectLst/>
        </p:spPr>
      </p:cxn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0687425-4A06-4EC4-9253-7CA9CC557D06}"/>
              </a:ext>
            </a:extLst>
          </p:cNvPr>
          <p:cNvGrpSpPr/>
          <p:nvPr/>
        </p:nvGrpSpPr>
        <p:grpSpPr>
          <a:xfrm flipV="1">
            <a:off x="2057400" y="4237418"/>
            <a:ext cx="4406721" cy="201232"/>
            <a:chOff x="2057400" y="3515045"/>
            <a:chExt cx="4406721" cy="201232"/>
          </a:xfrm>
        </p:grpSpPr>
        <p:sp>
          <p:nvSpPr>
            <p:cNvPr id="15" name="Arrow: Down 14">
              <a:extLst>
                <a:ext uri="{FF2B5EF4-FFF2-40B4-BE49-F238E27FC236}">
                  <a16:creationId xmlns:a16="http://schemas.microsoft.com/office/drawing/2014/main" id="{E4A975E8-3471-4B88-9C17-65DF98211946}"/>
                </a:ext>
              </a:extLst>
            </p:cNvPr>
            <p:cNvSpPr/>
            <p:nvPr/>
          </p:nvSpPr>
          <p:spPr bwMode="auto">
            <a:xfrm rot="10800000">
              <a:off x="2057400" y="3515045"/>
              <a:ext cx="76200" cy="201231"/>
            </a:xfrm>
            <a:prstGeom prst="downArrow">
              <a:avLst/>
            </a:prstGeom>
            <a:noFill/>
            <a:ln w="38100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Arrow: Down 15">
              <a:extLst>
                <a:ext uri="{FF2B5EF4-FFF2-40B4-BE49-F238E27FC236}">
                  <a16:creationId xmlns:a16="http://schemas.microsoft.com/office/drawing/2014/main" id="{68245D45-2B23-4F62-9801-668CE4BD601C}"/>
                </a:ext>
              </a:extLst>
            </p:cNvPr>
            <p:cNvSpPr/>
            <p:nvPr/>
          </p:nvSpPr>
          <p:spPr bwMode="auto">
            <a:xfrm rot="10800000">
              <a:off x="6387921" y="3515046"/>
              <a:ext cx="76200" cy="201231"/>
            </a:xfrm>
            <a:prstGeom prst="downArrow">
              <a:avLst/>
            </a:prstGeom>
            <a:noFill/>
            <a:ln w="38100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7" name="AutoShape 8">
            <a:extLst>
              <a:ext uri="{FF2B5EF4-FFF2-40B4-BE49-F238E27FC236}">
                <a16:creationId xmlns:a16="http://schemas.microsoft.com/office/drawing/2014/main" id="{4725F278-6412-4372-9395-13A1E7FF3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547" y="609600"/>
            <a:ext cx="5057253" cy="230832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1. 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+1.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  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 &gt;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BD5289E2-82DC-4085-AD8A-FBF003FE35CC}"/>
              </a:ext>
            </a:extLst>
          </p:cNvPr>
          <p:cNvSpPr/>
          <p:nvPr/>
        </p:nvSpPr>
        <p:spPr>
          <a:xfrm>
            <a:off x="4655507" y="1619250"/>
            <a:ext cx="29644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Proved some how.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19" name="AutoShape 55">
            <a:extLst>
              <a:ext uri="{FF2B5EF4-FFF2-40B4-BE49-F238E27FC236}">
                <a16:creationId xmlns:a16="http://schemas.microsoft.com/office/drawing/2014/main" id="{54B1D79E-16AE-4036-B262-A76B37A8C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5701079"/>
            <a:ext cx="5257800" cy="478635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third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part is not unique.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A07175A-5AFA-41F4-AC0B-7E354438B86E}"/>
              </a:ext>
            </a:extLst>
          </p:cNvPr>
          <p:cNvSpPr/>
          <p:nvPr/>
        </p:nvSpPr>
        <p:spPr>
          <a:xfrm>
            <a:off x="3187521" y="1625958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 &gt;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</a:p>
        </p:txBody>
      </p:sp>
      <p:grpSp>
        <p:nvGrpSpPr>
          <p:cNvPr id="23" name="Group 98">
            <a:extLst>
              <a:ext uri="{FF2B5EF4-FFF2-40B4-BE49-F238E27FC236}">
                <a16:creationId xmlns:a16="http://schemas.microsoft.com/office/drawing/2014/main" id="{3B57AA10-AE48-4870-9DDB-CC2535399620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70614"/>
            <a:ext cx="457200" cy="914400"/>
            <a:chOff x="2432" y="1328"/>
            <a:chExt cx="906" cy="2075"/>
          </a:xfrm>
        </p:grpSpPr>
        <p:sp>
          <p:nvSpPr>
            <p:cNvPr id="24" name="Freeform 99">
              <a:extLst>
                <a:ext uri="{FF2B5EF4-FFF2-40B4-BE49-F238E27FC236}">
                  <a16:creationId xmlns:a16="http://schemas.microsoft.com/office/drawing/2014/main" id="{AA03EDB8-4523-445F-85B6-B28FC5F5C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3320 w 410"/>
                <a:gd name="T1" fmla="*/ 663 h 406"/>
                <a:gd name="T2" fmla="*/ 2681 w 410"/>
                <a:gd name="T3" fmla="*/ 236 h 406"/>
                <a:gd name="T4" fmla="*/ 2047 w 410"/>
                <a:gd name="T5" fmla="*/ 0 h 406"/>
                <a:gd name="T6" fmla="*/ 1309 w 410"/>
                <a:gd name="T7" fmla="*/ 0 h 406"/>
                <a:gd name="T8" fmla="*/ 494 w 410"/>
                <a:gd name="T9" fmla="*/ 150 h 406"/>
                <a:gd name="T10" fmla="*/ 114 w 410"/>
                <a:gd name="T11" fmla="*/ 403 h 406"/>
                <a:gd name="T12" fmla="*/ 0 w 410"/>
                <a:gd name="T13" fmla="*/ 753 h 406"/>
                <a:gd name="T14" fmla="*/ 114 w 410"/>
                <a:gd name="T15" fmla="*/ 1209 h 406"/>
                <a:gd name="T16" fmla="*/ 607 w 410"/>
                <a:gd name="T17" fmla="*/ 1735 h 406"/>
                <a:gd name="T18" fmla="*/ 1503 w 410"/>
                <a:gd name="T19" fmla="*/ 2073 h 406"/>
                <a:gd name="T20" fmla="*/ 2182 w 410"/>
                <a:gd name="T21" fmla="*/ 2248 h 406"/>
                <a:gd name="T22" fmla="*/ 2873 w 410"/>
                <a:gd name="T23" fmla="*/ 2309 h 406"/>
                <a:gd name="T24" fmla="*/ 3434 w 410"/>
                <a:gd name="T25" fmla="*/ 2225 h 406"/>
                <a:gd name="T26" fmla="*/ 3739 w 410"/>
                <a:gd name="T27" fmla="*/ 2073 h 406"/>
                <a:gd name="T28" fmla="*/ 3928 w 410"/>
                <a:gd name="T29" fmla="*/ 1735 h 406"/>
                <a:gd name="T30" fmla="*/ 3891 w 410"/>
                <a:gd name="T31" fmla="*/ 1320 h 406"/>
                <a:gd name="T32" fmla="*/ 3675 w 410"/>
                <a:gd name="T33" fmla="*/ 984 h 406"/>
                <a:gd name="T34" fmla="*/ 4939 w 410"/>
                <a:gd name="T35" fmla="*/ 663 h 406"/>
                <a:gd name="T36" fmla="*/ 5054 w 410"/>
                <a:gd name="T37" fmla="*/ 523 h 406"/>
                <a:gd name="T38" fmla="*/ 4939 w 410"/>
                <a:gd name="T39" fmla="*/ 459 h 406"/>
                <a:gd name="T40" fmla="*/ 3554 w 410"/>
                <a:gd name="T41" fmla="*/ 835 h 406"/>
                <a:gd name="T42" fmla="*/ 3320 w 410"/>
                <a:gd name="T43" fmla="*/ 663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5" name="Freeform 100">
              <a:extLst>
                <a:ext uri="{FF2B5EF4-FFF2-40B4-BE49-F238E27FC236}">
                  <a16:creationId xmlns:a16="http://schemas.microsoft.com/office/drawing/2014/main" id="{5A33F9CC-D6BE-43CD-A9FD-6A8F3FD75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6" name="Freeform 101">
              <a:extLst>
                <a:ext uri="{FF2B5EF4-FFF2-40B4-BE49-F238E27FC236}">
                  <a16:creationId xmlns:a16="http://schemas.microsoft.com/office/drawing/2014/main" id="{8C7BD417-090D-4A14-A510-CE98A2206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3276 w 309"/>
                <a:gd name="T1" fmla="*/ 1178 h 673"/>
                <a:gd name="T2" fmla="*/ 2893 w 309"/>
                <a:gd name="T3" fmla="*/ 479 h 673"/>
                <a:gd name="T4" fmla="*/ 2481 w 309"/>
                <a:gd name="T5" fmla="*/ 142 h 673"/>
                <a:gd name="T6" fmla="*/ 1537 w 309"/>
                <a:gd name="T7" fmla="*/ 0 h 673"/>
                <a:gd name="T8" fmla="*/ 603 w 309"/>
                <a:gd name="T9" fmla="*/ 58 h 673"/>
                <a:gd name="T10" fmla="*/ 181 w 309"/>
                <a:gd name="T11" fmla="*/ 422 h 673"/>
                <a:gd name="T12" fmla="*/ 239 w 309"/>
                <a:gd name="T13" fmla="*/ 865 h 673"/>
                <a:gd name="T14" fmla="*/ 491 w 309"/>
                <a:gd name="T15" fmla="*/ 1593 h 673"/>
                <a:gd name="T16" fmla="*/ 491 w 309"/>
                <a:gd name="T17" fmla="*/ 2233 h 673"/>
                <a:gd name="T18" fmla="*/ 181 w 309"/>
                <a:gd name="T19" fmla="*/ 2787 h 673"/>
                <a:gd name="T20" fmla="*/ 0 w 309"/>
                <a:gd name="T21" fmla="*/ 3103 h 673"/>
                <a:gd name="T22" fmla="*/ 114 w 309"/>
                <a:gd name="T23" fmla="*/ 3382 h 673"/>
                <a:gd name="T24" fmla="*/ 543 w 309"/>
                <a:gd name="T25" fmla="*/ 3526 h 673"/>
                <a:gd name="T26" fmla="*/ 1129 w 309"/>
                <a:gd name="T27" fmla="*/ 3653 h 673"/>
                <a:gd name="T28" fmla="*/ 1651 w 309"/>
                <a:gd name="T29" fmla="*/ 3720 h 673"/>
                <a:gd name="T30" fmla="*/ 2370 w 309"/>
                <a:gd name="T31" fmla="*/ 3720 h 673"/>
                <a:gd name="T32" fmla="*/ 3159 w 309"/>
                <a:gd name="T33" fmla="*/ 3429 h 673"/>
                <a:gd name="T34" fmla="*/ 3768 w 309"/>
                <a:gd name="T35" fmla="*/ 2843 h 673"/>
                <a:gd name="T36" fmla="*/ 3719 w 309"/>
                <a:gd name="T37" fmla="*/ 2312 h 673"/>
                <a:gd name="T38" fmla="*/ 3345 w 309"/>
                <a:gd name="T39" fmla="*/ 1699 h 673"/>
                <a:gd name="T40" fmla="*/ 3276 w 309"/>
                <a:gd name="T41" fmla="*/ 1178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7" name="Freeform 102">
              <a:extLst>
                <a:ext uri="{FF2B5EF4-FFF2-40B4-BE49-F238E27FC236}">
                  <a16:creationId xmlns:a16="http://schemas.microsoft.com/office/drawing/2014/main" id="{2AD4FEEF-4786-433C-B799-28F31FA49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3089 w 235"/>
                <a:gd name="T1" fmla="*/ 80 h 973"/>
                <a:gd name="T2" fmla="*/ 2257 w 235"/>
                <a:gd name="T3" fmla="*/ 0 h 973"/>
                <a:gd name="T4" fmla="*/ 1753 w 235"/>
                <a:gd name="T5" fmla="*/ 80 h 973"/>
                <a:gd name="T6" fmla="*/ 1550 w 235"/>
                <a:gd name="T7" fmla="*/ 373 h 973"/>
                <a:gd name="T8" fmla="*/ 1753 w 235"/>
                <a:gd name="T9" fmla="*/ 1978 h 973"/>
                <a:gd name="T10" fmla="*/ 1753 w 235"/>
                <a:gd name="T11" fmla="*/ 2345 h 973"/>
                <a:gd name="T12" fmla="*/ 1485 w 235"/>
                <a:gd name="T13" fmla="*/ 3049 h 973"/>
                <a:gd name="T14" fmla="*/ 1406 w 235"/>
                <a:gd name="T15" fmla="*/ 3861 h 973"/>
                <a:gd name="T16" fmla="*/ 1550 w 235"/>
                <a:gd name="T17" fmla="*/ 4264 h 973"/>
                <a:gd name="T18" fmla="*/ 1406 w 235"/>
                <a:gd name="T19" fmla="*/ 4500 h 973"/>
                <a:gd name="T20" fmla="*/ 423 w 235"/>
                <a:gd name="T21" fmla="*/ 4850 h 973"/>
                <a:gd name="T22" fmla="*/ 0 w 235"/>
                <a:gd name="T23" fmla="*/ 5290 h 973"/>
                <a:gd name="T24" fmla="*/ 90 w 235"/>
                <a:gd name="T25" fmla="*/ 5423 h 973"/>
                <a:gd name="T26" fmla="*/ 835 w 235"/>
                <a:gd name="T27" fmla="*/ 5576 h 973"/>
                <a:gd name="T28" fmla="*/ 1051 w 235"/>
                <a:gd name="T29" fmla="*/ 5519 h 973"/>
                <a:gd name="T30" fmla="*/ 1118 w 235"/>
                <a:gd name="T31" fmla="*/ 5253 h 973"/>
                <a:gd name="T32" fmla="*/ 1347 w 235"/>
                <a:gd name="T33" fmla="*/ 4888 h 973"/>
                <a:gd name="T34" fmla="*/ 1686 w 235"/>
                <a:gd name="T35" fmla="*/ 4709 h 973"/>
                <a:gd name="T36" fmla="*/ 2106 w 235"/>
                <a:gd name="T37" fmla="*/ 4593 h 973"/>
                <a:gd name="T38" fmla="*/ 2464 w 235"/>
                <a:gd name="T39" fmla="*/ 4442 h 973"/>
                <a:gd name="T40" fmla="*/ 2543 w 235"/>
                <a:gd name="T41" fmla="*/ 4324 h 973"/>
                <a:gd name="T42" fmla="*/ 2321 w 235"/>
                <a:gd name="T43" fmla="*/ 4185 h 973"/>
                <a:gd name="T44" fmla="*/ 2106 w 235"/>
                <a:gd name="T45" fmla="*/ 4094 h 973"/>
                <a:gd name="T46" fmla="*/ 1978 w 235"/>
                <a:gd name="T47" fmla="*/ 3746 h 973"/>
                <a:gd name="T48" fmla="*/ 2106 w 235"/>
                <a:gd name="T49" fmla="*/ 3009 h 973"/>
                <a:gd name="T50" fmla="*/ 2597 w 235"/>
                <a:gd name="T51" fmla="*/ 2176 h 973"/>
                <a:gd name="T52" fmla="*/ 3089 w 235"/>
                <a:gd name="T53" fmla="*/ 1515 h 973"/>
                <a:gd name="T54" fmla="*/ 3235 w 235"/>
                <a:gd name="T55" fmla="*/ 704 h 973"/>
                <a:gd name="T56" fmla="*/ 3089 w 235"/>
                <a:gd name="T57" fmla="*/ 80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8" name="Freeform 103">
              <a:extLst>
                <a:ext uri="{FF2B5EF4-FFF2-40B4-BE49-F238E27FC236}">
                  <a16:creationId xmlns:a16="http://schemas.microsoft.com/office/drawing/2014/main" id="{82059EC9-26B1-4DC2-A88A-A6222BB54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1612 w 384"/>
                <a:gd name="T1" fmla="*/ 704 h 821"/>
                <a:gd name="T2" fmla="*/ 1475 w 384"/>
                <a:gd name="T3" fmla="*/ 230 h 821"/>
                <a:gd name="T4" fmla="*/ 904 w 384"/>
                <a:gd name="T5" fmla="*/ 0 h 821"/>
                <a:gd name="T6" fmla="*/ 5 w 384"/>
                <a:gd name="T7" fmla="*/ 5 h 821"/>
                <a:gd name="T8" fmla="*/ 0 w 384"/>
                <a:gd name="T9" fmla="*/ 230 h 821"/>
                <a:gd name="T10" fmla="*/ 5 w 384"/>
                <a:gd name="T11" fmla="*/ 675 h 821"/>
                <a:gd name="T12" fmla="*/ 503 w 384"/>
                <a:gd name="T13" fmla="*/ 1343 h 821"/>
                <a:gd name="T14" fmla="*/ 862 w 384"/>
                <a:gd name="T15" fmla="*/ 1842 h 821"/>
                <a:gd name="T16" fmla="*/ 1215 w 384"/>
                <a:gd name="T17" fmla="*/ 2503 h 821"/>
                <a:gd name="T18" fmla="*/ 1342 w 384"/>
                <a:gd name="T19" fmla="*/ 3084 h 821"/>
                <a:gd name="T20" fmla="*/ 1342 w 384"/>
                <a:gd name="T21" fmla="*/ 3548 h 821"/>
                <a:gd name="T22" fmla="*/ 1162 w 384"/>
                <a:gd name="T23" fmla="*/ 3911 h 821"/>
                <a:gd name="T24" fmla="*/ 971 w 384"/>
                <a:gd name="T25" fmla="*/ 4029 h 821"/>
                <a:gd name="T26" fmla="*/ 971 w 384"/>
                <a:gd name="T27" fmla="*/ 4137 h 821"/>
                <a:gd name="T28" fmla="*/ 1215 w 384"/>
                <a:gd name="T29" fmla="*/ 4315 h 821"/>
                <a:gd name="T30" fmla="*/ 1677 w 384"/>
                <a:gd name="T31" fmla="*/ 4371 h 821"/>
                <a:gd name="T32" fmla="*/ 2388 w 384"/>
                <a:gd name="T33" fmla="*/ 4371 h 821"/>
                <a:gd name="T34" fmla="*/ 3686 w 384"/>
                <a:gd name="T35" fmla="*/ 4520 h 821"/>
                <a:gd name="T36" fmla="*/ 4066 w 384"/>
                <a:gd name="T37" fmla="*/ 4731 h 821"/>
                <a:gd name="T38" fmla="*/ 4669 w 384"/>
                <a:gd name="T39" fmla="*/ 4604 h 821"/>
                <a:gd name="T40" fmla="*/ 4910 w 384"/>
                <a:gd name="T41" fmla="*/ 4315 h 821"/>
                <a:gd name="T42" fmla="*/ 4669 w 384"/>
                <a:gd name="T43" fmla="*/ 4205 h 821"/>
                <a:gd name="T44" fmla="*/ 3549 w 384"/>
                <a:gd name="T45" fmla="*/ 4137 h 821"/>
                <a:gd name="T46" fmla="*/ 2320 w 384"/>
                <a:gd name="T47" fmla="*/ 4137 h 821"/>
                <a:gd name="T48" fmla="*/ 1799 w 384"/>
                <a:gd name="T49" fmla="*/ 4111 h 821"/>
                <a:gd name="T50" fmla="*/ 1677 w 384"/>
                <a:gd name="T51" fmla="*/ 3941 h 821"/>
                <a:gd name="T52" fmla="*/ 1799 w 384"/>
                <a:gd name="T53" fmla="*/ 3611 h 821"/>
                <a:gd name="T54" fmla="*/ 1880 w 384"/>
                <a:gd name="T55" fmla="*/ 3061 h 821"/>
                <a:gd name="T56" fmla="*/ 1745 w 384"/>
                <a:gd name="T57" fmla="*/ 2442 h 821"/>
                <a:gd name="T58" fmla="*/ 1542 w 384"/>
                <a:gd name="T59" fmla="*/ 1631 h 821"/>
                <a:gd name="T60" fmla="*/ 1612 w 384"/>
                <a:gd name="T61" fmla="*/ 933 h 821"/>
                <a:gd name="T62" fmla="*/ 1612 w 384"/>
                <a:gd name="T63" fmla="*/ 704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29" name="Freeform 104">
              <a:extLst>
                <a:ext uri="{FF2B5EF4-FFF2-40B4-BE49-F238E27FC236}">
                  <a16:creationId xmlns:a16="http://schemas.microsoft.com/office/drawing/2014/main" id="{AA98F520-0967-4284-8590-D9CF610BA70A}"/>
                </a:ext>
              </a:extLst>
            </p:cNvPr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4338 w 329"/>
                <a:gd name="T1" fmla="*/ 80 h 546"/>
                <a:gd name="T2" fmla="*/ 3860 w 329"/>
                <a:gd name="T3" fmla="*/ 0 h 546"/>
                <a:gd name="T4" fmla="*/ 2877 w 329"/>
                <a:gd name="T5" fmla="*/ 5 h 546"/>
                <a:gd name="T6" fmla="*/ 1978 w 329"/>
                <a:gd name="T7" fmla="*/ 312 h 546"/>
                <a:gd name="T8" fmla="*/ 726 w 329"/>
                <a:gd name="T9" fmla="*/ 915 h 546"/>
                <a:gd name="T10" fmla="*/ 81 w 329"/>
                <a:gd name="T11" fmla="*/ 1385 h 546"/>
                <a:gd name="T12" fmla="*/ 0 w 329"/>
                <a:gd name="T13" fmla="*/ 1564 h 546"/>
                <a:gd name="T14" fmla="*/ 338 w 329"/>
                <a:gd name="T15" fmla="*/ 1866 h 546"/>
                <a:gd name="T16" fmla="*/ 1063 w 329"/>
                <a:gd name="T17" fmla="*/ 2019 h 546"/>
                <a:gd name="T18" fmla="*/ 1978 w 329"/>
                <a:gd name="T19" fmla="*/ 2183 h 546"/>
                <a:gd name="T20" fmla="*/ 2743 w 329"/>
                <a:gd name="T21" fmla="*/ 2260 h 546"/>
                <a:gd name="T22" fmla="*/ 3063 w 329"/>
                <a:gd name="T23" fmla="*/ 2408 h 546"/>
                <a:gd name="T24" fmla="*/ 2877 w 329"/>
                <a:gd name="T25" fmla="*/ 2608 h 546"/>
                <a:gd name="T26" fmla="*/ 2351 w 329"/>
                <a:gd name="T27" fmla="*/ 2835 h 546"/>
                <a:gd name="T28" fmla="*/ 1666 w 329"/>
                <a:gd name="T29" fmla="*/ 2865 h 546"/>
                <a:gd name="T30" fmla="*/ 1204 w 329"/>
                <a:gd name="T31" fmla="*/ 2778 h 546"/>
                <a:gd name="T32" fmla="*/ 920 w 329"/>
                <a:gd name="T33" fmla="*/ 2865 h 546"/>
                <a:gd name="T34" fmla="*/ 994 w 329"/>
                <a:gd name="T35" fmla="*/ 2969 h 546"/>
                <a:gd name="T36" fmla="*/ 1545 w 329"/>
                <a:gd name="T37" fmla="*/ 3063 h 546"/>
                <a:gd name="T38" fmla="*/ 2351 w 329"/>
                <a:gd name="T39" fmla="*/ 3063 h 546"/>
                <a:gd name="T40" fmla="*/ 3063 w 329"/>
                <a:gd name="T41" fmla="*/ 2969 h 546"/>
                <a:gd name="T42" fmla="*/ 3484 w 329"/>
                <a:gd name="T43" fmla="*/ 2865 h 546"/>
                <a:gd name="T44" fmla="*/ 3731 w 329"/>
                <a:gd name="T45" fmla="*/ 2660 h 546"/>
                <a:gd name="T46" fmla="*/ 3860 w 329"/>
                <a:gd name="T47" fmla="*/ 2445 h 546"/>
                <a:gd name="T48" fmla="*/ 3557 w 329"/>
                <a:gd name="T49" fmla="*/ 2238 h 546"/>
                <a:gd name="T50" fmla="*/ 2743 w 329"/>
                <a:gd name="T51" fmla="*/ 2100 h 546"/>
                <a:gd name="T52" fmla="*/ 1797 w 329"/>
                <a:gd name="T53" fmla="*/ 1982 h 546"/>
                <a:gd name="T54" fmla="*/ 994 w 329"/>
                <a:gd name="T55" fmla="*/ 1782 h 546"/>
                <a:gd name="T56" fmla="*/ 798 w 329"/>
                <a:gd name="T57" fmla="*/ 1620 h 546"/>
                <a:gd name="T58" fmla="*/ 920 w 329"/>
                <a:gd name="T59" fmla="*/ 1299 h 546"/>
                <a:gd name="T60" fmla="*/ 1545 w 329"/>
                <a:gd name="T61" fmla="*/ 915 h 546"/>
                <a:gd name="T62" fmla="*/ 2271 w 329"/>
                <a:gd name="T63" fmla="*/ 682 h 546"/>
                <a:gd name="T64" fmla="*/ 3392 w 329"/>
                <a:gd name="T65" fmla="*/ 513 h 546"/>
                <a:gd name="T66" fmla="*/ 4338 w 329"/>
                <a:gd name="T67" fmla="*/ 424 h 546"/>
                <a:gd name="T68" fmla="*/ 4338 w 329"/>
                <a:gd name="T69" fmla="*/ 195 h 546"/>
                <a:gd name="T70" fmla="*/ 4338 w 329"/>
                <a:gd name="T71" fmla="*/ 80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30" name="AutoShape 37">
            <a:extLst>
              <a:ext uri="{FF2B5EF4-FFF2-40B4-BE49-F238E27FC236}">
                <a16:creationId xmlns:a16="http://schemas.microsoft.com/office/drawing/2014/main" id="{D4AADCF2-DD87-466E-ACF4-88A7DD219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3819308"/>
            <a:ext cx="2083158" cy="284320"/>
          </a:xfrm>
          <a:prstGeom prst="wedgeRoundRectCallout">
            <a:avLst>
              <a:gd name="adj1" fmla="val -54017"/>
              <a:gd name="adj2" fmla="val -48708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" name="AutoShape 37">
            <a:extLst>
              <a:ext uri="{FF2B5EF4-FFF2-40B4-BE49-F238E27FC236}">
                <a16:creationId xmlns:a16="http://schemas.microsoft.com/office/drawing/2014/main" id="{741C71ED-6117-4E92-9180-295A9FEC5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4203879"/>
            <a:ext cx="2818326" cy="279042"/>
          </a:xfrm>
          <a:prstGeom prst="wedgeRoundRectCallout">
            <a:avLst>
              <a:gd name="adj1" fmla="val -51432"/>
              <a:gd name="adj2" fmla="val -44748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56F8110-15B8-4BA3-81D0-F89AA7F700A8}"/>
              </a:ext>
            </a:extLst>
          </p:cNvPr>
          <p:cNvSpPr/>
          <p:nvPr/>
        </p:nvSpPr>
        <p:spPr>
          <a:xfrm>
            <a:off x="6096000" y="1995714"/>
            <a:ext cx="2980253" cy="830997"/>
          </a:xfrm>
          <a:prstGeom prst="rect">
            <a:avLst/>
          </a:prstGeom>
          <a:solidFill>
            <a:srgbClr val="000066"/>
          </a:solidFill>
          <a:ln>
            <a:solidFill>
              <a:schemeClr val="tx2"/>
            </a:solidFill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true for arbitrary x,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then true for all  x.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5EEE7110-EF41-4F34-A7FE-A33FD1C1AFA6}"/>
              </a:ext>
            </a:extLst>
          </p:cNvPr>
          <p:cNvSpPr/>
          <p:nvPr/>
        </p:nvSpPr>
        <p:spPr>
          <a:xfrm>
            <a:off x="5943603" y="2971800"/>
            <a:ext cx="3124198" cy="830997"/>
          </a:xfrm>
          <a:prstGeom prst="rect">
            <a:avLst/>
          </a:prstGeom>
          <a:solidFill>
            <a:srgbClr val="000066"/>
          </a:solidFill>
          <a:ln>
            <a:solidFill>
              <a:schemeClr val="tx2"/>
            </a:solidFill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All of these conclusions are equally true.</a:t>
            </a:r>
          </a:p>
        </p:txBody>
      </p:sp>
      <p:sp>
        <p:nvSpPr>
          <p:cNvPr id="36" name="Rectangle 2"/>
          <p:cNvSpPr txBox="1">
            <a:spLocks noChangeArrowheads="1"/>
          </p:cNvSpPr>
          <p:nvPr/>
        </p:nvSpPr>
        <p:spPr>
          <a:xfrm>
            <a:off x="2590800" y="-101958"/>
            <a:ext cx="43434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Formal vs Informal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287172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</p:bld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Rectangle 46">
            <a:extLst>
              <a:ext uri="{FF2B5EF4-FFF2-40B4-BE49-F238E27FC236}">
                <a16:creationId xmlns:a16="http://schemas.microsoft.com/office/drawing/2014/main" id="{6777F1A6-778D-4536-9F87-E882A9B02D81}"/>
              </a:ext>
            </a:extLst>
          </p:cNvPr>
          <p:cNvSpPr/>
          <p:nvPr/>
        </p:nvSpPr>
        <p:spPr>
          <a:xfrm>
            <a:off x="2286000" y="2633008"/>
            <a:ext cx="4572000" cy="2308324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8" name="AutoShape 55">
            <a:extLst>
              <a:ext uri="{FF2B5EF4-FFF2-40B4-BE49-F238E27FC236}">
                <a16:creationId xmlns:a16="http://schemas.microsoft.com/office/drawing/2014/main" id="{9C8B61D8-D7A2-4FDC-AEAE-7F01E9122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4750" y="4660026"/>
            <a:ext cx="5538050" cy="1295061"/>
          </a:xfrm>
          <a:prstGeom prst="wedgeRoundRectCallout">
            <a:avLst>
              <a:gd name="adj1" fmla="val -53965"/>
              <a:gd name="adj2" fmla="val -4402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second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part,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took for granted in the informal proof.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it is actually the hard part.</a:t>
            </a:r>
          </a:p>
        </p:txBody>
      </p:sp>
      <p:sp>
        <p:nvSpPr>
          <p:cNvPr id="21" name="Arrow: Down 20">
            <a:extLst>
              <a:ext uri="{FF2B5EF4-FFF2-40B4-BE49-F238E27FC236}">
                <a16:creationId xmlns:a16="http://schemas.microsoft.com/office/drawing/2014/main" id="{B427C4D6-A35C-4B8E-BA77-E1E2E57E8FC2}"/>
              </a:ext>
            </a:extLst>
          </p:cNvPr>
          <p:cNvSpPr/>
          <p:nvPr/>
        </p:nvSpPr>
        <p:spPr bwMode="auto">
          <a:xfrm rot="16200000">
            <a:off x="1891316" y="3873194"/>
            <a:ext cx="76200" cy="201231"/>
          </a:xfrm>
          <a:prstGeom prst="downArrow">
            <a:avLst/>
          </a:prstGeom>
          <a:noFill/>
          <a:ln w="381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4A8EB92-C9ED-4910-A314-5661F3F488A2}"/>
              </a:ext>
            </a:extLst>
          </p:cNvPr>
          <p:cNvSpPr/>
          <p:nvPr/>
        </p:nvSpPr>
        <p:spPr>
          <a:xfrm>
            <a:off x="3616569" y="3729335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x+1 &gt; x</a:t>
            </a:r>
          </a:p>
        </p:txBody>
      </p:sp>
      <p:sp>
        <p:nvSpPr>
          <p:cNvPr id="46" name="AutoShape 37">
            <a:extLst>
              <a:ext uri="{FF2B5EF4-FFF2-40B4-BE49-F238E27FC236}">
                <a16:creationId xmlns:a16="http://schemas.microsoft.com/office/drawing/2014/main" id="{4FF75E17-8EAF-44E6-88A7-8FA09F239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1242" y="3819308"/>
            <a:ext cx="2083158" cy="284320"/>
          </a:xfrm>
          <a:prstGeom prst="wedgeRoundRectCallout">
            <a:avLst>
              <a:gd name="adj1" fmla="val -54017"/>
              <a:gd name="adj2" fmla="val -48708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1" name="Rectangle 2"/>
          <p:cNvSpPr txBox="1">
            <a:spLocks noChangeArrowheads="1"/>
          </p:cNvSpPr>
          <p:nvPr/>
        </p:nvSpPr>
        <p:spPr>
          <a:xfrm>
            <a:off x="2590800" y="-101958"/>
            <a:ext cx="4343400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Formal vs Informal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ymbol" pitchFamily="18" charset="2"/>
              <a:ea typeface="+mj-ea"/>
              <a:cs typeface="+mj-cs"/>
            </a:endParaRPr>
          </a:p>
        </p:txBody>
      </p:sp>
      <p:grpSp>
        <p:nvGrpSpPr>
          <p:cNvPr id="12" name="Group 29">
            <a:extLst>
              <a:ext uri="{FF2B5EF4-FFF2-40B4-BE49-F238E27FC236}">
                <a16:creationId xmlns:a16="http://schemas.microsoft.com/office/drawing/2014/main" id="{8FD5643F-F6B1-4373-83B6-B77EF6BB4601}"/>
              </a:ext>
            </a:extLst>
          </p:cNvPr>
          <p:cNvGrpSpPr>
            <a:grpSpLocks/>
          </p:cNvGrpSpPr>
          <p:nvPr/>
        </p:nvGrpSpPr>
        <p:grpSpPr bwMode="auto">
          <a:xfrm>
            <a:off x="1219200" y="848142"/>
            <a:ext cx="917591" cy="929993"/>
            <a:chOff x="2065" y="1551"/>
            <a:chExt cx="1628" cy="1988"/>
          </a:xfrm>
        </p:grpSpPr>
        <p:sp>
          <p:nvSpPr>
            <p:cNvPr id="13" name="Freeform 30">
              <a:extLst>
                <a:ext uri="{FF2B5EF4-FFF2-40B4-BE49-F238E27FC236}">
                  <a16:creationId xmlns:a16="http://schemas.microsoft.com/office/drawing/2014/main" id="{3FC415F2-16D3-4DE5-9F19-A4D798D3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4" name="Freeform 31">
              <a:extLst>
                <a:ext uri="{FF2B5EF4-FFF2-40B4-BE49-F238E27FC236}">
                  <a16:creationId xmlns:a16="http://schemas.microsoft.com/office/drawing/2014/main" id="{0B697AB5-5A92-4B35-B394-F0D1F0A1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5" name="Freeform 32">
              <a:extLst>
                <a:ext uri="{FF2B5EF4-FFF2-40B4-BE49-F238E27FC236}">
                  <a16:creationId xmlns:a16="http://schemas.microsoft.com/office/drawing/2014/main" id="{AC9942C9-D4E5-4FC9-960C-6C843A53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6" name="Freeform 33">
              <a:extLst>
                <a:ext uri="{FF2B5EF4-FFF2-40B4-BE49-F238E27FC236}">
                  <a16:creationId xmlns:a16="http://schemas.microsoft.com/office/drawing/2014/main" id="{FDE5C995-9F18-4578-9D21-5ABAFFB3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30E7050B-F3EF-4295-9DB1-32CA15D7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27A42E39-BC34-49E2-B5AC-844F99D21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19" name="Freeform 36">
              <a:extLst>
                <a:ext uri="{FF2B5EF4-FFF2-40B4-BE49-F238E27FC236}">
                  <a16:creationId xmlns:a16="http://schemas.microsoft.com/office/drawing/2014/main" id="{8896E070-93FA-4C0D-AE21-08C776A1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0" name="Freeform 37">
              <a:extLst>
                <a:ext uri="{FF2B5EF4-FFF2-40B4-BE49-F238E27FC236}">
                  <a16:creationId xmlns:a16="http://schemas.microsoft.com/office/drawing/2014/main" id="{4C987E4F-8E28-44C9-A823-B02401621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2" name="Freeform 38">
              <a:extLst>
                <a:ext uri="{FF2B5EF4-FFF2-40B4-BE49-F238E27FC236}">
                  <a16:creationId xmlns:a16="http://schemas.microsoft.com/office/drawing/2014/main" id="{4AAAD5BE-CDCE-4C54-886D-44F83A13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3" name="Freeform 39">
              <a:extLst>
                <a:ext uri="{FF2B5EF4-FFF2-40B4-BE49-F238E27FC236}">
                  <a16:creationId xmlns:a16="http://schemas.microsoft.com/office/drawing/2014/main" id="{5B605098-44F6-42E3-8E3A-AF3310E9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40">
              <a:extLst>
                <a:ext uri="{FF2B5EF4-FFF2-40B4-BE49-F238E27FC236}">
                  <a16:creationId xmlns:a16="http://schemas.microsoft.com/office/drawing/2014/main" id="{AD644012-B7CC-4771-AE46-17587EBC5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6" name="Freeform 41">
              <a:extLst>
                <a:ext uri="{FF2B5EF4-FFF2-40B4-BE49-F238E27FC236}">
                  <a16:creationId xmlns:a16="http://schemas.microsoft.com/office/drawing/2014/main" id="{FDFCD5AF-FE36-4C4C-B986-C3266C3E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9" name="Freeform 42">
              <a:extLst>
                <a:ext uri="{FF2B5EF4-FFF2-40B4-BE49-F238E27FC236}">
                  <a16:creationId xmlns:a16="http://schemas.microsoft.com/office/drawing/2014/main" id="{0EB0F31F-552C-41A8-836B-14CD8E4A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0" name="Freeform 43">
              <a:extLst>
                <a:ext uri="{FF2B5EF4-FFF2-40B4-BE49-F238E27FC236}">
                  <a16:creationId xmlns:a16="http://schemas.microsoft.com/office/drawing/2014/main" id="{141FBF7F-57BE-4A11-A0F5-F4FAA94A9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1" name="Freeform 44">
              <a:extLst>
                <a:ext uri="{FF2B5EF4-FFF2-40B4-BE49-F238E27FC236}">
                  <a16:creationId xmlns:a16="http://schemas.microsoft.com/office/drawing/2014/main" id="{93F75933-927D-4EC0-B74E-F7428130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2" name="Freeform 45">
              <a:extLst>
                <a:ext uri="{FF2B5EF4-FFF2-40B4-BE49-F238E27FC236}">
                  <a16:creationId xmlns:a16="http://schemas.microsoft.com/office/drawing/2014/main" id="{EB166A40-D900-40E9-9A46-15C01F81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3" name="Freeform 46">
              <a:extLst>
                <a:ext uri="{FF2B5EF4-FFF2-40B4-BE49-F238E27FC236}">
                  <a16:creationId xmlns:a16="http://schemas.microsoft.com/office/drawing/2014/main" id="{8704904A-A234-44E4-910B-2E83DDC33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34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9164" y="685800"/>
            <a:ext cx="4845036" cy="2487137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NO! STOP! 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is way too hard to prove.</a:t>
            </a:r>
          </a:p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 opens Pandora's box </a:t>
            </a:r>
          </a:p>
          <a:p>
            <a:pPr marL="342900" marR="0" lvl="0" indent="-342900" algn="l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Models</a:t>
            </a:r>
          </a:p>
          <a:p>
            <a:pPr marL="342900" marR="0" lvl="0" indent="-342900" algn="l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Gödel's Completeness Theorem</a:t>
            </a:r>
          </a:p>
          <a:p>
            <a:pPr marL="342900" marR="0" lvl="0" indent="-342900" algn="l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Gödel's Incompleteness Theorem</a:t>
            </a:r>
          </a:p>
        </p:txBody>
      </p:sp>
      <p:sp>
        <p:nvSpPr>
          <p:cNvPr id="35" name="AutoShape 55">
            <a:extLst>
              <a:ext uri="{FF2B5EF4-FFF2-40B4-BE49-F238E27FC236}">
                <a16:creationId xmlns:a16="http://schemas.microsoft.com/office/drawing/2014/main" id="{9C8B61D8-D7A2-4FDC-AEAE-7F01E9122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8643" y="6068142"/>
            <a:ext cx="5334000" cy="491346"/>
          </a:xfrm>
          <a:prstGeom prst="wedgeRoundRectCallout">
            <a:avLst>
              <a:gd name="adj1" fmla="val -51354"/>
              <a:gd name="adj2" fmla="val -46488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Ok. We too will leave this till later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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19246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21" grpId="0" animBg="1"/>
      <p:bldP spid="34" grpId="0" animBg="1"/>
      <p:bldP spid="35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85163" y="762000"/>
            <a:ext cx="9592237" cy="489364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5" indent="-4572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Lemmas/Theorems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: </a:t>
            </a:r>
          </a:p>
          <a:p>
            <a:pPr marL="800100" lvl="6" indent="-3429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Starting with all propositional tautologies (See  slides)</a:t>
            </a:r>
            <a:r>
              <a:rPr lang="en-US" altLang="en-US" sz="2400" dirty="0"/>
              <a:t>.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</a:p>
          <a:p>
            <a:pPr marL="800100" lvl="6" indent="-3429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Prove new lemmas with quantifiers.</a:t>
            </a:r>
          </a:p>
          <a:p>
            <a:pPr marL="800100" lvl="6" indent="-3429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Use lemmas via substitutions</a:t>
            </a:r>
            <a:r>
              <a:rPr lang="en-US" altLang="en-US" sz="2400" dirty="0"/>
              <a:t>.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>
                <a:solidFill>
                  <a:schemeClr val="tx2"/>
                </a:solidFill>
              </a:rPr>
              <a:t>Deduction </a:t>
            </a:r>
            <a:r>
              <a:rPr lang="el-GR" altLang="en-US" sz="240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αβ</a:t>
            </a:r>
            <a:r>
              <a:rPr lang="en-CA" altLang="en-US" sz="240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:</a:t>
            </a:r>
            <a:endParaRPr lang="en-CA" altLang="en-US" sz="2400" dirty="0">
              <a:solidFill>
                <a:schemeClr val="tx2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Assume </a:t>
            </a:r>
            <a:r>
              <a:rPr lang="el-GR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, prove </a:t>
            </a:r>
            <a:r>
              <a:rPr lang="el-GR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, conclude </a:t>
            </a:r>
            <a:r>
              <a:rPr lang="el-GR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l-GR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/>
              <a:t>.</a:t>
            </a:r>
            <a:endParaRPr lang="en-US" altLang="en-US" sz="2400" dirty="0"/>
          </a:p>
          <a:p>
            <a:pPr lvl="1" algn="l">
              <a:defRPr/>
            </a:pPr>
            <a:r>
              <a:rPr lang="en-US" altLang="en-US" sz="2400"/>
              <a:t>         Within the assumption block </a:t>
            </a:r>
            <a:br>
              <a:rPr lang="en-US" altLang="en-US" sz="2400"/>
            </a:br>
            <a:r>
              <a:rPr lang="en-US" altLang="en-US" sz="2400"/>
              <a:t>            we are only assuming that </a:t>
            </a:r>
            <a:r>
              <a:rPr lang="el-GR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 is true for some object 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lvl="1" algn="l">
              <a:defRPr/>
            </a:pPr>
            <a:r>
              <a:rPr lang="en-CA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          Hence, from </a:t>
            </a:r>
            <a:r>
              <a:rPr lang="el-GR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 you can conclude </a:t>
            </a:r>
            <a:r>
              <a:rPr lang="en-US" altLang="en-US" sz="240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 </a:t>
            </a:r>
            <a:r>
              <a:rPr lang="el-GR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CA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, </a:t>
            </a:r>
            <a:endParaRPr lang="en-US" altLang="en-US" sz="2400">
              <a:sym typeface="Symbol" panose="05050102010706020507" pitchFamily="18" charset="2"/>
            </a:endParaRPr>
          </a:p>
          <a:p>
            <a:pPr lvl="1" algn="l">
              <a:defRPr/>
            </a:pPr>
            <a:r>
              <a:rPr lang="en-US" altLang="en-US" sz="2400"/>
              <a:t>            but the 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olidFill>
                  <a:srgbClr val="FFC000"/>
                </a:solidFill>
              </a:rPr>
              <a:t> </a:t>
            </a:r>
            <a:r>
              <a:rPr lang="en-US" altLang="en-US" sz="2400"/>
              <a:t>on the</a:t>
            </a:r>
            <a:r>
              <a:rPr lang="en-US" altLang="en-US" sz="2400">
                <a:solidFill>
                  <a:srgbClr val="FFC000"/>
                </a:solidFill>
              </a:rPr>
              <a:t> x</a:t>
            </a:r>
            <a:r>
              <a:rPr lang="en-US" altLang="en-US" sz="2400"/>
              <a:t> prevents you from concluding</a:t>
            </a:r>
            <a:r>
              <a:rPr lang="en-US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lvl="1" algn="l">
              <a:defRPr/>
            </a:pPr>
            <a:r>
              <a:rPr lang="en-US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          Similarly, add 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olidFill>
                  <a:srgbClr val="FFC000"/>
                </a:solidFill>
              </a:rPr>
              <a:t> </a:t>
            </a:r>
            <a:r>
              <a:rPr lang="en-US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to any free variable in your axioms.</a:t>
            </a:r>
          </a:p>
          <a:p>
            <a:pPr lvl="1" algn="l">
              <a:defRPr/>
            </a:pPr>
            <a:r>
              <a:rPr lang="en-US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r>
              <a:rPr lang="en-CA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After the assumption  block, we conclude </a:t>
            </a:r>
            <a:r>
              <a:rPr lang="en-US" altLang="en-US" sz="240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 [</a:t>
            </a:r>
            <a:r>
              <a:rPr lang="el-GR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l-GR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(x)]</a:t>
            </a:r>
            <a:r>
              <a:rPr lang="en-US" altLang="en-US" sz="2400">
                <a:sym typeface="Symbol" panose="05050102010706020507" pitchFamily="18" charset="2"/>
              </a:rPr>
              <a:t>,</a:t>
            </a:r>
          </a:p>
          <a:p>
            <a:pPr lvl="1" algn="l">
              <a:defRPr/>
            </a:pPr>
            <a:r>
              <a:rPr lang="en-US" altLang="en-US" sz="2400">
                <a:sym typeface="Symbol" panose="05050102010706020507" pitchFamily="18" charset="2"/>
              </a:rPr>
              <a:t>            because we did this for an arbitrary object 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</p:txBody>
      </p:sp>
      <p:pic>
        <p:nvPicPr>
          <p:cNvPr id="5" name="Picture 5" descr="j0116172">
            <a:extLst>
              <a:ext uri="{FF2B5EF4-FFF2-40B4-BE49-F238E27FC236}">
                <a16:creationId xmlns:a16="http://schemas.microsoft.com/office/drawing/2014/main" id="{F0D13BFF-5B5B-4E08-9C55-67E1A0CEC6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1769" y="5507014"/>
            <a:ext cx="931503" cy="1267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29">
            <a:extLst>
              <a:ext uri="{FF2B5EF4-FFF2-40B4-BE49-F238E27FC236}">
                <a16:creationId xmlns:a16="http://schemas.microsoft.com/office/drawing/2014/main" id="{DECA6924-CE06-481E-99D5-456BFF45B77E}"/>
              </a:ext>
            </a:extLst>
          </p:cNvPr>
          <p:cNvGrpSpPr>
            <a:grpSpLocks/>
          </p:cNvGrpSpPr>
          <p:nvPr/>
        </p:nvGrpSpPr>
        <p:grpSpPr bwMode="auto">
          <a:xfrm>
            <a:off x="7847843" y="5928007"/>
            <a:ext cx="917591" cy="929993"/>
            <a:chOff x="2065" y="1551"/>
            <a:chExt cx="1628" cy="1988"/>
          </a:xfrm>
        </p:grpSpPr>
        <p:sp>
          <p:nvSpPr>
            <p:cNvPr id="8" name="Freeform 30">
              <a:extLst>
                <a:ext uri="{FF2B5EF4-FFF2-40B4-BE49-F238E27FC236}">
                  <a16:creationId xmlns:a16="http://schemas.microsoft.com/office/drawing/2014/main" id="{CF030FEB-44B3-4255-9056-C0149AB3C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" name="Freeform 31">
              <a:extLst>
                <a:ext uri="{FF2B5EF4-FFF2-40B4-BE49-F238E27FC236}">
                  <a16:creationId xmlns:a16="http://schemas.microsoft.com/office/drawing/2014/main" id="{DF087B8B-3F49-461B-B566-5A553406B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0" name="Freeform 32">
              <a:extLst>
                <a:ext uri="{FF2B5EF4-FFF2-40B4-BE49-F238E27FC236}">
                  <a16:creationId xmlns:a16="http://schemas.microsoft.com/office/drawing/2014/main" id="{545B5343-15B3-495B-8264-AE83F629B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1" name="Freeform 33">
              <a:extLst>
                <a:ext uri="{FF2B5EF4-FFF2-40B4-BE49-F238E27FC236}">
                  <a16:creationId xmlns:a16="http://schemas.microsoft.com/office/drawing/2014/main" id="{CCF34E58-741C-4138-9E90-0E30E84B7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2" name="Freeform 34">
              <a:extLst>
                <a:ext uri="{FF2B5EF4-FFF2-40B4-BE49-F238E27FC236}">
                  <a16:creationId xmlns:a16="http://schemas.microsoft.com/office/drawing/2014/main" id="{76497270-E2F3-40D5-AB52-BB88B5EA4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" name="Freeform 35">
              <a:extLst>
                <a:ext uri="{FF2B5EF4-FFF2-40B4-BE49-F238E27FC236}">
                  <a16:creationId xmlns:a16="http://schemas.microsoft.com/office/drawing/2014/main" id="{EAD10AD4-3743-4B73-90EA-526D81E17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" name="Freeform 36">
              <a:extLst>
                <a:ext uri="{FF2B5EF4-FFF2-40B4-BE49-F238E27FC236}">
                  <a16:creationId xmlns:a16="http://schemas.microsoft.com/office/drawing/2014/main" id="{E39CE404-AA73-4ED0-A98B-CF852F58E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5" name="Freeform 37">
              <a:extLst>
                <a:ext uri="{FF2B5EF4-FFF2-40B4-BE49-F238E27FC236}">
                  <a16:creationId xmlns:a16="http://schemas.microsoft.com/office/drawing/2014/main" id="{E856733F-3224-46EE-80E9-B15562F2E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6" name="Freeform 38">
              <a:extLst>
                <a:ext uri="{FF2B5EF4-FFF2-40B4-BE49-F238E27FC236}">
                  <a16:creationId xmlns:a16="http://schemas.microsoft.com/office/drawing/2014/main" id="{623A9664-252A-46E5-9001-08482EEB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7" name="Freeform 39">
              <a:extLst>
                <a:ext uri="{FF2B5EF4-FFF2-40B4-BE49-F238E27FC236}">
                  <a16:creationId xmlns:a16="http://schemas.microsoft.com/office/drawing/2014/main" id="{19B5F96A-2859-4F00-B569-111BC7DF3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8" name="Freeform 40">
              <a:extLst>
                <a:ext uri="{FF2B5EF4-FFF2-40B4-BE49-F238E27FC236}">
                  <a16:creationId xmlns:a16="http://schemas.microsoft.com/office/drawing/2014/main" id="{1318A1ED-842D-4E14-9CE1-F9A157E83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9" name="Freeform 41">
              <a:extLst>
                <a:ext uri="{FF2B5EF4-FFF2-40B4-BE49-F238E27FC236}">
                  <a16:creationId xmlns:a16="http://schemas.microsoft.com/office/drawing/2014/main" id="{FB0FF484-34A9-4B65-984E-0D6932F42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0" name="Freeform 42">
              <a:extLst>
                <a:ext uri="{FF2B5EF4-FFF2-40B4-BE49-F238E27FC236}">
                  <a16:creationId xmlns:a16="http://schemas.microsoft.com/office/drawing/2014/main" id="{14C77CA1-2D65-4820-A698-C8F546B3D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1" name="Freeform 43">
              <a:extLst>
                <a:ext uri="{FF2B5EF4-FFF2-40B4-BE49-F238E27FC236}">
                  <a16:creationId xmlns:a16="http://schemas.microsoft.com/office/drawing/2014/main" id="{35596972-2ED6-4A9E-B679-4DE51AFF5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2" name="Freeform 44">
              <a:extLst>
                <a:ext uri="{FF2B5EF4-FFF2-40B4-BE49-F238E27FC236}">
                  <a16:creationId xmlns:a16="http://schemas.microsoft.com/office/drawing/2014/main" id="{39FF5C51-D737-443B-976B-89CF9AA3A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45">
              <a:extLst>
                <a:ext uri="{FF2B5EF4-FFF2-40B4-BE49-F238E27FC236}">
                  <a16:creationId xmlns:a16="http://schemas.microsoft.com/office/drawing/2014/main" id="{F0617D24-4773-4C0C-B0F8-42B0DDE1E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46">
              <a:extLst>
                <a:ext uri="{FF2B5EF4-FFF2-40B4-BE49-F238E27FC236}">
                  <a16:creationId xmlns:a16="http://schemas.microsoft.com/office/drawing/2014/main" id="{814B7E69-BE43-49F5-8F1D-57214CAFB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31" name="Rectangle 2">
            <a:extLst>
              <a:ext uri="{FF2B5EF4-FFF2-40B4-BE49-F238E27FC236}">
                <a16:creationId xmlns:a16="http://schemas.microsoft.com/office/drawing/2014/main" id="{ED718F1A-5BC6-4F2D-8D71-5D59555223F3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Our Formal Proof Systems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825674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304800" y="685800"/>
            <a:ext cx="9592237" cy="60016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Rules (Adding/Removing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chemeClr val="tx2"/>
                </a:solidFill>
              </a:rPr>
              <a:t>/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$):</a:t>
            </a:r>
          </a:p>
          <a:p>
            <a:pPr algn="l">
              <a:defRPr/>
            </a:pPr>
            <a:r>
              <a:rPr lang="en-US" altLang="en-US" sz="2400" dirty="0"/>
              <a:t>        These help define and to work with quantifiers.</a:t>
            </a:r>
            <a:endParaRPr lang="en-US" altLang="en-US" sz="2400" dirty="0">
              <a:solidFill>
                <a:schemeClr val="tx2"/>
              </a:solidFill>
              <a:latin typeface="Symbol" pitchFamily="18" charset="2"/>
            </a:endParaRP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": </a:t>
            </a:r>
          </a:p>
          <a:p>
            <a:pPr marL="1257300" lvl="2" indent="-3429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/>
              <a:t>From line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(term(x))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(eg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).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": 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/>
              <a:t>From line</a:t>
            </a:r>
            <a:r>
              <a:rPr lang="en-US" altLang="en-US" sz="2400" dirty="0"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cs typeface="Times New Roman" panose="02020603050405020304" pitchFamily="18" charset="0"/>
                <a:sym typeface="Symbol" panose="05050102010706020507" pitchFamily="18" charset="2"/>
              </a:rPr>
              <a:t>Cannot be done for fixed 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or 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: 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/>
              <a:t>From line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lang="en-US" altLang="en-US" sz="2400" dirty="0">
                <a:sym typeface="Symbol" panose="05050102010706020507" pitchFamily="18" charset="2"/>
              </a:rPr>
              <a:t>,   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/>
              <a:t>From line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(x,y)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(x,y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Note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is a fixed object while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depends on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If needed use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y</a:t>
            </a:r>
            <a:r>
              <a:rPr lang="en-CA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… to make sure they are not reused.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: 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/>
              <a:t>From line</a:t>
            </a:r>
            <a:r>
              <a:rPr lang="en-US" altLang="en-US" sz="2400" dirty="0"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Cannot be done if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term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depends on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bounded with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Negating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"&amp;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: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 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</a:p>
        </p:txBody>
      </p:sp>
      <p:sp>
        <p:nvSpPr>
          <p:cNvPr id="6" name="Rectangle 2">
            <a:extLst>
              <a:ext uri="{FF2B5EF4-FFF2-40B4-BE49-F238E27FC236}">
                <a16:creationId xmlns:a16="http://schemas.microsoft.com/office/drawing/2014/main" id="{37F15F9C-7B03-42C6-9013-E9D45B936ACA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Our Formal Proof Systems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7" name="Group 29">
            <a:extLst>
              <a:ext uri="{FF2B5EF4-FFF2-40B4-BE49-F238E27FC236}">
                <a16:creationId xmlns:a16="http://schemas.microsoft.com/office/drawing/2014/main" id="{0F9389F9-325B-49E3-AC01-74BB1DD72360}"/>
              </a:ext>
            </a:extLst>
          </p:cNvPr>
          <p:cNvGrpSpPr>
            <a:grpSpLocks/>
          </p:cNvGrpSpPr>
          <p:nvPr/>
        </p:nvGrpSpPr>
        <p:grpSpPr bwMode="auto">
          <a:xfrm>
            <a:off x="7847843" y="5928007"/>
            <a:ext cx="917591" cy="929993"/>
            <a:chOff x="2065" y="1551"/>
            <a:chExt cx="1628" cy="1988"/>
          </a:xfrm>
        </p:grpSpPr>
        <p:sp>
          <p:nvSpPr>
            <p:cNvPr id="8" name="Freeform 30">
              <a:extLst>
                <a:ext uri="{FF2B5EF4-FFF2-40B4-BE49-F238E27FC236}">
                  <a16:creationId xmlns:a16="http://schemas.microsoft.com/office/drawing/2014/main" id="{11552B60-A0E0-4446-B583-F15977F64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" name="Freeform 31">
              <a:extLst>
                <a:ext uri="{FF2B5EF4-FFF2-40B4-BE49-F238E27FC236}">
                  <a16:creationId xmlns:a16="http://schemas.microsoft.com/office/drawing/2014/main" id="{4D9D6EB3-FE71-46C9-B1D2-462DBFBB7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0" name="Freeform 32">
              <a:extLst>
                <a:ext uri="{FF2B5EF4-FFF2-40B4-BE49-F238E27FC236}">
                  <a16:creationId xmlns:a16="http://schemas.microsoft.com/office/drawing/2014/main" id="{68B3FAEA-C28B-48EE-ABFF-F9BCD8FA9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1" name="Freeform 33">
              <a:extLst>
                <a:ext uri="{FF2B5EF4-FFF2-40B4-BE49-F238E27FC236}">
                  <a16:creationId xmlns:a16="http://schemas.microsoft.com/office/drawing/2014/main" id="{5855520A-8BD5-40D8-B54C-12D848173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2" name="Freeform 34">
              <a:extLst>
                <a:ext uri="{FF2B5EF4-FFF2-40B4-BE49-F238E27FC236}">
                  <a16:creationId xmlns:a16="http://schemas.microsoft.com/office/drawing/2014/main" id="{70D85D1F-BB28-495F-BF88-6E2533911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" name="Freeform 35">
              <a:extLst>
                <a:ext uri="{FF2B5EF4-FFF2-40B4-BE49-F238E27FC236}">
                  <a16:creationId xmlns:a16="http://schemas.microsoft.com/office/drawing/2014/main" id="{ADEC47D7-72D7-43D2-A47E-E8A1A7A81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" name="Freeform 36">
              <a:extLst>
                <a:ext uri="{FF2B5EF4-FFF2-40B4-BE49-F238E27FC236}">
                  <a16:creationId xmlns:a16="http://schemas.microsoft.com/office/drawing/2014/main" id="{94696925-7EA7-4B3A-A5F2-D480283FC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5" name="Freeform 37">
              <a:extLst>
                <a:ext uri="{FF2B5EF4-FFF2-40B4-BE49-F238E27FC236}">
                  <a16:creationId xmlns:a16="http://schemas.microsoft.com/office/drawing/2014/main" id="{D391DF10-DBFD-41C8-802E-D750A3E50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6" name="Freeform 38">
              <a:extLst>
                <a:ext uri="{FF2B5EF4-FFF2-40B4-BE49-F238E27FC236}">
                  <a16:creationId xmlns:a16="http://schemas.microsoft.com/office/drawing/2014/main" id="{FE4B74F7-F2AE-4E50-BF32-3E1078AEF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7" name="Freeform 39">
              <a:extLst>
                <a:ext uri="{FF2B5EF4-FFF2-40B4-BE49-F238E27FC236}">
                  <a16:creationId xmlns:a16="http://schemas.microsoft.com/office/drawing/2014/main" id="{273F1ED9-1746-4895-A18B-9E9B137EC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8" name="Freeform 40">
              <a:extLst>
                <a:ext uri="{FF2B5EF4-FFF2-40B4-BE49-F238E27FC236}">
                  <a16:creationId xmlns:a16="http://schemas.microsoft.com/office/drawing/2014/main" id="{BDF21062-BCD5-49EC-A9C6-C96911BB2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9" name="Freeform 41">
              <a:extLst>
                <a:ext uri="{FF2B5EF4-FFF2-40B4-BE49-F238E27FC236}">
                  <a16:creationId xmlns:a16="http://schemas.microsoft.com/office/drawing/2014/main" id="{9413D291-57ED-4108-BBD7-5CDBB407F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0" name="Freeform 42">
              <a:extLst>
                <a:ext uri="{FF2B5EF4-FFF2-40B4-BE49-F238E27FC236}">
                  <a16:creationId xmlns:a16="http://schemas.microsoft.com/office/drawing/2014/main" id="{E7353705-D29F-4533-9B6A-22A0BC8AA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1" name="Freeform 43">
              <a:extLst>
                <a:ext uri="{FF2B5EF4-FFF2-40B4-BE49-F238E27FC236}">
                  <a16:creationId xmlns:a16="http://schemas.microsoft.com/office/drawing/2014/main" id="{DC5190B3-A55A-4D18-BBA0-3B6988E55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2" name="Freeform 44">
              <a:extLst>
                <a:ext uri="{FF2B5EF4-FFF2-40B4-BE49-F238E27FC236}">
                  <a16:creationId xmlns:a16="http://schemas.microsoft.com/office/drawing/2014/main" id="{73410073-67A9-466C-B52C-8C54E479E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45">
              <a:extLst>
                <a:ext uri="{FF2B5EF4-FFF2-40B4-BE49-F238E27FC236}">
                  <a16:creationId xmlns:a16="http://schemas.microsoft.com/office/drawing/2014/main" id="{8FB703E8-BCE9-4DC7-BA08-C0C3834C1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46">
              <a:extLst>
                <a:ext uri="{FF2B5EF4-FFF2-40B4-BE49-F238E27FC236}">
                  <a16:creationId xmlns:a16="http://schemas.microsoft.com/office/drawing/2014/main" id="{1B6AA7FC-1FF8-4BCD-B859-EA0C4DBC4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pic>
        <p:nvPicPr>
          <p:cNvPr id="27" name="Picture 5" descr="j0116172">
            <a:extLst>
              <a:ext uri="{FF2B5EF4-FFF2-40B4-BE49-F238E27FC236}">
                <a16:creationId xmlns:a16="http://schemas.microsoft.com/office/drawing/2014/main" id="{2B2CCEE7-ED9B-4592-B532-111A53F8E3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1769" y="5507014"/>
            <a:ext cx="931503" cy="1267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8195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>
            <a:extLst>
              <a:ext uri="{FF2B5EF4-FFF2-40B4-BE49-F238E27FC236}">
                <a16:creationId xmlns:a16="http://schemas.microsoft.com/office/drawing/2014/main" id="{F51103F6-0336-4B2E-AD4C-C0D1365FBCD6}"/>
              </a:ext>
            </a:extLst>
          </p:cNvPr>
          <p:cNvSpPr/>
          <p:nvPr/>
        </p:nvSpPr>
        <p:spPr>
          <a:xfrm>
            <a:off x="304800" y="685800"/>
            <a:ext cx="9592237" cy="60016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solidFill>
                  <a:schemeClr val="tx2"/>
                </a:solidFill>
              </a:rPr>
              <a:t>Rules (Adding/Removing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chemeClr val="tx2"/>
                </a:solidFill>
              </a:rPr>
              <a:t>/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$):</a:t>
            </a:r>
          </a:p>
          <a:p>
            <a:pPr algn="l">
              <a:defRPr/>
            </a:pPr>
            <a:r>
              <a:rPr lang="en-US" altLang="en-US" sz="2400" dirty="0"/>
              <a:t>        These help define and to work with quantifiers.</a:t>
            </a:r>
            <a:endParaRPr lang="en-US" altLang="en-US" sz="2400" dirty="0">
              <a:solidFill>
                <a:schemeClr val="tx2"/>
              </a:solidFill>
              <a:latin typeface="Symbol" pitchFamily="18" charset="2"/>
            </a:endParaRP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": </a:t>
            </a:r>
          </a:p>
          <a:p>
            <a:pPr marL="1257300" lvl="2" indent="-3429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/>
              <a:t>From line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(term(x))</a:t>
            </a:r>
            <a:r>
              <a:rPr lang="en-US" altLang="en-US" sz="2400" dirty="0"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(eg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). </a:t>
            </a:r>
            <a:endParaRPr lang="en-CA" altLang="en-US" sz="2400" dirty="0">
              <a:solidFill>
                <a:srgbClr val="FFC000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": 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/>
              <a:t>From line</a:t>
            </a:r>
            <a:r>
              <a:rPr lang="en-US" altLang="en-US" sz="2400" dirty="0"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cs typeface="Times New Roman" panose="02020603050405020304" pitchFamily="18" charset="0"/>
                <a:sym typeface="Symbol" panose="05050102010706020507" pitchFamily="18" charset="2"/>
              </a:rPr>
              <a:t>Cannot be done for fixed 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or 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: 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/>
              <a:t>From line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lang="en-US" altLang="en-US" sz="2400" dirty="0">
                <a:sym typeface="Symbol" panose="05050102010706020507" pitchFamily="18" charset="2"/>
              </a:rPr>
              <a:t>,   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/>
              <a:t>From line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(x,y)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(x,y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Note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is a fixed object while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depends on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If needed use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y</a:t>
            </a:r>
            <a:r>
              <a:rPr lang="en-CA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… to make sure they are not reused.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CA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: 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US" altLang="en-US" sz="2400" dirty="0"/>
              <a:t>From line</a:t>
            </a:r>
            <a:r>
              <a:rPr lang="en-US" altLang="en-US" sz="2400" dirty="0"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lang="en-US" altLang="en-US" sz="2400" dirty="0">
                <a:sym typeface="Symbol" panose="05050102010706020507" pitchFamily="18" charset="2"/>
              </a:rPr>
              <a:t>, include </a:t>
            </a:r>
            <a:r>
              <a:rPr lang="en-US" altLang="en-US" sz="2400" dirty="0"/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</a:p>
          <a:p>
            <a:pPr marL="1371600" lvl="2" indent="-457200" algn="l"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Cannot be done if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term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depends on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bounded with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marL="914400" lvl="1" indent="-457200" algn="l">
              <a:buFont typeface="Arial" panose="020B0604020202020204" pitchFamily="34" charset="0"/>
              <a:buChar char="•"/>
              <a:defRPr/>
            </a:pPr>
            <a:r>
              <a:rPr lang="en-CA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Negating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"&amp;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: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   </a:t>
            </a:r>
            <a:r>
              <a:rPr lang="en-US" altLang="en-US" sz="2400" dirty="0" err="1">
                <a:solidFill>
                  <a:srgbClr val="FFC000"/>
                </a:solidFill>
                <a:sym typeface="Symbol" panose="05050102010706020507" pitchFamily="18" charset="2"/>
              </a:rPr>
              <a:t>iff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solidFill>
                  <a:srgbClr val="FFC0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α</a:t>
            </a:r>
            <a:r>
              <a:rPr lang="en-US" altLang="en-US" sz="2400" dirty="0">
                <a:solidFill>
                  <a:srgbClr val="FFC000"/>
                </a:solidFill>
              </a:rPr>
              <a:t>(x) </a:t>
            </a:r>
          </a:p>
        </p:txBody>
      </p:sp>
      <p:sp>
        <p:nvSpPr>
          <p:cNvPr id="6" name="Rectangle 2">
            <a:extLst>
              <a:ext uri="{FF2B5EF4-FFF2-40B4-BE49-F238E27FC236}">
                <a16:creationId xmlns:a16="http://schemas.microsoft.com/office/drawing/2014/main" id="{37F15F9C-7B03-42C6-9013-E9D45B936ACA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Our Formal Proof Systems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7" name="Group 29">
            <a:extLst>
              <a:ext uri="{FF2B5EF4-FFF2-40B4-BE49-F238E27FC236}">
                <a16:creationId xmlns:a16="http://schemas.microsoft.com/office/drawing/2014/main" id="{0F9389F9-325B-49E3-AC01-74BB1DD72360}"/>
              </a:ext>
            </a:extLst>
          </p:cNvPr>
          <p:cNvGrpSpPr>
            <a:grpSpLocks/>
          </p:cNvGrpSpPr>
          <p:nvPr/>
        </p:nvGrpSpPr>
        <p:grpSpPr bwMode="auto">
          <a:xfrm>
            <a:off x="7847843" y="5928007"/>
            <a:ext cx="917591" cy="929993"/>
            <a:chOff x="2065" y="1551"/>
            <a:chExt cx="1628" cy="1988"/>
          </a:xfrm>
        </p:grpSpPr>
        <p:sp>
          <p:nvSpPr>
            <p:cNvPr id="8" name="Freeform 30">
              <a:extLst>
                <a:ext uri="{FF2B5EF4-FFF2-40B4-BE49-F238E27FC236}">
                  <a16:creationId xmlns:a16="http://schemas.microsoft.com/office/drawing/2014/main" id="{11552B60-A0E0-4446-B583-F15977F64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" name="Freeform 31">
              <a:extLst>
                <a:ext uri="{FF2B5EF4-FFF2-40B4-BE49-F238E27FC236}">
                  <a16:creationId xmlns:a16="http://schemas.microsoft.com/office/drawing/2014/main" id="{4D9D6EB3-FE71-46C9-B1D2-462DBFBB7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0" name="Freeform 32">
              <a:extLst>
                <a:ext uri="{FF2B5EF4-FFF2-40B4-BE49-F238E27FC236}">
                  <a16:creationId xmlns:a16="http://schemas.microsoft.com/office/drawing/2014/main" id="{68B3FAEA-C28B-48EE-ABFF-F9BCD8FA9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1" name="Freeform 33">
              <a:extLst>
                <a:ext uri="{FF2B5EF4-FFF2-40B4-BE49-F238E27FC236}">
                  <a16:creationId xmlns:a16="http://schemas.microsoft.com/office/drawing/2014/main" id="{5855520A-8BD5-40D8-B54C-12D848173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2" name="Freeform 34">
              <a:extLst>
                <a:ext uri="{FF2B5EF4-FFF2-40B4-BE49-F238E27FC236}">
                  <a16:creationId xmlns:a16="http://schemas.microsoft.com/office/drawing/2014/main" id="{70D85D1F-BB28-495F-BF88-6E2533911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" name="Freeform 35">
              <a:extLst>
                <a:ext uri="{FF2B5EF4-FFF2-40B4-BE49-F238E27FC236}">
                  <a16:creationId xmlns:a16="http://schemas.microsoft.com/office/drawing/2014/main" id="{ADEC47D7-72D7-43D2-A47E-E8A1A7A81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" name="Freeform 36">
              <a:extLst>
                <a:ext uri="{FF2B5EF4-FFF2-40B4-BE49-F238E27FC236}">
                  <a16:creationId xmlns:a16="http://schemas.microsoft.com/office/drawing/2014/main" id="{94696925-7EA7-4B3A-A5F2-D480283FC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5" name="Freeform 37">
              <a:extLst>
                <a:ext uri="{FF2B5EF4-FFF2-40B4-BE49-F238E27FC236}">
                  <a16:creationId xmlns:a16="http://schemas.microsoft.com/office/drawing/2014/main" id="{D391DF10-DBFD-41C8-802E-D750A3E50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6" name="Freeform 38">
              <a:extLst>
                <a:ext uri="{FF2B5EF4-FFF2-40B4-BE49-F238E27FC236}">
                  <a16:creationId xmlns:a16="http://schemas.microsoft.com/office/drawing/2014/main" id="{FE4B74F7-F2AE-4E50-BF32-3E1078AEF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7" name="Freeform 39">
              <a:extLst>
                <a:ext uri="{FF2B5EF4-FFF2-40B4-BE49-F238E27FC236}">
                  <a16:creationId xmlns:a16="http://schemas.microsoft.com/office/drawing/2014/main" id="{273F1ED9-1746-4895-A18B-9E9B137EC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8" name="Freeform 40">
              <a:extLst>
                <a:ext uri="{FF2B5EF4-FFF2-40B4-BE49-F238E27FC236}">
                  <a16:creationId xmlns:a16="http://schemas.microsoft.com/office/drawing/2014/main" id="{BDF21062-BCD5-49EC-A9C6-C96911BB2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9" name="Freeform 41">
              <a:extLst>
                <a:ext uri="{FF2B5EF4-FFF2-40B4-BE49-F238E27FC236}">
                  <a16:creationId xmlns:a16="http://schemas.microsoft.com/office/drawing/2014/main" id="{9413D291-57ED-4108-BBD7-5CDBB407F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0" name="Freeform 42">
              <a:extLst>
                <a:ext uri="{FF2B5EF4-FFF2-40B4-BE49-F238E27FC236}">
                  <a16:creationId xmlns:a16="http://schemas.microsoft.com/office/drawing/2014/main" id="{E7353705-D29F-4533-9B6A-22A0BC8AA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1" name="Freeform 43">
              <a:extLst>
                <a:ext uri="{FF2B5EF4-FFF2-40B4-BE49-F238E27FC236}">
                  <a16:creationId xmlns:a16="http://schemas.microsoft.com/office/drawing/2014/main" id="{DC5190B3-A55A-4D18-BBA0-3B6988E55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2" name="Freeform 44">
              <a:extLst>
                <a:ext uri="{FF2B5EF4-FFF2-40B4-BE49-F238E27FC236}">
                  <a16:creationId xmlns:a16="http://schemas.microsoft.com/office/drawing/2014/main" id="{73410073-67A9-466C-B52C-8C54E479E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45">
              <a:extLst>
                <a:ext uri="{FF2B5EF4-FFF2-40B4-BE49-F238E27FC236}">
                  <a16:creationId xmlns:a16="http://schemas.microsoft.com/office/drawing/2014/main" id="{8FB703E8-BCE9-4DC7-BA08-C0C3834C1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46">
              <a:extLst>
                <a:ext uri="{FF2B5EF4-FFF2-40B4-BE49-F238E27FC236}">
                  <a16:creationId xmlns:a16="http://schemas.microsoft.com/office/drawing/2014/main" id="{1B6AA7FC-1FF8-4BCD-B859-EA0C4DBC4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25" name="AutoShape 35">
            <a:extLst>
              <a:ext uri="{FF2B5EF4-FFF2-40B4-BE49-F238E27FC236}">
                <a16:creationId xmlns:a16="http://schemas.microsoft.com/office/drawing/2014/main" id="{9E791E2E-47EE-455D-907C-0F08050E5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5982793"/>
            <a:ext cx="2689557" cy="799007"/>
          </a:xfrm>
          <a:prstGeom prst="wedgeRoundRectCallout">
            <a:avLst>
              <a:gd name="adj1" fmla="val 54042"/>
              <a:gd name="adj2" fmla="val 6157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indent="-228600" algn="ctr" eaLnBrk="1" hangingPunct="1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For now, let’s 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get some intuition.</a:t>
            </a:r>
          </a:p>
        </p:txBody>
      </p:sp>
      <p:pic>
        <p:nvPicPr>
          <p:cNvPr id="27" name="Picture 5" descr="j0116172">
            <a:extLst>
              <a:ext uri="{FF2B5EF4-FFF2-40B4-BE49-F238E27FC236}">
                <a16:creationId xmlns:a16="http://schemas.microsoft.com/office/drawing/2014/main" id="{2B2CCEE7-ED9B-4592-B532-111A53F8E3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01769" y="5507014"/>
            <a:ext cx="931503" cy="1267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AutoShape 35">
            <a:extLst>
              <a:ext uri="{FF2B5EF4-FFF2-40B4-BE49-F238E27FC236}">
                <a16:creationId xmlns:a16="http://schemas.microsoft.com/office/drawing/2014/main" id="{07DFC45C-C2D6-4B09-A591-C6CD70C83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3503" y="4638274"/>
            <a:ext cx="4623303" cy="1279635"/>
          </a:xfrm>
          <a:prstGeom prst="wedgeRoundRectCallout">
            <a:avLst>
              <a:gd name="adj1" fmla="val 59692"/>
              <a:gd name="adj2" fmla="val 41294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We will formally prove 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the soundness of these here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0000"/>
                </a:solidFill>
                <a:hlinkClick r:id="rId4" action="ppaction://hlinksldjump"/>
              </a:rPr>
              <a:t>Soundness of Our Proof System</a:t>
            </a:r>
            <a:endParaRPr lang="en-US" altLang="en-US" sz="2400" dirty="0">
              <a:hlinkClick r:id="rId5" action="ppaction://hlinksldjump"/>
            </a:endParaRPr>
          </a:p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endParaRPr lang="en-US" altLang="en-US" sz="24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9306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8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>
            <a:extLst>
              <a:ext uri="{FF2B5EF4-FFF2-40B4-BE49-F238E27FC236}">
                <a16:creationId xmlns:a16="http://schemas.microsoft.com/office/drawing/2014/main" id="{A9DCB0F3-07A3-4C86-B99C-CC8D272DA479}"/>
              </a:ext>
            </a:extLst>
          </p:cNvPr>
          <p:cNvSpPr/>
          <p:nvPr/>
        </p:nvSpPr>
        <p:spPr>
          <a:xfrm>
            <a:off x="152400" y="1066800"/>
            <a:ext cx="959223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Rules: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).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0" name="Rectangle 2">
            <a:extLst>
              <a:ext uri="{FF2B5EF4-FFF2-40B4-BE49-F238E27FC236}">
                <a16:creationId xmlns:a16="http://schemas.microsoft.com/office/drawing/2014/main" id="{1A96AA22-CEEC-4F38-9FFD-3F77468ECDE6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Our Formal Proof Systems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41" name="Picture 5" descr="j0116172">
            <a:extLst>
              <a:ext uri="{FF2B5EF4-FFF2-40B4-BE49-F238E27FC236}">
                <a16:creationId xmlns:a16="http://schemas.microsoft.com/office/drawing/2014/main" id="{B47211FA-D8C1-4B0F-BC70-46C7522551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62200" y="3152127"/>
            <a:ext cx="931503" cy="1267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" name="AutoShape 8">
            <a:extLst>
              <a:ext uri="{FF2B5EF4-FFF2-40B4-BE49-F238E27FC236}">
                <a16:creationId xmlns:a16="http://schemas.microsoft.com/office/drawing/2014/main" id="{EBC3E8D6-8025-440B-AF3D-13E4438E0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3008901"/>
            <a:ext cx="3475632" cy="1267473"/>
          </a:xfrm>
          <a:prstGeom prst="wedgeRectCallout">
            <a:avLst>
              <a:gd name="adj1" fmla="val -57895"/>
              <a:gd name="adj2" fmla="val -24773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-22860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true for every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  <a:p>
            <a:pPr marL="0" marR="0" lvl="0" indent="-22860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it is true for any term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term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you can plug in.</a:t>
            </a:r>
          </a:p>
        </p:txBody>
      </p:sp>
      <p:sp>
        <p:nvSpPr>
          <p:cNvPr id="6" name="AutoShape 55">
            <a:extLst>
              <a:ext uri="{FF2B5EF4-FFF2-40B4-BE49-F238E27FC236}">
                <a16:creationId xmlns:a16="http://schemas.microsoft.com/office/drawing/2014/main" id="{A21A624D-CF68-4250-9291-47B44E287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8403" y="1998924"/>
            <a:ext cx="5820230" cy="858706"/>
          </a:xfrm>
          <a:prstGeom prst="wedgeRoundRectCallout">
            <a:avLst>
              <a:gd name="adj1" fmla="val -32258"/>
              <a:gd name="adj2" fmla="val 65853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A </a:t>
            </a:r>
            <a:r>
              <a:rPr lang="en-US" altLang="en-US" sz="2400" dirty="0">
                <a:solidFill>
                  <a:srgbClr val="FFFF00"/>
                </a:solidFill>
                <a:sym typeface="Symbol" panose="05050102010706020507" pitchFamily="18" charset="2"/>
              </a:rPr>
              <a:t>term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is any string representing an object.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 eg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5</a:t>
            </a:r>
            <a:r>
              <a:rPr lang="en-US" altLang="en-US" sz="2400" dirty="0">
                <a:sym typeface="Symbol" panose="05050102010706020507" pitchFamily="18" charset="2"/>
              </a:rPr>
              <a:t>,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father(jeff)</a:t>
            </a:r>
            <a:r>
              <a:rPr lang="en-US" altLang="en-US" sz="2400" dirty="0">
                <a:sym typeface="Symbol" panose="05050102010706020507" pitchFamily="18" charset="2"/>
              </a:rPr>
              <a:t>,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 father(father(x))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</a:p>
          <a:p>
            <a:pPr marL="1085850" lvl="1" indent="-342900" eaLnBrk="1" hangingPunct="1">
              <a:spcBef>
                <a:spcPct val="0"/>
              </a:spcBef>
            </a:pPr>
            <a:endParaRPr lang="en-US" altLang="en-US" sz="2400" dirty="0">
              <a:sym typeface="Symbol" panose="05050102010706020507" pitchFamily="18" charset="2"/>
            </a:endParaRPr>
          </a:p>
        </p:txBody>
      </p:sp>
      <p:grpSp>
        <p:nvGrpSpPr>
          <p:cNvPr id="7" name="Group 29">
            <a:extLst>
              <a:ext uri="{FF2B5EF4-FFF2-40B4-BE49-F238E27FC236}">
                <a16:creationId xmlns:a16="http://schemas.microsoft.com/office/drawing/2014/main" id="{DE8F72C0-0987-48B9-B68E-368E3D63BCF2}"/>
              </a:ext>
            </a:extLst>
          </p:cNvPr>
          <p:cNvGrpSpPr>
            <a:grpSpLocks/>
          </p:cNvGrpSpPr>
          <p:nvPr/>
        </p:nvGrpSpPr>
        <p:grpSpPr bwMode="auto">
          <a:xfrm>
            <a:off x="7955594" y="5486400"/>
            <a:ext cx="1189548" cy="1252690"/>
            <a:chOff x="2065" y="1551"/>
            <a:chExt cx="1628" cy="1988"/>
          </a:xfrm>
        </p:grpSpPr>
        <p:sp>
          <p:nvSpPr>
            <p:cNvPr id="8" name="Freeform 30">
              <a:extLst>
                <a:ext uri="{FF2B5EF4-FFF2-40B4-BE49-F238E27FC236}">
                  <a16:creationId xmlns:a16="http://schemas.microsoft.com/office/drawing/2014/main" id="{43472CC9-22BB-4087-87C1-D5ABCA07D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" name="Freeform 31">
              <a:extLst>
                <a:ext uri="{FF2B5EF4-FFF2-40B4-BE49-F238E27FC236}">
                  <a16:creationId xmlns:a16="http://schemas.microsoft.com/office/drawing/2014/main" id="{013EC12B-C652-4E6F-BD95-881AB2490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" name="Freeform 32">
              <a:extLst>
                <a:ext uri="{FF2B5EF4-FFF2-40B4-BE49-F238E27FC236}">
                  <a16:creationId xmlns:a16="http://schemas.microsoft.com/office/drawing/2014/main" id="{DC751BB9-EF5D-4C39-8184-FBA5DF586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" name="Freeform 33">
              <a:extLst>
                <a:ext uri="{FF2B5EF4-FFF2-40B4-BE49-F238E27FC236}">
                  <a16:creationId xmlns:a16="http://schemas.microsoft.com/office/drawing/2014/main" id="{1A5DAC98-1682-484F-B914-8EF9002E4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" name="Freeform 34">
              <a:extLst>
                <a:ext uri="{FF2B5EF4-FFF2-40B4-BE49-F238E27FC236}">
                  <a16:creationId xmlns:a16="http://schemas.microsoft.com/office/drawing/2014/main" id="{63CBD623-BDE5-4892-84AB-969756145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5">
              <a:extLst>
                <a:ext uri="{FF2B5EF4-FFF2-40B4-BE49-F238E27FC236}">
                  <a16:creationId xmlns:a16="http://schemas.microsoft.com/office/drawing/2014/main" id="{A91DC727-E386-4B88-8014-A2E44E66C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6">
              <a:extLst>
                <a:ext uri="{FF2B5EF4-FFF2-40B4-BE49-F238E27FC236}">
                  <a16:creationId xmlns:a16="http://schemas.microsoft.com/office/drawing/2014/main" id="{759F0305-5AFD-4EAA-BCCF-91816A792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7">
              <a:extLst>
                <a:ext uri="{FF2B5EF4-FFF2-40B4-BE49-F238E27FC236}">
                  <a16:creationId xmlns:a16="http://schemas.microsoft.com/office/drawing/2014/main" id="{87A12014-63FD-4B85-9CE9-EA928DAF4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8">
              <a:extLst>
                <a:ext uri="{FF2B5EF4-FFF2-40B4-BE49-F238E27FC236}">
                  <a16:creationId xmlns:a16="http://schemas.microsoft.com/office/drawing/2014/main" id="{0ADBF46D-9884-4BFE-BD93-F21AB1508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9">
              <a:extLst>
                <a:ext uri="{FF2B5EF4-FFF2-40B4-BE49-F238E27FC236}">
                  <a16:creationId xmlns:a16="http://schemas.microsoft.com/office/drawing/2014/main" id="{1EEFBA64-36F8-44ED-94A0-E7FE0FCB1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40">
              <a:extLst>
                <a:ext uri="{FF2B5EF4-FFF2-40B4-BE49-F238E27FC236}">
                  <a16:creationId xmlns:a16="http://schemas.microsoft.com/office/drawing/2014/main" id="{2B9E5D79-BEDC-44ED-8F76-9286B67C0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41">
              <a:extLst>
                <a:ext uri="{FF2B5EF4-FFF2-40B4-BE49-F238E27FC236}">
                  <a16:creationId xmlns:a16="http://schemas.microsoft.com/office/drawing/2014/main" id="{023179F4-6D65-475D-987F-14499F164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42">
              <a:extLst>
                <a:ext uri="{FF2B5EF4-FFF2-40B4-BE49-F238E27FC236}">
                  <a16:creationId xmlns:a16="http://schemas.microsoft.com/office/drawing/2014/main" id="{A10D81AF-EAA7-470E-8F7E-4115B816E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3">
              <a:extLst>
                <a:ext uri="{FF2B5EF4-FFF2-40B4-BE49-F238E27FC236}">
                  <a16:creationId xmlns:a16="http://schemas.microsoft.com/office/drawing/2014/main" id="{108D83ED-273F-4DC6-BC67-BAFFE5BE7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4">
              <a:extLst>
                <a:ext uri="{FF2B5EF4-FFF2-40B4-BE49-F238E27FC236}">
                  <a16:creationId xmlns:a16="http://schemas.microsoft.com/office/drawing/2014/main" id="{1E26474F-8C7F-483B-B54D-1AEA50D90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5">
              <a:extLst>
                <a:ext uri="{FF2B5EF4-FFF2-40B4-BE49-F238E27FC236}">
                  <a16:creationId xmlns:a16="http://schemas.microsoft.com/office/drawing/2014/main" id="{72C77715-CBD4-4CBD-AEFF-107F39FC5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6">
              <a:extLst>
                <a:ext uri="{FF2B5EF4-FFF2-40B4-BE49-F238E27FC236}">
                  <a16:creationId xmlns:a16="http://schemas.microsoft.com/office/drawing/2014/main" id="{58ADB291-DBDF-4FA6-8514-E739CC9F1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5" name="AutoShape 35">
            <a:extLst>
              <a:ext uri="{FF2B5EF4-FFF2-40B4-BE49-F238E27FC236}">
                <a16:creationId xmlns:a16="http://schemas.microsoft.com/office/drawing/2014/main" id="{D3B18FA7-FD12-4017-8F52-89F79F0094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4343400"/>
            <a:ext cx="8610600" cy="2461486"/>
          </a:xfrm>
          <a:prstGeom prst="wedgeRoundRectCallout">
            <a:avLst>
              <a:gd name="adj1" fmla="val 51185"/>
              <a:gd name="adj2" fmla="val -1038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Syntax states which strings of characters are in the proper format.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formal proof should be done purely syntactically,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 without meaning.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Here the substring “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father(</a:t>
            </a:r>
            <a:r>
              <a:rPr lang="en-CA" altLang="en-US" sz="2400" dirty="0">
                <a:solidFill>
                  <a:srgbClr val="FFC000"/>
                </a:solidFill>
              </a:rPr>
              <a:t>jeff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” is syntactically a term 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because </a:t>
            </a:r>
            <a:r>
              <a:rPr lang="en-CA" altLang="en-US" sz="2400" dirty="0">
                <a:solidFill>
                  <a:srgbClr val="FFC000"/>
                </a:solidFill>
              </a:rPr>
              <a:t>father</a:t>
            </a:r>
            <a:r>
              <a:rPr lang="en-CA" altLang="en-US" sz="2400" dirty="0">
                <a:solidFill>
                  <a:srgbClr val="FFFFFF"/>
                </a:solidFill>
              </a:rPr>
              <a:t> is stated to return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 object.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can be replaced with it.</a:t>
            </a:r>
          </a:p>
        </p:txBody>
      </p:sp>
    </p:spTree>
    <p:extLst>
      <p:ext uri="{BB962C8B-B14F-4D97-AF65-F5344CB8AC3E}">
        <p14:creationId xmlns:p14="http://schemas.microsoft.com/office/powerpoint/2010/main" val="2748590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6" grpId="0" animBg="1"/>
      <p:bldP spid="2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True</a:t>
            </a:r>
            <a:r>
              <a:rPr lang="fr-FR" altLang="en-US" sz="3200" kern="0" dirty="0">
                <a:solidFill>
                  <a:srgbClr val="FFFF00"/>
                </a:solidFill>
                <a:latin typeface="Times New Roman"/>
              </a:rPr>
              <a:t> iff </a:t>
            </a: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Provable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40" name="AutoShape 35">
            <a:extLst>
              <a:ext uri="{FF2B5EF4-FFF2-40B4-BE49-F238E27FC236}">
                <a16:creationId xmlns:a16="http://schemas.microsoft.com/office/drawing/2014/main" id="{65984946-1E13-488A-A142-2C357A0A2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6978" y="2033115"/>
            <a:ext cx="7641771" cy="1223932"/>
          </a:xfrm>
          <a:prstGeom prst="wedgeRoundRectCallout">
            <a:avLst>
              <a:gd name="adj1" fmla="val -53440"/>
              <a:gd name="adj2" fmla="val -24159"/>
              <a:gd name="adj3" fmla="val 16667"/>
            </a:avLst>
          </a:prstGeom>
          <a:noFill/>
          <a:ln w="127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endParaRPr lang="en-US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1F830E2-ADCC-44BF-8652-AEF5856939DD}"/>
              </a:ext>
            </a:extLst>
          </p:cNvPr>
          <p:cNvCxnSpPr>
            <a:cxnSpLocks/>
          </p:cNvCxnSpPr>
          <p:nvPr/>
        </p:nvCxnSpPr>
        <p:spPr bwMode="auto">
          <a:xfrm>
            <a:off x="4724400" y="2863406"/>
            <a:ext cx="0" cy="261850"/>
          </a:xfrm>
          <a:prstGeom prst="line">
            <a:avLst/>
          </a:prstGeom>
          <a:noFill/>
          <a:ln w="381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74" name="Picture 73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518207B5-885B-47FE-AF7C-A0540E64A62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750" y="3365945"/>
            <a:ext cx="764615" cy="783052"/>
          </a:xfrm>
          <a:prstGeom prst="rect">
            <a:avLst/>
          </a:prstGeom>
        </p:spPr>
      </p:pic>
      <p:sp>
        <p:nvSpPr>
          <p:cNvPr id="16" name="AutoShape 35">
            <a:extLst>
              <a:ext uri="{FF2B5EF4-FFF2-40B4-BE49-F238E27FC236}">
                <a16:creationId xmlns:a16="http://schemas.microsoft.com/office/drawing/2014/main" id="{37700297-E4D5-483A-A9F7-07071B5E7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6978" y="3440079"/>
            <a:ext cx="7641771" cy="936657"/>
          </a:xfrm>
          <a:prstGeom prst="wedgeRoundRectCallout">
            <a:avLst>
              <a:gd name="adj1" fmla="val -51383"/>
              <a:gd name="adj2" fmla="val -9856"/>
              <a:gd name="adj3" fmla="val 16667"/>
            </a:avLst>
          </a:prstGeom>
          <a:noFill/>
          <a:ln w="12700" cap="flat" cmpd="sng" algn="ctr">
            <a:solidFill>
              <a:srgbClr val="4D0201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Soundness:  </a:t>
            </a:r>
            <a:r>
              <a:rPr lang="en-US" altLang="en-US" sz="16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has a proof, then it is true.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Completeness: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is true, then </a:t>
            </a:r>
            <a:r>
              <a:rPr lang="en-US" altLang="en-US" sz="1050" dirty="0">
                <a:solidFill>
                  <a:srgbClr val="FFFFFF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it has a proof.</a:t>
            </a:r>
          </a:p>
        </p:txBody>
      </p:sp>
      <p:grpSp>
        <p:nvGrpSpPr>
          <p:cNvPr id="31" name="Group 29">
            <a:extLst>
              <a:ext uri="{FF2B5EF4-FFF2-40B4-BE49-F238E27FC236}">
                <a16:creationId xmlns:a16="http://schemas.microsoft.com/office/drawing/2014/main" id="{EFD3F5AA-BC88-43F5-8B3B-723ADC11C543}"/>
              </a:ext>
            </a:extLst>
          </p:cNvPr>
          <p:cNvGrpSpPr>
            <a:grpSpLocks/>
          </p:cNvGrpSpPr>
          <p:nvPr/>
        </p:nvGrpSpPr>
        <p:grpSpPr bwMode="auto">
          <a:xfrm>
            <a:off x="196475" y="2075152"/>
            <a:ext cx="917591" cy="929993"/>
            <a:chOff x="2065" y="1551"/>
            <a:chExt cx="1628" cy="1988"/>
          </a:xfrm>
        </p:grpSpPr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7CA246B-192B-4B43-A396-BD1CC89C7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56E3254C-03B6-4B41-BEBE-13F2A889D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DA675339-0238-4313-B381-51D19D2BD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33937201-F0F4-4661-8DC2-5884A1460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B245C071-79FB-4C1A-8B0A-E7B1701D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7D0B94DA-854E-4C94-8DEA-9034F4DA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CEAA7175-A3B1-4CEB-A2E0-C463F9822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92559F24-3E72-4C2B-B23C-AA9CCF2E6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D1BC65E6-CBCB-4AF8-B41B-C2EDD66F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6" name="Freeform 39">
              <a:extLst>
                <a:ext uri="{FF2B5EF4-FFF2-40B4-BE49-F238E27FC236}">
                  <a16:creationId xmlns:a16="http://schemas.microsoft.com/office/drawing/2014/main" id="{4A841056-D41A-4DB9-9FD0-6353153F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7" name="Freeform 40">
              <a:extLst>
                <a:ext uri="{FF2B5EF4-FFF2-40B4-BE49-F238E27FC236}">
                  <a16:creationId xmlns:a16="http://schemas.microsoft.com/office/drawing/2014/main" id="{241FC7D2-4067-4413-A091-F50AEAC28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8" name="Freeform 41">
              <a:extLst>
                <a:ext uri="{FF2B5EF4-FFF2-40B4-BE49-F238E27FC236}">
                  <a16:creationId xmlns:a16="http://schemas.microsoft.com/office/drawing/2014/main" id="{0E68DD08-DBE9-424B-B800-0F13C32C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9" name="Freeform 42">
              <a:extLst>
                <a:ext uri="{FF2B5EF4-FFF2-40B4-BE49-F238E27FC236}">
                  <a16:creationId xmlns:a16="http://schemas.microsoft.com/office/drawing/2014/main" id="{790A71E9-42EF-4EF1-8816-0A9BB77A5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0" name="Freeform 43">
              <a:extLst>
                <a:ext uri="{FF2B5EF4-FFF2-40B4-BE49-F238E27FC236}">
                  <a16:creationId xmlns:a16="http://schemas.microsoft.com/office/drawing/2014/main" id="{A9E8A0EB-3AD1-4DD9-A739-FD806D91E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1" name="Freeform 44">
              <a:extLst>
                <a:ext uri="{FF2B5EF4-FFF2-40B4-BE49-F238E27FC236}">
                  <a16:creationId xmlns:a16="http://schemas.microsoft.com/office/drawing/2014/main" id="{49DA9DD0-5011-4BA7-A7DE-A8FEAADC9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B820E045-ED36-4A2B-AA10-F76FD20AE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C22292DF-87B7-4DE2-8330-2D9FAF3F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55" name="AutoShape 35">
            <a:extLst>
              <a:ext uri="{FF2B5EF4-FFF2-40B4-BE49-F238E27FC236}">
                <a16:creationId xmlns:a16="http://schemas.microsoft.com/office/drawing/2014/main" id="{E9308E2A-C025-47C4-98F0-7DCAA5EA8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6978" y="551524"/>
            <a:ext cx="7641771" cy="1455768"/>
          </a:xfrm>
          <a:prstGeom prst="wedgeRoundRectCallout">
            <a:avLst>
              <a:gd name="adj1" fmla="val -51723"/>
              <a:gd name="adj2" fmla="val -28850"/>
              <a:gd name="adj3" fmla="val 16667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Your Task: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Given a formula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 </a:t>
            </a: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</a:rPr>
              <a:t>do one of the following: </a:t>
            </a:r>
            <a:endParaRPr lang="en-US" altLang="en-US" sz="2400" dirty="0">
              <a:solidFill>
                <a:srgbClr val="FEFEFE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indent="-457200">
              <a:buFont typeface="+mj-lt"/>
              <a:buAutoNum type="arabicPeriod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Prove it is true.</a:t>
            </a:r>
          </a:p>
          <a:p>
            <a:pPr marL="457200" indent="-457200">
              <a:buFont typeface="+mj-lt"/>
              <a:buAutoNum type="arabicPeriod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Prove that it is not.</a:t>
            </a:r>
          </a:p>
        </p:txBody>
      </p:sp>
      <p:pic>
        <p:nvPicPr>
          <p:cNvPr id="56" name="Picture 5" descr="j0116172">
            <a:extLst>
              <a:ext uri="{FF2B5EF4-FFF2-40B4-BE49-F238E27FC236}">
                <a16:creationId xmlns:a16="http://schemas.microsoft.com/office/drawing/2014/main" id="{2DC3117A-E3D9-4EF2-A288-5E8DB31096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79163" y="533400"/>
            <a:ext cx="764614" cy="10403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AutoShape 35">
            <a:extLst>
              <a:ext uri="{FF2B5EF4-FFF2-40B4-BE49-F238E27FC236}">
                <a16:creationId xmlns:a16="http://schemas.microsoft.com/office/drawing/2014/main" id="{15770DAE-3583-41CE-9194-30DE67445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9362" y="4465180"/>
            <a:ext cx="4694238" cy="902743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Mathematicians have been wanting </a:t>
            </a:r>
            <a:br>
              <a:rPr lang="en-US" altLang="en-US" sz="2400" dirty="0"/>
            </a:br>
            <a:r>
              <a:rPr lang="en-US" altLang="en-US" sz="2400" dirty="0"/>
              <a:t>to do this for thousands of years.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A727DC1C-8291-46C8-A41B-E2DE6BBBCDC6}"/>
              </a:ext>
            </a:extLst>
          </p:cNvPr>
          <p:cNvGrpSpPr/>
          <p:nvPr/>
        </p:nvGrpSpPr>
        <p:grpSpPr>
          <a:xfrm>
            <a:off x="58337" y="4521672"/>
            <a:ext cx="1323439" cy="1115841"/>
            <a:chOff x="-139896" y="1785965"/>
            <a:chExt cx="1323439" cy="1115841"/>
          </a:xfrm>
        </p:grpSpPr>
        <p:pic>
          <p:nvPicPr>
            <p:cNvPr id="57" name="Picture 6" descr="Euclid_3">
              <a:extLst>
                <a:ext uri="{FF2B5EF4-FFF2-40B4-BE49-F238E27FC236}">
                  <a16:creationId xmlns:a16="http://schemas.microsoft.com/office/drawing/2014/main" id="{9A2C4DCD-2AFD-45B6-9D84-A4F157F693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785965"/>
              <a:ext cx="672818" cy="10633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" name="Text Box 8">
              <a:extLst>
                <a:ext uri="{FF2B5EF4-FFF2-40B4-BE49-F238E27FC236}">
                  <a16:creationId xmlns:a16="http://schemas.microsoft.com/office/drawing/2014/main" id="{9AE53F8A-1A0A-4A98-8DE4-9D9C78A7F8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39896" y="2317031"/>
              <a:ext cx="1323439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Euclid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(300 BC)</a:t>
              </a:r>
            </a:p>
          </p:txBody>
        </p:sp>
      </p:grpSp>
      <p:pic>
        <p:nvPicPr>
          <p:cNvPr id="60" name="Picture 4">
            <a:extLst>
              <a:ext uri="{FF2B5EF4-FFF2-40B4-BE49-F238E27FC236}">
                <a16:creationId xmlns:a16="http://schemas.microsoft.com/office/drawing/2014/main" id="{4C4F4FFB-446C-4BBB-8762-C422616CFB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4342701"/>
            <a:ext cx="2399113" cy="2452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TextBox 60">
            <a:extLst>
              <a:ext uri="{FF2B5EF4-FFF2-40B4-BE49-F238E27FC236}">
                <a16:creationId xmlns:a16="http://schemas.microsoft.com/office/drawing/2014/main" id="{D960DE69-87B1-4F52-8364-FA371D7B3993}"/>
              </a:ext>
            </a:extLst>
          </p:cNvPr>
          <p:cNvSpPr txBox="1"/>
          <p:nvPr/>
        </p:nvSpPr>
        <p:spPr>
          <a:xfrm>
            <a:off x="3854306" y="1962152"/>
            <a:ext cx="193689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 Differentiate</a:t>
            </a:r>
          </a:p>
          <a:p>
            <a:pPr algn="ctr"/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5B575016-1180-4F56-91A2-5545A47997F3}"/>
              </a:ext>
            </a:extLst>
          </p:cNvPr>
          <p:cNvSpPr txBox="1"/>
          <p:nvPr/>
        </p:nvSpPr>
        <p:spPr>
          <a:xfrm>
            <a:off x="2101706" y="2552704"/>
            <a:ext cx="193689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True</a:t>
            </a:r>
            <a:endParaRPr lang="en-US" sz="2400" dirty="0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AE6E4125-385E-44C5-868C-D428A3161CB7}"/>
              </a:ext>
            </a:extLst>
          </p:cNvPr>
          <p:cNvSpPr txBox="1"/>
          <p:nvPr/>
        </p:nvSpPr>
        <p:spPr>
          <a:xfrm>
            <a:off x="6092682" y="2557169"/>
            <a:ext cx="193689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Provable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98058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16" grpId="0" uiExpand="1" build="allAtOnce" animBg="1"/>
      <p:bldP spid="55" grpId="0" animBg="1"/>
      <p:bldP spid="33" grpId="0" animBg="1"/>
      <p:bldP spid="61" grpId="0"/>
      <p:bldP spid="62" grpId="0"/>
      <p:bldP spid="63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>
            <a:extLst>
              <a:ext uri="{FF2B5EF4-FFF2-40B4-BE49-F238E27FC236}">
                <a16:creationId xmlns:a16="http://schemas.microsoft.com/office/drawing/2014/main" id="{A9DCB0F3-07A3-4C86-B99C-CC8D272DA479}"/>
              </a:ext>
            </a:extLst>
          </p:cNvPr>
          <p:cNvSpPr/>
          <p:nvPr/>
        </p:nvSpPr>
        <p:spPr>
          <a:xfrm>
            <a:off x="152400" y="1066800"/>
            <a:ext cx="959223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Rules: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).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0" name="Rectangle 2">
            <a:extLst>
              <a:ext uri="{FF2B5EF4-FFF2-40B4-BE49-F238E27FC236}">
                <a16:creationId xmlns:a16="http://schemas.microsoft.com/office/drawing/2014/main" id="{1A96AA22-CEEC-4F38-9FFD-3F77468ECDE6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Our Formal Proof Systems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33" name="Picture 5" descr="j0116172">
            <a:extLst>
              <a:ext uri="{FF2B5EF4-FFF2-40B4-BE49-F238E27FC236}">
                <a16:creationId xmlns:a16="http://schemas.microsoft.com/office/drawing/2014/main" id="{37C08737-7869-4FF7-B6FA-7EA1792B3D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62200" y="2479370"/>
            <a:ext cx="931503" cy="1267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" name="AutoShape 8">
            <a:extLst>
              <a:ext uri="{FF2B5EF4-FFF2-40B4-BE49-F238E27FC236}">
                <a16:creationId xmlns:a16="http://schemas.microsoft.com/office/drawing/2014/main" id="{FD7CA7F4-4A07-473C-B851-E9103F985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8568" y="2286000"/>
            <a:ext cx="2942232" cy="1600200"/>
          </a:xfrm>
          <a:prstGeom prst="wedgeRectCallout">
            <a:avLst>
              <a:gd name="adj1" fmla="val -57895"/>
              <a:gd name="adj2" fmla="val -24773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-22860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true </a:t>
            </a:r>
          </a:p>
          <a:p>
            <a:pPr marL="0" marR="0" lvl="0" indent="-22860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without specifying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  <a:p>
            <a:pPr marL="0" marR="0" lvl="0" indent="-22860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it must be true for every value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2202135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>
            <a:extLst>
              <a:ext uri="{FF2B5EF4-FFF2-40B4-BE49-F238E27FC236}">
                <a16:creationId xmlns:a16="http://schemas.microsoft.com/office/drawing/2014/main" id="{A9DCB0F3-07A3-4C86-B99C-CC8D272DA479}"/>
              </a:ext>
            </a:extLst>
          </p:cNvPr>
          <p:cNvSpPr/>
          <p:nvPr/>
        </p:nvSpPr>
        <p:spPr>
          <a:xfrm>
            <a:off x="152400" y="1066800"/>
            <a:ext cx="959223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Rules: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).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30" name="Rectangle 2">
            <a:extLst>
              <a:ext uri="{FF2B5EF4-FFF2-40B4-BE49-F238E27FC236}">
                <a16:creationId xmlns:a16="http://schemas.microsoft.com/office/drawing/2014/main" id="{1A96AA22-CEEC-4F38-9FFD-3F77468ECDE6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Our Formal Proof Systems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A3312C3-060C-4636-BEEC-B1560A22D600}"/>
              </a:ext>
            </a:extLst>
          </p:cNvPr>
          <p:cNvGrpSpPr/>
          <p:nvPr/>
        </p:nvGrpSpPr>
        <p:grpSpPr>
          <a:xfrm>
            <a:off x="3276600" y="1793543"/>
            <a:ext cx="3712192" cy="879145"/>
            <a:chOff x="3429000" y="1793543"/>
            <a:chExt cx="3712192" cy="879145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AE65AE81-CDBD-45BE-9085-9692B5A58A23}"/>
                </a:ext>
              </a:extLst>
            </p:cNvPr>
            <p:cNvSpPr/>
            <p:nvPr/>
          </p:nvSpPr>
          <p:spPr>
            <a:xfrm>
              <a:off x="3429000" y="1793543"/>
              <a:ext cx="609600" cy="492457"/>
            </a:xfrm>
            <a:prstGeom prst="ellipse">
              <a:avLst/>
            </a:prstGeom>
            <a:ln>
              <a:solidFill>
                <a:srgbClr val="FF0000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30CABF4C-8562-4A80-9A25-6DCBCAFD9BDC}"/>
                </a:ext>
              </a:extLst>
            </p:cNvPr>
            <p:cNvSpPr/>
            <p:nvPr/>
          </p:nvSpPr>
          <p:spPr>
            <a:xfrm>
              <a:off x="6226792" y="2180231"/>
              <a:ext cx="914400" cy="492457"/>
            </a:xfrm>
            <a:prstGeom prst="ellipse">
              <a:avLst/>
            </a:prstGeom>
            <a:ln>
              <a:solidFill>
                <a:srgbClr val="FF0000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cxnSp>
          <p:nvCxnSpPr>
            <p:cNvPr id="3" name="Straight Arrow Connector 2">
              <a:extLst>
                <a:ext uri="{FF2B5EF4-FFF2-40B4-BE49-F238E27FC236}">
                  <a16:creationId xmlns:a16="http://schemas.microsoft.com/office/drawing/2014/main" id="{8314D078-98F7-47C6-B691-4CC717FB8A6F}"/>
                </a:ext>
              </a:extLst>
            </p:cNvPr>
            <p:cNvCxnSpPr>
              <a:cxnSpLocks/>
              <a:endCxn id="8" idx="2"/>
            </p:cNvCxnSpPr>
            <p:nvPr/>
          </p:nvCxnSpPr>
          <p:spPr bwMode="auto">
            <a:xfrm>
              <a:off x="4033838" y="2097885"/>
              <a:ext cx="2192954" cy="328575"/>
            </a:xfrm>
            <a:prstGeom prst="straightConnector1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arrow" w="med" len="med"/>
              <a:tailEnd type="arrow"/>
            </a:ln>
            <a:effectLst/>
          </p:spPr>
        </p:cxnSp>
      </p:grpSp>
      <p:grpSp>
        <p:nvGrpSpPr>
          <p:cNvPr id="18" name="Group 29">
            <a:extLst>
              <a:ext uri="{FF2B5EF4-FFF2-40B4-BE49-F238E27FC236}">
                <a16:creationId xmlns:a16="http://schemas.microsoft.com/office/drawing/2014/main" id="{61D6742F-F744-4638-A9D2-5E429FDA1BFE}"/>
              </a:ext>
            </a:extLst>
          </p:cNvPr>
          <p:cNvGrpSpPr>
            <a:grpSpLocks/>
          </p:cNvGrpSpPr>
          <p:nvPr/>
        </p:nvGrpSpPr>
        <p:grpSpPr bwMode="auto">
          <a:xfrm>
            <a:off x="8220249" y="4937407"/>
            <a:ext cx="917591" cy="929993"/>
            <a:chOff x="2065" y="1551"/>
            <a:chExt cx="1628" cy="1988"/>
          </a:xfrm>
        </p:grpSpPr>
        <p:sp>
          <p:nvSpPr>
            <p:cNvPr id="19" name="Freeform 30">
              <a:extLst>
                <a:ext uri="{FF2B5EF4-FFF2-40B4-BE49-F238E27FC236}">
                  <a16:creationId xmlns:a16="http://schemas.microsoft.com/office/drawing/2014/main" id="{61D2B344-1219-4CE8-B527-C35CEBAE9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0" name="Freeform 31">
              <a:extLst>
                <a:ext uri="{FF2B5EF4-FFF2-40B4-BE49-F238E27FC236}">
                  <a16:creationId xmlns:a16="http://schemas.microsoft.com/office/drawing/2014/main" id="{1B250A61-584B-49E4-AFD0-18D4212D6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1" name="Freeform 32">
              <a:extLst>
                <a:ext uri="{FF2B5EF4-FFF2-40B4-BE49-F238E27FC236}">
                  <a16:creationId xmlns:a16="http://schemas.microsoft.com/office/drawing/2014/main" id="{E3AEAB88-7E75-43D7-B5FC-1466EF3E5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2" name="Freeform 33">
              <a:extLst>
                <a:ext uri="{FF2B5EF4-FFF2-40B4-BE49-F238E27FC236}">
                  <a16:creationId xmlns:a16="http://schemas.microsoft.com/office/drawing/2014/main" id="{382BC656-C67E-4A81-AFB9-F3FCA7984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3" name="Freeform 34">
              <a:extLst>
                <a:ext uri="{FF2B5EF4-FFF2-40B4-BE49-F238E27FC236}">
                  <a16:creationId xmlns:a16="http://schemas.microsoft.com/office/drawing/2014/main" id="{D61B1650-F0B6-4241-90AC-F843EAD02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4" name="Freeform 35">
              <a:extLst>
                <a:ext uri="{FF2B5EF4-FFF2-40B4-BE49-F238E27FC236}">
                  <a16:creationId xmlns:a16="http://schemas.microsoft.com/office/drawing/2014/main" id="{7FE17FC5-F81E-444A-AD21-5709E7A60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5" name="Freeform 36">
              <a:extLst>
                <a:ext uri="{FF2B5EF4-FFF2-40B4-BE49-F238E27FC236}">
                  <a16:creationId xmlns:a16="http://schemas.microsoft.com/office/drawing/2014/main" id="{ED453B02-6F9E-4638-9056-F38A9023E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6" name="Freeform 37">
              <a:extLst>
                <a:ext uri="{FF2B5EF4-FFF2-40B4-BE49-F238E27FC236}">
                  <a16:creationId xmlns:a16="http://schemas.microsoft.com/office/drawing/2014/main" id="{D9E4111F-A214-447F-B64C-F4880F539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7" name="Freeform 38">
              <a:extLst>
                <a:ext uri="{FF2B5EF4-FFF2-40B4-BE49-F238E27FC236}">
                  <a16:creationId xmlns:a16="http://schemas.microsoft.com/office/drawing/2014/main" id="{C4A563CC-38A0-4D43-B317-163C9F3CD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28" name="Freeform 39">
              <a:extLst>
                <a:ext uri="{FF2B5EF4-FFF2-40B4-BE49-F238E27FC236}">
                  <a16:creationId xmlns:a16="http://schemas.microsoft.com/office/drawing/2014/main" id="{032758A9-905F-4376-AB28-BB2BD5EF2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1" name="Freeform 40">
              <a:extLst>
                <a:ext uri="{FF2B5EF4-FFF2-40B4-BE49-F238E27FC236}">
                  <a16:creationId xmlns:a16="http://schemas.microsoft.com/office/drawing/2014/main" id="{47E311AB-23FE-4932-A9FE-C5FF97931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2" name="Freeform 41">
              <a:extLst>
                <a:ext uri="{FF2B5EF4-FFF2-40B4-BE49-F238E27FC236}">
                  <a16:creationId xmlns:a16="http://schemas.microsoft.com/office/drawing/2014/main" id="{9A26A881-A644-41BD-964C-EB62CC5F7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4" name="Freeform 42">
              <a:extLst>
                <a:ext uri="{FF2B5EF4-FFF2-40B4-BE49-F238E27FC236}">
                  <a16:creationId xmlns:a16="http://schemas.microsoft.com/office/drawing/2014/main" id="{C10DE198-AFD1-4DE9-8FD2-CA8AC1BFB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5" name="Freeform 43">
              <a:extLst>
                <a:ext uri="{FF2B5EF4-FFF2-40B4-BE49-F238E27FC236}">
                  <a16:creationId xmlns:a16="http://schemas.microsoft.com/office/drawing/2014/main" id="{EC8C9095-41CD-4322-B071-C063774B5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6" name="Freeform 44">
              <a:extLst>
                <a:ext uri="{FF2B5EF4-FFF2-40B4-BE49-F238E27FC236}">
                  <a16:creationId xmlns:a16="http://schemas.microsoft.com/office/drawing/2014/main" id="{F8F02443-8395-409B-BE3C-577EE7D60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7" name="Freeform 45">
              <a:extLst>
                <a:ext uri="{FF2B5EF4-FFF2-40B4-BE49-F238E27FC236}">
                  <a16:creationId xmlns:a16="http://schemas.microsoft.com/office/drawing/2014/main" id="{D2B96D9E-0108-49CB-8F02-BBD91BB0F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  <p:sp>
          <p:nvSpPr>
            <p:cNvPr id="38" name="Freeform 46">
              <a:extLst>
                <a:ext uri="{FF2B5EF4-FFF2-40B4-BE49-F238E27FC236}">
                  <a16:creationId xmlns:a16="http://schemas.microsoft.com/office/drawing/2014/main" id="{C0C90D61-C3CB-4CBA-AE65-A991BF931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endParaRPr>
            </a:p>
          </p:txBody>
        </p:sp>
      </p:grpSp>
      <p:sp>
        <p:nvSpPr>
          <p:cNvPr id="39" name="AutoShape 35">
            <a:extLst>
              <a:ext uri="{FF2B5EF4-FFF2-40B4-BE49-F238E27FC236}">
                <a16:creationId xmlns:a16="http://schemas.microsoft.com/office/drawing/2014/main" id="{D147E8E8-7B58-48D7-9DDB-BDB22E672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4168" y="4818939"/>
            <a:ext cx="4311636" cy="864684"/>
          </a:xfrm>
          <a:prstGeom prst="wedgeRoundRectCallout">
            <a:avLst>
              <a:gd name="adj1" fmla="val 56425"/>
              <a:gd name="adj2" fmla="val 54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add 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make it clear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that these mean different things.</a:t>
            </a:r>
          </a:p>
        </p:txBody>
      </p:sp>
      <p:pic>
        <p:nvPicPr>
          <p:cNvPr id="41" name="Picture 5" descr="j0116172">
            <a:extLst>
              <a:ext uri="{FF2B5EF4-FFF2-40B4-BE49-F238E27FC236}">
                <a16:creationId xmlns:a16="http://schemas.microsoft.com/office/drawing/2014/main" id="{B47211FA-D8C1-4B0F-BC70-46C7522551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717800" y="3365134"/>
            <a:ext cx="931503" cy="1267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A51224D8-54FD-4F0A-A400-99E2A06B3712}"/>
              </a:ext>
            </a:extLst>
          </p:cNvPr>
          <p:cNvSpPr/>
          <p:nvPr/>
        </p:nvSpPr>
        <p:spPr>
          <a:xfrm>
            <a:off x="6934200" y="1860434"/>
            <a:ext cx="108234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 defTabSz="685800" fontAlgn="auto">
              <a:spcAft>
                <a:spcPts val="0"/>
              </a:spcAft>
              <a:defRPr/>
            </a:pPr>
            <a:r>
              <a:rPr lang="en-US" altLang="en-US" sz="1600" dirty="0">
                <a:solidFill>
                  <a:srgbClr val="FFFFFF"/>
                </a:solidFill>
              </a:rPr>
              <a:t>(Not for </a:t>
            </a:r>
            <a:r>
              <a:rPr lang="en-CA" altLang="en-US" sz="16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16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endParaRPr lang="en-US" altLang="en-US" sz="1600" dirty="0">
              <a:solidFill>
                <a:srgbClr val="FFFFFF"/>
              </a:solidFill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F20CCCE6-03DD-437E-BEEC-AC9E308EBF4B}"/>
              </a:ext>
            </a:extLst>
          </p:cNvPr>
          <p:cNvSpPr/>
          <p:nvPr/>
        </p:nvSpPr>
        <p:spPr>
          <a:xfrm>
            <a:off x="7870634" y="1871246"/>
            <a:ext cx="76495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 defTabSz="685800" fontAlgn="auto">
              <a:spcAft>
                <a:spcPts val="0"/>
              </a:spcAft>
              <a:defRPr/>
            </a:pPr>
            <a:r>
              <a:rPr lang="en-US" altLang="en-US" sz="1600">
                <a:solidFill>
                  <a:srgbClr val="FFFFFF"/>
                </a:solidFill>
              </a:rPr>
              <a:t>or </a:t>
            </a:r>
            <a:r>
              <a:rPr lang="en-CA" altLang="en-US" sz="16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16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1600">
                <a:cs typeface="Times New Roman" panose="02020603050405020304" pitchFamily="18" charset="0"/>
                <a:sym typeface="Symbol" panose="05050102010706020507" pitchFamily="18" charset="2"/>
              </a:rPr>
              <a:t>).</a:t>
            </a:r>
            <a:endParaRPr lang="en-US" altLang="en-US" sz="1600" dirty="0"/>
          </a:p>
        </p:txBody>
      </p:sp>
      <p:sp>
        <p:nvSpPr>
          <p:cNvPr id="33" name="AutoShape 8">
            <a:extLst>
              <a:ext uri="{FF2B5EF4-FFF2-40B4-BE49-F238E27FC236}">
                <a16:creationId xmlns:a16="http://schemas.microsoft.com/office/drawing/2014/main" id="{04AE4F7A-3DE3-4B7C-A999-F35A83DA8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4168" y="3171763"/>
            <a:ext cx="4186832" cy="1569660"/>
          </a:xfrm>
          <a:prstGeom prst="wedgeRectCallout">
            <a:avLst>
              <a:gd name="adj1" fmla="val -56600"/>
              <a:gd name="adj2" fmla="val 11735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-22860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Let’s denote the object that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know exists by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4964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2" grpId="0"/>
      <p:bldP spid="40" grpId="0"/>
      <p:bldP spid="33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>
            <a:extLst>
              <a:ext uri="{FF2B5EF4-FFF2-40B4-BE49-F238E27FC236}">
                <a16:creationId xmlns:a16="http://schemas.microsoft.com/office/drawing/2014/main" id="{A9DCB0F3-07A3-4C86-B99C-CC8D272DA479}"/>
              </a:ext>
            </a:extLst>
          </p:cNvPr>
          <p:cNvSpPr/>
          <p:nvPr/>
        </p:nvSpPr>
        <p:spPr>
          <a:xfrm>
            <a:off x="152400" y="1066800"/>
            <a:ext cx="9592237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Rules: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).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lvl="0" indent="-457200" algn="l">
              <a:buFont typeface="Arial" panose="020B0604020202020204" pitchFamily="34" charset="0"/>
              <a:buChar char="•"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$: </a:t>
            </a:r>
            <a:r>
              <a:rPr lang="en-US" altLang="en-US" sz="2400" dirty="0">
                <a:solidFill>
                  <a:srgbClr val="FFFFFF"/>
                </a:solidFill>
              </a:rPr>
              <a:t>From line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, include </a:t>
            </a:r>
            <a:r>
              <a:rPr lang="en-US" altLang="en-US" sz="2400" dirty="0">
                <a:solidFill>
                  <a:srgbClr val="FFFFFF"/>
                </a:solidFill>
              </a:rPr>
              <a:t>line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lvl="0" algn="l"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         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30" name="Rectangle 2">
            <a:extLst>
              <a:ext uri="{FF2B5EF4-FFF2-40B4-BE49-F238E27FC236}">
                <a16:creationId xmlns:a16="http://schemas.microsoft.com/office/drawing/2014/main" id="{1A96AA22-CEEC-4F38-9FFD-3F77468ECDE6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Our Formal Proof Systems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6" name="Picture 5" descr="j0116172">
            <a:extLst>
              <a:ext uri="{FF2B5EF4-FFF2-40B4-BE49-F238E27FC236}">
                <a16:creationId xmlns:a16="http://schemas.microsoft.com/office/drawing/2014/main" id="{0E2D7352-79F5-42DE-BA5F-D1B09DEF65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717800" y="3348111"/>
            <a:ext cx="931503" cy="1267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AutoShape 8">
            <a:extLst>
              <a:ext uri="{FF2B5EF4-FFF2-40B4-BE49-F238E27FC236}">
                <a16:creationId xmlns:a16="http://schemas.microsoft.com/office/drawing/2014/main" id="{AC5FCC10-0F26-42B9-9749-BA9C8C746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4168" y="3154740"/>
            <a:ext cx="4186832" cy="1569660"/>
          </a:xfrm>
          <a:prstGeom prst="wedgeRectCallout">
            <a:avLst>
              <a:gd name="adj1" fmla="val -56600"/>
              <a:gd name="adj2" fmla="val 11735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-22860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Let’s denote the object that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know exists by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-22860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But now which value exists might depend on the value of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7B9C2A3-F931-4599-A3DF-00A84B842D47}"/>
              </a:ext>
            </a:extLst>
          </p:cNvPr>
          <p:cNvSpPr/>
          <p:nvPr/>
        </p:nvSpPr>
        <p:spPr>
          <a:xfrm>
            <a:off x="6934200" y="1860434"/>
            <a:ext cx="108234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 defTabSz="685800" fontAlgn="auto">
              <a:spcAft>
                <a:spcPts val="0"/>
              </a:spcAft>
              <a:defRPr/>
            </a:pPr>
            <a:r>
              <a:rPr lang="en-US" altLang="en-US" sz="1600" dirty="0">
                <a:solidFill>
                  <a:srgbClr val="FFFFFF"/>
                </a:solidFill>
              </a:rPr>
              <a:t>(Not for </a:t>
            </a:r>
            <a:r>
              <a:rPr lang="en-CA" altLang="en-US" sz="16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16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endParaRPr lang="en-US" altLang="en-US" sz="1600" dirty="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67CF7A6-2375-4A4C-9348-EB064ACE1A3A}"/>
              </a:ext>
            </a:extLst>
          </p:cNvPr>
          <p:cNvSpPr/>
          <p:nvPr/>
        </p:nvSpPr>
        <p:spPr>
          <a:xfrm>
            <a:off x="7870634" y="1871246"/>
            <a:ext cx="76495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 defTabSz="685800" fontAlgn="auto">
              <a:spcAft>
                <a:spcPts val="0"/>
              </a:spcAft>
              <a:defRPr/>
            </a:pPr>
            <a:r>
              <a:rPr lang="en-US" altLang="en-US" sz="1600">
                <a:solidFill>
                  <a:srgbClr val="FFFFFF"/>
                </a:solidFill>
              </a:rPr>
              <a:t>or </a:t>
            </a:r>
            <a:r>
              <a:rPr lang="en-CA" altLang="en-US" sz="16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16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1600">
                <a:cs typeface="Times New Roman" panose="02020603050405020304" pitchFamily="18" charset="0"/>
                <a:sym typeface="Symbol" panose="05050102010706020507" pitchFamily="18" charset="2"/>
              </a:rPr>
              <a:t>).</a:t>
            </a:r>
            <a:endParaRPr lang="en-US" altLang="en-US" sz="1600" dirty="0"/>
          </a:p>
        </p:txBody>
      </p:sp>
    </p:spTree>
    <p:extLst>
      <p:ext uri="{BB962C8B-B14F-4D97-AF65-F5344CB8AC3E}">
        <p14:creationId xmlns:p14="http://schemas.microsoft.com/office/powerpoint/2010/main" val="597942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>
            <a:extLst>
              <a:ext uri="{FF2B5EF4-FFF2-40B4-BE49-F238E27FC236}">
                <a16:creationId xmlns:a16="http://schemas.microsoft.com/office/drawing/2014/main" id="{A9DCB0F3-07A3-4C86-B99C-CC8D272DA479}"/>
              </a:ext>
            </a:extLst>
          </p:cNvPr>
          <p:cNvSpPr/>
          <p:nvPr/>
        </p:nvSpPr>
        <p:spPr>
          <a:xfrm>
            <a:off x="152400" y="1066800"/>
            <a:ext cx="959223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Rules: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).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</p:txBody>
      </p:sp>
      <p:sp>
        <p:nvSpPr>
          <p:cNvPr id="30" name="Rectangle 2">
            <a:extLst>
              <a:ext uri="{FF2B5EF4-FFF2-40B4-BE49-F238E27FC236}">
                <a16:creationId xmlns:a16="http://schemas.microsoft.com/office/drawing/2014/main" id="{1A96AA22-CEEC-4F38-9FFD-3F77468ECDE6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Our Formal Proof Systems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E71F737-7338-46C0-ADB1-DB116F0F225C}"/>
              </a:ext>
            </a:extLst>
          </p:cNvPr>
          <p:cNvSpPr/>
          <p:nvPr/>
        </p:nvSpPr>
        <p:spPr>
          <a:xfrm>
            <a:off x="6934200" y="1860434"/>
            <a:ext cx="108234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 defTabSz="685800" fontAlgn="auto">
              <a:spcAft>
                <a:spcPts val="0"/>
              </a:spcAft>
              <a:defRPr/>
            </a:pPr>
            <a:r>
              <a:rPr lang="en-US" altLang="en-US" sz="1600" dirty="0">
                <a:solidFill>
                  <a:srgbClr val="FFFFFF"/>
                </a:solidFill>
              </a:rPr>
              <a:t>(Not for </a:t>
            </a:r>
            <a:r>
              <a:rPr lang="en-CA" altLang="en-US" sz="16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16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endParaRPr lang="en-US" altLang="en-US" sz="1600" dirty="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4632F08-2013-4B99-B86C-E561EC49880A}"/>
              </a:ext>
            </a:extLst>
          </p:cNvPr>
          <p:cNvSpPr/>
          <p:nvPr/>
        </p:nvSpPr>
        <p:spPr>
          <a:xfrm>
            <a:off x="7870634" y="1871246"/>
            <a:ext cx="76495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 defTabSz="685800" fontAlgn="auto">
              <a:spcAft>
                <a:spcPts val="0"/>
              </a:spcAft>
              <a:defRPr/>
            </a:pPr>
            <a:r>
              <a:rPr lang="en-US" altLang="en-US" sz="1600">
                <a:solidFill>
                  <a:srgbClr val="FFFFFF"/>
                </a:solidFill>
              </a:rPr>
              <a:t>or </a:t>
            </a:r>
            <a:r>
              <a:rPr lang="en-CA" altLang="en-US" sz="16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16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1600">
                <a:cs typeface="Times New Roman" panose="02020603050405020304" pitchFamily="18" charset="0"/>
                <a:sym typeface="Symbol" panose="05050102010706020507" pitchFamily="18" charset="2"/>
              </a:rPr>
              <a:t>).</a:t>
            </a:r>
            <a:endParaRPr lang="en-US" altLang="en-US" sz="1600" dirty="0"/>
          </a:p>
        </p:txBody>
      </p:sp>
      <p:pic>
        <p:nvPicPr>
          <p:cNvPr id="9" name="Picture 8" descr="j0116172">
            <a:extLst>
              <a:ext uri="{FF2B5EF4-FFF2-40B4-BE49-F238E27FC236}">
                <a16:creationId xmlns:a16="http://schemas.microsoft.com/office/drawing/2014/main" id="{2E7DCBD7-A6F0-4E10-97B8-56D247310E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717800" y="3348111"/>
            <a:ext cx="931503" cy="1267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AutoShape 8">
            <a:extLst>
              <a:ext uri="{FF2B5EF4-FFF2-40B4-BE49-F238E27FC236}">
                <a16:creationId xmlns:a16="http://schemas.microsoft.com/office/drawing/2014/main" id="{4421C32D-86EB-4D0B-A03A-8B879B74D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1518" y="2743200"/>
            <a:ext cx="4205029" cy="2667000"/>
          </a:xfrm>
          <a:prstGeom prst="wedgeRectCallout">
            <a:avLst>
              <a:gd name="adj1" fmla="val -56600"/>
              <a:gd name="adj2" fmla="val 11735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-22860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the symbol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appears elsewhere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in your proof,</a:t>
            </a:r>
          </a:p>
          <a:p>
            <a:pPr marL="0" marR="0" lvl="0" indent="-22860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use a new one now.</a:t>
            </a:r>
          </a:p>
          <a:p>
            <a:pPr indent="-228600" algn="ctr" eaLnBrk="1" hangingPunct="1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Maybe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lang="en-CA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y</a:t>
            </a:r>
            <a:r>
              <a:rPr lang="en-CA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….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indent="-228600" algn="ctr" eaLnBrk="1" hangingPunct="1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After all, this constant that exists might be different than the other one that exists.</a:t>
            </a:r>
          </a:p>
          <a:p>
            <a:pPr marL="0" marR="0" lvl="0" indent="-22860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8579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>
            <a:extLst>
              <a:ext uri="{FF2B5EF4-FFF2-40B4-BE49-F238E27FC236}">
                <a16:creationId xmlns:a16="http://schemas.microsoft.com/office/drawing/2014/main" id="{A9DCB0F3-07A3-4C86-B99C-CC8D272DA479}"/>
              </a:ext>
            </a:extLst>
          </p:cNvPr>
          <p:cNvSpPr/>
          <p:nvPr/>
        </p:nvSpPr>
        <p:spPr>
          <a:xfrm>
            <a:off x="152400" y="1066800"/>
            <a:ext cx="9592237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Rules: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).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</p:txBody>
      </p:sp>
      <p:sp>
        <p:nvSpPr>
          <p:cNvPr id="30" name="Rectangle 2">
            <a:extLst>
              <a:ext uri="{FF2B5EF4-FFF2-40B4-BE49-F238E27FC236}">
                <a16:creationId xmlns:a16="http://schemas.microsoft.com/office/drawing/2014/main" id="{1A96AA22-CEEC-4F38-9FFD-3F77468ECDE6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Our Formal Proof Systems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4" name="Picture 3" descr="j0116172">
            <a:extLst>
              <a:ext uri="{FF2B5EF4-FFF2-40B4-BE49-F238E27FC236}">
                <a16:creationId xmlns:a16="http://schemas.microsoft.com/office/drawing/2014/main" id="{B72869BD-2014-4C1A-88E1-C11175E255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717800" y="3317571"/>
            <a:ext cx="931503" cy="1267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AutoShape 8">
            <a:extLst>
              <a:ext uri="{FF2B5EF4-FFF2-40B4-BE49-F238E27FC236}">
                <a16:creationId xmlns:a16="http://schemas.microsoft.com/office/drawing/2014/main" id="{F50B2692-9906-4E6A-814A-C2FC73309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0968" y="3200400"/>
            <a:ext cx="2942232" cy="1938992"/>
          </a:xfrm>
          <a:prstGeom prst="wedgeRectCallout">
            <a:avLst>
              <a:gd name="adj1" fmla="val -57895"/>
              <a:gd name="adj2" fmla="val -24773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-22860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true </a:t>
            </a:r>
          </a:p>
          <a:p>
            <a:pPr marL="0" marR="0" lvl="0" indent="-22860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some value defined by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term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-22860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it must be true for some value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9223192-4415-4A65-AC76-8D645890DD8C}"/>
              </a:ext>
            </a:extLst>
          </p:cNvPr>
          <p:cNvSpPr/>
          <p:nvPr/>
        </p:nvSpPr>
        <p:spPr>
          <a:xfrm>
            <a:off x="6934199" y="2618432"/>
            <a:ext cx="29422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en-CA" altLang="en-US" sz="1600" dirty="0">
                <a:cs typeface="Times New Roman" panose="02020603050405020304" pitchFamily="18" charset="0"/>
                <a:sym typeface="Symbol" panose="05050102010706020507" pitchFamily="18" charset="2"/>
              </a:rPr>
              <a:t>(Except </a:t>
            </a:r>
            <a:r>
              <a:rPr lang="en-US" altLang="en-US" sz="16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1600" dirty="0">
                <a:solidFill>
                  <a:srgbClr val="FFC000"/>
                </a:solidFill>
              </a:rPr>
              <a:t>x </a:t>
            </a:r>
            <a:r>
              <a:rPr lang="el-GR" altLang="en-US" sz="16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16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16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x,term</a:t>
            </a:r>
            <a:r>
              <a:rPr lang="en-CA" altLang="en-US" sz="16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lang="en-CA" altLang="en-US" sz="1600" dirty="0">
                <a:cs typeface="Times New Roman" panose="02020603050405020304" pitchFamily="18" charset="0"/>
                <a:sym typeface="Symbol" panose="05050102010706020507" pitchFamily="18" charset="2"/>
              </a:rPr>
              <a:t>).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E71F737-7338-46C0-ADB1-DB116F0F225C}"/>
              </a:ext>
            </a:extLst>
          </p:cNvPr>
          <p:cNvSpPr/>
          <p:nvPr/>
        </p:nvSpPr>
        <p:spPr>
          <a:xfrm>
            <a:off x="6934200" y="1860434"/>
            <a:ext cx="108234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 defTabSz="685800" fontAlgn="auto">
              <a:spcAft>
                <a:spcPts val="0"/>
              </a:spcAft>
              <a:defRPr/>
            </a:pPr>
            <a:r>
              <a:rPr lang="en-US" altLang="en-US" sz="1600" dirty="0">
                <a:solidFill>
                  <a:srgbClr val="FFFFFF"/>
                </a:solidFill>
              </a:rPr>
              <a:t>(Not for </a:t>
            </a:r>
            <a:r>
              <a:rPr lang="en-CA" altLang="en-US" sz="16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16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endParaRPr lang="en-US" altLang="en-US" sz="1600" dirty="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4632F08-2013-4B99-B86C-E561EC49880A}"/>
              </a:ext>
            </a:extLst>
          </p:cNvPr>
          <p:cNvSpPr/>
          <p:nvPr/>
        </p:nvSpPr>
        <p:spPr>
          <a:xfrm>
            <a:off x="7870634" y="1871246"/>
            <a:ext cx="76495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l" defTabSz="685800" fontAlgn="auto">
              <a:spcAft>
                <a:spcPts val="0"/>
              </a:spcAft>
              <a:defRPr/>
            </a:pPr>
            <a:r>
              <a:rPr lang="en-US" altLang="en-US" sz="1600">
                <a:solidFill>
                  <a:srgbClr val="FFFFFF"/>
                </a:solidFill>
              </a:rPr>
              <a:t>or </a:t>
            </a:r>
            <a:r>
              <a:rPr lang="en-CA" altLang="en-US" sz="16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16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1600">
                <a:cs typeface="Times New Roman" panose="02020603050405020304" pitchFamily="18" charset="0"/>
                <a:sym typeface="Symbol" panose="05050102010706020507" pitchFamily="18" charset="2"/>
              </a:rPr>
              <a:t>).</a:t>
            </a:r>
            <a:endParaRPr lang="en-US" altLang="en-US" sz="1600" dirty="0"/>
          </a:p>
        </p:txBody>
      </p:sp>
    </p:spTree>
    <p:extLst>
      <p:ext uri="{BB962C8B-B14F-4D97-AF65-F5344CB8AC3E}">
        <p14:creationId xmlns:p14="http://schemas.microsoft.com/office/powerpoint/2010/main" val="223633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>
            <a:extLst>
              <a:ext uri="{FF2B5EF4-FFF2-40B4-BE49-F238E27FC236}">
                <a16:creationId xmlns:a16="http://schemas.microsoft.com/office/drawing/2014/main" id="{A9DCB0F3-07A3-4C86-B99C-CC8D272DA479}"/>
              </a:ext>
            </a:extLst>
          </p:cNvPr>
          <p:cNvSpPr/>
          <p:nvPr/>
        </p:nvSpPr>
        <p:spPr>
          <a:xfrm>
            <a:off x="152400" y="1066800"/>
            <a:ext cx="9592237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Rules: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).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Negating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"&amp;$: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   iff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" name="Rectangle 2">
            <a:extLst>
              <a:ext uri="{FF2B5EF4-FFF2-40B4-BE49-F238E27FC236}">
                <a16:creationId xmlns:a16="http://schemas.microsoft.com/office/drawing/2014/main" id="{1A96AA22-CEEC-4F38-9FFD-3F77468ECDE6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Our Formal Proof Systems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4" name="Picture 3" descr="j0116172">
            <a:extLst>
              <a:ext uri="{FF2B5EF4-FFF2-40B4-BE49-F238E27FC236}">
                <a16:creationId xmlns:a16="http://schemas.microsoft.com/office/drawing/2014/main" id="{ECCB3FFE-CEF1-4DD9-A410-EB14541B30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667000" y="3685527"/>
            <a:ext cx="931503" cy="1267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AutoShape 8">
            <a:extLst>
              <a:ext uri="{FF2B5EF4-FFF2-40B4-BE49-F238E27FC236}">
                <a16:creationId xmlns:a16="http://schemas.microsoft.com/office/drawing/2014/main" id="{E77175BA-10E7-48A3-9758-25C4C06203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5268" y="3472272"/>
            <a:ext cx="3996332" cy="1143000"/>
          </a:xfrm>
          <a:prstGeom prst="wedgeRectCallout">
            <a:avLst>
              <a:gd name="adj1" fmla="val -57895"/>
              <a:gd name="adj2" fmla="val -24773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-22860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it is not true</a:t>
            </a:r>
          </a:p>
          <a:p>
            <a:pPr marL="0" marR="0" lvl="0" indent="-22860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that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true for every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  <a:p>
            <a:pPr marL="0" marR="0" lvl="0" indent="-22860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for some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it is not true.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7D9C892-4830-41DB-9984-5128FB8D1337}"/>
              </a:ext>
            </a:extLst>
          </p:cNvPr>
          <p:cNvSpPr/>
          <p:nvPr/>
        </p:nvSpPr>
        <p:spPr>
          <a:xfrm>
            <a:off x="6934200" y="1860434"/>
            <a:ext cx="1082348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l" defTabSz="685800" fontAlgn="auto">
              <a:spcAft>
                <a:spcPts val="0"/>
              </a:spcAft>
              <a:defRPr/>
            </a:pPr>
            <a:r>
              <a:rPr lang="en-US" altLang="en-US" sz="1600" dirty="0">
                <a:solidFill>
                  <a:srgbClr val="FFFFFF"/>
                </a:solidFill>
              </a:rPr>
              <a:t>(Not for </a:t>
            </a:r>
            <a:r>
              <a:rPr lang="en-CA" altLang="en-US" sz="16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16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endParaRPr lang="en-US" altLang="en-US" sz="1600" dirty="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D1FA7D8-8B8D-405C-9B21-9F03A3FF7A8D}"/>
              </a:ext>
            </a:extLst>
          </p:cNvPr>
          <p:cNvSpPr/>
          <p:nvPr/>
        </p:nvSpPr>
        <p:spPr>
          <a:xfrm>
            <a:off x="7870634" y="1871246"/>
            <a:ext cx="816166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l" defTabSz="685800" fontAlgn="auto">
              <a:spcAft>
                <a:spcPts val="0"/>
              </a:spcAft>
              <a:defRPr/>
            </a:pPr>
            <a:r>
              <a:rPr lang="en-US" altLang="en-US" sz="1600">
                <a:solidFill>
                  <a:srgbClr val="FFFFFF"/>
                </a:solidFill>
              </a:rPr>
              <a:t>or </a:t>
            </a:r>
            <a:r>
              <a:rPr lang="en-CA" altLang="en-US" sz="16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16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1600">
                <a:cs typeface="Times New Roman" panose="02020603050405020304" pitchFamily="18" charset="0"/>
                <a:sym typeface="Symbol" panose="05050102010706020507" pitchFamily="18" charset="2"/>
              </a:rPr>
              <a:t>).</a:t>
            </a:r>
            <a:endParaRPr lang="en-US" altLang="en-US" sz="160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C6B4A35-060A-4D18-899E-1563BFFB2A62}"/>
              </a:ext>
            </a:extLst>
          </p:cNvPr>
          <p:cNvSpPr/>
          <p:nvPr/>
        </p:nvSpPr>
        <p:spPr>
          <a:xfrm>
            <a:off x="6934199" y="2618432"/>
            <a:ext cx="236220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en-CA" altLang="en-US" sz="1600" dirty="0">
                <a:cs typeface="Times New Roman" panose="02020603050405020304" pitchFamily="18" charset="0"/>
                <a:sym typeface="Symbol" panose="05050102010706020507" pitchFamily="18" charset="2"/>
              </a:rPr>
              <a:t>(Except </a:t>
            </a:r>
            <a:r>
              <a:rPr lang="en-US" altLang="en-US" sz="16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1600" dirty="0">
                <a:solidFill>
                  <a:srgbClr val="FFC000"/>
                </a:solidFill>
              </a:rPr>
              <a:t>x </a:t>
            </a:r>
            <a:r>
              <a:rPr lang="el-GR" altLang="en-US" sz="16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16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16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x,term</a:t>
            </a:r>
            <a:r>
              <a:rPr lang="en-CA" altLang="en-US" sz="16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lang="en-CA" altLang="en-US" sz="1600" dirty="0">
                <a:cs typeface="Times New Roman" panose="02020603050405020304" pitchFamily="18" charset="0"/>
                <a:sym typeface="Symbol" panose="05050102010706020507" pitchFamily="18" charset="2"/>
              </a:rPr>
              <a:t>).</a:t>
            </a:r>
          </a:p>
        </p:txBody>
      </p:sp>
    </p:spTree>
    <p:extLst>
      <p:ext uri="{BB962C8B-B14F-4D97-AF65-F5344CB8AC3E}">
        <p14:creationId xmlns:p14="http://schemas.microsoft.com/office/powerpoint/2010/main" val="1756468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>
            <a:extLst>
              <a:ext uri="{FF2B5EF4-FFF2-40B4-BE49-F238E27FC236}">
                <a16:creationId xmlns:a16="http://schemas.microsoft.com/office/drawing/2014/main" id="{A9DCB0F3-07A3-4C86-B99C-CC8D272DA479}"/>
              </a:ext>
            </a:extLst>
          </p:cNvPr>
          <p:cNvSpPr/>
          <p:nvPr/>
        </p:nvSpPr>
        <p:spPr>
          <a:xfrm>
            <a:off x="152400" y="1066800"/>
            <a:ext cx="9592237" cy="489364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Rules: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).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Negating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"&amp;$: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   iff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 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Deduction: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91440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Deduction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Goal: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91440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  ) 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Assumption</a:t>
            </a:r>
          </a:p>
          <a:p>
            <a:pPr marL="91440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________ …</a:t>
            </a:r>
          </a:p>
          <a:p>
            <a:pPr marL="91440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</a:p>
          <a:p>
            <a:pPr lvl="2" algn="l"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           </a:t>
            </a:r>
            <a:r>
              <a:rPr 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Deduction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Conclusion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" name="Rectangle 2">
            <a:extLst>
              <a:ext uri="{FF2B5EF4-FFF2-40B4-BE49-F238E27FC236}">
                <a16:creationId xmlns:a16="http://schemas.microsoft.com/office/drawing/2014/main" id="{1A96AA22-CEEC-4F38-9FFD-3F77468ECDE6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Our Formal Proof Systems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ABB954C-64CA-4CD7-8DFB-4249D7AD15C8}"/>
              </a:ext>
            </a:extLst>
          </p:cNvPr>
          <p:cNvGrpSpPr/>
          <p:nvPr/>
        </p:nvGrpSpPr>
        <p:grpSpPr>
          <a:xfrm>
            <a:off x="2766536" y="4066881"/>
            <a:ext cx="407360" cy="1101467"/>
            <a:chOff x="2703515" y="3975100"/>
            <a:chExt cx="407360" cy="1101467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35269BEF-12B1-472E-BA3A-D3682BBF891B}"/>
                </a:ext>
              </a:extLst>
            </p:cNvPr>
            <p:cNvSpPr/>
            <p:nvPr/>
          </p:nvSpPr>
          <p:spPr>
            <a:xfrm>
              <a:off x="2716215" y="3975100"/>
              <a:ext cx="394660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l-GR" altLang="en-US" sz="1800" baseline="-2500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D13EF84-389D-40EF-B3A5-DFD4D802DBDE}"/>
                </a:ext>
              </a:extLst>
            </p:cNvPr>
            <p:cNvSpPr/>
            <p:nvPr/>
          </p:nvSpPr>
          <p:spPr>
            <a:xfrm>
              <a:off x="2703515" y="4707235"/>
              <a:ext cx="394660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l-GR" altLang="en-US" sz="1800" baseline="-2500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pic>
        <p:nvPicPr>
          <p:cNvPr id="7" name="Picture 6" descr="j0116172">
            <a:extLst>
              <a:ext uri="{FF2B5EF4-FFF2-40B4-BE49-F238E27FC236}">
                <a16:creationId xmlns:a16="http://schemas.microsoft.com/office/drawing/2014/main" id="{86B92394-B593-4F58-96FA-561CFF1F94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57200" y="5638800"/>
            <a:ext cx="931503" cy="1267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AutoShape 8">
            <a:extLst>
              <a:ext uri="{FF2B5EF4-FFF2-40B4-BE49-F238E27FC236}">
                <a16:creationId xmlns:a16="http://schemas.microsoft.com/office/drawing/2014/main" id="{B1187859-8C18-4A65-8C2C-DEE6DC4B53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9426" y="5683405"/>
            <a:ext cx="6836374" cy="1142999"/>
          </a:xfrm>
          <a:prstGeom prst="wedgeRectCallout">
            <a:avLst>
              <a:gd name="adj1" fmla="val -54199"/>
              <a:gd name="adj2" fmla="val -26401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28600" algn="ctr" eaLnBrk="1" hangingPunct="1">
              <a:spcBef>
                <a:spcPts val="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lang="el-GR" altLang="en-US" sz="2400" baseline="-2500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l-GR" altLang="en-US" sz="240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>
                <a:solidFill>
                  <a:srgbClr val="FFFFFF"/>
                </a:solidFill>
              </a:rPr>
              <a:t>is needed when </a:t>
            </a:r>
            <a:r>
              <a:rPr lang="en-US" altLang="en-US" sz="2400">
                <a:solidFill>
                  <a:srgbClr val="FFC000"/>
                </a:solidFill>
              </a:rPr>
              <a:t>x</a:t>
            </a:r>
            <a:r>
              <a:rPr lang="en-US" altLang="en-US" sz="2400">
                <a:solidFill>
                  <a:srgbClr val="FFFFFF"/>
                </a:solidFill>
              </a:rPr>
              <a:t> is a free variable. </a:t>
            </a:r>
          </a:p>
          <a:p>
            <a:pPr indent="-228600" algn="ctr" eaLnBrk="1" hangingPunct="1">
              <a:spcBef>
                <a:spcPts val="0"/>
              </a:spcBef>
              <a:buNone/>
              <a:defRPr/>
            </a:pPr>
            <a:r>
              <a:rPr lang="en-US" altLang="en-US" sz="2400">
                <a:solidFill>
                  <a:srgbClr val="FFFFFF"/>
                </a:solidFill>
              </a:rPr>
              <a:t>It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reminds us that the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line has a different meaning.</a:t>
            </a:r>
          </a:p>
          <a:p>
            <a:pPr marL="0" marR="0" lvl="0" indent="-22860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And hence the rules are slightly different.</a:t>
            </a:r>
            <a:endParaRPr kumimoji="0" lang="en-US" altLang="en-US" sz="2400" b="0" i="0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91EDC73-BEE8-4704-8F93-8F57F351BC91}"/>
              </a:ext>
            </a:extLst>
          </p:cNvPr>
          <p:cNvSpPr/>
          <p:nvPr/>
        </p:nvSpPr>
        <p:spPr>
          <a:xfrm>
            <a:off x="6934200" y="1860434"/>
            <a:ext cx="1082348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l" defTabSz="685800" fontAlgn="auto">
              <a:spcAft>
                <a:spcPts val="0"/>
              </a:spcAft>
              <a:defRPr/>
            </a:pPr>
            <a:r>
              <a:rPr lang="en-US" altLang="en-US" sz="1600" dirty="0">
                <a:solidFill>
                  <a:srgbClr val="FFFFFF"/>
                </a:solidFill>
              </a:rPr>
              <a:t>(Not for </a:t>
            </a:r>
            <a:r>
              <a:rPr lang="en-CA" altLang="en-US" sz="16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16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endParaRPr lang="en-US" altLang="en-US" sz="1600" dirty="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5D5C226-3C1E-485F-BE97-EAD5AF0D0021}"/>
              </a:ext>
            </a:extLst>
          </p:cNvPr>
          <p:cNvSpPr/>
          <p:nvPr/>
        </p:nvSpPr>
        <p:spPr>
          <a:xfrm>
            <a:off x="6934199" y="2618432"/>
            <a:ext cx="236220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en-CA" altLang="en-US" sz="1600" dirty="0">
                <a:cs typeface="Times New Roman" panose="02020603050405020304" pitchFamily="18" charset="0"/>
                <a:sym typeface="Symbol" panose="05050102010706020507" pitchFamily="18" charset="2"/>
              </a:rPr>
              <a:t>(Except </a:t>
            </a:r>
            <a:r>
              <a:rPr lang="en-US" altLang="en-US" sz="16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1600" dirty="0">
                <a:solidFill>
                  <a:srgbClr val="FFC000"/>
                </a:solidFill>
              </a:rPr>
              <a:t>x </a:t>
            </a:r>
            <a:r>
              <a:rPr lang="el-GR" altLang="en-US" sz="16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16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16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x,term</a:t>
            </a:r>
            <a:r>
              <a:rPr lang="en-CA" altLang="en-US" sz="16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lang="en-CA" altLang="en-US" sz="1600" dirty="0">
                <a:cs typeface="Times New Roman" panose="02020603050405020304" pitchFamily="18" charset="0"/>
                <a:sym typeface="Symbol" panose="05050102010706020507" pitchFamily="18" charset="2"/>
              </a:rPr>
              <a:t>).</a:t>
            </a:r>
          </a:p>
        </p:txBody>
      </p:sp>
      <p:sp>
        <p:nvSpPr>
          <p:cNvPr id="15" name="Text Box 44">
            <a:extLst>
              <a:ext uri="{FF2B5EF4-FFF2-40B4-BE49-F238E27FC236}">
                <a16:creationId xmlns:a16="http://schemas.microsoft.com/office/drawing/2014/main" id="{437AED91-3978-4FEB-9523-6F1733D2D4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609" y="4710752"/>
            <a:ext cx="281519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>
                <a:solidFill>
                  <a:srgbClr val="66FF66"/>
                </a:solidFill>
              </a:rPr>
              <a:t>x</a:t>
            </a:r>
            <a:r>
              <a:rPr lang="el-GR" altLang="en-US" sz="1800" baseline="-250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olidFill>
                  <a:srgbClr val="66FF66"/>
                </a:solidFill>
                <a:latin typeface="Symbol" pitchFamily="18" charset="2"/>
              </a:rPr>
              <a:t>[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>
                <a:solidFill>
                  <a:srgbClr val="66FF66"/>
                </a:solidFill>
                <a:cs typeface="Times New Roman" panose="02020603050405020304" pitchFamily="18" charset="0"/>
              </a:rPr>
              <a:t>(</a:t>
            </a:r>
            <a:r>
              <a:rPr lang="en-CA" sz="24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1800" baseline="-250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]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16" name="Text Box 44">
            <a:extLst>
              <a:ext uri="{FF2B5EF4-FFF2-40B4-BE49-F238E27FC236}">
                <a16:creationId xmlns:a16="http://schemas.microsoft.com/office/drawing/2014/main" id="{CEDB6AE7-4400-41F5-9C7E-FF21D20D39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696" y="3962400"/>
            <a:ext cx="281519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>
                <a:solidFill>
                  <a:srgbClr val="66FF66"/>
                </a:solidFill>
              </a:rPr>
              <a:t>x</a:t>
            </a:r>
            <a:r>
              <a:rPr lang="el-GR" altLang="en-US" sz="1800" baseline="-250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olidFill>
                  <a:srgbClr val="66FF66"/>
                </a:solidFill>
                <a:latin typeface="Symbol" pitchFamily="18" charset="2"/>
              </a:rPr>
              <a:t>[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>
                <a:solidFill>
                  <a:srgbClr val="66FF66"/>
                </a:solidFill>
                <a:cs typeface="Times New Roman" panose="02020603050405020304" pitchFamily="18" charset="0"/>
              </a:rPr>
              <a:t>(</a:t>
            </a:r>
            <a:r>
              <a:rPr lang="en-CA" sz="24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1800" baseline="-250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]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F107FCB8-7254-4DAF-9642-D1AC7BE0992B}"/>
              </a:ext>
            </a:extLst>
          </p:cNvPr>
          <p:cNvSpPr/>
          <p:nvPr/>
        </p:nvSpPr>
        <p:spPr>
          <a:xfrm>
            <a:off x="7870634" y="1871246"/>
            <a:ext cx="816166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l" defTabSz="685800" fontAlgn="auto">
              <a:spcAft>
                <a:spcPts val="0"/>
              </a:spcAft>
              <a:defRPr/>
            </a:pPr>
            <a:r>
              <a:rPr lang="en-US" altLang="en-US" sz="1600">
                <a:solidFill>
                  <a:srgbClr val="FFFFFF"/>
                </a:solidFill>
              </a:rPr>
              <a:t>or </a:t>
            </a:r>
            <a:r>
              <a:rPr lang="en-CA" altLang="en-US" sz="16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16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1600">
                <a:cs typeface="Times New Roman" panose="02020603050405020304" pitchFamily="18" charset="0"/>
                <a:sym typeface="Symbol" panose="05050102010706020507" pitchFamily="18" charset="2"/>
              </a:rPr>
              <a:t>).</a:t>
            </a:r>
            <a:endParaRPr lang="en-US" altLang="en-US" sz="1600" dirty="0"/>
          </a:p>
        </p:txBody>
      </p:sp>
    </p:spTree>
    <p:extLst>
      <p:ext uri="{BB962C8B-B14F-4D97-AF65-F5344CB8AC3E}">
        <p14:creationId xmlns:p14="http://schemas.microsoft.com/office/powerpoint/2010/main" val="718126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5" grpId="0"/>
      <p:bldP spid="16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>
            <a:extLst>
              <a:ext uri="{FF2B5EF4-FFF2-40B4-BE49-F238E27FC236}">
                <a16:creationId xmlns:a16="http://schemas.microsoft.com/office/drawing/2014/main" id="{A9DCB0F3-07A3-4C86-B99C-CC8D272DA479}"/>
              </a:ext>
            </a:extLst>
          </p:cNvPr>
          <p:cNvSpPr/>
          <p:nvPr/>
        </p:nvSpPr>
        <p:spPr>
          <a:xfrm>
            <a:off x="152400" y="1066800"/>
            <a:ext cx="9592237" cy="489364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Rules: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eg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).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Removing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x,y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From line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(term)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, include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line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(y)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Negating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"&amp;$: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(x)]   iff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α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. 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Deduction: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91440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Deduction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Goal: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91440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  ) 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Assumption</a:t>
            </a:r>
          </a:p>
          <a:p>
            <a:pPr marL="91440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________ …</a:t>
            </a:r>
          </a:p>
          <a:p>
            <a:pPr marL="914400" marR="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________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(x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</a:t>
            </a:r>
          </a:p>
          <a:p>
            <a:pPr lvl="2" algn="l">
              <a:defRPr/>
            </a:pP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β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           </a:t>
            </a:r>
            <a:r>
              <a:rPr 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Deduction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Wingdings" panose="05000000000000000000" pitchFamily="2" charset="2"/>
              </a:rPr>
              <a:t>Conclusion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" name="Rectangle 2">
            <a:extLst>
              <a:ext uri="{FF2B5EF4-FFF2-40B4-BE49-F238E27FC236}">
                <a16:creationId xmlns:a16="http://schemas.microsoft.com/office/drawing/2014/main" id="{1A96AA22-CEEC-4F38-9FFD-3F77468ECDE6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Our Formal Proof Systems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ABB954C-64CA-4CD7-8DFB-4249D7AD15C8}"/>
              </a:ext>
            </a:extLst>
          </p:cNvPr>
          <p:cNvGrpSpPr/>
          <p:nvPr/>
        </p:nvGrpSpPr>
        <p:grpSpPr>
          <a:xfrm>
            <a:off x="2766536" y="4066881"/>
            <a:ext cx="407360" cy="1101467"/>
            <a:chOff x="2703515" y="3975100"/>
            <a:chExt cx="407360" cy="1101467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35269BEF-12B1-472E-BA3A-D3682BBF891B}"/>
                </a:ext>
              </a:extLst>
            </p:cNvPr>
            <p:cNvSpPr/>
            <p:nvPr/>
          </p:nvSpPr>
          <p:spPr>
            <a:xfrm>
              <a:off x="2716215" y="3975100"/>
              <a:ext cx="394660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l-GR" altLang="en-US" sz="1800" baseline="-2500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D13EF84-389D-40EF-B3A5-DFD4D802DBDE}"/>
                </a:ext>
              </a:extLst>
            </p:cNvPr>
            <p:cNvSpPr/>
            <p:nvPr/>
          </p:nvSpPr>
          <p:spPr>
            <a:xfrm>
              <a:off x="2703515" y="4707235"/>
              <a:ext cx="394660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l-GR" altLang="en-US" sz="1800" baseline="-25000">
                  <a:solidFill>
                    <a:srgbClr val="FF00FF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</a:t>
              </a: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D91EDC73-BEE8-4704-8F93-8F57F351BC91}"/>
              </a:ext>
            </a:extLst>
          </p:cNvPr>
          <p:cNvSpPr/>
          <p:nvPr/>
        </p:nvSpPr>
        <p:spPr>
          <a:xfrm>
            <a:off x="6934200" y="1860434"/>
            <a:ext cx="1082348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l" defTabSz="685800" fontAlgn="auto">
              <a:spcAft>
                <a:spcPts val="0"/>
              </a:spcAft>
              <a:defRPr/>
            </a:pPr>
            <a:r>
              <a:rPr lang="en-US" altLang="en-US" sz="1600" dirty="0">
                <a:solidFill>
                  <a:srgbClr val="FFFFFF"/>
                </a:solidFill>
              </a:rPr>
              <a:t>(Not for </a:t>
            </a:r>
            <a:r>
              <a:rPr lang="en-CA" altLang="en-US" sz="16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16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endParaRPr lang="en-US" altLang="en-US" sz="1600" dirty="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5D5C226-3C1E-485F-BE97-EAD5AF0D0021}"/>
              </a:ext>
            </a:extLst>
          </p:cNvPr>
          <p:cNvSpPr/>
          <p:nvPr/>
        </p:nvSpPr>
        <p:spPr>
          <a:xfrm>
            <a:off x="6934199" y="2618432"/>
            <a:ext cx="236220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en-CA" altLang="en-US" sz="1600" dirty="0">
                <a:cs typeface="Times New Roman" panose="02020603050405020304" pitchFamily="18" charset="0"/>
                <a:sym typeface="Symbol" panose="05050102010706020507" pitchFamily="18" charset="2"/>
              </a:rPr>
              <a:t>(Except </a:t>
            </a:r>
            <a:r>
              <a:rPr lang="en-US" altLang="en-US" sz="16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1600" dirty="0">
                <a:solidFill>
                  <a:srgbClr val="FFC000"/>
                </a:solidFill>
              </a:rPr>
              <a:t>x </a:t>
            </a:r>
            <a:r>
              <a:rPr lang="el-GR" altLang="en-US" sz="16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16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CA" altLang="en-US" sz="1600" dirty="0" err="1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x,term</a:t>
            </a:r>
            <a:r>
              <a:rPr lang="en-CA" altLang="en-US" sz="16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r>
              <a:rPr lang="en-CA" altLang="en-US" sz="1600" dirty="0">
                <a:cs typeface="Times New Roman" panose="02020603050405020304" pitchFamily="18" charset="0"/>
                <a:sym typeface="Symbol" panose="05050102010706020507" pitchFamily="18" charset="2"/>
              </a:rPr>
              <a:t>).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F107FCB8-7254-4DAF-9642-D1AC7BE0992B}"/>
              </a:ext>
            </a:extLst>
          </p:cNvPr>
          <p:cNvSpPr/>
          <p:nvPr/>
        </p:nvSpPr>
        <p:spPr>
          <a:xfrm>
            <a:off x="7870634" y="1871246"/>
            <a:ext cx="816166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l" defTabSz="685800" fontAlgn="auto">
              <a:spcAft>
                <a:spcPts val="0"/>
              </a:spcAft>
              <a:defRPr/>
            </a:pPr>
            <a:r>
              <a:rPr lang="en-US" altLang="en-US" sz="1600">
                <a:solidFill>
                  <a:srgbClr val="FFFFFF"/>
                </a:solidFill>
              </a:rPr>
              <a:t>or </a:t>
            </a:r>
            <a:r>
              <a:rPr lang="en-CA" altLang="en-US" sz="16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1600" baseline="-250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1600">
                <a:cs typeface="Times New Roman" panose="02020603050405020304" pitchFamily="18" charset="0"/>
                <a:sym typeface="Symbol" panose="05050102010706020507" pitchFamily="18" charset="2"/>
              </a:rPr>
              <a:t>).</a:t>
            </a:r>
            <a:endParaRPr lang="en-US" altLang="en-US" sz="1600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872E44EB-8345-4E12-A66E-1453EE21C6FF}"/>
              </a:ext>
            </a:extLst>
          </p:cNvPr>
          <p:cNvSpPr/>
          <p:nvPr/>
        </p:nvSpPr>
        <p:spPr>
          <a:xfrm>
            <a:off x="244520" y="5551944"/>
            <a:ext cx="471543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Axioms </a:t>
            </a:r>
            <a:r>
              <a:rPr lang="el-GR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US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: </a:t>
            </a:r>
            <a:endParaRPr lang="en-US" sz="2400" dirty="0">
              <a:solidFill>
                <a:srgbClr val="FF00FF"/>
              </a:solidFill>
              <a:cs typeface="Times New Roman" panose="02020603050405020304" pitchFamily="18" charset="0"/>
            </a:endParaRPr>
          </a:p>
          <a:p>
            <a:pPr lvl="1" algn="l">
              <a:defRPr/>
            </a:pPr>
            <a:r>
              <a:rPr lang="en-US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    </a:t>
            </a:r>
            <a:r>
              <a:rPr lang="el-GR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Γ</a:t>
            </a:r>
            <a:r>
              <a:rPr lang="en-US" altLang="en-US" sz="240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  )</a:t>
            </a:r>
            <a:r>
              <a:rPr lang="en-US" sz="2400">
                <a:solidFill>
                  <a:srgbClr val="FFC000"/>
                </a:solidFill>
                <a:cs typeface="Times New Roman" panose="02020603050405020304" pitchFamily="18" charset="0"/>
              </a:rPr>
              <a:t>                       </a:t>
            </a:r>
            <a:r>
              <a:rPr lang="en-US" altLang="en-US" sz="2400">
                <a:cs typeface="Times New Roman" panose="02020603050405020304" pitchFamily="18" charset="0"/>
                <a:sym typeface="Symbol" panose="05050102010706020507" pitchFamily="18" charset="2"/>
              </a:rPr>
              <a:t>Axiom</a:t>
            </a:r>
            <a:endParaRPr lang="en-US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A4A8FE6-8CE2-433A-A478-0E5CC0B5A42B}"/>
              </a:ext>
            </a:extLst>
          </p:cNvPr>
          <p:cNvSpPr/>
          <p:nvPr/>
        </p:nvSpPr>
        <p:spPr>
          <a:xfrm>
            <a:off x="4352363" y="5912850"/>
            <a:ext cx="174363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>
              <a:defRPr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/Assumption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78A312FC-7C8B-429A-A003-FCFA6FB9A0ED}"/>
              </a:ext>
            </a:extLst>
          </p:cNvPr>
          <p:cNvSpPr/>
          <p:nvPr/>
        </p:nvSpPr>
        <p:spPr>
          <a:xfrm>
            <a:off x="1447421" y="5977130"/>
            <a:ext cx="39472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l-GR" altLang="en-US" sz="1800" baseline="-2500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1800">
                <a:solidFill>
                  <a:srgbClr val="FF00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sz="1800">
              <a:solidFill>
                <a:srgbClr val="FF00FF"/>
              </a:solidFill>
            </a:endParaRP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</a:endParaRPr>
          </a:p>
        </p:txBody>
      </p:sp>
      <p:sp>
        <p:nvSpPr>
          <p:cNvPr id="20" name="AutoShape 8">
            <a:extLst>
              <a:ext uri="{FF2B5EF4-FFF2-40B4-BE49-F238E27FC236}">
                <a16:creationId xmlns:a16="http://schemas.microsoft.com/office/drawing/2014/main" id="{40683585-F14C-422F-BB6E-E14C4F93C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2670" y="5160347"/>
            <a:ext cx="2724867" cy="1600200"/>
          </a:xfrm>
          <a:prstGeom prst="wedgeRectCallout">
            <a:avLst>
              <a:gd name="adj1" fmla="val -52386"/>
              <a:gd name="adj2" fmla="val 41752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-22860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Though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it is a little strange to have free variables in your axioms.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3" name="Text Box 44">
            <a:extLst>
              <a:ext uri="{FF2B5EF4-FFF2-40B4-BE49-F238E27FC236}">
                <a16:creationId xmlns:a16="http://schemas.microsoft.com/office/drawing/2014/main" id="{EA5E4562-AFD2-419E-BDA5-1091DE71F2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609" y="4710752"/>
            <a:ext cx="281519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>
                <a:solidFill>
                  <a:srgbClr val="66FF66"/>
                </a:solidFill>
              </a:rPr>
              <a:t>x</a:t>
            </a:r>
            <a:r>
              <a:rPr lang="el-GR" altLang="en-US" sz="1800" baseline="-250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olidFill>
                  <a:srgbClr val="66FF66"/>
                </a:solidFill>
                <a:latin typeface="Symbol" pitchFamily="18" charset="2"/>
              </a:rPr>
              <a:t>[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>
                <a:solidFill>
                  <a:srgbClr val="66FF66"/>
                </a:solidFill>
                <a:cs typeface="Times New Roman" panose="02020603050405020304" pitchFamily="18" charset="0"/>
              </a:rPr>
              <a:t>(</a:t>
            </a:r>
            <a:r>
              <a:rPr lang="en-CA" sz="24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1800" baseline="-250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]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24" name="Text Box 44">
            <a:extLst>
              <a:ext uri="{FF2B5EF4-FFF2-40B4-BE49-F238E27FC236}">
                <a16:creationId xmlns:a16="http://schemas.microsoft.com/office/drawing/2014/main" id="{CA8EE31D-C022-4CBF-83B8-C6129145EC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696" y="3962400"/>
            <a:ext cx="281519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>
                <a:solidFill>
                  <a:srgbClr val="66FF66"/>
                </a:solidFill>
              </a:rPr>
              <a:t>x</a:t>
            </a:r>
            <a:r>
              <a:rPr lang="el-GR" altLang="en-US" sz="1800" baseline="-250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olidFill>
                  <a:srgbClr val="66FF66"/>
                </a:solidFill>
                <a:latin typeface="Symbol" pitchFamily="18" charset="2"/>
              </a:rPr>
              <a:t>[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>
                <a:solidFill>
                  <a:srgbClr val="66FF66"/>
                </a:solidFill>
                <a:cs typeface="Times New Roman" panose="02020603050405020304" pitchFamily="18" charset="0"/>
              </a:rPr>
              <a:t>(</a:t>
            </a:r>
            <a:r>
              <a:rPr lang="en-CA" sz="24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l-GR" altLang="en-US" sz="1800" baseline="-250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CA" altLang="en-US" sz="24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  <a:r>
              <a:rPr lang="el-GR" altLang="en-US" sz="24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]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64926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3" name="Group 45"/>
          <p:cNvGrpSpPr>
            <a:grpSpLocks/>
          </p:cNvGrpSpPr>
          <p:nvPr/>
        </p:nvGrpSpPr>
        <p:grpSpPr bwMode="auto">
          <a:xfrm flipH="1">
            <a:off x="8232185" y="1052371"/>
            <a:ext cx="790078" cy="1342708"/>
            <a:chOff x="2593" y="768"/>
            <a:chExt cx="849" cy="1475"/>
          </a:xfrm>
        </p:grpSpPr>
        <p:sp>
          <p:nvSpPr>
            <p:cNvPr id="24" name="Freeform 46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47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48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9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50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51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2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" name="Group 53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3" name="Freeform 54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55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5" name="AutoShape 55"/>
          <p:cNvSpPr>
            <a:spLocks noChangeArrowheads="1"/>
          </p:cNvSpPr>
          <p:nvPr/>
        </p:nvSpPr>
        <p:spPr bwMode="auto">
          <a:xfrm>
            <a:off x="2514600" y="1295400"/>
            <a:ext cx="3796524" cy="468016"/>
          </a:xfrm>
          <a:prstGeom prst="wedgeRoundRectCallout">
            <a:avLst>
              <a:gd name="adj1" fmla="val 57519"/>
              <a:gd name="adj2" fmla="val -1246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Let 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/>
              <a:t> be a </a:t>
            </a:r>
            <a:r>
              <a:rPr lang="en-US" altLang="en-US" sz="2400" dirty="0">
                <a:solidFill>
                  <a:srgbClr val="66FF66"/>
                </a:solidFill>
              </a:rPr>
              <a:t>free</a:t>
            </a:r>
            <a:r>
              <a:rPr lang="en-US" altLang="en-US" sz="2400" dirty="0"/>
              <a:t> object.</a:t>
            </a:r>
          </a:p>
        </p:txBody>
      </p:sp>
      <p:sp>
        <p:nvSpPr>
          <p:cNvPr id="36" name="AutoShape 58"/>
          <p:cNvSpPr>
            <a:spLocks noChangeArrowheads="1"/>
          </p:cNvSpPr>
          <p:nvPr/>
        </p:nvSpPr>
        <p:spPr bwMode="auto">
          <a:xfrm>
            <a:off x="2987383" y="1841307"/>
            <a:ext cx="2880017" cy="520893"/>
          </a:xfrm>
          <a:prstGeom prst="wedgeRoundRectCallout">
            <a:avLst>
              <a:gd name="adj1" fmla="val -64859"/>
              <a:gd name="adj2" fmla="val -3298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 then prove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" name="AutoShape 55">
            <a:extLst>
              <a:ext uri="{FF2B5EF4-FFF2-40B4-BE49-F238E27FC236}">
                <a16:creationId xmlns:a16="http://schemas.microsoft.com/office/drawing/2014/main" id="{13E34A92-3E9B-4C85-BC49-474464A0D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6938" y="685800"/>
            <a:ext cx="4233862" cy="521954"/>
          </a:xfrm>
          <a:prstGeom prst="wedgeRoundRectCallout">
            <a:avLst>
              <a:gd name="adj1" fmla="val -26755"/>
              <a:gd name="adj2" fmla="val 6806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Goal: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chemeClr val="tx2"/>
              </a:solidFill>
            </a:endParaRPr>
          </a:p>
        </p:txBody>
      </p:sp>
      <p:sp>
        <p:nvSpPr>
          <p:cNvPr id="39" name="AutoShape 8">
            <a:extLst>
              <a:ext uri="{FF2B5EF4-FFF2-40B4-BE49-F238E27FC236}">
                <a16:creationId xmlns:a16="http://schemas.microsoft.com/office/drawing/2014/main" id="{D7231BED-56B6-4E17-8474-B41DEB56E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547" y="3124200"/>
            <a:ext cx="5057254" cy="2106601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CD2F4C7E-149D-4C1E-B996-BD37654A5CA6}"/>
              </a:ext>
            </a:extLst>
          </p:cNvPr>
          <p:cNvSpPr/>
          <p:nvPr/>
        </p:nvSpPr>
        <p:spPr>
          <a:xfrm>
            <a:off x="4655168" y="4419600"/>
            <a:ext cx="29644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"</a:t>
            </a:r>
          </a:p>
        </p:txBody>
      </p:sp>
      <p:sp>
        <p:nvSpPr>
          <p:cNvPr id="41" name="AutoShape 55">
            <a:extLst>
              <a:ext uri="{FF2B5EF4-FFF2-40B4-BE49-F238E27FC236}">
                <a16:creationId xmlns:a16="http://schemas.microsoft.com/office/drawing/2014/main" id="{275E7CB0-B6CC-4783-B059-DEA200030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2438400"/>
            <a:ext cx="5514115" cy="566908"/>
          </a:xfrm>
          <a:prstGeom prst="wedgeRoundRectCallout">
            <a:avLst>
              <a:gd name="adj1" fmla="val 61125"/>
              <a:gd name="adj2" fmla="val -4864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We conclude by </a:t>
            </a:r>
            <a:r>
              <a:rPr lang="en-US" altLang="en-US" sz="2400" dirty="0">
                <a:solidFill>
                  <a:schemeClr val="tx2"/>
                </a:solidFill>
              </a:rPr>
              <a:t>adding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US" altLang="en-US" sz="2400" dirty="0"/>
              <a:t> giving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  <a:r>
              <a:rPr lang="en-US" altLang="en-US" sz="2400" dirty="0"/>
              <a:t>.</a:t>
            </a:r>
          </a:p>
        </p:txBody>
      </p:sp>
      <p:sp>
        <p:nvSpPr>
          <p:cNvPr id="42" name="AutoShape 55">
            <a:extLst>
              <a:ext uri="{FF2B5EF4-FFF2-40B4-BE49-F238E27FC236}">
                <a16:creationId xmlns:a16="http://schemas.microsoft.com/office/drawing/2014/main" id="{02D9911B-78A6-4249-A151-F12B90CCE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599" y="5388981"/>
            <a:ext cx="4038601" cy="1275908"/>
          </a:xfrm>
          <a:prstGeom prst="wedgeRoundRectCallout">
            <a:avLst>
              <a:gd name="adj1" fmla="val -34533"/>
              <a:gd name="adj2" fmla="val -55824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ym typeface="Symbol" pitchFamily="18" charset="2"/>
              </a:rPr>
              <a:t>Because </a:t>
            </a:r>
            <a:r>
              <a:rPr lang="en-US" altLang="en-US" sz="2400" dirty="0">
                <a:solidFill>
                  <a:srgbClr val="66FF66"/>
                </a:solidFill>
                <a:sym typeface="Symbol" pitchFamily="18" charset="2"/>
              </a:rPr>
              <a:t>x</a:t>
            </a:r>
            <a:r>
              <a:rPr lang="en-US" altLang="en-US" sz="2400" dirty="0">
                <a:sym typeface="Symbol" pitchFamily="18" charset="2"/>
              </a:rPr>
              <a:t> is a free variable,</a:t>
            </a:r>
            <a:br>
              <a:rPr lang="en-US" altLang="en-US" sz="2400" dirty="0">
                <a:sym typeface="Symbol" pitchFamily="18" charset="2"/>
              </a:rPr>
            </a:br>
            <a:r>
              <a:rPr lang="en-US" altLang="en-US" sz="2400" dirty="0">
                <a:sym typeface="Symbol" pitchFamily="18" charset="2"/>
              </a:rPr>
              <a:t>there is an assumed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Hence we can add this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/>
              <a:t>.</a:t>
            </a:r>
          </a:p>
        </p:txBody>
      </p:sp>
      <p:sp>
        <p:nvSpPr>
          <p:cNvPr id="43" name="Text Box 44"/>
          <p:cNvSpPr txBox="1">
            <a:spLocks noChangeArrowheads="1"/>
          </p:cNvSpPr>
          <p:nvPr/>
        </p:nvSpPr>
        <p:spPr bwMode="auto">
          <a:xfrm>
            <a:off x="1352390" y="4405740"/>
            <a:ext cx="214834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</a:rPr>
              <a:t> [              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sp>
        <p:nvSpPr>
          <p:cNvPr id="47" name="Rectangle 2"/>
          <p:cNvSpPr txBox="1">
            <a:spLocks noChangeArrowheads="1"/>
          </p:cNvSpPr>
          <p:nvPr/>
        </p:nvSpPr>
        <p:spPr>
          <a:xfrm>
            <a:off x="457200" y="0"/>
            <a:ext cx="8077201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Adding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Prover-Adversary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696905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  <p:bldP spid="38" grpId="0" animBg="1"/>
      <p:bldP spid="39" grpId="0" animBg="1"/>
      <p:bldP spid="41" grpId="0" animBg="1"/>
      <p:bldP spid="42" grpId="0" animBg="1"/>
      <p:bldP spid="43" grpId="0"/>
      <p:bldP spid="47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3" name="Group 45"/>
          <p:cNvGrpSpPr>
            <a:grpSpLocks/>
          </p:cNvGrpSpPr>
          <p:nvPr/>
        </p:nvGrpSpPr>
        <p:grpSpPr bwMode="auto">
          <a:xfrm flipH="1">
            <a:off x="8232185" y="1052371"/>
            <a:ext cx="790078" cy="1342708"/>
            <a:chOff x="2593" y="768"/>
            <a:chExt cx="849" cy="1475"/>
          </a:xfrm>
        </p:grpSpPr>
        <p:sp>
          <p:nvSpPr>
            <p:cNvPr id="24" name="Freeform 46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47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48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9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50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51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2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" name="Group 53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3" name="Freeform 54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55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5" name="AutoShape 55"/>
          <p:cNvSpPr>
            <a:spLocks noChangeArrowheads="1"/>
          </p:cNvSpPr>
          <p:nvPr/>
        </p:nvSpPr>
        <p:spPr bwMode="auto">
          <a:xfrm>
            <a:off x="2514600" y="1295400"/>
            <a:ext cx="3796524" cy="468016"/>
          </a:xfrm>
          <a:prstGeom prst="wedgeRoundRectCallout">
            <a:avLst>
              <a:gd name="adj1" fmla="val 57519"/>
              <a:gd name="adj2" fmla="val -1246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Let 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/>
              <a:t> be a </a:t>
            </a:r>
            <a:r>
              <a:rPr lang="en-US" altLang="en-US" sz="2400" dirty="0">
                <a:solidFill>
                  <a:srgbClr val="66FF66"/>
                </a:solidFill>
              </a:rPr>
              <a:t>free</a:t>
            </a:r>
            <a:r>
              <a:rPr lang="en-US" altLang="en-US" sz="2400" dirty="0"/>
              <a:t> object.</a:t>
            </a:r>
          </a:p>
        </p:txBody>
      </p:sp>
      <p:sp>
        <p:nvSpPr>
          <p:cNvPr id="36" name="AutoShape 58"/>
          <p:cNvSpPr>
            <a:spLocks noChangeArrowheads="1"/>
          </p:cNvSpPr>
          <p:nvPr/>
        </p:nvSpPr>
        <p:spPr bwMode="auto">
          <a:xfrm>
            <a:off x="2987383" y="1841307"/>
            <a:ext cx="2880017" cy="520893"/>
          </a:xfrm>
          <a:prstGeom prst="wedgeRoundRectCallout">
            <a:avLst>
              <a:gd name="adj1" fmla="val -64859"/>
              <a:gd name="adj2" fmla="val -3298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 then prove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" name="AutoShape 55">
            <a:extLst>
              <a:ext uri="{FF2B5EF4-FFF2-40B4-BE49-F238E27FC236}">
                <a16:creationId xmlns:a16="http://schemas.microsoft.com/office/drawing/2014/main" id="{13E34A92-3E9B-4C85-BC49-474464A0D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6938" y="685800"/>
            <a:ext cx="4233862" cy="521954"/>
          </a:xfrm>
          <a:prstGeom prst="wedgeRoundRectCallout">
            <a:avLst>
              <a:gd name="adj1" fmla="val -26755"/>
              <a:gd name="adj2" fmla="val 6806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Goal: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chemeClr val="tx2"/>
              </a:solidFill>
            </a:endParaRPr>
          </a:p>
        </p:txBody>
      </p:sp>
      <p:sp>
        <p:nvSpPr>
          <p:cNvPr id="39" name="AutoShape 8">
            <a:extLst>
              <a:ext uri="{FF2B5EF4-FFF2-40B4-BE49-F238E27FC236}">
                <a16:creationId xmlns:a16="http://schemas.microsoft.com/office/drawing/2014/main" id="{D7231BED-56B6-4E17-8474-B41DEB56E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547" y="3124200"/>
            <a:ext cx="5057254" cy="2106601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CD2F4C7E-149D-4C1E-B996-BD37654A5CA6}"/>
              </a:ext>
            </a:extLst>
          </p:cNvPr>
          <p:cNvSpPr/>
          <p:nvPr/>
        </p:nvSpPr>
        <p:spPr>
          <a:xfrm>
            <a:off x="4655168" y="4419600"/>
            <a:ext cx="29644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"</a:t>
            </a:r>
          </a:p>
        </p:txBody>
      </p:sp>
      <p:sp>
        <p:nvSpPr>
          <p:cNvPr id="41" name="AutoShape 55">
            <a:extLst>
              <a:ext uri="{FF2B5EF4-FFF2-40B4-BE49-F238E27FC236}">
                <a16:creationId xmlns:a16="http://schemas.microsoft.com/office/drawing/2014/main" id="{275E7CB0-B6CC-4783-B059-DEA200030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2438400"/>
            <a:ext cx="5514115" cy="566908"/>
          </a:xfrm>
          <a:prstGeom prst="wedgeRoundRectCallout">
            <a:avLst>
              <a:gd name="adj1" fmla="val 61125"/>
              <a:gd name="adj2" fmla="val -4864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We conclude by </a:t>
            </a:r>
            <a:r>
              <a:rPr lang="en-US" altLang="en-US" sz="2400" dirty="0">
                <a:solidFill>
                  <a:schemeClr val="tx2"/>
                </a:solidFill>
              </a:rPr>
              <a:t>adding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US" altLang="en-US" sz="2400" dirty="0"/>
              <a:t> giving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  <a:r>
              <a:rPr lang="en-US" altLang="en-US" sz="2400" dirty="0"/>
              <a:t>.</a:t>
            </a:r>
          </a:p>
        </p:txBody>
      </p:sp>
      <p:sp>
        <p:nvSpPr>
          <p:cNvPr id="44" name="AutoShape 55">
            <a:extLst>
              <a:ext uri="{FF2B5EF4-FFF2-40B4-BE49-F238E27FC236}">
                <a16:creationId xmlns:a16="http://schemas.microsoft.com/office/drawing/2014/main" id="{02D9911B-78A6-4249-A151-F12B90CCE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1" y="5465181"/>
            <a:ext cx="5056914" cy="1316619"/>
          </a:xfrm>
          <a:prstGeom prst="wedgeRoundRectCallout">
            <a:avLst>
              <a:gd name="adj1" fmla="val -34533"/>
              <a:gd name="adj2" fmla="val -55824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/>
              <a:t>We introduced the notation </a:t>
            </a:r>
            <a:r>
              <a:rPr lang="en-US" altLang="en-US" sz="2400">
                <a:solidFill>
                  <a:srgbClr val="FFFF00"/>
                </a:solidFill>
                <a:sym typeface="Symbol" pitchFamily="18" charset="2"/>
              </a:rPr>
              <a:t>x</a:t>
            </a:r>
            <a:r>
              <a:rPr lang="el-GR" altLang="en-US" sz="1800" baseline="-2500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ym typeface="Symbol" pitchFamily="18" charset="2"/>
              </a:rPr>
              <a:t> and </a:t>
            </a:r>
            <a:r>
              <a:rPr lang="en-US" altLang="en-US" sz="2400">
                <a:solidFill>
                  <a:srgbClr val="FFFF00"/>
                </a:solidFill>
                <a:sym typeface="Symbol" pitchFamily="18" charset="2"/>
              </a:rPr>
              <a:t>x</a:t>
            </a:r>
            <a:r>
              <a:rPr lang="en-US" altLang="en-US" sz="2400" baseline="-2500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>
                <a:sym typeface="Symbol" pitchFamily="18" charset="2"/>
              </a:rPr>
              <a:t>.</a:t>
            </a:r>
            <a:endParaRPr lang="en-US" altLang="en-US" sz="2400">
              <a:solidFill>
                <a:srgbClr val="FFFF00"/>
              </a:solidFill>
              <a:sym typeface="Symbol" pitchFamily="18" charset="2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>
                <a:sym typeface="Symbol" pitchFamily="18" charset="2"/>
              </a:rPr>
              <a:t>These </a:t>
            </a:r>
            <a:r>
              <a:rPr lang="en-CA" altLang="en-US" sz="2400" dirty="0">
                <a:sym typeface="Symbol" pitchFamily="18" charset="2"/>
              </a:rPr>
              <a:t>do not have an implied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sym typeface="Symbol" pitchFamily="18" charset="2"/>
              </a:rPr>
              <a:t>Hence, we cannot add a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latin typeface="Symbol" pitchFamily="18" charset="2"/>
              </a:rPr>
              <a:t>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sp>
        <p:nvSpPr>
          <p:cNvPr id="45" name="Text Box 44"/>
          <p:cNvSpPr txBox="1">
            <a:spLocks noChangeArrowheads="1"/>
          </p:cNvSpPr>
          <p:nvPr/>
        </p:nvSpPr>
        <p:spPr bwMode="auto">
          <a:xfrm>
            <a:off x="1352390" y="4405740"/>
            <a:ext cx="214834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</a:rPr>
              <a:t> [              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sp>
        <p:nvSpPr>
          <p:cNvPr id="48" name="Rectangle 2">
            <a:extLst>
              <a:ext uri="{FF2B5EF4-FFF2-40B4-BE49-F238E27FC236}">
                <a16:creationId xmlns:a16="http://schemas.microsoft.com/office/drawing/2014/main" id="{83327B13-4A20-4C17-8F86-5C5FF4B7B563}"/>
              </a:ext>
            </a:extLst>
          </p:cNvPr>
          <p:cNvSpPr txBox="1">
            <a:spLocks noChangeArrowheads="1"/>
          </p:cNvSpPr>
          <p:nvPr/>
        </p:nvSpPr>
        <p:spPr>
          <a:xfrm>
            <a:off x="457200" y="0"/>
            <a:ext cx="8077201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Adding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Prover-Adversary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9819652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" name="Picture 4" descr="Could Parallel Universes Be Physically Real?">
            <a:extLst>
              <a:ext uri="{FF2B5EF4-FFF2-40B4-BE49-F238E27FC236}">
                <a16:creationId xmlns:a16="http://schemas.microsoft.com/office/drawing/2014/main" id="{C902468E-6AC9-487A-ACF5-A70D6AB0AF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7857" y="5334000"/>
            <a:ext cx="2473743" cy="14842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True</a:t>
            </a:r>
            <a:r>
              <a:rPr lang="fr-FR" altLang="en-US" sz="3200" kern="0" dirty="0">
                <a:solidFill>
                  <a:srgbClr val="FFFF00"/>
                </a:solidFill>
                <a:latin typeface="Times New Roman"/>
              </a:rPr>
              <a:t> iff </a:t>
            </a: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Provable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40" name="AutoShape 35">
            <a:extLst>
              <a:ext uri="{FF2B5EF4-FFF2-40B4-BE49-F238E27FC236}">
                <a16:creationId xmlns:a16="http://schemas.microsoft.com/office/drawing/2014/main" id="{65984946-1E13-488A-A142-2C357A0A2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6978" y="2033115"/>
            <a:ext cx="7641771" cy="1223932"/>
          </a:xfrm>
          <a:prstGeom prst="wedgeRoundRectCallout">
            <a:avLst>
              <a:gd name="adj1" fmla="val -53440"/>
              <a:gd name="adj2" fmla="val -24159"/>
              <a:gd name="adj3" fmla="val 16667"/>
            </a:avLst>
          </a:prstGeom>
          <a:noFill/>
          <a:ln w="127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endParaRPr lang="en-US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74" name="Picture 73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518207B5-885B-47FE-AF7C-A0540E64A62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750" y="3365945"/>
            <a:ext cx="764615" cy="783052"/>
          </a:xfrm>
          <a:prstGeom prst="rect">
            <a:avLst/>
          </a:prstGeom>
        </p:spPr>
      </p:pic>
      <p:sp>
        <p:nvSpPr>
          <p:cNvPr id="16" name="AutoShape 35">
            <a:extLst>
              <a:ext uri="{FF2B5EF4-FFF2-40B4-BE49-F238E27FC236}">
                <a16:creationId xmlns:a16="http://schemas.microsoft.com/office/drawing/2014/main" id="{37700297-E4D5-483A-A9F7-07071B5E7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6978" y="3440079"/>
            <a:ext cx="7641771" cy="936657"/>
          </a:xfrm>
          <a:prstGeom prst="wedgeRoundRectCallout">
            <a:avLst>
              <a:gd name="adj1" fmla="val -51383"/>
              <a:gd name="adj2" fmla="val -9856"/>
              <a:gd name="adj3" fmla="val 16667"/>
            </a:avLst>
          </a:prstGeom>
          <a:noFill/>
          <a:ln w="12700" cap="flat" cmpd="sng" algn="ctr">
            <a:solidFill>
              <a:srgbClr val="4D0201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Soundness:  </a:t>
            </a:r>
            <a:r>
              <a:rPr lang="en-US" altLang="en-US" sz="16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has a proof, then it is true.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Completeness: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is true, then </a:t>
            </a:r>
            <a:r>
              <a:rPr lang="en-US" altLang="en-US" sz="1050" dirty="0">
                <a:solidFill>
                  <a:srgbClr val="FFFFFF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it has a proof.</a:t>
            </a:r>
          </a:p>
        </p:txBody>
      </p:sp>
      <p:grpSp>
        <p:nvGrpSpPr>
          <p:cNvPr id="31" name="Group 29">
            <a:extLst>
              <a:ext uri="{FF2B5EF4-FFF2-40B4-BE49-F238E27FC236}">
                <a16:creationId xmlns:a16="http://schemas.microsoft.com/office/drawing/2014/main" id="{EFD3F5AA-BC88-43F5-8B3B-723ADC11C543}"/>
              </a:ext>
            </a:extLst>
          </p:cNvPr>
          <p:cNvGrpSpPr>
            <a:grpSpLocks/>
          </p:cNvGrpSpPr>
          <p:nvPr/>
        </p:nvGrpSpPr>
        <p:grpSpPr bwMode="auto">
          <a:xfrm>
            <a:off x="196475" y="2075152"/>
            <a:ext cx="917591" cy="929993"/>
            <a:chOff x="2065" y="1551"/>
            <a:chExt cx="1628" cy="1988"/>
          </a:xfrm>
        </p:grpSpPr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7CA246B-192B-4B43-A396-BD1CC89C7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56E3254C-03B6-4B41-BEBE-13F2A889D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DA675339-0238-4313-B381-51D19D2BD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33937201-F0F4-4661-8DC2-5884A1460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B245C071-79FB-4C1A-8B0A-E7B1701D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7D0B94DA-854E-4C94-8DEA-9034F4DA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CEAA7175-A3B1-4CEB-A2E0-C463F9822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92559F24-3E72-4C2B-B23C-AA9CCF2E6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D1BC65E6-CBCB-4AF8-B41B-C2EDD66F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6" name="Freeform 39">
              <a:extLst>
                <a:ext uri="{FF2B5EF4-FFF2-40B4-BE49-F238E27FC236}">
                  <a16:creationId xmlns:a16="http://schemas.microsoft.com/office/drawing/2014/main" id="{4A841056-D41A-4DB9-9FD0-6353153F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7" name="Freeform 40">
              <a:extLst>
                <a:ext uri="{FF2B5EF4-FFF2-40B4-BE49-F238E27FC236}">
                  <a16:creationId xmlns:a16="http://schemas.microsoft.com/office/drawing/2014/main" id="{241FC7D2-4067-4413-A091-F50AEAC28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8" name="Freeform 41">
              <a:extLst>
                <a:ext uri="{FF2B5EF4-FFF2-40B4-BE49-F238E27FC236}">
                  <a16:creationId xmlns:a16="http://schemas.microsoft.com/office/drawing/2014/main" id="{0E68DD08-DBE9-424B-B800-0F13C32C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9" name="Freeform 42">
              <a:extLst>
                <a:ext uri="{FF2B5EF4-FFF2-40B4-BE49-F238E27FC236}">
                  <a16:creationId xmlns:a16="http://schemas.microsoft.com/office/drawing/2014/main" id="{790A71E9-42EF-4EF1-8816-0A9BB77A5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0" name="Freeform 43">
              <a:extLst>
                <a:ext uri="{FF2B5EF4-FFF2-40B4-BE49-F238E27FC236}">
                  <a16:creationId xmlns:a16="http://schemas.microsoft.com/office/drawing/2014/main" id="{A9E8A0EB-3AD1-4DD9-A739-FD806D91E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1" name="Freeform 44">
              <a:extLst>
                <a:ext uri="{FF2B5EF4-FFF2-40B4-BE49-F238E27FC236}">
                  <a16:creationId xmlns:a16="http://schemas.microsoft.com/office/drawing/2014/main" id="{49DA9DD0-5011-4BA7-A7DE-A8FEAADC9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B820E045-ED36-4A2B-AA10-F76FD20AE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C22292DF-87B7-4DE2-8330-2D9FAF3F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55" name="AutoShape 35">
            <a:extLst>
              <a:ext uri="{FF2B5EF4-FFF2-40B4-BE49-F238E27FC236}">
                <a16:creationId xmlns:a16="http://schemas.microsoft.com/office/drawing/2014/main" id="{E9308E2A-C025-47C4-98F0-7DCAA5EA8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6978" y="551524"/>
            <a:ext cx="7641771" cy="1455768"/>
          </a:xfrm>
          <a:prstGeom prst="wedgeRoundRectCallout">
            <a:avLst>
              <a:gd name="adj1" fmla="val -51723"/>
              <a:gd name="adj2" fmla="val -28850"/>
              <a:gd name="adj3" fmla="val 16667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Your Task: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Given a formula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 </a:t>
            </a: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</a:rPr>
              <a:t>do one of the following: </a:t>
            </a:r>
            <a:endParaRPr lang="en-US" altLang="en-US" sz="2400" dirty="0">
              <a:solidFill>
                <a:srgbClr val="FEFEFE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indent="-457200">
              <a:buFont typeface="+mj-lt"/>
              <a:buAutoNum type="arabicPeriod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Prove it is true.</a:t>
            </a:r>
          </a:p>
          <a:p>
            <a:pPr marL="457200" indent="-457200">
              <a:buFont typeface="+mj-lt"/>
              <a:buAutoNum type="arabicPeriod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Prove that it is not.</a:t>
            </a:r>
          </a:p>
        </p:txBody>
      </p:sp>
      <p:pic>
        <p:nvPicPr>
          <p:cNvPr id="56" name="Picture 5" descr="j0116172">
            <a:extLst>
              <a:ext uri="{FF2B5EF4-FFF2-40B4-BE49-F238E27FC236}">
                <a16:creationId xmlns:a16="http://schemas.microsoft.com/office/drawing/2014/main" id="{2DC3117A-E3D9-4EF2-A288-5E8DB31096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79163" y="533400"/>
            <a:ext cx="764614" cy="10403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" name="AutoShape 35">
            <a:extLst>
              <a:ext uri="{FF2B5EF4-FFF2-40B4-BE49-F238E27FC236}">
                <a16:creationId xmlns:a16="http://schemas.microsoft.com/office/drawing/2014/main" id="{5EA3B1E0-F0A2-4CBB-9066-8C50B0877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9829" y="4456046"/>
            <a:ext cx="7794171" cy="2362200"/>
          </a:xfrm>
          <a:prstGeom prst="wedgeRoundRectCallout">
            <a:avLst>
              <a:gd name="adj1" fmla="val -52340"/>
              <a:gd name="adj2" fmla="val -45328"/>
              <a:gd name="adj3" fmla="val 16667"/>
            </a:avLst>
          </a:prstGeom>
          <a:noFill/>
          <a:ln w="127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Sorry. Not so easy.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Those in which </a:t>
            </a:r>
            <a:r>
              <a:rPr lang="en-US" altLang="en-US" sz="2400" dirty="0"/>
              <a:t>“</a:t>
            </a:r>
            <a:r>
              <a:rPr lang="en-US" altLang="en-US" sz="2400" dirty="0">
                <a:sym typeface="Symbol" panose="05050102010706020507" pitchFamily="18" charset="2"/>
              </a:rPr>
              <a:t>I love logic</a:t>
            </a:r>
            <a:r>
              <a:rPr lang="en-US" altLang="en-US" sz="2400" dirty="0"/>
              <a:t>” and those in which I don’t.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Euclid’s flat universe and Einstein’s curved one.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The universe of integers and of reals.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They all have different truths. 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C129A1BB-055E-46B0-B7BC-956D92E33E03}"/>
              </a:ext>
            </a:extLst>
          </p:cNvPr>
          <p:cNvSpPr txBox="1"/>
          <p:nvPr/>
        </p:nvSpPr>
        <p:spPr>
          <a:xfrm>
            <a:off x="3826670" y="4569817"/>
            <a:ext cx="470773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There are many universes.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DF8CCC2-CA4C-45D9-A840-C963441A42DB}"/>
              </a:ext>
            </a:extLst>
          </p:cNvPr>
          <p:cNvSpPr txBox="1"/>
          <p:nvPr/>
        </p:nvSpPr>
        <p:spPr>
          <a:xfrm>
            <a:off x="3854306" y="1962152"/>
            <a:ext cx="193689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 Differentiate</a:t>
            </a:r>
          </a:p>
          <a:p>
            <a:pPr algn="ctr"/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B030E2B8-D1BC-44EB-9274-08CD38D873DF}"/>
              </a:ext>
            </a:extLst>
          </p:cNvPr>
          <p:cNvSpPr txBox="1"/>
          <p:nvPr/>
        </p:nvSpPr>
        <p:spPr>
          <a:xfrm>
            <a:off x="2101706" y="2552704"/>
            <a:ext cx="193689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True</a:t>
            </a:r>
            <a:endParaRPr lang="en-US" sz="2400" dirty="0"/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E5033BD-AF97-4504-9ACA-FB9A7B508E3D}"/>
              </a:ext>
            </a:extLst>
          </p:cNvPr>
          <p:cNvSpPr txBox="1"/>
          <p:nvPr/>
        </p:nvSpPr>
        <p:spPr>
          <a:xfrm>
            <a:off x="6092682" y="2557169"/>
            <a:ext cx="193689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Provable</a:t>
            </a:r>
            <a:endParaRPr lang="en-US" sz="2400" dirty="0"/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B8AACF1-5B33-443E-B3B1-3B1541E38C5F}"/>
              </a:ext>
            </a:extLst>
          </p:cNvPr>
          <p:cNvCxnSpPr>
            <a:cxnSpLocks/>
          </p:cNvCxnSpPr>
          <p:nvPr/>
        </p:nvCxnSpPr>
        <p:spPr bwMode="auto">
          <a:xfrm>
            <a:off x="4724400" y="2863406"/>
            <a:ext cx="0" cy="261850"/>
          </a:xfrm>
          <a:prstGeom prst="line">
            <a:avLst/>
          </a:prstGeom>
          <a:noFill/>
          <a:ln w="381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462299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79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3" name="Group 45"/>
          <p:cNvGrpSpPr>
            <a:grpSpLocks/>
          </p:cNvGrpSpPr>
          <p:nvPr/>
        </p:nvGrpSpPr>
        <p:grpSpPr bwMode="auto">
          <a:xfrm flipH="1">
            <a:off x="8232185" y="1052371"/>
            <a:ext cx="790078" cy="1342708"/>
            <a:chOff x="2593" y="768"/>
            <a:chExt cx="849" cy="1475"/>
          </a:xfrm>
        </p:grpSpPr>
        <p:sp>
          <p:nvSpPr>
            <p:cNvPr id="24" name="Freeform 46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47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48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9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50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51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2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" name="Group 53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3" name="Freeform 54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55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5" name="AutoShape 55"/>
          <p:cNvSpPr>
            <a:spLocks noChangeArrowheads="1"/>
          </p:cNvSpPr>
          <p:nvPr/>
        </p:nvSpPr>
        <p:spPr bwMode="auto">
          <a:xfrm>
            <a:off x="2514600" y="1295400"/>
            <a:ext cx="3796524" cy="468016"/>
          </a:xfrm>
          <a:prstGeom prst="wedgeRoundRectCallout">
            <a:avLst>
              <a:gd name="adj1" fmla="val 57519"/>
              <a:gd name="adj2" fmla="val -1246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Let 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/>
              <a:t> be a </a:t>
            </a:r>
            <a:r>
              <a:rPr lang="en-US" altLang="en-US" sz="2400" dirty="0">
                <a:solidFill>
                  <a:srgbClr val="66FF66"/>
                </a:solidFill>
              </a:rPr>
              <a:t>free</a:t>
            </a:r>
            <a:r>
              <a:rPr lang="en-US" altLang="en-US" sz="2400" dirty="0"/>
              <a:t> object.</a:t>
            </a:r>
          </a:p>
        </p:txBody>
      </p:sp>
      <p:sp>
        <p:nvSpPr>
          <p:cNvPr id="36" name="AutoShape 58"/>
          <p:cNvSpPr>
            <a:spLocks noChangeArrowheads="1"/>
          </p:cNvSpPr>
          <p:nvPr/>
        </p:nvSpPr>
        <p:spPr bwMode="auto">
          <a:xfrm>
            <a:off x="2359991" y="1869643"/>
            <a:ext cx="4175418" cy="520893"/>
          </a:xfrm>
          <a:prstGeom prst="wedgeRoundRectCallout">
            <a:avLst>
              <a:gd name="adj1" fmla="val -64859"/>
              <a:gd name="adj2" fmla="val -3298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Suppose I instead prove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(f(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</a:rPr>
              <a:t>))</a:t>
            </a:r>
            <a:r>
              <a:rPr lang="en-US" altLang="en-US" sz="2400" dirty="0"/>
              <a:t>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" name="AutoShape 55">
            <a:extLst>
              <a:ext uri="{FF2B5EF4-FFF2-40B4-BE49-F238E27FC236}">
                <a16:creationId xmlns:a16="http://schemas.microsoft.com/office/drawing/2014/main" id="{13E34A92-3E9B-4C85-BC49-474464A0D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6938" y="685800"/>
            <a:ext cx="4233862" cy="521954"/>
          </a:xfrm>
          <a:prstGeom prst="wedgeRoundRectCallout">
            <a:avLst>
              <a:gd name="adj1" fmla="val -26755"/>
              <a:gd name="adj2" fmla="val 6806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Goal: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chemeClr val="tx2"/>
              </a:solidFill>
            </a:endParaRPr>
          </a:p>
        </p:txBody>
      </p:sp>
      <p:sp>
        <p:nvSpPr>
          <p:cNvPr id="39" name="AutoShape 8">
            <a:extLst>
              <a:ext uri="{FF2B5EF4-FFF2-40B4-BE49-F238E27FC236}">
                <a16:creationId xmlns:a16="http://schemas.microsoft.com/office/drawing/2014/main" id="{D7231BED-56B6-4E17-8474-B41DEB56E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547" y="3124200"/>
            <a:ext cx="5057254" cy="2106601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(f(x))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CD2F4C7E-149D-4C1E-B996-BD37654A5CA6}"/>
              </a:ext>
            </a:extLst>
          </p:cNvPr>
          <p:cNvSpPr/>
          <p:nvPr/>
        </p:nvSpPr>
        <p:spPr>
          <a:xfrm>
            <a:off x="4655168" y="4419600"/>
            <a:ext cx="29644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"</a:t>
            </a:r>
          </a:p>
        </p:txBody>
      </p:sp>
      <p:sp>
        <p:nvSpPr>
          <p:cNvPr id="41" name="AutoShape 55">
            <a:extLst>
              <a:ext uri="{FF2B5EF4-FFF2-40B4-BE49-F238E27FC236}">
                <a16:creationId xmlns:a16="http://schemas.microsoft.com/office/drawing/2014/main" id="{275E7CB0-B6CC-4783-B059-DEA200030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2438400"/>
            <a:ext cx="5514115" cy="566908"/>
          </a:xfrm>
          <a:prstGeom prst="wedgeRoundRectCallout">
            <a:avLst>
              <a:gd name="adj1" fmla="val 61125"/>
              <a:gd name="adj2" fmla="val -4864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We conclude by </a:t>
            </a:r>
            <a:r>
              <a:rPr lang="en-US" altLang="en-US" sz="2400" dirty="0">
                <a:solidFill>
                  <a:schemeClr val="tx2"/>
                </a:solidFill>
              </a:rPr>
              <a:t>adding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</a:t>
            </a:r>
            <a:r>
              <a:rPr lang="en-US" altLang="en-US" sz="2400" dirty="0"/>
              <a:t> giving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  <a:r>
              <a:rPr lang="en-US" altLang="en-US" sz="2400" dirty="0"/>
              <a:t>.</a:t>
            </a:r>
          </a:p>
        </p:txBody>
      </p:sp>
      <p:sp>
        <p:nvSpPr>
          <p:cNvPr id="45" name="Text Box 44"/>
          <p:cNvSpPr txBox="1">
            <a:spLocks noChangeArrowheads="1"/>
          </p:cNvSpPr>
          <p:nvPr/>
        </p:nvSpPr>
        <p:spPr bwMode="auto">
          <a:xfrm>
            <a:off x="1352390" y="4405740"/>
            <a:ext cx="237917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</a:rPr>
              <a:t> [                 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sp>
        <p:nvSpPr>
          <p:cNvPr id="48" name="Rectangle 2">
            <a:extLst>
              <a:ext uri="{FF2B5EF4-FFF2-40B4-BE49-F238E27FC236}">
                <a16:creationId xmlns:a16="http://schemas.microsoft.com/office/drawing/2014/main" id="{83327B13-4A20-4C17-8F86-5C5FF4B7B563}"/>
              </a:ext>
            </a:extLst>
          </p:cNvPr>
          <p:cNvSpPr txBox="1">
            <a:spLocks noChangeArrowheads="1"/>
          </p:cNvSpPr>
          <p:nvPr/>
        </p:nvSpPr>
        <p:spPr>
          <a:xfrm>
            <a:off x="457200" y="0"/>
            <a:ext cx="8077201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Adding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Prover-Adversary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grpSp>
        <p:nvGrpSpPr>
          <p:cNvPr id="42" name="Group 29">
            <a:extLst>
              <a:ext uri="{FF2B5EF4-FFF2-40B4-BE49-F238E27FC236}">
                <a16:creationId xmlns:a16="http://schemas.microsoft.com/office/drawing/2014/main" id="{55F7838D-4F65-4B20-A55F-472E0340415B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5496342"/>
            <a:ext cx="917591" cy="929993"/>
            <a:chOff x="2065" y="1551"/>
            <a:chExt cx="1628" cy="1988"/>
          </a:xfrm>
        </p:grpSpPr>
        <p:sp>
          <p:nvSpPr>
            <p:cNvPr id="43" name="Freeform 30">
              <a:extLst>
                <a:ext uri="{FF2B5EF4-FFF2-40B4-BE49-F238E27FC236}">
                  <a16:creationId xmlns:a16="http://schemas.microsoft.com/office/drawing/2014/main" id="{B79FD9BE-FE4E-41A6-A222-62DC85D48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6" name="Freeform 31">
              <a:extLst>
                <a:ext uri="{FF2B5EF4-FFF2-40B4-BE49-F238E27FC236}">
                  <a16:creationId xmlns:a16="http://schemas.microsoft.com/office/drawing/2014/main" id="{C47D06D6-2983-4358-9CE7-92511EB52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7" name="Freeform 32">
              <a:extLst>
                <a:ext uri="{FF2B5EF4-FFF2-40B4-BE49-F238E27FC236}">
                  <a16:creationId xmlns:a16="http://schemas.microsoft.com/office/drawing/2014/main" id="{88604502-1BD6-4A3F-81B7-02B40C497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9" name="Freeform 33">
              <a:extLst>
                <a:ext uri="{FF2B5EF4-FFF2-40B4-BE49-F238E27FC236}">
                  <a16:creationId xmlns:a16="http://schemas.microsoft.com/office/drawing/2014/main" id="{79E498E7-2DAB-409F-8240-6CA3990AE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0" name="Freeform 34">
              <a:extLst>
                <a:ext uri="{FF2B5EF4-FFF2-40B4-BE49-F238E27FC236}">
                  <a16:creationId xmlns:a16="http://schemas.microsoft.com/office/drawing/2014/main" id="{DB043F85-34A2-4939-BA57-30095DF4E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1" name="Freeform 35">
              <a:extLst>
                <a:ext uri="{FF2B5EF4-FFF2-40B4-BE49-F238E27FC236}">
                  <a16:creationId xmlns:a16="http://schemas.microsoft.com/office/drawing/2014/main" id="{13CAFBAC-1ED5-44B1-84D7-A498E6A57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2" name="Freeform 36">
              <a:extLst>
                <a:ext uri="{FF2B5EF4-FFF2-40B4-BE49-F238E27FC236}">
                  <a16:creationId xmlns:a16="http://schemas.microsoft.com/office/drawing/2014/main" id="{03035B16-1E19-4B71-93D7-557E018B9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3" name="Freeform 37">
              <a:extLst>
                <a:ext uri="{FF2B5EF4-FFF2-40B4-BE49-F238E27FC236}">
                  <a16:creationId xmlns:a16="http://schemas.microsoft.com/office/drawing/2014/main" id="{E0DCC77C-90BE-4775-A2F2-58801982B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4" name="Freeform 38">
              <a:extLst>
                <a:ext uri="{FF2B5EF4-FFF2-40B4-BE49-F238E27FC236}">
                  <a16:creationId xmlns:a16="http://schemas.microsoft.com/office/drawing/2014/main" id="{6E0FEEBB-8D6C-4531-BE15-BFD2243C4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5" name="Freeform 39">
              <a:extLst>
                <a:ext uri="{FF2B5EF4-FFF2-40B4-BE49-F238E27FC236}">
                  <a16:creationId xmlns:a16="http://schemas.microsoft.com/office/drawing/2014/main" id="{4E790EE9-EC4B-41A0-8772-930CBB362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6" name="Freeform 40">
              <a:extLst>
                <a:ext uri="{FF2B5EF4-FFF2-40B4-BE49-F238E27FC236}">
                  <a16:creationId xmlns:a16="http://schemas.microsoft.com/office/drawing/2014/main" id="{ADE1B743-1475-4C68-A9BE-FCBB6778E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7" name="Freeform 41">
              <a:extLst>
                <a:ext uri="{FF2B5EF4-FFF2-40B4-BE49-F238E27FC236}">
                  <a16:creationId xmlns:a16="http://schemas.microsoft.com/office/drawing/2014/main" id="{1665D2C3-1215-4F92-9593-8511E4DCE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8" name="Freeform 42">
              <a:extLst>
                <a:ext uri="{FF2B5EF4-FFF2-40B4-BE49-F238E27FC236}">
                  <a16:creationId xmlns:a16="http://schemas.microsoft.com/office/drawing/2014/main" id="{8FD9F652-5593-4934-B082-2513979FF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9" name="Freeform 43">
              <a:extLst>
                <a:ext uri="{FF2B5EF4-FFF2-40B4-BE49-F238E27FC236}">
                  <a16:creationId xmlns:a16="http://schemas.microsoft.com/office/drawing/2014/main" id="{714515A1-A04E-47EC-BA8E-63C5104A8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0" name="Freeform 44">
              <a:extLst>
                <a:ext uri="{FF2B5EF4-FFF2-40B4-BE49-F238E27FC236}">
                  <a16:creationId xmlns:a16="http://schemas.microsoft.com/office/drawing/2014/main" id="{5E82E44D-D281-49CA-8DBE-8B77634E2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1" name="Freeform 45">
              <a:extLst>
                <a:ext uri="{FF2B5EF4-FFF2-40B4-BE49-F238E27FC236}">
                  <a16:creationId xmlns:a16="http://schemas.microsoft.com/office/drawing/2014/main" id="{8E44C449-D95D-42F4-A91D-B443ECFC2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2" name="Freeform 46">
              <a:extLst>
                <a:ext uri="{FF2B5EF4-FFF2-40B4-BE49-F238E27FC236}">
                  <a16:creationId xmlns:a16="http://schemas.microsoft.com/office/drawing/2014/main" id="{DB6645AC-7CA9-43A3-9FD6-756DC442A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63" name="AutoShape 35">
            <a:extLst>
              <a:ext uri="{FF2B5EF4-FFF2-40B4-BE49-F238E27FC236}">
                <a16:creationId xmlns:a16="http://schemas.microsoft.com/office/drawing/2014/main" id="{5F15DFEE-789C-4C62-B13D-5B506FAF6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6364" y="5334000"/>
            <a:ext cx="2964493" cy="517872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Is this proof now ok?</a:t>
            </a:r>
          </a:p>
        </p:txBody>
      </p:sp>
    </p:spTree>
    <p:extLst>
      <p:ext uri="{BB962C8B-B14F-4D97-AF65-F5344CB8AC3E}">
        <p14:creationId xmlns:p14="http://schemas.microsoft.com/office/powerpoint/2010/main" val="2166287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63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AutoShape 8">
            <a:extLst>
              <a:ext uri="{FF2B5EF4-FFF2-40B4-BE49-F238E27FC236}">
                <a16:creationId xmlns:a16="http://schemas.microsoft.com/office/drawing/2014/main" id="{D7231BED-56B6-4E17-8474-B41DEB56E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547" y="3124200"/>
            <a:ext cx="5057254" cy="2106601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(f(x))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5" name="Text Box 44"/>
          <p:cNvSpPr txBox="1">
            <a:spLocks noChangeArrowheads="1"/>
          </p:cNvSpPr>
          <p:nvPr/>
        </p:nvSpPr>
        <p:spPr bwMode="auto">
          <a:xfrm>
            <a:off x="1352390" y="4405740"/>
            <a:ext cx="237917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</a:rPr>
              <a:t> [                 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sp>
        <p:nvSpPr>
          <p:cNvPr id="48" name="Rectangle 2">
            <a:extLst>
              <a:ext uri="{FF2B5EF4-FFF2-40B4-BE49-F238E27FC236}">
                <a16:creationId xmlns:a16="http://schemas.microsoft.com/office/drawing/2014/main" id="{83327B13-4A20-4C17-8F86-5C5FF4B7B563}"/>
              </a:ext>
            </a:extLst>
          </p:cNvPr>
          <p:cNvSpPr txBox="1">
            <a:spLocks noChangeArrowheads="1"/>
          </p:cNvSpPr>
          <p:nvPr/>
        </p:nvSpPr>
        <p:spPr>
          <a:xfrm>
            <a:off x="457200" y="0"/>
            <a:ext cx="8077201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Adding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Prover-Adversary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grpSp>
        <p:nvGrpSpPr>
          <p:cNvPr id="42" name="Group 29">
            <a:extLst>
              <a:ext uri="{FF2B5EF4-FFF2-40B4-BE49-F238E27FC236}">
                <a16:creationId xmlns:a16="http://schemas.microsoft.com/office/drawing/2014/main" id="{55F7838D-4F65-4B20-A55F-472E0340415B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5496342"/>
            <a:ext cx="917591" cy="929993"/>
            <a:chOff x="2065" y="1551"/>
            <a:chExt cx="1628" cy="1988"/>
          </a:xfrm>
        </p:grpSpPr>
        <p:sp>
          <p:nvSpPr>
            <p:cNvPr id="43" name="Freeform 30">
              <a:extLst>
                <a:ext uri="{FF2B5EF4-FFF2-40B4-BE49-F238E27FC236}">
                  <a16:creationId xmlns:a16="http://schemas.microsoft.com/office/drawing/2014/main" id="{B79FD9BE-FE4E-41A6-A222-62DC85D48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6" name="Freeform 31">
              <a:extLst>
                <a:ext uri="{FF2B5EF4-FFF2-40B4-BE49-F238E27FC236}">
                  <a16:creationId xmlns:a16="http://schemas.microsoft.com/office/drawing/2014/main" id="{C47D06D6-2983-4358-9CE7-92511EB52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7" name="Freeform 32">
              <a:extLst>
                <a:ext uri="{FF2B5EF4-FFF2-40B4-BE49-F238E27FC236}">
                  <a16:creationId xmlns:a16="http://schemas.microsoft.com/office/drawing/2014/main" id="{88604502-1BD6-4A3F-81B7-02B40C497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9" name="Freeform 33">
              <a:extLst>
                <a:ext uri="{FF2B5EF4-FFF2-40B4-BE49-F238E27FC236}">
                  <a16:creationId xmlns:a16="http://schemas.microsoft.com/office/drawing/2014/main" id="{79E498E7-2DAB-409F-8240-6CA3990AE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0" name="Freeform 34">
              <a:extLst>
                <a:ext uri="{FF2B5EF4-FFF2-40B4-BE49-F238E27FC236}">
                  <a16:creationId xmlns:a16="http://schemas.microsoft.com/office/drawing/2014/main" id="{DB043F85-34A2-4939-BA57-30095DF4E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1" name="Freeform 35">
              <a:extLst>
                <a:ext uri="{FF2B5EF4-FFF2-40B4-BE49-F238E27FC236}">
                  <a16:creationId xmlns:a16="http://schemas.microsoft.com/office/drawing/2014/main" id="{13CAFBAC-1ED5-44B1-84D7-A498E6A57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2" name="Freeform 36">
              <a:extLst>
                <a:ext uri="{FF2B5EF4-FFF2-40B4-BE49-F238E27FC236}">
                  <a16:creationId xmlns:a16="http://schemas.microsoft.com/office/drawing/2014/main" id="{03035B16-1E19-4B71-93D7-557E018B9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3" name="Freeform 37">
              <a:extLst>
                <a:ext uri="{FF2B5EF4-FFF2-40B4-BE49-F238E27FC236}">
                  <a16:creationId xmlns:a16="http://schemas.microsoft.com/office/drawing/2014/main" id="{E0DCC77C-90BE-4775-A2F2-58801982B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4" name="Freeform 38">
              <a:extLst>
                <a:ext uri="{FF2B5EF4-FFF2-40B4-BE49-F238E27FC236}">
                  <a16:creationId xmlns:a16="http://schemas.microsoft.com/office/drawing/2014/main" id="{6E0FEEBB-8D6C-4531-BE15-BFD2243C4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5" name="Freeform 39">
              <a:extLst>
                <a:ext uri="{FF2B5EF4-FFF2-40B4-BE49-F238E27FC236}">
                  <a16:creationId xmlns:a16="http://schemas.microsoft.com/office/drawing/2014/main" id="{4E790EE9-EC4B-41A0-8772-930CBB362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6" name="Freeform 40">
              <a:extLst>
                <a:ext uri="{FF2B5EF4-FFF2-40B4-BE49-F238E27FC236}">
                  <a16:creationId xmlns:a16="http://schemas.microsoft.com/office/drawing/2014/main" id="{ADE1B743-1475-4C68-A9BE-FCBB6778E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7" name="Freeform 41">
              <a:extLst>
                <a:ext uri="{FF2B5EF4-FFF2-40B4-BE49-F238E27FC236}">
                  <a16:creationId xmlns:a16="http://schemas.microsoft.com/office/drawing/2014/main" id="{1665D2C3-1215-4F92-9593-8511E4DCE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8" name="Freeform 42">
              <a:extLst>
                <a:ext uri="{FF2B5EF4-FFF2-40B4-BE49-F238E27FC236}">
                  <a16:creationId xmlns:a16="http://schemas.microsoft.com/office/drawing/2014/main" id="{8FD9F652-5593-4934-B082-2513979FF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9" name="Freeform 43">
              <a:extLst>
                <a:ext uri="{FF2B5EF4-FFF2-40B4-BE49-F238E27FC236}">
                  <a16:creationId xmlns:a16="http://schemas.microsoft.com/office/drawing/2014/main" id="{714515A1-A04E-47EC-BA8E-63C5104A8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0" name="Freeform 44">
              <a:extLst>
                <a:ext uri="{FF2B5EF4-FFF2-40B4-BE49-F238E27FC236}">
                  <a16:creationId xmlns:a16="http://schemas.microsoft.com/office/drawing/2014/main" id="{5E82E44D-D281-49CA-8DBE-8B77634E2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1" name="Freeform 45">
              <a:extLst>
                <a:ext uri="{FF2B5EF4-FFF2-40B4-BE49-F238E27FC236}">
                  <a16:creationId xmlns:a16="http://schemas.microsoft.com/office/drawing/2014/main" id="{8E44C449-D95D-42F4-A91D-B443ECFC2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2" name="Freeform 46">
              <a:extLst>
                <a:ext uri="{FF2B5EF4-FFF2-40B4-BE49-F238E27FC236}">
                  <a16:creationId xmlns:a16="http://schemas.microsoft.com/office/drawing/2014/main" id="{DB6645AC-7CA9-43A3-9FD6-756DC442A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63" name="AutoShape 35">
            <a:extLst>
              <a:ext uri="{FF2B5EF4-FFF2-40B4-BE49-F238E27FC236}">
                <a16:creationId xmlns:a16="http://schemas.microsoft.com/office/drawing/2014/main" id="{5F15DFEE-789C-4C62-B13D-5B506FAF6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6364" y="5334000"/>
            <a:ext cx="2964493" cy="517872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Is this proof now ok?</a:t>
            </a: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DF40FD21-7AED-4D89-B3F4-57C52AD9C4AF}"/>
              </a:ext>
            </a:extLst>
          </p:cNvPr>
          <p:cNvSpPr/>
          <p:nvPr/>
        </p:nvSpPr>
        <p:spPr>
          <a:xfrm>
            <a:off x="6629400" y="335933"/>
            <a:ext cx="914400" cy="914400"/>
          </a:xfrm>
          <a:prstGeom prst="ellipse">
            <a:avLst/>
          </a:prstGeom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86EF9A05-D943-458B-A17D-3D149D317007}"/>
              </a:ext>
            </a:extLst>
          </p:cNvPr>
          <p:cNvGrpSpPr/>
          <p:nvPr/>
        </p:nvGrpSpPr>
        <p:grpSpPr>
          <a:xfrm>
            <a:off x="1524000" y="355835"/>
            <a:ext cx="2350359" cy="2959100"/>
            <a:chOff x="914400" y="1549400"/>
            <a:chExt cx="2350359" cy="2959100"/>
          </a:xfrm>
        </p:grpSpPr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C05B3095-D7D0-4AD7-808A-F2BC5B838BAC}"/>
                </a:ext>
              </a:extLst>
            </p:cNvPr>
            <p:cNvGrpSpPr/>
            <p:nvPr/>
          </p:nvGrpSpPr>
          <p:grpSpPr>
            <a:xfrm>
              <a:off x="914400" y="1579395"/>
              <a:ext cx="1613673" cy="2929105"/>
              <a:chOff x="1270716" y="2633495"/>
              <a:chExt cx="1613673" cy="2929105"/>
            </a:xfrm>
          </p:grpSpPr>
          <p:sp>
            <p:nvSpPr>
              <p:cNvPr id="70" name="Rectangle 30">
                <a:extLst>
                  <a:ext uri="{FF2B5EF4-FFF2-40B4-BE49-F238E27FC236}">
                    <a16:creationId xmlns:a16="http://schemas.microsoft.com/office/drawing/2014/main" id="{029261D4-E3DA-489B-9EAB-E676E2DD7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605" y="4670292"/>
                <a:ext cx="833887" cy="4300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Ann</a:t>
                </a:r>
                <a:endPara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1" name="Rectangle 32">
                <a:extLst>
                  <a:ext uri="{FF2B5EF4-FFF2-40B4-BE49-F238E27FC236}">
                    <a16:creationId xmlns:a16="http://schemas.microsoft.com/office/drawing/2014/main" id="{57D7808D-498D-4682-8186-E267313A8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605" y="4131612"/>
                <a:ext cx="889175" cy="5386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Marilyn Monroe</a:t>
                </a:r>
                <a:endPara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2" name="Rectangle 34">
                <a:extLst>
                  <a:ext uri="{FF2B5EF4-FFF2-40B4-BE49-F238E27FC236}">
                    <a16:creationId xmlns:a16="http://schemas.microsoft.com/office/drawing/2014/main" id="{3A256460-589F-42E1-89BC-0F65C92D3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605" y="3701572"/>
                <a:ext cx="833887" cy="4300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Beth</a:t>
                </a:r>
                <a:endPara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3" name="Rectangle 36">
                <a:extLst>
                  <a:ext uri="{FF2B5EF4-FFF2-40B4-BE49-F238E27FC236}">
                    <a16:creationId xmlns:a16="http://schemas.microsoft.com/office/drawing/2014/main" id="{6A31F9B2-3735-44C5-81B0-4BB538DFE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605" y="3271532"/>
                <a:ext cx="833887" cy="4300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Mary</a:t>
                </a:r>
                <a:endPara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pic>
            <p:nvPicPr>
              <p:cNvPr id="74" name="Picture 43" descr="j0396724">
                <a:extLst>
                  <a:ext uri="{FF2B5EF4-FFF2-40B4-BE49-F238E27FC236}">
                    <a16:creationId xmlns:a16="http://schemas.microsoft.com/office/drawing/2014/main" id="{54EC8CDB-EB8D-45A5-A953-160E0A0C9D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8147" y="4657324"/>
                <a:ext cx="396096" cy="4780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5" name="Picture 44" descr="j0233040">
                <a:extLst>
                  <a:ext uri="{FF2B5EF4-FFF2-40B4-BE49-F238E27FC236}">
                    <a16:creationId xmlns:a16="http://schemas.microsoft.com/office/drawing/2014/main" id="{288E8BA7-1588-44E9-ACF9-08ABB8586E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31241" y="3353626"/>
                <a:ext cx="333555" cy="345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6" name="Picture 45" descr="j0334222">
                <a:extLst>
                  <a:ext uri="{FF2B5EF4-FFF2-40B4-BE49-F238E27FC236}">
                    <a16:creationId xmlns:a16="http://schemas.microsoft.com/office/drawing/2014/main" id="{79E49225-0E13-492C-9A3D-B7BB6CF1CE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9926" y="3744736"/>
                <a:ext cx="262327" cy="426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7" name="Picture 51">
                <a:extLst>
                  <a:ext uri="{FF2B5EF4-FFF2-40B4-BE49-F238E27FC236}">
                    <a16:creationId xmlns:a16="http://schemas.microsoft.com/office/drawing/2014/main" id="{41B179AA-12A4-4EE5-B648-D7D6F9A71F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1198" y="4222759"/>
                <a:ext cx="277962" cy="4345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ABC8D9E3-4D34-460A-BBBA-4B479FD36594}"/>
                  </a:ext>
                </a:extLst>
              </p:cNvPr>
              <p:cNvSpPr/>
              <p:nvPr/>
            </p:nvSpPr>
            <p:spPr>
              <a:xfrm>
                <a:off x="2055777" y="2819400"/>
                <a:ext cx="396096" cy="2743200"/>
              </a:xfrm>
              <a:prstGeom prst="ellipse">
                <a:avLst/>
              </a:prstGeom>
            </p:spPr>
            <p:txBody>
              <a:bodyPr wrap="none" rtlCol="0"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79" name="Oval 78">
                <a:extLst>
                  <a:ext uri="{FF2B5EF4-FFF2-40B4-BE49-F238E27FC236}">
                    <a16:creationId xmlns:a16="http://schemas.microsoft.com/office/drawing/2014/main" id="{F77FD829-468B-484E-8E9E-8ED5B4938F29}"/>
                  </a:ext>
                </a:extLst>
              </p:cNvPr>
              <p:cNvSpPr/>
              <p:nvPr/>
            </p:nvSpPr>
            <p:spPr>
              <a:xfrm>
                <a:off x="1270716" y="3067989"/>
                <a:ext cx="1613673" cy="2266011"/>
              </a:xfrm>
              <a:prstGeom prst="ellipse">
                <a:avLst/>
              </a:prstGeom>
              <a:ln>
                <a:solidFill>
                  <a:schemeClr val="tx2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80" name="Rectangle 79">
                <a:extLst>
                  <a:ext uri="{FF2B5EF4-FFF2-40B4-BE49-F238E27FC236}">
                    <a16:creationId xmlns:a16="http://schemas.microsoft.com/office/drawing/2014/main" id="{25AD9443-5461-46E1-B7DA-72CFBFEA787C}"/>
                  </a:ext>
                </a:extLst>
              </p:cNvPr>
              <p:cNvSpPr/>
              <p:nvPr/>
            </p:nvSpPr>
            <p:spPr>
              <a:xfrm>
                <a:off x="1735793" y="2633495"/>
                <a:ext cx="780983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U</a:t>
                </a: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BBD24F7D-8E98-40FA-875B-0B1C28C346D4}"/>
                </a:ext>
              </a:extLst>
            </p:cNvPr>
            <p:cNvSpPr/>
            <p:nvPr/>
          </p:nvSpPr>
          <p:spPr>
            <a:xfrm>
              <a:off x="2559117" y="1549400"/>
              <a:ext cx="70564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α(y)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04064AD3-D62C-4F4E-A51C-BC2944B8C3F4}"/>
                </a:ext>
              </a:extLst>
            </p:cNvPr>
            <p:cNvSpPr/>
            <p:nvPr/>
          </p:nvSpPr>
          <p:spPr>
            <a:xfrm>
              <a:off x="2661123" y="2230735"/>
              <a:ext cx="37221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T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C0A478F8-EAB8-410D-A581-E876E6A17B0F}"/>
                </a:ext>
              </a:extLst>
            </p:cNvPr>
            <p:cNvSpPr/>
            <p:nvPr/>
          </p:nvSpPr>
          <p:spPr>
            <a:xfrm>
              <a:off x="2661123" y="2662535"/>
              <a:ext cx="37221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T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81" name="Oval 80">
            <a:extLst>
              <a:ext uri="{FF2B5EF4-FFF2-40B4-BE49-F238E27FC236}">
                <a16:creationId xmlns:a16="http://schemas.microsoft.com/office/drawing/2014/main" id="{BC281FCE-3B09-44D5-A1B2-1AAB361B774A}"/>
              </a:ext>
            </a:extLst>
          </p:cNvPr>
          <p:cNvSpPr/>
          <p:nvPr/>
        </p:nvSpPr>
        <p:spPr>
          <a:xfrm>
            <a:off x="4195890" y="794919"/>
            <a:ext cx="1653366" cy="2252634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CEF1A1E3-FC14-416D-B555-332BCB2F93DB}"/>
              </a:ext>
            </a:extLst>
          </p:cNvPr>
          <p:cNvGrpSpPr/>
          <p:nvPr/>
        </p:nvGrpSpPr>
        <p:grpSpPr>
          <a:xfrm>
            <a:off x="4191000" y="357649"/>
            <a:ext cx="3606084" cy="2929105"/>
            <a:chOff x="1270716" y="2633495"/>
            <a:chExt cx="3606084" cy="2929105"/>
          </a:xfrm>
        </p:grpSpPr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3B777CB0-FF0D-4174-BDA6-49D16E55FE69}"/>
                </a:ext>
              </a:extLst>
            </p:cNvPr>
            <p:cNvGrpSpPr/>
            <p:nvPr/>
          </p:nvGrpSpPr>
          <p:grpSpPr>
            <a:xfrm>
              <a:off x="1270716" y="2633495"/>
              <a:ext cx="1613673" cy="2929105"/>
              <a:chOff x="1270716" y="2633495"/>
              <a:chExt cx="1613673" cy="2929105"/>
            </a:xfrm>
          </p:grpSpPr>
          <p:sp>
            <p:nvSpPr>
              <p:cNvPr id="101" name="Rectangle 30">
                <a:extLst>
                  <a:ext uri="{FF2B5EF4-FFF2-40B4-BE49-F238E27FC236}">
                    <a16:creationId xmlns:a16="http://schemas.microsoft.com/office/drawing/2014/main" id="{00AB04EF-98C4-4EB6-BC94-2A8FB69C1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605" y="4670292"/>
                <a:ext cx="833887" cy="4300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Ann</a:t>
                </a:r>
                <a:endPara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02" name="Rectangle 32">
                <a:extLst>
                  <a:ext uri="{FF2B5EF4-FFF2-40B4-BE49-F238E27FC236}">
                    <a16:creationId xmlns:a16="http://schemas.microsoft.com/office/drawing/2014/main" id="{23432324-8052-47F4-BBCD-A1134E44D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605" y="4131612"/>
                <a:ext cx="889175" cy="5386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Marilyn Monroe</a:t>
                </a:r>
                <a:endPara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03" name="Rectangle 34">
                <a:extLst>
                  <a:ext uri="{FF2B5EF4-FFF2-40B4-BE49-F238E27FC236}">
                    <a16:creationId xmlns:a16="http://schemas.microsoft.com/office/drawing/2014/main" id="{04372789-434C-4046-94FE-FFA6A1BA6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605" y="3701572"/>
                <a:ext cx="833887" cy="4300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Beth</a:t>
                </a:r>
                <a:endPara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04" name="Rectangle 36">
                <a:extLst>
                  <a:ext uri="{FF2B5EF4-FFF2-40B4-BE49-F238E27FC236}">
                    <a16:creationId xmlns:a16="http://schemas.microsoft.com/office/drawing/2014/main" id="{98250042-FFD6-4739-B0E0-B2C34B345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605" y="3271532"/>
                <a:ext cx="833887" cy="4300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Mary</a:t>
                </a:r>
                <a:endPara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pic>
            <p:nvPicPr>
              <p:cNvPr id="105" name="Picture 43" descr="j0396724">
                <a:extLst>
                  <a:ext uri="{FF2B5EF4-FFF2-40B4-BE49-F238E27FC236}">
                    <a16:creationId xmlns:a16="http://schemas.microsoft.com/office/drawing/2014/main" id="{9C925608-EA80-4324-BB5B-C0448FA74E6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8147" y="4657324"/>
                <a:ext cx="396096" cy="4780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6" name="Picture 44" descr="j0233040">
                <a:extLst>
                  <a:ext uri="{FF2B5EF4-FFF2-40B4-BE49-F238E27FC236}">
                    <a16:creationId xmlns:a16="http://schemas.microsoft.com/office/drawing/2014/main" id="{AA56CC4C-062A-4DE4-B341-0F4E119791E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31241" y="3353626"/>
                <a:ext cx="333555" cy="345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7" name="Picture 45" descr="j0334222">
                <a:extLst>
                  <a:ext uri="{FF2B5EF4-FFF2-40B4-BE49-F238E27FC236}">
                    <a16:creationId xmlns:a16="http://schemas.microsoft.com/office/drawing/2014/main" id="{CCB281C5-B6DB-4FF8-89C1-B734D0953E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9926" y="3744736"/>
                <a:ext cx="262327" cy="426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8" name="Picture 51">
                <a:extLst>
                  <a:ext uri="{FF2B5EF4-FFF2-40B4-BE49-F238E27FC236}">
                    <a16:creationId xmlns:a16="http://schemas.microsoft.com/office/drawing/2014/main" id="{04C5B79C-31D1-4ACF-9A8B-6D9E0636522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1198" y="4222759"/>
                <a:ext cx="277962" cy="4345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94DAE837-0BB3-427E-B730-BA9F3A52D2BF}"/>
                  </a:ext>
                </a:extLst>
              </p:cNvPr>
              <p:cNvSpPr/>
              <p:nvPr/>
            </p:nvSpPr>
            <p:spPr>
              <a:xfrm>
                <a:off x="2055777" y="2819400"/>
                <a:ext cx="396096" cy="2743200"/>
              </a:xfrm>
              <a:prstGeom prst="ellipse">
                <a:avLst/>
              </a:prstGeom>
            </p:spPr>
            <p:txBody>
              <a:bodyPr wrap="none" rtlCol="0"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7F656C30-D1CA-4FD2-AB0B-F2B79ECEA090}"/>
                  </a:ext>
                </a:extLst>
              </p:cNvPr>
              <p:cNvSpPr/>
              <p:nvPr/>
            </p:nvSpPr>
            <p:spPr>
              <a:xfrm>
                <a:off x="1270716" y="3067989"/>
                <a:ext cx="1613673" cy="2266011"/>
              </a:xfrm>
              <a:prstGeom prst="ellipse">
                <a:avLst/>
              </a:prstGeom>
              <a:ln>
                <a:solidFill>
                  <a:schemeClr val="tx2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111" name="Rectangle 110">
                <a:extLst>
                  <a:ext uri="{FF2B5EF4-FFF2-40B4-BE49-F238E27FC236}">
                    <a16:creationId xmlns:a16="http://schemas.microsoft.com/office/drawing/2014/main" id="{8E0F5407-B315-4ECC-8DFB-44E574D64362}"/>
                  </a:ext>
                </a:extLst>
              </p:cNvPr>
              <p:cNvSpPr/>
              <p:nvPr/>
            </p:nvSpPr>
            <p:spPr>
              <a:xfrm>
                <a:off x="1735793" y="2633495"/>
                <a:ext cx="780983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x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U</a:t>
                </a: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264672A8-A558-4BD9-8925-C28F91BD7E91}"/>
                </a:ext>
              </a:extLst>
            </p:cNvPr>
            <p:cNvGrpSpPr/>
            <p:nvPr/>
          </p:nvGrpSpPr>
          <p:grpSpPr>
            <a:xfrm>
              <a:off x="3263127" y="2633495"/>
              <a:ext cx="1613673" cy="2929105"/>
              <a:chOff x="1270716" y="2633495"/>
              <a:chExt cx="1613673" cy="2929105"/>
            </a:xfrm>
          </p:grpSpPr>
          <p:sp>
            <p:nvSpPr>
              <p:cNvPr id="90" name="Rectangle 30">
                <a:extLst>
                  <a:ext uri="{FF2B5EF4-FFF2-40B4-BE49-F238E27FC236}">
                    <a16:creationId xmlns:a16="http://schemas.microsoft.com/office/drawing/2014/main" id="{CBD5C14B-C668-4978-8574-A0A44FA67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605" y="4670292"/>
                <a:ext cx="833887" cy="4300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Ann</a:t>
                </a:r>
                <a:endPara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1" name="Rectangle 32">
                <a:extLst>
                  <a:ext uri="{FF2B5EF4-FFF2-40B4-BE49-F238E27FC236}">
                    <a16:creationId xmlns:a16="http://schemas.microsoft.com/office/drawing/2014/main" id="{74E5480B-365B-463A-B2F2-3C8FC185A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605" y="4131612"/>
                <a:ext cx="889175" cy="5386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Marilyn Monroe</a:t>
                </a:r>
                <a:endPara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2" name="Rectangle 34">
                <a:extLst>
                  <a:ext uri="{FF2B5EF4-FFF2-40B4-BE49-F238E27FC236}">
                    <a16:creationId xmlns:a16="http://schemas.microsoft.com/office/drawing/2014/main" id="{33843937-B5BA-45A8-9D2C-0993A1521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605" y="3701572"/>
                <a:ext cx="833887" cy="4300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Beth</a:t>
                </a:r>
                <a:endPara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3" name="Rectangle 36">
                <a:extLst>
                  <a:ext uri="{FF2B5EF4-FFF2-40B4-BE49-F238E27FC236}">
                    <a16:creationId xmlns:a16="http://schemas.microsoft.com/office/drawing/2014/main" id="{B4BC378E-E66D-463E-85E0-51FDEA301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605" y="3271532"/>
                <a:ext cx="833887" cy="4300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Mary</a:t>
                </a:r>
                <a:endPara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pic>
            <p:nvPicPr>
              <p:cNvPr id="94" name="Picture 43" descr="j0396724">
                <a:extLst>
                  <a:ext uri="{FF2B5EF4-FFF2-40B4-BE49-F238E27FC236}">
                    <a16:creationId xmlns:a16="http://schemas.microsoft.com/office/drawing/2014/main" id="{3D7A06DE-EA34-4056-BC05-7089EDA2A1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8147" y="4657324"/>
                <a:ext cx="396096" cy="4780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5" name="Picture 44" descr="j0233040">
                <a:extLst>
                  <a:ext uri="{FF2B5EF4-FFF2-40B4-BE49-F238E27FC236}">
                    <a16:creationId xmlns:a16="http://schemas.microsoft.com/office/drawing/2014/main" id="{DEC3C3F3-55B8-462C-91CA-6E61A4886F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31241" y="3353626"/>
                <a:ext cx="333555" cy="345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6" name="Picture 45" descr="j0334222">
                <a:extLst>
                  <a:ext uri="{FF2B5EF4-FFF2-40B4-BE49-F238E27FC236}">
                    <a16:creationId xmlns:a16="http://schemas.microsoft.com/office/drawing/2014/main" id="{67DB7ADD-4656-40C5-9351-57507B83DAD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9926" y="3744736"/>
                <a:ext cx="262327" cy="426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7" name="Picture 51">
                <a:extLst>
                  <a:ext uri="{FF2B5EF4-FFF2-40B4-BE49-F238E27FC236}">
                    <a16:creationId xmlns:a16="http://schemas.microsoft.com/office/drawing/2014/main" id="{A39FBF14-58CC-4B3C-8EEA-7777272B91C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1198" y="4222759"/>
                <a:ext cx="277962" cy="4345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6B065DDA-EEE9-4CE4-BB37-6BE6AC9D67E8}"/>
                  </a:ext>
                </a:extLst>
              </p:cNvPr>
              <p:cNvSpPr/>
              <p:nvPr/>
            </p:nvSpPr>
            <p:spPr>
              <a:xfrm>
                <a:off x="2055777" y="2819400"/>
                <a:ext cx="396096" cy="2743200"/>
              </a:xfrm>
              <a:prstGeom prst="ellipse">
                <a:avLst/>
              </a:prstGeom>
            </p:spPr>
            <p:txBody>
              <a:bodyPr wrap="none" rtlCol="0"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7EC76879-67E4-486F-817A-74BF407A5E3F}"/>
                  </a:ext>
                </a:extLst>
              </p:cNvPr>
              <p:cNvSpPr/>
              <p:nvPr/>
            </p:nvSpPr>
            <p:spPr>
              <a:xfrm>
                <a:off x="1270716" y="3067989"/>
                <a:ext cx="1613673" cy="2266011"/>
              </a:xfrm>
              <a:prstGeom prst="ellipse">
                <a:avLst/>
              </a:prstGeom>
              <a:ln>
                <a:solidFill>
                  <a:schemeClr val="tx2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100" name="Rectangle 99">
                <a:extLst>
                  <a:ext uri="{FF2B5EF4-FFF2-40B4-BE49-F238E27FC236}">
                    <a16:creationId xmlns:a16="http://schemas.microsoft.com/office/drawing/2014/main" id="{53638267-D70F-479D-B169-DA66B311E88A}"/>
                  </a:ext>
                </a:extLst>
              </p:cNvPr>
              <p:cNvSpPr/>
              <p:nvPr/>
            </p:nvSpPr>
            <p:spPr>
              <a:xfrm>
                <a:off x="1735793" y="2633495"/>
                <a:ext cx="780983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U</a:t>
                </a: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cxnSp>
          <p:nvCxnSpPr>
            <p:cNvPr id="85" name="Straight Arrow Connector 84">
              <a:extLst>
                <a:ext uri="{FF2B5EF4-FFF2-40B4-BE49-F238E27FC236}">
                  <a16:creationId xmlns:a16="http://schemas.microsoft.com/office/drawing/2014/main" id="{423EBD7E-85D2-4F43-80B9-B160BE204655}"/>
                </a:ext>
              </a:extLst>
            </p:cNvPr>
            <p:cNvCxnSpPr>
              <a:cxnSpLocks/>
              <a:stCxn id="106" idx="3"/>
            </p:cNvCxnSpPr>
            <p:nvPr/>
          </p:nvCxnSpPr>
          <p:spPr bwMode="auto">
            <a:xfrm>
              <a:off x="2564796" y="3526548"/>
              <a:ext cx="1050876" cy="430040"/>
            </a:xfrm>
            <a:prstGeom prst="straightConnector1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8009A8BF-0EB8-4A3A-9447-68930B28212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575209" y="3936106"/>
              <a:ext cx="1040463" cy="37989"/>
            </a:xfrm>
            <a:prstGeom prst="straightConnector1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87" name="Straight Arrow Connector 86">
              <a:extLst>
                <a:ext uri="{FF2B5EF4-FFF2-40B4-BE49-F238E27FC236}">
                  <a16:creationId xmlns:a16="http://schemas.microsoft.com/office/drawing/2014/main" id="{26C36F2E-27D9-4401-A2AD-7B7156B921B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651768" y="4435237"/>
              <a:ext cx="902241" cy="6455"/>
            </a:xfrm>
            <a:prstGeom prst="straightConnector1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88" name="Straight Arrow Connector 87">
              <a:extLst>
                <a:ext uri="{FF2B5EF4-FFF2-40B4-BE49-F238E27FC236}">
                  <a16:creationId xmlns:a16="http://schemas.microsoft.com/office/drawing/2014/main" id="{FE0717E2-D94E-418F-9221-9CB1AFE5912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672230" y="3609532"/>
              <a:ext cx="925928" cy="1253092"/>
            </a:xfrm>
            <a:prstGeom prst="straightConnector1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626E1FC6-D282-4313-9479-6AF2BE545FCA}"/>
                </a:ext>
              </a:extLst>
            </p:cNvPr>
            <p:cNvSpPr/>
            <p:nvPr/>
          </p:nvSpPr>
          <p:spPr>
            <a:xfrm>
              <a:off x="2913142" y="2646392"/>
              <a:ext cx="28725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12" name="TextBox 111">
            <a:extLst>
              <a:ext uri="{FF2B5EF4-FFF2-40B4-BE49-F238E27FC236}">
                <a16:creationId xmlns:a16="http://schemas.microsoft.com/office/drawing/2014/main" id="{5453C192-0678-4738-8A2A-44558949FFE2}"/>
              </a:ext>
            </a:extLst>
          </p:cNvPr>
          <p:cNvSpPr txBox="1"/>
          <p:nvPr/>
        </p:nvSpPr>
        <p:spPr>
          <a:xfrm>
            <a:off x="2562699" y="5831531"/>
            <a:ext cx="10134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α(f(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))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C5D85CF-E277-4DE9-A9FA-B83BECB8FBAB}"/>
              </a:ext>
            </a:extLst>
          </p:cNvPr>
          <p:cNvSpPr txBox="1"/>
          <p:nvPr/>
        </p:nvSpPr>
        <p:spPr>
          <a:xfrm>
            <a:off x="3482949" y="5834061"/>
            <a:ext cx="28857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= α(f({M,B,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MM,A}))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61B67F7B-FD9D-4762-9B1F-73746DBFC206}"/>
              </a:ext>
            </a:extLst>
          </p:cNvPr>
          <p:cNvSpPr txBox="1"/>
          <p:nvPr/>
        </p:nvSpPr>
        <p:spPr>
          <a:xfrm>
            <a:off x="3471387" y="6472535"/>
            <a:ext cx="74776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15" name="Oval 114">
            <a:extLst>
              <a:ext uri="{FF2B5EF4-FFF2-40B4-BE49-F238E27FC236}">
                <a16:creationId xmlns:a16="http://schemas.microsoft.com/office/drawing/2014/main" id="{61585C7C-4FA7-4A0A-AFAF-D22ABA363EC1}"/>
              </a:ext>
            </a:extLst>
          </p:cNvPr>
          <p:cNvSpPr/>
          <p:nvPr/>
        </p:nvSpPr>
        <p:spPr>
          <a:xfrm>
            <a:off x="3134721" y="1037170"/>
            <a:ext cx="673962" cy="1400208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2DC9BF12-477B-4D44-8D20-62D464405986}"/>
              </a:ext>
            </a:extLst>
          </p:cNvPr>
          <p:cNvSpPr txBox="1"/>
          <p:nvPr/>
        </p:nvSpPr>
        <p:spPr>
          <a:xfrm>
            <a:off x="3690330" y="4545765"/>
            <a:ext cx="3722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T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DBB2A5DE-9B04-44F2-B6E7-6692409463AD}"/>
              </a:ext>
            </a:extLst>
          </p:cNvPr>
          <p:cNvGrpSpPr/>
          <p:nvPr/>
        </p:nvGrpSpPr>
        <p:grpSpPr>
          <a:xfrm>
            <a:off x="3270723" y="1928821"/>
            <a:ext cx="372218" cy="953337"/>
            <a:chOff x="3270723" y="2652486"/>
            <a:chExt cx="372218" cy="953337"/>
          </a:xfrm>
        </p:grpSpPr>
        <p:sp>
          <p:nvSpPr>
            <p:cNvPr id="118" name="Rectangle 117">
              <a:extLst>
                <a:ext uri="{FF2B5EF4-FFF2-40B4-BE49-F238E27FC236}">
                  <a16:creationId xmlns:a16="http://schemas.microsoft.com/office/drawing/2014/main" id="{F009284E-BA5B-4B8C-8C5D-3B9D5393C706}"/>
                </a:ext>
              </a:extLst>
            </p:cNvPr>
            <p:cNvSpPr/>
            <p:nvPr/>
          </p:nvSpPr>
          <p:spPr>
            <a:xfrm>
              <a:off x="3278738" y="3144158"/>
              <a:ext cx="35618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F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9" name="Rectangle 118">
              <a:extLst>
                <a:ext uri="{FF2B5EF4-FFF2-40B4-BE49-F238E27FC236}">
                  <a16:creationId xmlns:a16="http://schemas.microsoft.com/office/drawing/2014/main" id="{D207A8F3-5EB4-48E8-8048-C1B46F442A36}"/>
                </a:ext>
              </a:extLst>
            </p:cNvPr>
            <p:cNvSpPr/>
            <p:nvPr/>
          </p:nvSpPr>
          <p:spPr>
            <a:xfrm>
              <a:off x="3270723" y="2652486"/>
              <a:ext cx="37221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T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20" name="TextBox 119">
            <a:extLst>
              <a:ext uri="{FF2B5EF4-FFF2-40B4-BE49-F238E27FC236}">
                <a16:creationId xmlns:a16="http://schemas.microsoft.com/office/drawing/2014/main" id="{3C7CC686-55EF-4B92-B99F-4C0F333877CB}"/>
              </a:ext>
            </a:extLst>
          </p:cNvPr>
          <p:cNvSpPr txBox="1"/>
          <p:nvPr/>
        </p:nvSpPr>
        <p:spPr>
          <a:xfrm>
            <a:off x="3728463" y="4813381"/>
            <a:ext cx="4331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323A8465-6577-4ED2-B9B7-0DDAFB545C77}"/>
              </a:ext>
            </a:extLst>
          </p:cNvPr>
          <p:cNvSpPr/>
          <p:nvPr/>
        </p:nvSpPr>
        <p:spPr>
          <a:xfrm>
            <a:off x="3225077" y="2432884"/>
            <a:ext cx="457200" cy="457200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2CDC0CCF-006A-4A43-846C-B24782060DA1}"/>
              </a:ext>
            </a:extLst>
          </p:cNvPr>
          <p:cNvSpPr txBox="1"/>
          <p:nvPr/>
        </p:nvSpPr>
        <p:spPr>
          <a:xfrm>
            <a:off x="3484626" y="6130471"/>
            <a:ext cx="23551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= α({M,B,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MM})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3" name="Oval 122">
            <a:extLst>
              <a:ext uri="{FF2B5EF4-FFF2-40B4-BE49-F238E27FC236}">
                <a16:creationId xmlns:a16="http://schemas.microsoft.com/office/drawing/2014/main" id="{9EEE32F4-42B1-45AE-8EDF-660A37A99644}"/>
              </a:ext>
            </a:extLst>
          </p:cNvPr>
          <p:cNvSpPr/>
          <p:nvPr/>
        </p:nvSpPr>
        <p:spPr>
          <a:xfrm>
            <a:off x="6148061" y="952735"/>
            <a:ext cx="1721293" cy="1500209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BB03BE23-C577-4296-8BBA-7D01606DE370}"/>
              </a:ext>
            </a:extLst>
          </p:cNvPr>
          <p:cNvCxnSpPr/>
          <p:nvPr/>
        </p:nvCxnSpPr>
        <p:spPr bwMode="auto">
          <a:xfrm flipV="1">
            <a:off x="6445428" y="2382344"/>
            <a:ext cx="1314264" cy="457200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25" name="TextBox 124">
            <a:extLst>
              <a:ext uri="{FF2B5EF4-FFF2-40B4-BE49-F238E27FC236}">
                <a16:creationId xmlns:a16="http://schemas.microsoft.com/office/drawing/2014/main" id="{1248E1EB-3CEE-4019-8AB9-990AF3DEFFA6}"/>
              </a:ext>
            </a:extLst>
          </p:cNvPr>
          <p:cNvSpPr txBox="1"/>
          <p:nvPr/>
        </p:nvSpPr>
        <p:spPr>
          <a:xfrm>
            <a:off x="7125207" y="2664302"/>
            <a:ext cx="19447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Ann is not hit.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6B918565-EB9D-493A-96B7-BF2156C5D2AB}"/>
              </a:ext>
            </a:extLst>
          </p:cNvPr>
          <p:cNvSpPr txBox="1"/>
          <p:nvPr/>
        </p:nvSpPr>
        <p:spPr>
          <a:xfrm>
            <a:off x="4637211" y="4622300"/>
            <a:ext cx="35423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Want this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step to be wrong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1766D868-7869-4964-89CE-DEAC111AA5CA}"/>
              </a:ext>
            </a:extLst>
          </p:cNvPr>
          <p:cNvSpPr txBox="1"/>
          <p:nvPr/>
        </p:nvSpPr>
        <p:spPr>
          <a:xfrm>
            <a:off x="3721118" y="4536244"/>
            <a:ext cx="3209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66FF66"/>
                </a:solidFill>
                <a:cs typeface="Times New Roman" panose="02020603050405020304" pitchFamily="18" charset="0"/>
              </a:rPr>
              <a:t>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732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81" grpId="0" animBg="1"/>
      <p:bldP spid="81" grpId="1" animBg="1"/>
      <p:bldP spid="115" grpId="0" animBg="1"/>
      <p:bldP spid="115" grpId="1" animBg="1"/>
      <p:bldP spid="120" grpId="0"/>
      <p:bldP spid="121" grpId="0" animBg="1"/>
      <p:bldP spid="121" grpId="1" animBg="1"/>
      <p:bldP spid="123" grpId="0" animBg="1"/>
      <p:bldP spid="123" grpId="1" animBg="1"/>
      <p:bldP spid="128" grpId="0" build="allAtOnce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AutoShape 8">
            <a:extLst>
              <a:ext uri="{FF2B5EF4-FFF2-40B4-BE49-F238E27FC236}">
                <a16:creationId xmlns:a16="http://schemas.microsoft.com/office/drawing/2014/main" id="{D7231BED-56B6-4E17-8474-B41DEB56E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547" y="3124200"/>
            <a:ext cx="5057254" cy="2106601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(f(x))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5" name="Text Box 44"/>
          <p:cNvSpPr txBox="1">
            <a:spLocks noChangeArrowheads="1"/>
          </p:cNvSpPr>
          <p:nvPr/>
        </p:nvSpPr>
        <p:spPr bwMode="auto">
          <a:xfrm>
            <a:off x="1352390" y="4405740"/>
            <a:ext cx="237917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</a:rPr>
              <a:t> [                 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sp>
        <p:nvSpPr>
          <p:cNvPr id="48" name="Rectangle 2">
            <a:extLst>
              <a:ext uri="{FF2B5EF4-FFF2-40B4-BE49-F238E27FC236}">
                <a16:creationId xmlns:a16="http://schemas.microsoft.com/office/drawing/2014/main" id="{83327B13-4A20-4C17-8F86-5C5FF4B7B563}"/>
              </a:ext>
            </a:extLst>
          </p:cNvPr>
          <p:cNvSpPr txBox="1">
            <a:spLocks noChangeArrowheads="1"/>
          </p:cNvSpPr>
          <p:nvPr/>
        </p:nvSpPr>
        <p:spPr>
          <a:xfrm>
            <a:off x="457200" y="0"/>
            <a:ext cx="8077201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Adding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Prover-Adversary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grpSp>
        <p:nvGrpSpPr>
          <p:cNvPr id="42" name="Group 29">
            <a:extLst>
              <a:ext uri="{FF2B5EF4-FFF2-40B4-BE49-F238E27FC236}">
                <a16:creationId xmlns:a16="http://schemas.microsoft.com/office/drawing/2014/main" id="{55F7838D-4F65-4B20-A55F-472E0340415B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5496342"/>
            <a:ext cx="917591" cy="929993"/>
            <a:chOff x="2065" y="1551"/>
            <a:chExt cx="1628" cy="1988"/>
          </a:xfrm>
        </p:grpSpPr>
        <p:sp>
          <p:nvSpPr>
            <p:cNvPr id="43" name="Freeform 30">
              <a:extLst>
                <a:ext uri="{FF2B5EF4-FFF2-40B4-BE49-F238E27FC236}">
                  <a16:creationId xmlns:a16="http://schemas.microsoft.com/office/drawing/2014/main" id="{B79FD9BE-FE4E-41A6-A222-62DC85D48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6" name="Freeform 31">
              <a:extLst>
                <a:ext uri="{FF2B5EF4-FFF2-40B4-BE49-F238E27FC236}">
                  <a16:creationId xmlns:a16="http://schemas.microsoft.com/office/drawing/2014/main" id="{C47D06D6-2983-4358-9CE7-92511EB52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7" name="Freeform 32">
              <a:extLst>
                <a:ext uri="{FF2B5EF4-FFF2-40B4-BE49-F238E27FC236}">
                  <a16:creationId xmlns:a16="http://schemas.microsoft.com/office/drawing/2014/main" id="{88604502-1BD6-4A3F-81B7-02B40C497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9" name="Freeform 33">
              <a:extLst>
                <a:ext uri="{FF2B5EF4-FFF2-40B4-BE49-F238E27FC236}">
                  <a16:creationId xmlns:a16="http://schemas.microsoft.com/office/drawing/2014/main" id="{79E498E7-2DAB-409F-8240-6CA3990AE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0" name="Freeform 34">
              <a:extLst>
                <a:ext uri="{FF2B5EF4-FFF2-40B4-BE49-F238E27FC236}">
                  <a16:creationId xmlns:a16="http://schemas.microsoft.com/office/drawing/2014/main" id="{DB043F85-34A2-4939-BA57-30095DF4E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1" name="Freeform 35">
              <a:extLst>
                <a:ext uri="{FF2B5EF4-FFF2-40B4-BE49-F238E27FC236}">
                  <a16:creationId xmlns:a16="http://schemas.microsoft.com/office/drawing/2014/main" id="{13CAFBAC-1ED5-44B1-84D7-A498E6A57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2" name="Freeform 36">
              <a:extLst>
                <a:ext uri="{FF2B5EF4-FFF2-40B4-BE49-F238E27FC236}">
                  <a16:creationId xmlns:a16="http://schemas.microsoft.com/office/drawing/2014/main" id="{03035B16-1E19-4B71-93D7-557E018B9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3" name="Freeform 37">
              <a:extLst>
                <a:ext uri="{FF2B5EF4-FFF2-40B4-BE49-F238E27FC236}">
                  <a16:creationId xmlns:a16="http://schemas.microsoft.com/office/drawing/2014/main" id="{E0DCC77C-90BE-4775-A2F2-58801982B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4" name="Freeform 38">
              <a:extLst>
                <a:ext uri="{FF2B5EF4-FFF2-40B4-BE49-F238E27FC236}">
                  <a16:creationId xmlns:a16="http://schemas.microsoft.com/office/drawing/2014/main" id="{6E0FEEBB-8D6C-4531-BE15-BFD2243C4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5" name="Freeform 39">
              <a:extLst>
                <a:ext uri="{FF2B5EF4-FFF2-40B4-BE49-F238E27FC236}">
                  <a16:creationId xmlns:a16="http://schemas.microsoft.com/office/drawing/2014/main" id="{4E790EE9-EC4B-41A0-8772-930CBB362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6" name="Freeform 40">
              <a:extLst>
                <a:ext uri="{FF2B5EF4-FFF2-40B4-BE49-F238E27FC236}">
                  <a16:creationId xmlns:a16="http://schemas.microsoft.com/office/drawing/2014/main" id="{ADE1B743-1475-4C68-A9BE-FCBB6778E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7" name="Freeform 41">
              <a:extLst>
                <a:ext uri="{FF2B5EF4-FFF2-40B4-BE49-F238E27FC236}">
                  <a16:creationId xmlns:a16="http://schemas.microsoft.com/office/drawing/2014/main" id="{1665D2C3-1215-4F92-9593-8511E4DCE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8" name="Freeform 42">
              <a:extLst>
                <a:ext uri="{FF2B5EF4-FFF2-40B4-BE49-F238E27FC236}">
                  <a16:creationId xmlns:a16="http://schemas.microsoft.com/office/drawing/2014/main" id="{8FD9F652-5593-4934-B082-2513979FF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9" name="Freeform 43">
              <a:extLst>
                <a:ext uri="{FF2B5EF4-FFF2-40B4-BE49-F238E27FC236}">
                  <a16:creationId xmlns:a16="http://schemas.microsoft.com/office/drawing/2014/main" id="{714515A1-A04E-47EC-BA8E-63C5104A8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0" name="Freeform 44">
              <a:extLst>
                <a:ext uri="{FF2B5EF4-FFF2-40B4-BE49-F238E27FC236}">
                  <a16:creationId xmlns:a16="http://schemas.microsoft.com/office/drawing/2014/main" id="{5E82E44D-D281-49CA-8DBE-8B77634E2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1" name="Freeform 45">
              <a:extLst>
                <a:ext uri="{FF2B5EF4-FFF2-40B4-BE49-F238E27FC236}">
                  <a16:creationId xmlns:a16="http://schemas.microsoft.com/office/drawing/2014/main" id="{8E44C449-D95D-42F4-A91D-B443ECFC2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2" name="Freeform 46">
              <a:extLst>
                <a:ext uri="{FF2B5EF4-FFF2-40B4-BE49-F238E27FC236}">
                  <a16:creationId xmlns:a16="http://schemas.microsoft.com/office/drawing/2014/main" id="{DB6645AC-7CA9-43A3-9FD6-756DC442A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63" name="AutoShape 35">
            <a:extLst>
              <a:ext uri="{FF2B5EF4-FFF2-40B4-BE49-F238E27FC236}">
                <a16:creationId xmlns:a16="http://schemas.microsoft.com/office/drawing/2014/main" id="{5F15DFEE-789C-4C62-B13D-5B506FAF6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6817" y="4971865"/>
            <a:ext cx="2964493" cy="517872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solidFill>
            <a:srgbClr val="000066"/>
          </a:solidFill>
          <a:ln w="12700">
            <a:solidFill>
              <a:schemeClr val="hlink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Is this proof now ok?</a:t>
            </a: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DF40FD21-7AED-4D89-B3F4-57C52AD9C4AF}"/>
              </a:ext>
            </a:extLst>
          </p:cNvPr>
          <p:cNvSpPr/>
          <p:nvPr/>
        </p:nvSpPr>
        <p:spPr>
          <a:xfrm>
            <a:off x="6629400" y="335933"/>
            <a:ext cx="914400" cy="914400"/>
          </a:xfrm>
          <a:prstGeom prst="ellipse">
            <a:avLst/>
          </a:prstGeom>
        </p:spPr>
        <p:txBody>
          <a:bodyPr wrap="non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86EF9A05-D943-458B-A17D-3D149D317007}"/>
              </a:ext>
            </a:extLst>
          </p:cNvPr>
          <p:cNvGrpSpPr/>
          <p:nvPr/>
        </p:nvGrpSpPr>
        <p:grpSpPr>
          <a:xfrm>
            <a:off x="1524000" y="355835"/>
            <a:ext cx="2350359" cy="2959100"/>
            <a:chOff x="914400" y="1549400"/>
            <a:chExt cx="2350359" cy="2959100"/>
          </a:xfrm>
        </p:grpSpPr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C05B3095-D7D0-4AD7-808A-F2BC5B838BAC}"/>
                </a:ext>
              </a:extLst>
            </p:cNvPr>
            <p:cNvGrpSpPr/>
            <p:nvPr/>
          </p:nvGrpSpPr>
          <p:grpSpPr>
            <a:xfrm>
              <a:off x="914400" y="1579395"/>
              <a:ext cx="1613673" cy="2929105"/>
              <a:chOff x="1270716" y="2633495"/>
              <a:chExt cx="1613673" cy="2929105"/>
            </a:xfrm>
          </p:grpSpPr>
          <p:sp>
            <p:nvSpPr>
              <p:cNvPr id="70" name="Rectangle 30">
                <a:extLst>
                  <a:ext uri="{FF2B5EF4-FFF2-40B4-BE49-F238E27FC236}">
                    <a16:creationId xmlns:a16="http://schemas.microsoft.com/office/drawing/2014/main" id="{029261D4-E3DA-489B-9EAB-E676E2DD7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605" y="4670292"/>
                <a:ext cx="833887" cy="4300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Ann</a:t>
                </a:r>
                <a:endPara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1" name="Rectangle 32">
                <a:extLst>
                  <a:ext uri="{FF2B5EF4-FFF2-40B4-BE49-F238E27FC236}">
                    <a16:creationId xmlns:a16="http://schemas.microsoft.com/office/drawing/2014/main" id="{57D7808D-498D-4682-8186-E267313A8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605" y="4131612"/>
                <a:ext cx="889175" cy="5386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Marilyn Monroe</a:t>
                </a:r>
                <a:endPara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2" name="Rectangle 34">
                <a:extLst>
                  <a:ext uri="{FF2B5EF4-FFF2-40B4-BE49-F238E27FC236}">
                    <a16:creationId xmlns:a16="http://schemas.microsoft.com/office/drawing/2014/main" id="{3A256460-589F-42E1-89BC-0F65C92D3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605" y="3701572"/>
                <a:ext cx="833887" cy="4300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Beth</a:t>
                </a:r>
                <a:endPara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3" name="Rectangle 36">
                <a:extLst>
                  <a:ext uri="{FF2B5EF4-FFF2-40B4-BE49-F238E27FC236}">
                    <a16:creationId xmlns:a16="http://schemas.microsoft.com/office/drawing/2014/main" id="{6A31F9B2-3735-44C5-81B0-4BB538DFE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605" y="3271532"/>
                <a:ext cx="833887" cy="4300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Mary</a:t>
                </a:r>
                <a:endParaRPr kumimoji="0" lang="en-CA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pic>
            <p:nvPicPr>
              <p:cNvPr id="74" name="Picture 43" descr="j0396724">
                <a:extLst>
                  <a:ext uri="{FF2B5EF4-FFF2-40B4-BE49-F238E27FC236}">
                    <a16:creationId xmlns:a16="http://schemas.microsoft.com/office/drawing/2014/main" id="{54EC8CDB-EB8D-45A5-A953-160E0A0C9D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8147" y="4657324"/>
                <a:ext cx="396096" cy="4780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5" name="Picture 44" descr="j0233040">
                <a:extLst>
                  <a:ext uri="{FF2B5EF4-FFF2-40B4-BE49-F238E27FC236}">
                    <a16:creationId xmlns:a16="http://schemas.microsoft.com/office/drawing/2014/main" id="{288E8BA7-1588-44E9-ACF9-08ABB8586E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31241" y="3353626"/>
                <a:ext cx="333555" cy="345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6" name="Picture 45" descr="j0334222">
                <a:extLst>
                  <a:ext uri="{FF2B5EF4-FFF2-40B4-BE49-F238E27FC236}">
                    <a16:creationId xmlns:a16="http://schemas.microsoft.com/office/drawing/2014/main" id="{79E49225-0E13-492C-9A3D-B7BB6CF1CE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99926" y="3744736"/>
                <a:ext cx="262327" cy="426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7" name="Picture 51">
                <a:extLst>
                  <a:ext uri="{FF2B5EF4-FFF2-40B4-BE49-F238E27FC236}">
                    <a16:creationId xmlns:a16="http://schemas.microsoft.com/office/drawing/2014/main" id="{41B179AA-12A4-4EE5-B648-D7D6F9A71F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1198" y="4222759"/>
                <a:ext cx="277962" cy="4345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ABC8D9E3-4D34-460A-BBBA-4B479FD36594}"/>
                  </a:ext>
                </a:extLst>
              </p:cNvPr>
              <p:cNvSpPr/>
              <p:nvPr/>
            </p:nvSpPr>
            <p:spPr>
              <a:xfrm>
                <a:off x="2055777" y="2819400"/>
                <a:ext cx="396096" cy="2743200"/>
              </a:xfrm>
              <a:prstGeom prst="ellipse">
                <a:avLst/>
              </a:prstGeom>
            </p:spPr>
            <p:txBody>
              <a:bodyPr wrap="none" rtlCol="0"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79" name="Oval 78">
                <a:extLst>
                  <a:ext uri="{FF2B5EF4-FFF2-40B4-BE49-F238E27FC236}">
                    <a16:creationId xmlns:a16="http://schemas.microsoft.com/office/drawing/2014/main" id="{F77FD829-468B-484E-8E9E-8ED5B4938F29}"/>
                  </a:ext>
                </a:extLst>
              </p:cNvPr>
              <p:cNvSpPr/>
              <p:nvPr/>
            </p:nvSpPr>
            <p:spPr>
              <a:xfrm>
                <a:off x="1270716" y="3067989"/>
                <a:ext cx="1613673" cy="2266011"/>
              </a:xfrm>
              <a:prstGeom prst="ellipse">
                <a:avLst/>
              </a:prstGeom>
              <a:ln>
                <a:solidFill>
                  <a:schemeClr val="tx2"/>
                </a:solidFill>
              </a:ln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sp>
            <p:nvSpPr>
              <p:cNvPr id="80" name="Rectangle 79">
                <a:extLst>
                  <a:ext uri="{FF2B5EF4-FFF2-40B4-BE49-F238E27FC236}">
                    <a16:creationId xmlns:a16="http://schemas.microsoft.com/office/drawing/2014/main" id="{25AD9443-5461-46E1-B7DA-72CFBFEA787C}"/>
                  </a:ext>
                </a:extLst>
              </p:cNvPr>
              <p:cNvSpPr/>
              <p:nvPr/>
            </p:nvSpPr>
            <p:spPr>
              <a:xfrm>
                <a:off x="1735793" y="2633495"/>
                <a:ext cx="780983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y</a:t>
                </a:r>
                <a:r>
                  <a:rPr kumimoji="0" lang="el-GR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</a:t>
                </a: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U</a:t>
                </a: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BBD24F7D-8E98-40FA-875B-0B1C28C346D4}"/>
                </a:ext>
              </a:extLst>
            </p:cNvPr>
            <p:cNvSpPr/>
            <p:nvPr/>
          </p:nvSpPr>
          <p:spPr>
            <a:xfrm>
              <a:off x="2559117" y="1549400"/>
              <a:ext cx="70564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α(y)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04064AD3-D62C-4F4E-A51C-BC2944B8C3F4}"/>
                </a:ext>
              </a:extLst>
            </p:cNvPr>
            <p:cNvSpPr/>
            <p:nvPr/>
          </p:nvSpPr>
          <p:spPr>
            <a:xfrm>
              <a:off x="2661123" y="2230735"/>
              <a:ext cx="37221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T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C0A478F8-EAB8-410D-A581-E876E6A17B0F}"/>
                </a:ext>
              </a:extLst>
            </p:cNvPr>
            <p:cNvSpPr/>
            <p:nvPr/>
          </p:nvSpPr>
          <p:spPr>
            <a:xfrm>
              <a:off x="2661123" y="2662535"/>
              <a:ext cx="37221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T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3B777CB0-FF0D-4174-BDA6-49D16E55FE69}"/>
              </a:ext>
            </a:extLst>
          </p:cNvPr>
          <p:cNvGrpSpPr/>
          <p:nvPr/>
        </p:nvGrpSpPr>
        <p:grpSpPr>
          <a:xfrm>
            <a:off x="4191000" y="357649"/>
            <a:ext cx="1613673" cy="2929105"/>
            <a:chOff x="1270716" y="2633495"/>
            <a:chExt cx="1613673" cy="2929105"/>
          </a:xfrm>
        </p:grpSpPr>
        <p:sp>
          <p:nvSpPr>
            <p:cNvPr id="101" name="Rectangle 30">
              <a:extLst>
                <a:ext uri="{FF2B5EF4-FFF2-40B4-BE49-F238E27FC236}">
                  <a16:creationId xmlns:a16="http://schemas.microsoft.com/office/drawing/2014/main" id="{00AB04EF-98C4-4EB6-BC94-2A8FB69C1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9605" y="4670292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Ann</a:t>
              </a:r>
              <a:endParaRPr kumimoji="0" lang="en-CA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2" name="Rectangle 32">
              <a:extLst>
                <a:ext uri="{FF2B5EF4-FFF2-40B4-BE49-F238E27FC236}">
                  <a16:creationId xmlns:a16="http://schemas.microsoft.com/office/drawing/2014/main" id="{23432324-8052-47F4-BBCD-A1134E44D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9605" y="4131612"/>
              <a:ext cx="889175" cy="5386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Marilyn Monroe</a:t>
              </a:r>
              <a:endParaRPr kumimoji="0" lang="en-CA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3" name="Rectangle 34">
              <a:extLst>
                <a:ext uri="{FF2B5EF4-FFF2-40B4-BE49-F238E27FC236}">
                  <a16:creationId xmlns:a16="http://schemas.microsoft.com/office/drawing/2014/main" id="{04372789-434C-4046-94FE-FFA6A1BA6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9605" y="3701572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Beth</a:t>
              </a:r>
              <a:endParaRPr kumimoji="0" lang="en-CA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4" name="Rectangle 36">
              <a:extLst>
                <a:ext uri="{FF2B5EF4-FFF2-40B4-BE49-F238E27FC236}">
                  <a16:creationId xmlns:a16="http://schemas.microsoft.com/office/drawing/2014/main" id="{98250042-FFD6-4739-B0E0-B2C34B345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9605" y="3271532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Mary</a:t>
              </a:r>
              <a:endParaRPr kumimoji="0" lang="en-CA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pic>
          <p:nvPicPr>
            <p:cNvPr id="105" name="Picture 43" descr="j0396724">
              <a:extLst>
                <a:ext uri="{FF2B5EF4-FFF2-40B4-BE49-F238E27FC236}">
                  <a16:creationId xmlns:a16="http://schemas.microsoft.com/office/drawing/2014/main" id="{9C925608-EA80-4324-BB5B-C0448FA74E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8147" y="4657324"/>
              <a:ext cx="396096" cy="4780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" name="Picture 44" descr="j0233040">
              <a:extLst>
                <a:ext uri="{FF2B5EF4-FFF2-40B4-BE49-F238E27FC236}">
                  <a16:creationId xmlns:a16="http://schemas.microsoft.com/office/drawing/2014/main" id="{AA56CC4C-062A-4DE4-B341-0F4E119791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31241" y="3353626"/>
              <a:ext cx="333555" cy="345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" name="Picture 45" descr="j0334222">
              <a:extLst>
                <a:ext uri="{FF2B5EF4-FFF2-40B4-BE49-F238E27FC236}">
                  <a16:creationId xmlns:a16="http://schemas.microsoft.com/office/drawing/2014/main" id="{CCB281C5-B6DB-4FF8-89C1-B734D0953E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99926" y="3744736"/>
              <a:ext cx="262327" cy="426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" name="Picture 51">
              <a:extLst>
                <a:ext uri="{FF2B5EF4-FFF2-40B4-BE49-F238E27FC236}">
                  <a16:creationId xmlns:a16="http://schemas.microsoft.com/office/drawing/2014/main" id="{04C5B79C-31D1-4ACF-9A8B-6D9E063652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1198" y="4222759"/>
              <a:ext cx="277962" cy="434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94DAE837-0BB3-427E-B730-BA9F3A52D2BF}"/>
                </a:ext>
              </a:extLst>
            </p:cNvPr>
            <p:cNvSpPr/>
            <p:nvPr/>
          </p:nvSpPr>
          <p:spPr>
            <a:xfrm>
              <a:off x="2055777" y="2819400"/>
              <a:ext cx="396096" cy="2743200"/>
            </a:xfrm>
            <a:prstGeom prst="ellipse">
              <a:avLst/>
            </a:prstGeom>
          </p:spPr>
          <p:txBody>
            <a:bodyPr wrap="none" rtlCol="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7F656C30-D1CA-4FD2-AB0B-F2B79ECEA090}"/>
                </a:ext>
              </a:extLst>
            </p:cNvPr>
            <p:cNvSpPr/>
            <p:nvPr/>
          </p:nvSpPr>
          <p:spPr>
            <a:xfrm>
              <a:off x="1270716" y="3067989"/>
              <a:ext cx="1613673" cy="2266011"/>
            </a:xfrm>
            <a:prstGeom prst="ellipse">
              <a:avLst/>
            </a:prstGeom>
            <a:ln>
              <a:solidFill>
                <a:schemeClr val="tx2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11" name="Rectangle 110">
              <a:extLst>
                <a:ext uri="{FF2B5EF4-FFF2-40B4-BE49-F238E27FC236}">
                  <a16:creationId xmlns:a16="http://schemas.microsoft.com/office/drawing/2014/main" id="{8E0F5407-B315-4ECC-8DFB-44E574D64362}"/>
                </a:ext>
              </a:extLst>
            </p:cNvPr>
            <p:cNvSpPr/>
            <p:nvPr/>
          </p:nvSpPr>
          <p:spPr>
            <a:xfrm>
              <a:off x="1735793" y="2633495"/>
              <a:ext cx="780983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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U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264672A8-A558-4BD9-8925-C28F91BD7E91}"/>
              </a:ext>
            </a:extLst>
          </p:cNvPr>
          <p:cNvGrpSpPr/>
          <p:nvPr/>
        </p:nvGrpSpPr>
        <p:grpSpPr>
          <a:xfrm>
            <a:off x="6183411" y="357649"/>
            <a:ext cx="1613673" cy="2929105"/>
            <a:chOff x="1270716" y="2633495"/>
            <a:chExt cx="1613673" cy="2929105"/>
          </a:xfrm>
        </p:grpSpPr>
        <p:sp>
          <p:nvSpPr>
            <p:cNvPr id="90" name="Rectangle 30">
              <a:extLst>
                <a:ext uri="{FF2B5EF4-FFF2-40B4-BE49-F238E27FC236}">
                  <a16:creationId xmlns:a16="http://schemas.microsoft.com/office/drawing/2014/main" id="{CBD5C14B-C668-4978-8574-A0A44FA67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9605" y="4670292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Ann</a:t>
              </a:r>
              <a:endParaRPr kumimoji="0" lang="en-CA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1" name="Rectangle 32">
              <a:extLst>
                <a:ext uri="{FF2B5EF4-FFF2-40B4-BE49-F238E27FC236}">
                  <a16:creationId xmlns:a16="http://schemas.microsoft.com/office/drawing/2014/main" id="{74E5480B-365B-463A-B2F2-3C8FC185A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9605" y="4131612"/>
              <a:ext cx="889175" cy="5386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Marilyn Monroe</a:t>
              </a:r>
              <a:endParaRPr kumimoji="0" lang="en-CA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2" name="Rectangle 34">
              <a:extLst>
                <a:ext uri="{FF2B5EF4-FFF2-40B4-BE49-F238E27FC236}">
                  <a16:creationId xmlns:a16="http://schemas.microsoft.com/office/drawing/2014/main" id="{33843937-B5BA-45A8-9D2C-0993A1521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9605" y="3701572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Beth</a:t>
              </a:r>
              <a:endParaRPr kumimoji="0" lang="en-CA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3" name="Rectangle 36">
              <a:extLst>
                <a:ext uri="{FF2B5EF4-FFF2-40B4-BE49-F238E27FC236}">
                  <a16:creationId xmlns:a16="http://schemas.microsoft.com/office/drawing/2014/main" id="{B4BC378E-E66D-463E-85E0-51FDEA301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9605" y="3271532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Mary</a:t>
              </a:r>
              <a:endParaRPr kumimoji="0" lang="en-CA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pic>
          <p:nvPicPr>
            <p:cNvPr id="94" name="Picture 43" descr="j0396724">
              <a:extLst>
                <a:ext uri="{FF2B5EF4-FFF2-40B4-BE49-F238E27FC236}">
                  <a16:creationId xmlns:a16="http://schemas.microsoft.com/office/drawing/2014/main" id="{3D7A06DE-EA34-4056-BC05-7089EDA2A1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8147" y="4657324"/>
              <a:ext cx="396096" cy="4780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5" name="Picture 44" descr="j0233040">
              <a:extLst>
                <a:ext uri="{FF2B5EF4-FFF2-40B4-BE49-F238E27FC236}">
                  <a16:creationId xmlns:a16="http://schemas.microsoft.com/office/drawing/2014/main" id="{DEC3C3F3-55B8-462C-91CA-6E61A4886F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31241" y="3353626"/>
              <a:ext cx="333555" cy="345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6" name="Picture 45" descr="j0334222">
              <a:extLst>
                <a:ext uri="{FF2B5EF4-FFF2-40B4-BE49-F238E27FC236}">
                  <a16:creationId xmlns:a16="http://schemas.microsoft.com/office/drawing/2014/main" id="{67DB7ADD-4656-40C5-9351-57507B83DA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99926" y="3744736"/>
              <a:ext cx="262327" cy="426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7" name="Picture 51">
              <a:extLst>
                <a:ext uri="{FF2B5EF4-FFF2-40B4-BE49-F238E27FC236}">
                  <a16:creationId xmlns:a16="http://schemas.microsoft.com/office/drawing/2014/main" id="{A39FBF14-58CC-4B3C-8EEA-7777272B91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1198" y="4222759"/>
              <a:ext cx="277962" cy="434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6B065DDA-EEE9-4CE4-BB37-6BE6AC9D67E8}"/>
                </a:ext>
              </a:extLst>
            </p:cNvPr>
            <p:cNvSpPr/>
            <p:nvPr/>
          </p:nvSpPr>
          <p:spPr>
            <a:xfrm>
              <a:off x="2055777" y="2819400"/>
              <a:ext cx="396096" cy="2743200"/>
            </a:xfrm>
            <a:prstGeom prst="ellipse">
              <a:avLst/>
            </a:prstGeom>
          </p:spPr>
          <p:txBody>
            <a:bodyPr wrap="none" rtlCol="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7EC76879-67E4-486F-817A-74BF407A5E3F}"/>
                </a:ext>
              </a:extLst>
            </p:cNvPr>
            <p:cNvSpPr/>
            <p:nvPr/>
          </p:nvSpPr>
          <p:spPr>
            <a:xfrm>
              <a:off x="1270716" y="3067989"/>
              <a:ext cx="1613673" cy="2266011"/>
            </a:xfrm>
            <a:prstGeom prst="ellipse">
              <a:avLst/>
            </a:prstGeom>
            <a:ln>
              <a:solidFill>
                <a:schemeClr val="tx2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</p:txBody>
        </p:sp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53638267-D70F-479D-B169-DA66B311E88A}"/>
                </a:ext>
              </a:extLst>
            </p:cNvPr>
            <p:cNvSpPr/>
            <p:nvPr/>
          </p:nvSpPr>
          <p:spPr>
            <a:xfrm>
              <a:off x="1735793" y="2633495"/>
              <a:ext cx="780983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y</a:t>
              </a:r>
              <a:r>
                <a:rPr kumimoji="0" lang="el-G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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U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98029ED9-39B8-4C4C-AFCC-5D656E989ABB}"/>
              </a:ext>
            </a:extLst>
          </p:cNvPr>
          <p:cNvGrpSpPr/>
          <p:nvPr/>
        </p:nvGrpSpPr>
        <p:grpSpPr>
          <a:xfrm>
            <a:off x="5485080" y="1250702"/>
            <a:ext cx="1050876" cy="1336076"/>
            <a:chOff x="5485080" y="1250702"/>
            <a:chExt cx="1050876" cy="1336076"/>
          </a:xfrm>
        </p:grpSpPr>
        <p:cxnSp>
          <p:nvCxnSpPr>
            <p:cNvPr id="85" name="Straight Arrow Connector 84">
              <a:extLst>
                <a:ext uri="{FF2B5EF4-FFF2-40B4-BE49-F238E27FC236}">
                  <a16:creationId xmlns:a16="http://schemas.microsoft.com/office/drawing/2014/main" id="{423EBD7E-85D2-4F43-80B9-B160BE204655}"/>
                </a:ext>
              </a:extLst>
            </p:cNvPr>
            <p:cNvCxnSpPr>
              <a:cxnSpLocks/>
              <a:stCxn id="106" idx="3"/>
            </p:cNvCxnSpPr>
            <p:nvPr/>
          </p:nvCxnSpPr>
          <p:spPr bwMode="auto">
            <a:xfrm>
              <a:off x="5485080" y="1250702"/>
              <a:ext cx="1050876" cy="430040"/>
            </a:xfrm>
            <a:prstGeom prst="straightConnector1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8009A8BF-0EB8-4A3A-9447-68930B28212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495493" y="1660260"/>
              <a:ext cx="1040463" cy="37989"/>
            </a:xfrm>
            <a:prstGeom prst="straightConnector1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87" name="Straight Arrow Connector 86">
              <a:extLst>
                <a:ext uri="{FF2B5EF4-FFF2-40B4-BE49-F238E27FC236}">
                  <a16:creationId xmlns:a16="http://schemas.microsoft.com/office/drawing/2014/main" id="{26C36F2E-27D9-4401-A2AD-7B7156B921B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572052" y="2159391"/>
              <a:ext cx="902241" cy="6455"/>
            </a:xfrm>
            <a:prstGeom prst="straightConnector1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88" name="Straight Arrow Connector 87">
              <a:extLst>
                <a:ext uri="{FF2B5EF4-FFF2-40B4-BE49-F238E27FC236}">
                  <a16:creationId xmlns:a16="http://schemas.microsoft.com/office/drawing/2014/main" id="{FE0717E2-D94E-418F-9221-9CB1AFE59129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592514" y="1333686"/>
              <a:ext cx="925928" cy="1253092"/>
            </a:xfrm>
            <a:prstGeom prst="straightConnector1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sp>
        <p:nvSpPr>
          <p:cNvPr id="89" name="Rectangle 88">
            <a:extLst>
              <a:ext uri="{FF2B5EF4-FFF2-40B4-BE49-F238E27FC236}">
                <a16:creationId xmlns:a16="http://schemas.microsoft.com/office/drawing/2014/main" id="{626E1FC6-D282-4313-9479-6AF2BE545FCA}"/>
              </a:ext>
            </a:extLst>
          </p:cNvPr>
          <p:cNvSpPr/>
          <p:nvPr/>
        </p:nvSpPr>
        <p:spPr>
          <a:xfrm>
            <a:off x="5833426" y="370546"/>
            <a:ext cx="28725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DBB2A5DE-9B04-44F2-B6E7-6692409463AD}"/>
              </a:ext>
            </a:extLst>
          </p:cNvPr>
          <p:cNvGrpSpPr/>
          <p:nvPr/>
        </p:nvGrpSpPr>
        <p:grpSpPr>
          <a:xfrm>
            <a:off x="3270723" y="1928821"/>
            <a:ext cx="372218" cy="953337"/>
            <a:chOff x="3270723" y="2652486"/>
            <a:chExt cx="372218" cy="953337"/>
          </a:xfrm>
        </p:grpSpPr>
        <p:sp>
          <p:nvSpPr>
            <p:cNvPr id="118" name="Rectangle 117">
              <a:extLst>
                <a:ext uri="{FF2B5EF4-FFF2-40B4-BE49-F238E27FC236}">
                  <a16:creationId xmlns:a16="http://schemas.microsoft.com/office/drawing/2014/main" id="{F009284E-BA5B-4B8C-8C5D-3B9D5393C706}"/>
                </a:ext>
              </a:extLst>
            </p:cNvPr>
            <p:cNvSpPr/>
            <p:nvPr/>
          </p:nvSpPr>
          <p:spPr>
            <a:xfrm>
              <a:off x="3278738" y="3144158"/>
              <a:ext cx="35618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F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9" name="Rectangle 118">
              <a:extLst>
                <a:ext uri="{FF2B5EF4-FFF2-40B4-BE49-F238E27FC236}">
                  <a16:creationId xmlns:a16="http://schemas.microsoft.com/office/drawing/2014/main" id="{D207A8F3-5EB4-48E8-8048-C1B46F442A36}"/>
                </a:ext>
              </a:extLst>
            </p:cNvPr>
            <p:cNvSpPr/>
            <p:nvPr/>
          </p:nvSpPr>
          <p:spPr>
            <a:xfrm>
              <a:off x="3270723" y="2652486"/>
              <a:ext cx="37221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T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93" name="AutoShape 35">
            <a:extLst>
              <a:ext uri="{FF2B5EF4-FFF2-40B4-BE49-F238E27FC236}">
                <a16:creationId xmlns:a16="http://schemas.microsoft.com/office/drawing/2014/main" id="{30526509-7289-48EB-9299-D37CDB7A06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527" y="5553082"/>
            <a:ext cx="6141447" cy="1263048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Yes. We don’t know what </a:t>
            </a:r>
            <a:r>
              <a:rPr lang="en-US" altLang="en-US" sz="2400" dirty="0">
                <a:solidFill>
                  <a:srgbClr val="FFC000"/>
                </a:solidFill>
              </a:rPr>
              <a:t>f </a:t>
            </a:r>
            <a:r>
              <a:rPr lang="en-US" altLang="en-US" sz="2400" dirty="0">
                <a:solidFill>
                  <a:srgbClr val="FFFFFF"/>
                </a:solidFill>
              </a:rPr>
              <a:t>will hit, 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but we do know that it must hit some object 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And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 </a:t>
            </a:r>
            <a:r>
              <a:rPr lang="en-US" altLang="en-US" sz="2400" dirty="0">
                <a:solidFill>
                  <a:srgbClr val="FFFFFF"/>
                </a:solidFill>
              </a:rPr>
              <a:t>will be true for that 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</p:txBody>
      </p:sp>
      <p:sp>
        <p:nvSpPr>
          <p:cNvPr id="194" name="Oval 193">
            <a:extLst>
              <a:ext uri="{FF2B5EF4-FFF2-40B4-BE49-F238E27FC236}">
                <a16:creationId xmlns:a16="http://schemas.microsoft.com/office/drawing/2014/main" id="{925D04A8-4B75-4E22-974E-38B9BEB2752B}"/>
              </a:ext>
            </a:extLst>
          </p:cNvPr>
          <p:cNvSpPr/>
          <p:nvPr/>
        </p:nvSpPr>
        <p:spPr>
          <a:xfrm>
            <a:off x="6378959" y="990599"/>
            <a:ext cx="1264102" cy="460783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8A16A772-64AE-4C82-A0F5-EC27E5A482C8}"/>
              </a:ext>
            </a:extLst>
          </p:cNvPr>
          <p:cNvGrpSpPr/>
          <p:nvPr/>
        </p:nvGrpSpPr>
        <p:grpSpPr>
          <a:xfrm>
            <a:off x="5486400" y="1245326"/>
            <a:ext cx="1033362" cy="1336076"/>
            <a:chOff x="5485080" y="1250702"/>
            <a:chExt cx="1033362" cy="1336076"/>
          </a:xfrm>
        </p:grpSpPr>
        <p:cxnSp>
          <p:nvCxnSpPr>
            <p:cNvPr id="196" name="Straight Arrow Connector 195">
              <a:extLst>
                <a:ext uri="{FF2B5EF4-FFF2-40B4-BE49-F238E27FC236}">
                  <a16:creationId xmlns:a16="http://schemas.microsoft.com/office/drawing/2014/main" id="{6BA1E121-411C-4B55-A478-5B7AE8AF2B6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485080" y="1250702"/>
              <a:ext cx="913051" cy="98151"/>
            </a:xfrm>
            <a:prstGeom prst="straightConnector1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197" name="Straight Arrow Connector 196">
              <a:extLst>
                <a:ext uri="{FF2B5EF4-FFF2-40B4-BE49-F238E27FC236}">
                  <a16:creationId xmlns:a16="http://schemas.microsoft.com/office/drawing/2014/main" id="{5DB6B6E7-F8D3-4304-9A1F-4E3166E295F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495493" y="1365055"/>
              <a:ext cx="989175" cy="295205"/>
            </a:xfrm>
            <a:prstGeom prst="straightConnector1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198" name="Straight Arrow Connector 197">
              <a:extLst>
                <a:ext uri="{FF2B5EF4-FFF2-40B4-BE49-F238E27FC236}">
                  <a16:creationId xmlns:a16="http://schemas.microsoft.com/office/drawing/2014/main" id="{BDBADB9E-3A70-475E-8FF8-9D5227D3DB48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572052" y="1365056"/>
              <a:ext cx="912616" cy="794335"/>
            </a:xfrm>
            <a:prstGeom prst="straightConnector1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199" name="Straight Arrow Connector 198">
              <a:extLst>
                <a:ext uri="{FF2B5EF4-FFF2-40B4-BE49-F238E27FC236}">
                  <a16:creationId xmlns:a16="http://schemas.microsoft.com/office/drawing/2014/main" id="{927FC035-AD61-45DE-A419-170342B6C7A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5592514" y="1333686"/>
              <a:ext cx="925928" cy="1253092"/>
            </a:xfrm>
            <a:prstGeom prst="straightConnector1">
              <a:avLst/>
            </a:prstGeom>
            <a:noFill/>
            <a:ln w="25400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sp>
        <p:nvSpPr>
          <p:cNvPr id="200" name="Oval 199">
            <a:extLst>
              <a:ext uri="{FF2B5EF4-FFF2-40B4-BE49-F238E27FC236}">
                <a16:creationId xmlns:a16="http://schemas.microsoft.com/office/drawing/2014/main" id="{4CB4F52B-7FE1-4FC8-822A-784C564E166E}"/>
              </a:ext>
            </a:extLst>
          </p:cNvPr>
          <p:cNvSpPr/>
          <p:nvPr/>
        </p:nvSpPr>
        <p:spPr>
          <a:xfrm>
            <a:off x="3213398" y="1014934"/>
            <a:ext cx="468732" cy="460783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1931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193" grpId="0" animBg="1"/>
      <p:bldP spid="194" grpId="0" animBg="1"/>
      <p:bldP spid="200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3" name="Group 45"/>
          <p:cNvGrpSpPr>
            <a:grpSpLocks/>
          </p:cNvGrpSpPr>
          <p:nvPr/>
        </p:nvGrpSpPr>
        <p:grpSpPr bwMode="auto">
          <a:xfrm flipH="1">
            <a:off x="8232185" y="1052371"/>
            <a:ext cx="790078" cy="1342708"/>
            <a:chOff x="2593" y="768"/>
            <a:chExt cx="849" cy="1475"/>
          </a:xfrm>
        </p:grpSpPr>
        <p:sp>
          <p:nvSpPr>
            <p:cNvPr id="24" name="Freeform 46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47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48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9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50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51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2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" name="Group 53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3" name="Freeform 54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55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" name="AutoShape 55">
            <a:extLst>
              <a:ext uri="{FF2B5EF4-FFF2-40B4-BE49-F238E27FC236}">
                <a16:creationId xmlns:a16="http://schemas.microsoft.com/office/drawing/2014/main" id="{13E34A92-3E9B-4C85-BC49-474464A0D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6938" y="609600"/>
            <a:ext cx="4068324" cy="468928"/>
          </a:xfrm>
          <a:prstGeom prst="wedgeRoundRectCallout">
            <a:avLst>
              <a:gd name="adj1" fmla="val -26407"/>
              <a:gd name="adj2" fmla="val 6492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Goal: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(y)</a:t>
            </a:r>
          </a:p>
        </p:txBody>
      </p:sp>
      <p:sp>
        <p:nvSpPr>
          <p:cNvPr id="39" name="AutoShape 8">
            <a:extLst>
              <a:ext uri="{FF2B5EF4-FFF2-40B4-BE49-F238E27FC236}">
                <a16:creationId xmlns:a16="http://schemas.microsoft.com/office/drawing/2014/main" id="{D7231BED-56B6-4E17-8474-B41DEB56E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546" y="3276600"/>
            <a:ext cx="5044115" cy="2145329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(5)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CD2F4C7E-149D-4C1E-B996-BD37654A5CA6}"/>
              </a:ext>
            </a:extLst>
          </p:cNvPr>
          <p:cNvSpPr/>
          <p:nvPr/>
        </p:nvSpPr>
        <p:spPr>
          <a:xfrm>
            <a:off x="4579307" y="4572000"/>
            <a:ext cx="29644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</a:p>
        </p:txBody>
      </p:sp>
      <p:sp>
        <p:nvSpPr>
          <p:cNvPr id="41" name="AutoShape 55">
            <a:extLst>
              <a:ext uri="{FF2B5EF4-FFF2-40B4-BE49-F238E27FC236}">
                <a16:creationId xmlns:a16="http://schemas.microsoft.com/office/drawing/2014/main" id="{275E7CB0-B6CC-4783-B059-DEA200030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4200" y="2748183"/>
            <a:ext cx="5583192" cy="468929"/>
          </a:xfrm>
          <a:prstGeom prst="wedgeRoundRectCallout">
            <a:avLst>
              <a:gd name="adj1" fmla="val -61019"/>
              <a:gd name="adj2" fmla="val -41756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We conclude by </a:t>
            </a:r>
            <a:r>
              <a:rPr lang="en-US" altLang="en-US" sz="2400" dirty="0">
                <a:solidFill>
                  <a:schemeClr val="tx2"/>
                </a:solidFill>
              </a:rPr>
              <a:t>adding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$</a:t>
            </a:r>
            <a:r>
              <a:rPr lang="en-US" altLang="en-US" sz="2400" dirty="0"/>
              <a:t> giving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(y)</a:t>
            </a:r>
            <a:r>
              <a:rPr lang="en-US" altLang="en-US" sz="2400" dirty="0"/>
              <a:t>.</a:t>
            </a:r>
          </a:p>
        </p:txBody>
      </p:sp>
      <p:sp>
        <p:nvSpPr>
          <p:cNvPr id="42" name="AutoShape 58">
            <a:extLst>
              <a:ext uri="{FF2B5EF4-FFF2-40B4-BE49-F238E27FC236}">
                <a16:creationId xmlns:a16="http://schemas.microsoft.com/office/drawing/2014/main" id="{D5E602AE-071A-450D-AF84-99E787BC1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068" y="1131270"/>
            <a:ext cx="6040732" cy="1040783"/>
          </a:xfrm>
          <a:prstGeom prst="wedgeRoundRectCallout">
            <a:avLst>
              <a:gd name="adj1" fmla="val -55916"/>
              <a:gd name="adj2" fmla="val 1330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Let </a:t>
            </a:r>
            <a:r>
              <a:rPr lang="en-US" altLang="en-US" sz="2400" dirty="0">
                <a:solidFill>
                  <a:srgbClr val="FFC000"/>
                </a:solidFill>
              </a:rPr>
              <a:t>term</a:t>
            </a:r>
            <a:r>
              <a:rPr lang="en-US" altLang="en-US" sz="2400" dirty="0">
                <a:solidFill>
                  <a:schemeClr val="tx2"/>
                </a:solidFill>
                <a:sym typeface="Symbol" pitchFamily="18" charset="2"/>
              </a:rPr>
              <a:t> </a:t>
            </a:r>
            <a:r>
              <a:rPr lang="en-US" altLang="en-US" sz="2400" dirty="0"/>
              <a:t>be an object that I carefully define.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    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sp>
        <p:nvSpPr>
          <p:cNvPr id="52" name="Rectangle 2">
            <a:extLst>
              <a:ext uri="{FF2B5EF4-FFF2-40B4-BE49-F238E27FC236}">
                <a16:creationId xmlns:a16="http://schemas.microsoft.com/office/drawing/2014/main" id="{A3F6E2D5-CF8A-48EE-AECC-79EE56E992DF}"/>
              </a:ext>
            </a:extLst>
          </p:cNvPr>
          <p:cNvSpPr txBox="1">
            <a:spLocks noChangeArrowheads="1"/>
          </p:cNvSpPr>
          <p:nvPr/>
        </p:nvSpPr>
        <p:spPr>
          <a:xfrm>
            <a:off x="457200" y="0"/>
            <a:ext cx="8077201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Adding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Prover-Adversary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8BC290E-F908-4AEC-8EFF-AFC849D091CA}"/>
              </a:ext>
            </a:extLst>
          </p:cNvPr>
          <p:cNvSpPr txBox="1"/>
          <p:nvPr/>
        </p:nvSpPr>
        <p:spPr>
          <a:xfrm>
            <a:off x="2237434" y="1464167"/>
            <a:ext cx="45720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A </a:t>
            </a:r>
            <a:r>
              <a:rPr lang="en-US" altLang="en-US" sz="2000" dirty="0">
                <a:solidFill>
                  <a:srgbClr val="FFFF00"/>
                </a:solidFill>
                <a:sym typeface="Symbol" panose="05050102010706020507" pitchFamily="18" charset="2"/>
              </a:rPr>
              <a:t>term</a:t>
            </a:r>
            <a:r>
              <a:rPr lang="en-US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 is any string representing an object.</a:t>
            </a: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        eg </a:t>
            </a:r>
            <a:r>
              <a:rPr lang="en-US" altLang="en-US" sz="2000" dirty="0">
                <a:solidFill>
                  <a:srgbClr val="FFC000"/>
                </a:solidFill>
                <a:sym typeface="Symbol" panose="05050102010706020507" pitchFamily="18" charset="2"/>
              </a:rPr>
              <a:t>5</a:t>
            </a:r>
            <a:r>
              <a:rPr lang="en-US" altLang="en-US" sz="2000" dirty="0">
                <a:sym typeface="Symbol" panose="05050102010706020507" pitchFamily="18" charset="2"/>
              </a:rPr>
              <a:t>,</a:t>
            </a:r>
            <a:r>
              <a:rPr lang="en-US" altLang="en-US" sz="2000" dirty="0">
                <a:solidFill>
                  <a:srgbClr val="FFC000"/>
                </a:solidFill>
                <a:sym typeface="Symbol" panose="05050102010706020507" pitchFamily="18" charset="2"/>
              </a:rPr>
              <a:t> father(jeff)</a:t>
            </a:r>
            <a:r>
              <a:rPr lang="en-US" altLang="en-US" sz="2000" dirty="0">
                <a:sym typeface="Symbol" panose="05050102010706020507" pitchFamily="18" charset="2"/>
              </a:rPr>
              <a:t>,</a:t>
            </a:r>
            <a:r>
              <a:rPr lang="en-US" altLang="en-US" sz="2000" dirty="0">
                <a:solidFill>
                  <a:srgbClr val="FFC000"/>
                </a:solidFill>
                <a:sym typeface="Symbol" panose="05050102010706020507" pitchFamily="18" charset="2"/>
              </a:rPr>
              <a:t> father(father(y))</a:t>
            </a:r>
            <a:r>
              <a:rPr lang="en-US" altLang="en-US" sz="2000" dirty="0">
                <a:sym typeface="Symbol" panose="05050102010706020507" pitchFamily="18" charset="2"/>
              </a:rPr>
              <a:t>.</a:t>
            </a:r>
          </a:p>
        </p:txBody>
      </p:sp>
      <p:sp>
        <p:nvSpPr>
          <p:cNvPr id="43" name="AutoShape 58">
            <a:extLst>
              <a:ext uri="{FF2B5EF4-FFF2-40B4-BE49-F238E27FC236}">
                <a16:creationId xmlns:a16="http://schemas.microsoft.com/office/drawing/2014/main" id="{7C879A82-7A43-4770-AFD3-961C1D50D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383" y="2209244"/>
            <a:ext cx="2880017" cy="520893"/>
          </a:xfrm>
          <a:prstGeom prst="wedgeRoundRectCallout">
            <a:avLst>
              <a:gd name="adj1" fmla="val -64859"/>
              <a:gd name="adj2" fmla="val -3298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 then prove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(5)</a:t>
            </a:r>
            <a:r>
              <a:rPr lang="en-US" altLang="en-US" sz="2400" dirty="0"/>
              <a:t>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</p:spTree>
    <p:extLst>
      <p:ext uri="{BB962C8B-B14F-4D97-AF65-F5344CB8AC3E}">
        <p14:creationId xmlns:p14="http://schemas.microsoft.com/office/powerpoint/2010/main" val="1948397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9" grpId="0" animBg="1"/>
      <p:bldP spid="41" grpId="0" animBg="1"/>
      <p:bldP spid="42" grpId="0" animBg="1"/>
      <p:bldP spid="45" grpId="0"/>
      <p:bldP spid="43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3" name="Group 45"/>
          <p:cNvGrpSpPr>
            <a:grpSpLocks/>
          </p:cNvGrpSpPr>
          <p:nvPr/>
        </p:nvGrpSpPr>
        <p:grpSpPr bwMode="auto">
          <a:xfrm flipH="1">
            <a:off x="8232185" y="1052371"/>
            <a:ext cx="790078" cy="1342708"/>
            <a:chOff x="2593" y="768"/>
            <a:chExt cx="849" cy="1475"/>
          </a:xfrm>
        </p:grpSpPr>
        <p:sp>
          <p:nvSpPr>
            <p:cNvPr id="24" name="Freeform 46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47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48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9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50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51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2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" name="Group 53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3" name="Freeform 54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55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" name="AutoShape 55">
            <a:extLst>
              <a:ext uri="{FF2B5EF4-FFF2-40B4-BE49-F238E27FC236}">
                <a16:creationId xmlns:a16="http://schemas.microsoft.com/office/drawing/2014/main" id="{13E34A92-3E9B-4C85-BC49-474464A0D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6938" y="609600"/>
            <a:ext cx="4068324" cy="468928"/>
          </a:xfrm>
          <a:prstGeom prst="wedgeRoundRectCallout">
            <a:avLst>
              <a:gd name="adj1" fmla="val -26407"/>
              <a:gd name="adj2" fmla="val 6492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Goal: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(y)</a:t>
            </a:r>
          </a:p>
        </p:txBody>
      </p:sp>
      <p:sp>
        <p:nvSpPr>
          <p:cNvPr id="39" name="AutoShape 8">
            <a:extLst>
              <a:ext uri="{FF2B5EF4-FFF2-40B4-BE49-F238E27FC236}">
                <a16:creationId xmlns:a16="http://schemas.microsoft.com/office/drawing/2014/main" id="{D7231BED-56B6-4E17-8474-B41DEB56E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546" y="3276600"/>
            <a:ext cx="5044115" cy="2145329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CD2F4C7E-149D-4C1E-B996-BD37654A5CA6}"/>
              </a:ext>
            </a:extLst>
          </p:cNvPr>
          <p:cNvSpPr/>
          <p:nvPr/>
        </p:nvSpPr>
        <p:spPr>
          <a:xfrm>
            <a:off x="4579307" y="4572000"/>
            <a:ext cx="29644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</a:p>
        </p:txBody>
      </p:sp>
      <p:sp>
        <p:nvSpPr>
          <p:cNvPr id="44" name="AutoShape 55">
            <a:extLst>
              <a:ext uri="{FF2B5EF4-FFF2-40B4-BE49-F238E27FC236}">
                <a16:creationId xmlns:a16="http://schemas.microsoft.com/office/drawing/2014/main" id="{02D9911B-78A6-4249-A151-F12B90CCE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5541381"/>
            <a:ext cx="5473261" cy="935619"/>
          </a:xfrm>
          <a:prstGeom prst="wedgeRoundRectCallout">
            <a:avLst>
              <a:gd name="adj1" fmla="val -34533"/>
              <a:gd name="adj2" fmla="val -55824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We introduced the notation 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 </a:t>
            </a:r>
            <a:r>
              <a:rPr lang="en-CA" altLang="en-US" sz="2400" dirty="0">
                <a:sym typeface="Symbol" pitchFamily="18" charset="2"/>
              </a:rPr>
              <a:t>to mean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>
                <a:sym typeface="Symbol" pitchFamily="18" charset="2"/>
              </a:rPr>
              <a:t>some value that exists.</a:t>
            </a:r>
            <a:endParaRPr lang="en-US" altLang="en-US" sz="2400" dirty="0">
              <a:latin typeface="Symbol" pitchFamily="18" charset="2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sp>
        <p:nvSpPr>
          <p:cNvPr id="51" name="AutoShape 55">
            <a:extLst>
              <a:ext uri="{FF2B5EF4-FFF2-40B4-BE49-F238E27FC236}">
                <a16:creationId xmlns:a16="http://schemas.microsoft.com/office/drawing/2014/main" id="{9D2FE352-CF66-4515-B94A-ADEE66A21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4200" y="2748183"/>
            <a:ext cx="5583192" cy="468929"/>
          </a:xfrm>
          <a:prstGeom prst="wedgeRoundRectCallout">
            <a:avLst>
              <a:gd name="adj1" fmla="val -61019"/>
              <a:gd name="adj2" fmla="val -41756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We conclude by </a:t>
            </a:r>
            <a:r>
              <a:rPr lang="en-US" altLang="en-US" sz="2400" dirty="0">
                <a:solidFill>
                  <a:schemeClr val="tx2"/>
                </a:solidFill>
              </a:rPr>
              <a:t>adding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$</a:t>
            </a:r>
            <a:r>
              <a:rPr lang="en-US" altLang="en-US" sz="2400" dirty="0"/>
              <a:t> giving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(y)</a:t>
            </a:r>
            <a:r>
              <a:rPr lang="en-US" altLang="en-US" sz="2400" dirty="0"/>
              <a:t>.</a:t>
            </a:r>
          </a:p>
        </p:txBody>
      </p:sp>
      <p:sp>
        <p:nvSpPr>
          <p:cNvPr id="54" name="Rectangle 2">
            <a:extLst>
              <a:ext uri="{FF2B5EF4-FFF2-40B4-BE49-F238E27FC236}">
                <a16:creationId xmlns:a16="http://schemas.microsoft.com/office/drawing/2014/main" id="{1D2668B8-D6CA-4647-B285-90BA413B6F09}"/>
              </a:ext>
            </a:extLst>
          </p:cNvPr>
          <p:cNvSpPr txBox="1">
            <a:spLocks noChangeArrowheads="1"/>
          </p:cNvSpPr>
          <p:nvPr/>
        </p:nvSpPr>
        <p:spPr>
          <a:xfrm>
            <a:off x="457200" y="0"/>
            <a:ext cx="8077201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Adding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Prover-Adversary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sp>
        <p:nvSpPr>
          <p:cNvPr id="41" name="AutoShape 58">
            <a:extLst>
              <a:ext uri="{FF2B5EF4-FFF2-40B4-BE49-F238E27FC236}">
                <a16:creationId xmlns:a16="http://schemas.microsoft.com/office/drawing/2014/main" id="{7A2C0D96-BA57-4C74-BD0C-0EC74519FF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383" y="2209244"/>
            <a:ext cx="2880017" cy="520893"/>
          </a:xfrm>
          <a:prstGeom prst="wedgeRoundRectCallout">
            <a:avLst>
              <a:gd name="adj1" fmla="val -64859"/>
              <a:gd name="adj2" fmla="val -3298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 then prove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(5)</a:t>
            </a:r>
            <a:r>
              <a:rPr lang="en-US" altLang="en-US" sz="2400" dirty="0"/>
              <a:t>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sp>
        <p:nvSpPr>
          <p:cNvPr id="43" name="AutoShape 58">
            <a:extLst>
              <a:ext uri="{FF2B5EF4-FFF2-40B4-BE49-F238E27FC236}">
                <a16:creationId xmlns:a16="http://schemas.microsoft.com/office/drawing/2014/main" id="{7DDDE0DC-12C1-4E7A-A957-A393658726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068" y="1131270"/>
            <a:ext cx="6040732" cy="1040783"/>
          </a:xfrm>
          <a:prstGeom prst="wedgeRoundRectCallout">
            <a:avLst>
              <a:gd name="adj1" fmla="val -55916"/>
              <a:gd name="adj2" fmla="val 1330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Let </a:t>
            </a:r>
            <a:r>
              <a:rPr lang="en-US" altLang="en-US" sz="2400" dirty="0">
                <a:solidFill>
                  <a:srgbClr val="FFC000"/>
                </a:solidFill>
              </a:rPr>
              <a:t>term</a:t>
            </a:r>
            <a:r>
              <a:rPr lang="en-US" altLang="en-US" sz="2400" dirty="0">
                <a:solidFill>
                  <a:schemeClr val="tx2"/>
                </a:solidFill>
                <a:sym typeface="Symbol" pitchFamily="18" charset="2"/>
              </a:rPr>
              <a:t> </a:t>
            </a:r>
            <a:r>
              <a:rPr lang="en-US" altLang="en-US" sz="2400" dirty="0"/>
              <a:t>be an object that I carefully define.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    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E45F9BE-DBEF-4F43-9A87-E4322A180A94}"/>
              </a:ext>
            </a:extLst>
          </p:cNvPr>
          <p:cNvSpPr txBox="1"/>
          <p:nvPr/>
        </p:nvSpPr>
        <p:spPr>
          <a:xfrm>
            <a:off x="2237434" y="1464167"/>
            <a:ext cx="45720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A </a:t>
            </a:r>
            <a:r>
              <a:rPr lang="en-US" altLang="en-US" sz="2000" dirty="0">
                <a:solidFill>
                  <a:srgbClr val="FFFF00"/>
                </a:solidFill>
                <a:sym typeface="Symbol" panose="05050102010706020507" pitchFamily="18" charset="2"/>
              </a:rPr>
              <a:t>term</a:t>
            </a:r>
            <a:r>
              <a:rPr lang="en-US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 is any string representing an object.</a:t>
            </a: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        eg </a:t>
            </a:r>
            <a:r>
              <a:rPr lang="en-US" altLang="en-US" sz="2000" dirty="0">
                <a:solidFill>
                  <a:srgbClr val="FFC000"/>
                </a:solidFill>
                <a:sym typeface="Symbol" panose="05050102010706020507" pitchFamily="18" charset="2"/>
              </a:rPr>
              <a:t>5</a:t>
            </a:r>
            <a:r>
              <a:rPr lang="en-US" altLang="en-US" sz="2000" dirty="0">
                <a:sym typeface="Symbol" panose="05050102010706020507" pitchFamily="18" charset="2"/>
              </a:rPr>
              <a:t>,</a:t>
            </a:r>
            <a:r>
              <a:rPr lang="en-US" altLang="en-US" sz="2000" dirty="0">
                <a:solidFill>
                  <a:srgbClr val="FFC000"/>
                </a:solidFill>
                <a:sym typeface="Symbol" panose="05050102010706020507" pitchFamily="18" charset="2"/>
              </a:rPr>
              <a:t> father(jeff)</a:t>
            </a:r>
            <a:r>
              <a:rPr lang="en-US" altLang="en-US" sz="2000" dirty="0">
                <a:sym typeface="Symbol" panose="05050102010706020507" pitchFamily="18" charset="2"/>
              </a:rPr>
              <a:t>,</a:t>
            </a:r>
            <a:r>
              <a:rPr lang="en-US" altLang="en-US" sz="2000" dirty="0">
                <a:solidFill>
                  <a:srgbClr val="FFC000"/>
                </a:solidFill>
                <a:sym typeface="Symbol" panose="05050102010706020507" pitchFamily="18" charset="2"/>
              </a:rPr>
              <a:t> father(father(y))</a:t>
            </a:r>
            <a:r>
              <a:rPr lang="en-US" altLang="en-US" sz="2000" dirty="0">
                <a:sym typeface="Symbol" panose="05050102010706020507" pitchFamily="18" charset="2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856144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3" name="Group 45"/>
          <p:cNvGrpSpPr>
            <a:grpSpLocks/>
          </p:cNvGrpSpPr>
          <p:nvPr/>
        </p:nvGrpSpPr>
        <p:grpSpPr bwMode="auto">
          <a:xfrm flipH="1">
            <a:off x="8232185" y="1052371"/>
            <a:ext cx="790078" cy="1342708"/>
            <a:chOff x="2593" y="768"/>
            <a:chExt cx="849" cy="1475"/>
          </a:xfrm>
        </p:grpSpPr>
        <p:sp>
          <p:nvSpPr>
            <p:cNvPr id="24" name="Freeform 46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47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48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9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50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51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2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" name="Group 53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3" name="Freeform 54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55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" name="AutoShape 55">
            <a:extLst>
              <a:ext uri="{FF2B5EF4-FFF2-40B4-BE49-F238E27FC236}">
                <a16:creationId xmlns:a16="http://schemas.microsoft.com/office/drawing/2014/main" id="{13E34A92-3E9B-4C85-BC49-474464A0D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6938" y="609600"/>
            <a:ext cx="4068324" cy="468928"/>
          </a:xfrm>
          <a:prstGeom prst="wedgeRoundRectCallout">
            <a:avLst>
              <a:gd name="adj1" fmla="val -26407"/>
              <a:gd name="adj2" fmla="val 6492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Goal: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(y)</a:t>
            </a:r>
          </a:p>
        </p:txBody>
      </p:sp>
      <p:sp>
        <p:nvSpPr>
          <p:cNvPr id="39" name="AutoShape 8">
            <a:extLst>
              <a:ext uri="{FF2B5EF4-FFF2-40B4-BE49-F238E27FC236}">
                <a16:creationId xmlns:a16="http://schemas.microsoft.com/office/drawing/2014/main" id="{D7231BED-56B6-4E17-8474-B41DEB56E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546" y="3276600"/>
            <a:ext cx="5044115" cy="2145329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>
                <a:solidFill>
                  <a:srgbClr val="FFC000"/>
                </a:solidFill>
              </a:rPr>
              <a:t>(</a:t>
            </a:r>
            <a:r>
              <a:rPr lang="en-US" altLang="en-US" sz="2400">
                <a:solidFill>
                  <a:srgbClr val="FFFF00"/>
                </a:solidFill>
              </a:rPr>
              <a:t>y</a:t>
            </a:r>
            <a:r>
              <a:rPr lang="el-GR" altLang="en-US" sz="1800" baseline="-2500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olidFill>
                  <a:srgbClr val="FFC000"/>
                </a:solidFill>
              </a:rPr>
              <a:t>)</a:t>
            </a:r>
            <a:endParaRPr lang="en-US" altLang="en-US" sz="2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CD2F4C7E-149D-4C1E-B996-BD37654A5CA6}"/>
              </a:ext>
            </a:extLst>
          </p:cNvPr>
          <p:cNvSpPr/>
          <p:nvPr/>
        </p:nvSpPr>
        <p:spPr>
          <a:xfrm>
            <a:off x="4579307" y="4572000"/>
            <a:ext cx="29644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</a:p>
        </p:txBody>
      </p:sp>
      <p:sp>
        <p:nvSpPr>
          <p:cNvPr id="44" name="AutoShape 55">
            <a:extLst>
              <a:ext uri="{FF2B5EF4-FFF2-40B4-BE49-F238E27FC236}">
                <a16:creationId xmlns:a16="http://schemas.microsoft.com/office/drawing/2014/main" id="{02D9911B-78A6-4249-A151-F12B90CCE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5541381"/>
            <a:ext cx="5473261" cy="935619"/>
          </a:xfrm>
          <a:prstGeom prst="wedgeRoundRectCallout">
            <a:avLst>
              <a:gd name="adj1" fmla="val -34533"/>
              <a:gd name="adj2" fmla="val -55824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We introduced the </a:t>
            </a:r>
            <a:r>
              <a:rPr lang="en-US" altLang="en-US" sz="2400"/>
              <a:t>notation </a:t>
            </a:r>
            <a:r>
              <a:rPr lang="en-US" altLang="en-US" sz="2400">
                <a:solidFill>
                  <a:srgbClr val="FFFF00"/>
                </a:solidFill>
                <a:sym typeface="Symbol" pitchFamily="18" charset="2"/>
              </a:rPr>
              <a:t>y</a:t>
            </a:r>
            <a:r>
              <a:rPr lang="el-GR" altLang="en-US" sz="2000" baseline="-2500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altLang="en-US" sz="2400">
                <a:solidFill>
                  <a:srgbClr val="FFFF00"/>
                </a:solidFill>
                <a:sym typeface="Symbol" pitchFamily="18" charset="2"/>
              </a:rPr>
              <a:t> </a:t>
            </a:r>
            <a:r>
              <a:rPr lang="en-CA" altLang="en-US" sz="2400" dirty="0">
                <a:sym typeface="Symbol" pitchFamily="18" charset="2"/>
              </a:rPr>
              <a:t>to mean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>
                <a:sym typeface="Symbol" pitchFamily="18" charset="2"/>
              </a:rPr>
              <a:t>some arbitrary but fixed.</a:t>
            </a:r>
            <a:endParaRPr lang="en-US" altLang="en-US" sz="2400" dirty="0">
              <a:latin typeface="Symbol" pitchFamily="18" charset="2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sp>
        <p:nvSpPr>
          <p:cNvPr id="50" name="AutoShape 55">
            <a:extLst>
              <a:ext uri="{FF2B5EF4-FFF2-40B4-BE49-F238E27FC236}">
                <a16:creationId xmlns:a16="http://schemas.microsoft.com/office/drawing/2014/main" id="{2B01BA78-12E3-40CE-8970-7DC48D00F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4200" y="2748183"/>
            <a:ext cx="5583192" cy="468929"/>
          </a:xfrm>
          <a:prstGeom prst="wedgeRoundRectCallout">
            <a:avLst>
              <a:gd name="adj1" fmla="val -61019"/>
              <a:gd name="adj2" fmla="val -41756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We conclude by </a:t>
            </a:r>
            <a:r>
              <a:rPr lang="en-US" altLang="en-US" sz="2400" dirty="0">
                <a:solidFill>
                  <a:schemeClr val="tx2"/>
                </a:solidFill>
              </a:rPr>
              <a:t>adding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$</a:t>
            </a:r>
            <a:r>
              <a:rPr lang="en-US" altLang="en-US" sz="2400" dirty="0"/>
              <a:t> giving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(y)</a:t>
            </a:r>
            <a:r>
              <a:rPr lang="en-US" altLang="en-US" sz="2400" dirty="0"/>
              <a:t>.</a:t>
            </a:r>
          </a:p>
        </p:txBody>
      </p:sp>
      <p:sp>
        <p:nvSpPr>
          <p:cNvPr id="54" name="Rectangle 2">
            <a:extLst>
              <a:ext uri="{FF2B5EF4-FFF2-40B4-BE49-F238E27FC236}">
                <a16:creationId xmlns:a16="http://schemas.microsoft.com/office/drawing/2014/main" id="{B028596E-49C6-4A04-B0F0-2CF8CB60905B}"/>
              </a:ext>
            </a:extLst>
          </p:cNvPr>
          <p:cNvSpPr txBox="1">
            <a:spLocks noChangeArrowheads="1"/>
          </p:cNvSpPr>
          <p:nvPr/>
        </p:nvSpPr>
        <p:spPr>
          <a:xfrm>
            <a:off x="457200" y="0"/>
            <a:ext cx="8077201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Adding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Prover-Adversary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sp>
        <p:nvSpPr>
          <p:cNvPr id="45" name="AutoShape 58">
            <a:extLst>
              <a:ext uri="{FF2B5EF4-FFF2-40B4-BE49-F238E27FC236}">
                <a16:creationId xmlns:a16="http://schemas.microsoft.com/office/drawing/2014/main" id="{784366EA-812A-4FA6-8135-6D895DA4E6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383" y="2209244"/>
            <a:ext cx="2880017" cy="520893"/>
          </a:xfrm>
          <a:prstGeom prst="wedgeRoundRectCallout">
            <a:avLst>
              <a:gd name="adj1" fmla="val -64859"/>
              <a:gd name="adj2" fmla="val -3298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 then prove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(5)</a:t>
            </a:r>
            <a:r>
              <a:rPr lang="en-US" altLang="en-US" sz="2400" dirty="0"/>
              <a:t>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sp>
        <p:nvSpPr>
          <p:cNvPr id="46" name="AutoShape 58">
            <a:extLst>
              <a:ext uri="{FF2B5EF4-FFF2-40B4-BE49-F238E27FC236}">
                <a16:creationId xmlns:a16="http://schemas.microsoft.com/office/drawing/2014/main" id="{0AAB50C0-E083-4411-ABE6-DA5858C1B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068" y="1131270"/>
            <a:ext cx="6040732" cy="1040783"/>
          </a:xfrm>
          <a:prstGeom prst="wedgeRoundRectCallout">
            <a:avLst>
              <a:gd name="adj1" fmla="val -55916"/>
              <a:gd name="adj2" fmla="val 1330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Let </a:t>
            </a:r>
            <a:r>
              <a:rPr lang="en-US" altLang="en-US" sz="2400" dirty="0">
                <a:solidFill>
                  <a:srgbClr val="FFC000"/>
                </a:solidFill>
              </a:rPr>
              <a:t>term</a:t>
            </a:r>
            <a:r>
              <a:rPr lang="en-US" altLang="en-US" sz="2400" dirty="0">
                <a:solidFill>
                  <a:schemeClr val="tx2"/>
                </a:solidFill>
                <a:sym typeface="Symbol" pitchFamily="18" charset="2"/>
              </a:rPr>
              <a:t> </a:t>
            </a:r>
            <a:r>
              <a:rPr lang="en-US" altLang="en-US" sz="2400" dirty="0"/>
              <a:t>be an object that I carefully define.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    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C52F0E2-8D18-4546-B3A8-5E0CBF6A5788}"/>
              </a:ext>
            </a:extLst>
          </p:cNvPr>
          <p:cNvSpPr txBox="1"/>
          <p:nvPr/>
        </p:nvSpPr>
        <p:spPr>
          <a:xfrm>
            <a:off x="2237434" y="1464167"/>
            <a:ext cx="45720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A </a:t>
            </a:r>
            <a:r>
              <a:rPr lang="en-US" altLang="en-US" sz="2000" dirty="0">
                <a:solidFill>
                  <a:srgbClr val="FFFF00"/>
                </a:solidFill>
                <a:sym typeface="Symbol" panose="05050102010706020507" pitchFamily="18" charset="2"/>
              </a:rPr>
              <a:t>term</a:t>
            </a:r>
            <a:r>
              <a:rPr lang="en-US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 is any string representing an object.</a:t>
            </a: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        eg </a:t>
            </a:r>
            <a:r>
              <a:rPr lang="en-US" altLang="en-US" sz="2000" dirty="0">
                <a:solidFill>
                  <a:srgbClr val="FFC000"/>
                </a:solidFill>
                <a:sym typeface="Symbol" panose="05050102010706020507" pitchFamily="18" charset="2"/>
              </a:rPr>
              <a:t>5</a:t>
            </a:r>
            <a:r>
              <a:rPr lang="en-US" altLang="en-US" sz="2000" dirty="0">
                <a:sym typeface="Symbol" panose="05050102010706020507" pitchFamily="18" charset="2"/>
              </a:rPr>
              <a:t>,</a:t>
            </a:r>
            <a:r>
              <a:rPr lang="en-US" altLang="en-US" sz="2000" dirty="0">
                <a:solidFill>
                  <a:srgbClr val="FFC000"/>
                </a:solidFill>
                <a:sym typeface="Symbol" panose="05050102010706020507" pitchFamily="18" charset="2"/>
              </a:rPr>
              <a:t> father(jeff)</a:t>
            </a:r>
            <a:r>
              <a:rPr lang="en-US" altLang="en-US" sz="2000" dirty="0">
                <a:sym typeface="Symbol" panose="05050102010706020507" pitchFamily="18" charset="2"/>
              </a:rPr>
              <a:t>,</a:t>
            </a:r>
            <a:r>
              <a:rPr lang="en-US" altLang="en-US" sz="2000" dirty="0">
                <a:solidFill>
                  <a:srgbClr val="FFC000"/>
                </a:solidFill>
                <a:sym typeface="Symbol" panose="05050102010706020507" pitchFamily="18" charset="2"/>
              </a:rPr>
              <a:t> father(father(y))</a:t>
            </a:r>
            <a:r>
              <a:rPr lang="en-US" altLang="en-US" sz="2000" dirty="0">
                <a:sym typeface="Symbol" panose="05050102010706020507" pitchFamily="18" charset="2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35360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3" name="Group 45"/>
          <p:cNvGrpSpPr>
            <a:grpSpLocks/>
          </p:cNvGrpSpPr>
          <p:nvPr/>
        </p:nvGrpSpPr>
        <p:grpSpPr bwMode="auto">
          <a:xfrm flipH="1">
            <a:off x="8232185" y="1052371"/>
            <a:ext cx="790078" cy="1342708"/>
            <a:chOff x="2593" y="768"/>
            <a:chExt cx="849" cy="1475"/>
          </a:xfrm>
        </p:grpSpPr>
        <p:sp>
          <p:nvSpPr>
            <p:cNvPr id="24" name="Freeform 46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47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48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9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50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51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2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" name="Group 53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3" name="Freeform 54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55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" name="AutoShape 55">
            <a:extLst>
              <a:ext uri="{FF2B5EF4-FFF2-40B4-BE49-F238E27FC236}">
                <a16:creationId xmlns:a16="http://schemas.microsoft.com/office/drawing/2014/main" id="{13E34A92-3E9B-4C85-BC49-474464A0D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6938" y="609600"/>
            <a:ext cx="4068324" cy="468928"/>
          </a:xfrm>
          <a:prstGeom prst="wedgeRoundRectCallout">
            <a:avLst>
              <a:gd name="adj1" fmla="val -26407"/>
              <a:gd name="adj2" fmla="val 6492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Goal: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(y)</a:t>
            </a:r>
          </a:p>
        </p:txBody>
      </p:sp>
      <p:sp>
        <p:nvSpPr>
          <p:cNvPr id="39" name="AutoShape 8">
            <a:extLst>
              <a:ext uri="{FF2B5EF4-FFF2-40B4-BE49-F238E27FC236}">
                <a16:creationId xmlns:a16="http://schemas.microsoft.com/office/drawing/2014/main" id="{D7231BED-56B6-4E17-8474-B41DEB56E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546" y="3276600"/>
            <a:ext cx="5044115" cy="2145329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66FF66"/>
                </a:solidFill>
              </a:rPr>
              <a:t>y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CD2F4C7E-149D-4C1E-B996-BD37654A5CA6}"/>
              </a:ext>
            </a:extLst>
          </p:cNvPr>
          <p:cNvSpPr/>
          <p:nvPr/>
        </p:nvSpPr>
        <p:spPr>
          <a:xfrm>
            <a:off x="4579307" y="4572000"/>
            <a:ext cx="29644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</a:p>
        </p:txBody>
      </p:sp>
      <p:sp>
        <p:nvSpPr>
          <p:cNvPr id="44" name="AutoShape 55">
            <a:extLst>
              <a:ext uri="{FF2B5EF4-FFF2-40B4-BE49-F238E27FC236}">
                <a16:creationId xmlns:a16="http://schemas.microsoft.com/office/drawing/2014/main" id="{02D9911B-78A6-4249-A151-F12B90CCE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399" y="5541380"/>
            <a:ext cx="3505201" cy="1316619"/>
          </a:xfrm>
          <a:prstGeom prst="wedgeRoundRectCallout">
            <a:avLst>
              <a:gd name="adj1" fmla="val -34533"/>
              <a:gd name="adj2" fmla="val -55824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We left </a:t>
            </a:r>
            <a:r>
              <a:rPr lang="en-US" altLang="en-US" sz="2400" dirty="0">
                <a:solidFill>
                  <a:srgbClr val="66FF66"/>
                </a:solidFill>
              </a:rPr>
              <a:t>y</a:t>
            </a:r>
            <a:r>
              <a:rPr lang="en-US" altLang="en-US" sz="2400" dirty="0"/>
              <a:t> to mean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that it is a free variable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with an assumed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y</a:t>
            </a:r>
            <a:r>
              <a:rPr lang="en-US" altLang="en-US" sz="2400" dirty="0"/>
              <a:t>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sp>
        <p:nvSpPr>
          <p:cNvPr id="50" name="AutoShape 55">
            <a:extLst>
              <a:ext uri="{FF2B5EF4-FFF2-40B4-BE49-F238E27FC236}">
                <a16:creationId xmlns:a16="http://schemas.microsoft.com/office/drawing/2014/main" id="{71292922-32B0-4F5F-8C7F-5C5BA1C66C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4200" y="2748183"/>
            <a:ext cx="5583192" cy="468929"/>
          </a:xfrm>
          <a:prstGeom prst="wedgeRoundRectCallout">
            <a:avLst>
              <a:gd name="adj1" fmla="val -61019"/>
              <a:gd name="adj2" fmla="val -41756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We conclude by </a:t>
            </a:r>
            <a:r>
              <a:rPr lang="en-US" altLang="en-US" sz="2400" dirty="0">
                <a:solidFill>
                  <a:schemeClr val="tx2"/>
                </a:solidFill>
              </a:rPr>
              <a:t>adding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$</a:t>
            </a:r>
            <a:r>
              <a:rPr lang="en-US" altLang="en-US" sz="2400" dirty="0"/>
              <a:t> giving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(y)</a:t>
            </a:r>
            <a:r>
              <a:rPr lang="en-US" altLang="en-US" sz="2400" dirty="0"/>
              <a:t>.</a:t>
            </a:r>
          </a:p>
        </p:txBody>
      </p:sp>
      <p:sp>
        <p:nvSpPr>
          <p:cNvPr id="54" name="Rectangle 2">
            <a:extLst>
              <a:ext uri="{FF2B5EF4-FFF2-40B4-BE49-F238E27FC236}">
                <a16:creationId xmlns:a16="http://schemas.microsoft.com/office/drawing/2014/main" id="{CAC0AE51-CF39-49C9-913D-32F052A621A4}"/>
              </a:ext>
            </a:extLst>
          </p:cNvPr>
          <p:cNvSpPr txBox="1">
            <a:spLocks noChangeArrowheads="1"/>
          </p:cNvSpPr>
          <p:nvPr/>
        </p:nvSpPr>
        <p:spPr>
          <a:xfrm>
            <a:off x="457200" y="0"/>
            <a:ext cx="8077201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Adding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Prover-Adversary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sp>
        <p:nvSpPr>
          <p:cNvPr id="45" name="AutoShape 58">
            <a:extLst>
              <a:ext uri="{FF2B5EF4-FFF2-40B4-BE49-F238E27FC236}">
                <a16:creationId xmlns:a16="http://schemas.microsoft.com/office/drawing/2014/main" id="{0AAE2B78-DE2D-41B3-B08A-DBFF3D162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383" y="2209244"/>
            <a:ext cx="2880017" cy="520893"/>
          </a:xfrm>
          <a:prstGeom prst="wedgeRoundRectCallout">
            <a:avLst>
              <a:gd name="adj1" fmla="val -64859"/>
              <a:gd name="adj2" fmla="val -3298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 then prove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(5)</a:t>
            </a:r>
            <a:r>
              <a:rPr lang="en-US" altLang="en-US" sz="2400" dirty="0"/>
              <a:t>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sp>
        <p:nvSpPr>
          <p:cNvPr id="46" name="AutoShape 58">
            <a:extLst>
              <a:ext uri="{FF2B5EF4-FFF2-40B4-BE49-F238E27FC236}">
                <a16:creationId xmlns:a16="http://schemas.microsoft.com/office/drawing/2014/main" id="{A4F351E4-B4E2-494F-9D28-8FDCEC94C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068" y="1131270"/>
            <a:ext cx="6040732" cy="1040783"/>
          </a:xfrm>
          <a:prstGeom prst="wedgeRoundRectCallout">
            <a:avLst>
              <a:gd name="adj1" fmla="val -55916"/>
              <a:gd name="adj2" fmla="val 1330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Let </a:t>
            </a:r>
            <a:r>
              <a:rPr lang="en-US" altLang="en-US" sz="2400" dirty="0">
                <a:solidFill>
                  <a:srgbClr val="FFC000"/>
                </a:solidFill>
              </a:rPr>
              <a:t>term</a:t>
            </a:r>
            <a:r>
              <a:rPr lang="en-US" altLang="en-US" sz="2400" dirty="0">
                <a:solidFill>
                  <a:schemeClr val="tx2"/>
                </a:solidFill>
                <a:sym typeface="Symbol" pitchFamily="18" charset="2"/>
              </a:rPr>
              <a:t> </a:t>
            </a:r>
            <a:r>
              <a:rPr lang="en-US" altLang="en-US" sz="2400" dirty="0"/>
              <a:t>be an object that I carefully define.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    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3148477-A33C-4366-A289-3F3431C44686}"/>
              </a:ext>
            </a:extLst>
          </p:cNvPr>
          <p:cNvSpPr txBox="1"/>
          <p:nvPr/>
        </p:nvSpPr>
        <p:spPr>
          <a:xfrm>
            <a:off x="2237434" y="1464167"/>
            <a:ext cx="45720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A </a:t>
            </a:r>
            <a:r>
              <a:rPr lang="en-US" altLang="en-US" sz="2000" dirty="0">
                <a:solidFill>
                  <a:srgbClr val="FFFF00"/>
                </a:solidFill>
                <a:sym typeface="Symbol" panose="05050102010706020507" pitchFamily="18" charset="2"/>
              </a:rPr>
              <a:t>term</a:t>
            </a:r>
            <a:r>
              <a:rPr lang="en-US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 is any string representing an object.</a:t>
            </a: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        eg </a:t>
            </a:r>
            <a:r>
              <a:rPr lang="en-US" altLang="en-US" sz="2000" dirty="0">
                <a:solidFill>
                  <a:srgbClr val="FFC000"/>
                </a:solidFill>
                <a:sym typeface="Symbol" panose="05050102010706020507" pitchFamily="18" charset="2"/>
              </a:rPr>
              <a:t>5</a:t>
            </a:r>
            <a:r>
              <a:rPr lang="en-US" altLang="en-US" sz="2000" dirty="0">
                <a:sym typeface="Symbol" panose="05050102010706020507" pitchFamily="18" charset="2"/>
              </a:rPr>
              <a:t>,</a:t>
            </a:r>
            <a:r>
              <a:rPr lang="en-US" altLang="en-US" sz="2000" dirty="0">
                <a:solidFill>
                  <a:srgbClr val="FFC000"/>
                </a:solidFill>
                <a:sym typeface="Symbol" panose="05050102010706020507" pitchFamily="18" charset="2"/>
              </a:rPr>
              <a:t> father(jeff)</a:t>
            </a:r>
            <a:r>
              <a:rPr lang="en-US" altLang="en-US" sz="2000" dirty="0">
                <a:sym typeface="Symbol" panose="05050102010706020507" pitchFamily="18" charset="2"/>
              </a:rPr>
              <a:t>,</a:t>
            </a:r>
            <a:r>
              <a:rPr lang="en-US" altLang="en-US" sz="2000" dirty="0">
                <a:solidFill>
                  <a:srgbClr val="FFC000"/>
                </a:solidFill>
                <a:sym typeface="Symbol" panose="05050102010706020507" pitchFamily="18" charset="2"/>
              </a:rPr>
              <a:t> father(father(y))</a:t>
            </a:r>
            <a:r>
              <a:rPr lang="en-US" altLang="en-US" sz="2000" dirty="0">
                <a:sym typeface="Symbol" panose="05050102010706020507" pitchFamily="18" charset="2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7366459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3" name="Group 45"/>
          <p:cNvGrpSpPr>
            <a:grpSpLocks/>
          </p:cNvGrpSpPr>
          <p:nvPr/>
        </p:nvGrpSpPr>
        <p:grpSpPr bwMode="auto">
          <a:xfrm flipH="1">
            <a:off x="8232185" y="1052371"/>
            <a:ext cx="790078" cy="1342708"/>
            <a:chOff x="2593" y="768"/>
            <a:chExt cx="849" cy="1475"/>
          </a:xfrm>
        </p:grpSpPr>
        <p:sp>
          <p:nvSpPr>
            <p:cNvPr id="24" name="Freeform 46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47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48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9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50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51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2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" name="Group 53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3" name="Freeform 54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55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" name="AutoShape 55">
            <a:extLst>
              <a:ext uri="{FF2B5EF4-FFF2-40B4-BE49-F238E27FC236}">
                <a16:creationId xmlns:a16="http://schemas.microsoft.com/office/drawing/2014/main" id="{13E34A92-3E9B-4C85-BC49-474464A0D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6938" y="609600"/>
            <a:ext cx="4068324" cy="468928"/>
          </a:xfrm>
          <a:prstGeom prst="wedgeRoundRectCallout">
            <a:avLst>
              <a:gd name="adj1" fmla="val -26407"/>
              <a:gd name="adj2" fmla="val 6492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Goal: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(y)</a:t>
            </a:r>
          </a:p>
        </p:txBody>
      </p:sp>
      <p:sp>
        <p:nvSpPr>
          <p:cNvPr id="54" name="Rectangle 2">
            <a:extLst>
              <a:ext uri="{FF2B5EF4-FFF2-40B4-BE49-F238E27FC236}">
                <a16:creationId xmlns:a16="http://schemas.microsoft.com/office/drawing/2014/main" id="{CAC0AE51-CF39-49C9-913D-32F052A621A4}"/>
              </a:ext>
            </a:extLst>
          </p:cNvPr>
          <p:cNvSpPr txBox="1">
            <a:spLocks noChangeArrowheads="1"/>
          </p:cNvSpPr>
          <p:nvPr/>
        </p:nvSpPr>
        <p:spPr>
          <a:xfrm>
            <a:off x="457200" y="0"/>
            <a:ext cx="8077201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Adding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Prover-Adversary Game)</a:t>
            </a: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sp>
        <p:nvSpPr>
          <p:cNvPr id="45" name="AutoShape 58">
            <a:extLst>
              <a:ext uri="{FF2B5EF4-FFF2-40B4-BE49-F238E27FC236}">
                <a16:creationId xmlns:a16="http://schemas.microsoft.com/office/drawing/2014/main" id="{52DA01C9-1DD6-40F0-8F5A-F0B97D080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383" y="2209244"/>
            <a:ext cx="2880017" cy="520893"/>
          </a:xfrm>
          <a:prstGeom prst="wedgeRoundRectCallout">
            <a:avLst>
              <a:gd name="adj1" fmla="val -64859"/>
              <a:gd name="adj2" fmla="val -3298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 then prove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(5)</a:t>
            </a:r>
            <a:r>
              <a:rPr lang="en-US" altLang="en-US" sz="2400" dirty="0"/>
              <a:t>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sp>
        <p:nvSpPr>
          <p:cNvPr id="46" name="AutoShape 46">
            <a:extLst>
              <a:ext uri="{FF2B5EF4-FFF2-40B4-BE49-F238E27FC236}">
                <a16:creationId xmlns:a16="http://schemas.microsoft.com/office/drawing/2014/main" id="{6ECAD596-119A-41C4-82A4-6CFBAC9F4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619" y="2778632"/>
            <a:ext cx="7427781" cy="1328409"/>
          </a:xfrm>
          <a:prstGeom prst="wedgeRoundRectCallout">
            <a:avLst>
              <a:gd name="adj1" fmla="val -53421"/>
              <a:gd name="adj2" fmla="val -2105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sz="2400" dirty="0"/>
              <a:t>My task can be very </a:t>
            </a:r>
            <a:r>
              <a:rPr lang="en-US" sz="2400" dirty="0" err="1"/>
              <a:t>very</a:t>
            </a:r>
            <a:r>
              <a:rPr lang="en-US" sz="2400" dirty="0"/>
              <a:t> hard.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sz="2400" dirty="0"/>
              <a:t>I must find and name a </a:t>
            </a:r>
            <a:r>
              <a:rPr lang="en-US" sz="2400" dirty="0">
                <a:solidFill>
                  <a:schemeClr val="accent2"/>
                </a:solidFill>
              </a:rPr>
              <a:t>solution y</a:t>
            </a:r>
            <a:endParaRPr lang="en-US" sz="2400" dirty="0"/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sz="2400" dirty="0"/>
              <a:t>to what might be a very </a:t>
            </a:r>
            <a:r>
              <a:rPr lang="en-US" sz="2400" dirty="0" err="1"/>
              <a:t>very</a:t>
            </a:r>
            <a:r>
              <a:rPr lang="en-US" sz="2400" dirty="0"/>
              <a:t> hard computational problem.</a:t>
            </a:r>
          </a:p>
        </p:txBody>
      </p:sp>
      <p:grpSp>
        <p:nvGrpSpPr>
          <p:cNvPr id="48" name="Group 29">
            <a:extLst>
              <a:ext uri="{FF2B5EF4-FFF2-40B4-BE49-F238E27FC236}">
                <a16:creationId xmlns:a16="http://schemas.microsoft.com/office/drawing/2014/main" id="{54E635D6-5237-4D6E-BA34-CF4584767562}"/>
              </a:ext>
            </a:extLst>
          </p:cNvPr>
          <p:cNvGrpSpPr>
            <a:grpSpLocks/>
          </p:cNvGrpSpPr>
          <p:nvPr/>
        </p:nvGrpSpPr>
        <p:grpSpPr bwMode="auto">
          <a:xfrm>
            <a:off x="1462968" y="4480208"/>
            <a:ext cx="917591" cy="929993"/>
            <a:chOff x="2065" y="1551"/>
            <a:chExt cx="1628" cy="1988"/>
          </a:xfrm>
        </p:grpSpPr>
        <p:sp>
          <p:nvSpPr>
            <p:cNvPr id="49" name="Freeform 30">
              <a:extLst>
                <a:ext uri="{FF2B5EF4-FFF2-40B4-BE49-F238E27FC236}">
                  <a16:creationId xmlns:a16="http://schemas.microsoft.com/office/drawing/2014/main" id="{92071538-B547-4659-AF58-1C53F54B9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1" name="Freeform 31">
              <a:extLst>
                <a:ext uri="{FF2B5EF4-FFF2-40B4-BE49-F238E27FC236}">
                  <a16:creationId xmlns:a16="http://schemas.microsoft.com/office/drawing/2014/main" id="{130C2510-D465-4157-9273-5E4D8B8D3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96DC9586-4324-417E-860D-EA07F153F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D7779A20-F80C-414D-911F-5191E32B3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5" name="Freeform 34">
              <a:extLst>
                <a:ext uri="{FF2B5EF4-FFF2-40B4-BE49-F238E27FC236}">
                  <a16:creationId xmlns:a16="http://schemas.microsoft.com/office/drawing/2014/main" id="{041C1DD2-2BD7-4877-A075-06F3315C7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6" name="Freeform 35">
              <a:extLst>
                <a:ext uri="{FF2B5EF4-FFF2-40B4-BE49-F238E27FC236}">
                  <a16:creationId xmlns:a16="http://schemas.microsoft.com/office/drawing/2014/main" id="{E381A5AA-7AE7-4F94-9F78-14B150F16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7" name="Freeform 36">
              <a:extLst>
                <a:ext uri="{FF2B5EF4-FFF2-40B4-BE49-F238E27FC236}">
                  <a16:creationId xmlns:a16="http://schemas.microsoft.com/office/drawing/2014/main" id="{E06B9DDC-B606-42F2-98E4-FD9944F15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8" name="Freeform 37">
              <a:extLst>
                <a:ext uri="{FF2B5EF4-FFF2-40B4-BE49-F238E27FC236}">
                  <a16:creationId xmlns:a16="http://schemas.microsoft.com/office/drawing/2014/main" id="{91CA6FC8-33D9-44FC-A780-35E99356B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9" name="Freeform 38">
              <a:extLst>
                <a:ext uri="{FF2B5EF4-FFF2-40B4-BE49-F238E27FC236}">
                  <a16:creationId xmlns:a16="http://schemas.microsoft.com/office/drawing/2014/main" id="{D35E16D4-37E2-43C6-9D61-E0FC2A6A7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0" name="Freeform 39">
              <a:extLst>
                <a:ext uri="{FF2B5EF4-FFF2-40B4-BE49-F238E27FC236}">
                  <a16:creationId xmlns:a16="http://schemas.microsoft.com/office/drawing/2014/main" id="{3A954ADB-3FAF-46B5-A48D-D6AF4F479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1" name="Freeform 40">
              <a:extLst>
                <a:ext uri="{FF2B5EF4-FFF2-40B4-BE49-F238E27FC236}">
                  <a16:creationId xmlns:a16="http://schemas.microsoft.com/office/drawing/2014/main" id="{983B3045-4B6E-4BFE-9A48-8E0202583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2" name="Freeform 41">
              <a:extLst>
                <a:ext uri="{FF2B5EF4-FFF2-40B4-BE49-F238E27FC236}">
                  <a16:creationId xmlns:a16="http://schemas.microsoft.com/office/drawing/2014/main" id="{FC4393C4-A514-4999-876F-80C2F9913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3" name="Freeform 42">
              <a:extLst>
                <a:ext uri="{FF2B5EF4-FFF2-40B4-BE49-F238E27FC236}">
                  <a16:creationId xmlns:a16="http://schemas.microsoft.com/office/drawing/2014/main" id="{A051B292-00BF-4714-9EB4-36077C117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4" name="Freeform 43">
              <a:extLst>
                <a:ext uri="{FF2B5EF4-FFF2-40B4-BE49-F238E27FC236}">
                  <a16:creationId xmlns:a16="http://schemas.microsoft.com/office/drawing/2014/main" id="{0F3CE435-A296-4AB2-BC24-59B69F690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5" name="Freeform 44">
              <a:extLst>
                <a:ext uri="{FF2B5EF4-FFF2-40B4-BE49-F238E27FC236}">
                  <a16:creationId xmlns:a16="http://schemas.microsoft.com/office/drawing/2014/main" id="{3BAE3D00-2B5B-4EE7-BBBF-E5F5FEE27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6" name="Freeform 45">
              <a:extLst>
                <a:ext uri="{FF2B5EF4-FFF2-40B4-BE49-F238E27FC236}">
                  <a16:creationId xmlns:a16="http://schemas.microsoft.com/office/drawing/2014/main" id="{15A9DE87-AEDF-443C-8DD2-CE8C52F69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7" name="Freeform 46">
              <a:extLst>
                <a:ext uri="{FF2B5EF4-FFF2-40B4-BE49-F238E27FC236}">
                  <a16:creationId xmlns:a16="http://schemas.microsoft.com/office/drawing/2014/main" id="{BEF1AD7E-EA53-42A8-B1AF-BB4E8542A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68" name="AutoShape 35">
            <a:extLst>
              <a:ext uri="{FF2B5EF4-FFF2-40B4-BE49-F238E27FC236}">
                <a16:creationId xmlns:a16="http://schemas.microsoft.com/office/drawing/2014/main" id="{8753E0E4-366A-4A14-8E81-DA513EA02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9833" y="4155537"/>
            <a:ext cx="5213968" cy="2626264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000" dirty="0" err="1">
                <a:solidFill>
                  <a:srgbClr val="FFFFFF"/>
                </a:solidFill>
              </a:rPr>
              <a:t>Uncomputable</a:t>
            </a:r>
            <a:r>
              <a:rPr lang="en-US" altLang="en-US" sz="2000" dirty="0">
                <a:solidFill>
                  <a:srgbClr val="FFFFFF"/>
                </a:solidFill>
              </a:rPr>
              <a:t> problems like: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US" altLang="en-US" sz="2000" dirty="0">
                <a:solidFill>
                  <a:srgbClr val="FFFFFF"/>
                </a:solidFill>
              </a:rPr>
              <a:t>Will my algorithm ever halt?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US" altLang="en-US" sz="2000" dirty="0">
                <a:solidFill>
                  <a:srgbClr val="FFFFFF"/>
                </a:solidFill>
              </a:rPr>
              <a:t>Find a sequences of n Yes/No inputs</a:t>
            </a:r>
            <a:br>
              <a:rPr lang="en-US" altLang="en-US" sz="2000" dirty="0">
                <a:solidFill>
                  <a:srgbClr val="FFFFFF"/>
                </a:solidFill>
              </a:rPr>
            </a:br>
            <a:r>
              <a:rPr lang="en-US" altLang="en-US" sz="2000" dirty="0">
                <a:solidFill>
                  <a:srgbClr val="FFFFFF"/>
                </a:solidFill>
              </a:rPr>
              <a:t>  that satisfies some circuit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    (there are </a:t>
            </a:r>
            <a:r>
              <a:rPr lang="en-US" altLang="en-US" sz="2000" dirty="0">
                <a:solidFill>
                  <a:srgbClr val="FFC000"/>
                </a:solidFill>
              </a:rPr>
              <a:t>2</a:t>
            </a:r>
            <a:r>
              <a:rPr lang="en-US" altLang="en-US" sz="2000" baseline="30000" dirty="0">
                <a:solidFill>
                  <a:srgbClr val="FFC000"/>
                </a:solidFill>
              </a:rPr>
              <a:t>n</a:t>
            </a:r>
            <a:r>
              <a:rPr lang="en-US" altLang="en-US" sz="2000" dirty="0">
                <a:solidFill>
                  <a:srgbClr val="FFFFFF"/>
                </a:solidFill>
              </a:rPr>
              <a:t> such inputs to search among.)</a:t>
            </a:r>
          </a:p>
          <a:p>
            <a:pPr marL="342900" indent="-342900" defTabSz="685800" eaLnBrk="1" fontAlgn="auto" hangingPunct="1">
              <a:spcBef>
                <a:spcPct val="0"/>
              </a:spcBef>
              <a:spcAft>
                <a:spcPts val="0"/>
              </a:spcAft>
            </a:pPr>
            <a:r>
              <a:rPr lang="en-US" altLang="en-US" sz="2000" dirty="0">
                <a:solidFill>
                  <a:srgbClr val="FFFFFF"/>
                </a:solidFill>
              </a:rPr>
              <a:t>Find a sequences of n integer inputs</a:t>
            </a:r>
            <a:br>
              <a:rPr lang="en-US" altLang="en-US" sz="2000" dirty="0">
                <a:solidFill>
                  <a:srgbClr val="FFFFFF"/>
                </a:solidFill>
              </a:rPr>
            </a:br>
            <a:r>
              <a:rPr lang="en-US" altLang="en-US" sz="2000" dirty="0">
                <a:solidFill>
                  <a:srgbClr val="FFFFFF"/>
                </a:solidFill>
              </a:rPr>
              <a:t>  that satisfies some equation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000" dirty="0">
                <a:solidFill>
                  <a:srgbClr val="FFFFFF"/>
                </a:solidFill>
              </a:rPr>
              <a:t>      (there are </a:t>
            </a:r>
            <a:r>
              <a:rPr lang="el-GR" altLang="en-US" sz="20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∞</a:t>
            </a:r>
            <a:r>
              <a:rPr lang="en-US" altLang="en-US" sz="2000" dirty="0">
                <a:solidFill>
                  <a:srgbClr val="FFFFFF"/>
                </a:solidFill>
              </a:rPr>
              <a:t> such inputs to search among.)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endParaRPr lang="en-US" altLang="en-US" sz="2000" dirty="0">
              <a:solidFill>
                <a:srgbClr val="FFFFFF"/>
              </a:solidFill>
            </a:endParaRPr>
          </a:p>
        </p:txBody>
      </p:sp>
      <p:sp>
        <p:nvSpPr>
          <p:cNvPr id="69" name="Text Box 44">
            <a:extLst>
              <a:ext uri="{FF2B5EF4-FFF2-40B4-BE49-F238E27FC236}">
                <a16:creationId xmlns:a16="http://schemas.microsoft.com/office/drawing/2014/main" id="{97C42053-A5D9-4005-8ED8-7F411836F7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9608" y="636267"/>
            <a:ext cx="2600392" cy="461665"/>
          </a:xfrm>
          <a:prstGeom prst="rect">
            <a:avLst/>
          </a:prstGeom>
          <a:solidFill>
            <a:srgbClr val="000066"/>
          </a:solidFill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accent2"/>
                </a:solidFill>
              </a:rPr>
              <a:t>y</a:t>
            </a:r>
            <a:r>
              <a:rPr lang="en-US" altLang="en-US" sz="2400" dirty="0"/>
              <a:t> </a:t>
            </a:r>
            <a:r>
              <a:rPr lang="en-US" altLang="en-US" sz="2400" dirty="0" err="1">
                <a:solidFill>
                  <a:srgbClr val="FFC000"/>
                </a:solidFill>
              </a:rPr>
              <a:t>HardProblem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chemeClr val="accent2"/>
                </a:solidFill>
              </a:rPr>
              <a:t>y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70" name="AutoShape 58">
            <a:extLst>
              <a:ext uri="{FF2B5EF4-FFF2-40B4-BE49-F238E27FC236}">
                <a16:creationId xmlns:a16="http://schemas.microsoft.com/office/drawing/2014/main" id="{73A6B5F8-591D-491E-8B13-31CC71EC62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068" y="1131270"/>
            <a:ext cx="6040732" cy="1040783"/>
          </a:xfrm>
          <a:prstGeom prst="wedgeRoundRectCallout">
            <a:avLst>
              <a:gd name="adj1" fmla="val -55916"/>
              <a:gd name="adj2" fmla="val 1330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Let </a:t>
            </a:r>
            <a:r>
              <a:rPr lang="en-US" altLang="en-US" sz="2400" dirty="0">
                <a:solidFill>
                  <a:srgbClr val="FFC000"/>
                </a:solidFill>
              </a:rPr>
              <a:t>term</a:t>
            </a:r>
            <a:r>
              <a:rPr lang="en-US" altLang="en-US" sz="2400" dirty="0">
                <a:solidFill>
                  <a:schemeClr val="tx2"/>
                </a:solidFill>
                <a:sym typeface="Symbol" pitchFamily="18" charset="2"/>
              </a:rPr>
              <a:t> </a:t>
            </a:r>
            <a:r>
              <a:rPr lang="en-US" altLang="en-US" sz="2400" dirty="0"/>
              <a:t>be an object that I carefully define.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      </a:t>
            </a:r>
            <a:endParaRPr lang="en-US" altLang="en-US" sz="2400" dirty="0">
              <a:sym typeface="Symbol" panose="05050102010706020507" pitchFamily="18" charset="2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0CB2CD60-85BF-4F61-A3CA-597CD7DDB4C8}"/>
              </a:ext>
            </a:extLst>
          </p:cNvPr>
          <p:cNvSpPr txBox="1"/>
          <p:nvPr/>
        </p:nvSpPr>
        <p:spPr>
          <a:xfrm>
            <a:off x="2237434" y="1464167"/>
            <a:ext cx="45720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A </a:t>
            </a:r>
            <a:r>
              <a:rPr lang="en-US" altLang="en-US" sz="2000" dirty="0">
                <a:solidFill>
                  <a:srgbClr val="FFFF00"/>
                </a:solidFill>
                <a:sym typeface="Symbol" panose="05050102010706020507" pitchFamily="18" charset="2"/>
              </a:rPr>
              <a:t>term</a:t>
            </a:r>
            <a:r>
              <a:rPr lang="en-US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 is any string representing an object.</a:t>
            </a:r>
          </a:p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000" dirty="0">
                <a:solidFill>
                  <a:srgbClr val="FFFFFF"/>
                </a:solidFill>
                <a:sym typeface="Symbol" panose="05050102010706020507" pitchFamily="18" charset="2"/>
              </a:rPr>
              <a:t>        eg </a:t>
            </a:r>
            <a:r>
              <a:rPr lang="en-US" altLang="en-US" sz="2000" dirty="0">
                <a:solidFill>
                  <a:srgbClr val="FFC000"/>
                </a:solidFill>
                <a:sym typeface="Symbol" panose="05050102010706020507" pitchFamily="18" charset="2"/>
              </a:rPr>
              <a:t>5</a:t>
            </a:r>
            <a:r>
              <a:rPr lang="en-US" altLang="en-US" sz="2000" dirty="0">
                <a:sym typeface="Symbol" panose="05050102010706020507" pitchFamily="18" charset="2"/>
              </a:rPr>
              <a:t>,</a:t>
            </a:r>
            <a:r>
              <a:rPr lang="en-US" altLang="en-US" sz="2000" dirty="0">
                <a:solidFill>
                  <a:srgbClr val="FFC000"/>
                </a:solidFill>
                <a:sym typeface="Symbol" panose="05050102010706020507" pitchFamily="18" charset="2"/>
              </a:rPr>
              <a:t> father(jeff)</a:t>
            </a:r>
            <a:r>
              <a:rPr lang="en-US" altLang="en-US" sz="2000" dirty="0">
                <a:sym typeface="Symbol" panose="05050102010706020507" pitchFamily="18" charset="2"/>
              </a:rPr>
              <a:t>,</a:t>
            </a:r>
            <a:r>
              <a:rPr lang="en-US" altLang="en-US" sz="2000" dirty="0">
                <a:solidFill>
                  <a:srgbClr val="FFC000"/>
                </a:solidFill>
                <a:sym typeface="Symbol" panose="05050102010706020507" pitchFamily="18" charset="2"/>
              </a:rPr>
              <a:t> father(father(y))</a:t>
            </a:r>
            <a:r>
              <a:rPr lang="en-US" altLang="en-US" sz="2000" dirty="0">
                <a:sym typeface="Symbol" panose="05050102010706020507" pitchFamily="18" charset="2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17301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6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6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68" grpId="0" animBg="1"/>
      <p:bldP spid="69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3" name="Group 45"/>
          <p:cNvGrpSpPr>
            <a:grpSpLocks/>
          </p:cNvGrpSpPr>
          <p:nvPr/>
        </p:nvGrpSpPr>
        <p:grpSpPr bwMode="auto">
          <a:xfrm flipH="1">
            <a:off x="8232185" y="1052371"/>
            <a:ext cx="790078" cy="1342708"/>
            <a:chOff x="2593" y="768"/>
            <a:chExt cx="849" cy="1475"/>
          </a:xfrm>
        </p:grpSpPr>
        <p:sp>
          <p:nvSpPr>
            <p:cNvPr id="24" name="Freeform 46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47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48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9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50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51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2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" name="Group 53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3" name="Freeform 54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55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5" name="AutoShape 55"/>
          <p:cNvSpPr>
            <a:spLocks noChangeArrowheads="1"/>
          </p:cNvSpPr>
          <p:nvPr/>
        </p:nvSpPr>
        <p:spPr bwMode="auto">
          <a:xfrm>
            <a:off x="2514600" y="1295400"/>
            <a:ext cx="3796524" cy="468016"/>
          </a:xfrm>
          <a:prstGeom prst="wedgeRoundRectCallout">
            <a:avLst>
              <a:gd name="adj1" fmla="val 57519"/>
              <a:gd name="adj2" fmla="val -1246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Let 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/>
              <a:t> be a </a:t>
            </a:r>
            <a:r>
              <a:rPr lang="en-US" altLang="en-US" sz="2400" dirty="0">
                <a:solidFill>
                  <a:srgbClr val="66FF66"/>
                </a:solidFill>
              </a:rPr>
              <a:t>free</a:t>
            </a:r>
            <a:r>
              <a:rPr lang="en-US" altLang="en-US" sz="2400" dirty="0"/>
              <a:t> object.</a:t>
            </a:r>
          </a:p>
        </p:txBody>
      </p:sp>
      <p:sp>
        <p:nvSpPr>
          <p:cNvPr id="36" name="AutoShape 58"/>
          <p:cNvSpPr>
            <a:spLocks noChangeArrowheads="1"/>
          </p:cNvSpPr>
          <p:nvPr/>
        </p:nvSpPr>
        <p:spPr bwMode="auto">
          <a:xfrm>
            <a:off x="2987383" y="1841307"/>
            <a:ext cx="2880017" cy="520893"/>
          </a:xfrm>
          <a:prstGeom prst="wedgeRoundRectCallout">
            <a:avLst>
              <a:gd name="adj1" fmla="val -64859"/>
              <a:gd name="adj2" fmla="val -32984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 then prove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" name="AutoShape 55">
            <a:extLst>
              <a:ext uri="{FF2B5EF4-FFF2-40B4-BE49-F238E27FC236}">
                <a16:creationId xmlns:a16="http://schemas.microsoft.com/office/drawing/2014/main" id="{13E34A92-3E9B-4C85-BC49-474464A0D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6938" y="685800"/>
            <a:ext cx="4233862" cy="521954"/>
          </a:xfrm>
          <a:prstGeom prst="wedgeRoundRectCallout">
            <a:avLst>
              <a:gd name="adj1" fmla="val -26755"/>
              <a:gd name="adj2" fmla="val 6806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Goal: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chemeClr val="tx2"/>
              </a:solidFill>
            </a:endParaRPr>
          </a:p>
        </p:txBody>
      </p:sp>
      <p:sp>
        <p:nvSpPr>
          <p:cNvPr id="47" name="Rectangle 2"/>
          <p:cNvSpPr txBox="1">
            <a:spLocks noChangeArrowheads="1"/>
          </p:cNvSpPr>
          <p:nvPr/>
        </p:nvSpPr>
        <p:spPr>
          <a:xfrm>
            <a:off x="457200" y="0"/>
            <a:ext cx="8077201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Adding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Prover-Adversary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sp>
        <p:nvSpPr>
          <p:cNvPr id="44" name="AutoShape 58">
            <a:extLst>
              <a:ext uri="{FF2B5EF4-FFF2-40B4-BE49-F238E27FC236}">
                <a16:creationId xmlns:a16="http://schemas.microsoft.com/office/drawing/2014/main" id="{5AEAD432-BC4E-4C94-AA92-3E8E6B870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2493870"/>
            <a:ext cx="7518087" cy="1624128"/>
          </a:xfrm>
          <a:prstGeom prst="wedgeRoundRectCallout">
            <a:avLst>
              <a:gd name="adj1" fmla="val 51831"/>
              <a:gd name="adj2" fmla="val -31720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sz="2400" dirty="0"/>
              <a:t>My task can be very </a:t>
            </a:r>
            <a:r>
              <a:rPr lang="en-US" sz="2400" dirty="0" err="1"/>
              <a:t>very</a:t>
            </a:r>
            <a:r>
              <a:rPr lang="en-US" sz="2400" dirty="0"/>
              <a:t> hard.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sz="2400" dirty="0"/>
              <a:t>I must find and name a </a:t>
            </a:r>
            <a:r>
              <a:rPr lang="en-US" altLang="en-US" sz="2400" dirty="0">
                <a:solidFill>
                  <a:srgbClr val="FF0000"/>
                </a:solidFill>
              </a:rPr>
              <a:t>counter example x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sz="2400" dirty="0"/>
              <a:t>that fails to be a solution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sz="2400" dirty="0"/>
              <a:t>to what might be a very </a:t>
            </a:r>
            <a:r>
              <a:rPr lang="en-US" sz="2400" dirty="0" err="1"/>
              <a:t>very</a:t>
            </a:r>
            <a:r>
              <a:rPr lang="en-US" sz="2400" dirty="0"/>
              <a:t> hard computational problem.</a:t>
            </a:r>
          </a:p>
        </p:txBody>
      </p:sp>
      <p:sp>
        <p:nvSpPr>
          <p:cNvPr id="45" name="AutoShape 46">
            <a:extLst>
              <a:ext uri="{FF2B5EF4-FFF2-40B4-BE49-F238E27FC236}">
                <a16:creationId xmlns:a16="http://schemas.microsoft.com/office/drawing/2014/main" id="{A4DBFAE1-A0FC-4A27-B5CB-AAB1A14C8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2476" y="4310391"/>
            <a:ext cx="5962355" cy="1328409"/>
          </a:xfrm>
          <a:prstGeom prst="wedgeRoundRectCallout">
            <a:avLst>
              <a:gd name="adj1" fmla="val -32024"/>
              <a:gd name="adj2" fmla="val -5547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sz="2400" dirty="0"/>
              <a:t>My next task can be very </a:t>
            </a:r>
            <a:r>
              <a:rPr lang="en-US" sz="2400" dirty="0" err="1"/>
              <a:t>very</a:t>
            </a:r>
            <a:r>
              <a:rPr lang="en-US" sz="2400" dirty="0"/>
              <a:t> hard.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sz="2400" dirty="0"/>
              <a:t>I prove that </a:t>
            </a:r>
            <a:r>
              <a:rPr lang="en-US" sz="2400" dirty="0">
                <a:solidFill>
                  <a:srgbClr val="FF0000"/>
                </a:solidFill>
              </a:rPr>
              <a:t>x</a:t>
            </a:r>
            <a:r>
              <a:rPr lang="en-US" sz="2400" dirty="0"/>
              <a:t> is not a solution because …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sz="2400" dirty="0"/>
              <a:t>the problem has no solutions!</a:t>
            </a:r>
          </a:p>
        </p:txBody>
      </p:sp>
      <p:sp>
        <p:nvSpPr>
          <p:cNvPr id="46" name="Text Box 44">
            <a:extLst>
              <a:ext uri="{FF2B5EF4-FFF2-40B4-BE49-F238E27FC236}">
                <a16:creationId xmlns:a16="http://schemas.microsoft.com/office/drawing/2014/main" id="{74F3DFD9-4D77-406D-9B4C-C659C9770F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7373" y="699341"/>
            <a:ext cx="2824812" cy="461665"/>
          </a:xfrm>
          <a:prstGeom prst="rect">
            <a:avLst/>
          </a:prstGeom>
          <a:solidFill>
            <a:srgbClr val="000066"/>
          </a:solidFill>
          <a:ln>
            <a:noFill/>
          </a:ln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dirty="0"/>
              <a:t> </a:t>
            </a:r>
            <a:r>
              <a:rPr lang="el-GR" altLang="en-US" sz="2400" dirty="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⌐</a:t>
            </a:r>
            <a:r>
              <a:rPr lang="en-US" altLang="en-US" sz="2400" dirty="0" err="1">
                <a:solidFill>
                  <a:srgbClr val="FFC000"/>
                </a:solidFill>
              </a:rPr>
              <a:t>HardProblem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544233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  <p:bldP spid="38" grpId="0" animBg="1"/>
      <p:bldP spid="44" grpId="0" animBg="1"/>
      <p:bldP spid="45" grpId="0" animBg="1"/>
      <p:bldP spid="46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3" name="Group 45"/>
          <p:cNvGrpSpPr>
            <a:grpSpLocks/>
          </p:cNvGrpSpPr>
          <p:nvPr/>
        </p:nvGrpSpPr>
        <p:grpSpPr bwMode="auto">
          <a:xfrm flipH="1">
            <a:off x="8232185" y="1052371"/>
            <a:ext cx="790078" cy="1342708"/>
            <a:chOff x="2593" y="768"/>
            <a:chExt cx="849" cy="1475"/>
          </a:xfrm>
        </p:grpSpPr>
        <p:sp>
          <p:nvSpPr>
            <p:cNvPr id="24" name="Freeform 46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47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48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9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50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51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2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" name="Group 53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3" name="Freeform 54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55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6" name="AutoShape 58"/>
          <p:cNvSpPr>
            <a:spLocks noChangeArrowheads="1"/>
          </p:cNvSpPr>
          <p:nvPr/>
        </p:nvSpPr>
        <p:spPr bwMode="auto">
          <a:xfrm>
            <a:off x="3124200" y="3213100"/>
            <a:ext cx="3581400" cy="483726"/>
          </a:xfrm>
          <a:prstGeom prst="wedgeRoundRectCallout">
            <a:avLst>
              <a:gd name="adj1" fmla="val 63572"/>
              <a:gd name="adj2" fmla="val -47355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 then prove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</a:rPr>
              <a:t>, term(</a:t>
            </a:r>
            <a:r>
              <a:rPr lang="en-US" altLang="en-US" sz="2400" dirty="0">
                <a:solidFill>
                  <a:srgbClr val="66FF66"/>
                </a:solidFill>
                <a:sym typeface="Symbol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" name="AutoShape 55">
            <a:extLst>
              <a:ext uri="{FF2B5EF4-FFF2-40B4-BE49-F238E27FC236}">
                <a16:creationId xmlns:a16="http://schemas.microsoft.com/office/drawing/2014/main" id="{13E34A92-3E9B-4C85-BC49-474464A0D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685800"/>
            <a:ext cx="5681662" cy="571582"/>
          </a:xfrm>
          <a:prstGeom prst="wedgeRoundRectCallout">
            <a:avLst>
              <a:gd name="adj1" fmla="val -26407"/>
              <a:gd name="adj2" fmla="val 6492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Goal: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x,y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39" name="AutoShape 8">
            <a:extLst>
              <a:ext uri="{FF2B5EF4-FFF2-40B4-BE49-F238E27FC236}">
                <a16:creationId xmlns:a16="http://schemas.microsoft.com/office/drawing/2014/main" id="{D7231BED-56B6-4E17-8474-B41DEB56E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4486" y="4292569"/>
            <a:ext cx="4981053" cy="2508460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x,term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(x)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x,y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+3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x,y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CD2F4C7E-149D-4C1E-B996-BD37654A5CA6}"/>
              </a:ext>
            </a:extLst>
          </p:cNvPr>
          <p:cNvSpPr/>
          <p:nvPr/>
        </p:nvSpPr>
        <p:spPr>
          <a:xfrm>
            <a:off x="4884107" y="5600700"/>
            <a:ext cx="296449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  </a:t>
            </a:r>
            <a:r>
              <a:rPr lang="en-US" altLang="en-US" sz="2000" dirty="0">
                <a:latin typeface="+mj-lt"/>
              </a:rPr>
              <a:t>from</a:t>
            </a:r>
            <a:r>
              <a:rPr lang="en-US" altLang="en-US" sz="20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n-US" altLang="en-US" sz="2000" dirty="0">
                <a:solidFill>
                  <a:srgbClr val="FFC000"/>
                </a:solidFill>
              </a:rPr>
              <a:t>term</a:t>
            </a:r>
            <a:r>
              <a:rPr lang="en-US" altLang="en-US" sz="2000" dirty="0">
                <a:solidFill>
                  <a:srgbClr val="FFC000"/>
                </a:solidFill>
                <a:sym typeface="Symbol" pitchFamily="18" charset="2"/>
              </a:rPr>
              <a:t>(x)</a:t>
            </a:r>
            <a:endParaRPr lang="en-US" altLang="en-US" sz="2000" dirty="0">
              <a:solidFill>
                <a:srgbClr val="FFC000"/>
              </a:solidFill>
              <a:latin typeface="Symbol" pitchFamily="18" charset="2"/>
            </a:endParaRP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</a:p>
        </p:txBody>
      </p:sp>
      <p:sp>
        <p:nvSpPr>
          <p:cNvPr id="41" name="AutoShape 55">
            <a:extLst>
              <a:ext uri="{FF2B5EF4-FFF2-40B4-BE49-F238E27FC236}">
                <a16:creationId xmlns:a16="http://schemas.microsoft.com/office/drawing/2014/main" id="{275E7CB0-B6CC-4783-B059-DEA200030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400" y="3733800"/>
            <a:ext cx="5514115" cy="483726"/>
          </a:xfrm>
          <a:prstGeom prst="wedgeRoundRectCallout">
            <a:avLst>
              <a:gd name="adj1" fmla="val -35684"/>
              <a:gd name="adj2" fmla="val -65385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We conclude by </a:t>
            </a:r>
            <a:r>
              <a:rPr lang="en-US" altLang="en-US" sz="2400" dirty="0">
                <a:solidFill>
                  <a:schemeClr val="tx2"/>
                </a:solidFill>
              </a:rPr>
              <a:t>adding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$</a:t>
            </a:r>
            <a:r>
              <a:rPr lang="en-US" altLang="en-US" sz="2400" dirty="0"/>
              <a:t> and </a:t>
            </a:r>
            <a:r>
              <a:rPr lang="en-US" altLang="en-US" sz="2400" dirty="0">
                <a:solidFill>
                  <a:schemeClr val="tx2"/>
                </a:solidFill>
                <a:latin typeface="Symbol" pitchFamily="18" charset="2"/>
              </a:rPr>
              <a:t>"</a:t>
            </a:r>
            <a:endParaRPr lang="en-US" altLang="en-US" sz="2400" dirty="0">
              <a:solidFill>
                <a:schemeClr val="tx2"/>
              </a:solidFill>
            </a:endParaRPr>
          </a:p>
        </p:txBody>
      </p:sp>
      <p:sp>
        <p:nvSpPr>
          <p:cNvPr id="42" name="AutoShape 58">
            <a:extLst>
              <a:ext uri="{FF2B5EF4-FFF2-40B4-BE49-F238E27FC236}">
                <a16:creationId xmlns:a16="http://schemas.microsoft.com/office/drawing/2014/main" id="{D5E602AE-071A-450D-AF84-99E787BC1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399" y="1904999"/>
            <a:ext cx="6130117" cy="1245931"/>
          </a:xfrm>
          <a:prstGeom prst="wedgeRoundRectCallout">
            <a:avLst>
              <a:gd name="adj1" fmla="val -56289"/>
              <a:gd name="adj2" fmla="val -33241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Let </a:t>
            </a:r>
            <a:r>
              <a:rPr lang="en-US" altLang="en-US" sz="2400" dirty="0">
                <a:solidFill>
                  <a:srgbClr val="FFC000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 </a:t>
            </a:r>
            <a:r>
              <a:rPr lang="en-US" altLang="en-US" sz="2400" dirty="0"/>
              <a:t>be a value for 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dirty="0"/>
              <a:t> that I carefully define.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My </a:t>
            </a:r>
            <a:r>
              <a:rPr lang="en-US" altLang="en-US" sz="2400" dirty="0">
                <a:solidFill>
                  <a:srgbClr val="FFC000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 </a:t>
            </a:r>
            <a:r>
              <a:rPr lang="en-US" altLang="en-US" sz="2400" dirty="0"/>
              <a:t>can depend on his 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/>
              <a:t>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Let's denote it 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dirty="0">
                <a:solidFill>
                  <a:srgbClr val="FFC000"/>
                </a:solidFill>
              </a:rPr>
              <a:t>=term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(</a:t>
            </a:r>
            <a:r>
              <a:rPr lang="en-US" altLang="en-US" sz="2400" dirty="0">
                <a:solidFill>
                  <a:srgbClr val="66FF66"/>
                </a:solidFill>
                <a:sym typeface="Symbol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)</a:t>
            </a:r>
            <a:r>
              <a:rPr lang="en-US" altLang="en-US" sz="2400" dirty="0"/>
              <a:t>.</a:t>
            </a:r>
          </a:p>
        </p:txBody>
      </p:sp>
      <p:sp>
        <p:nvSpPr>
          <p:cNvPr id="44" name="AutoShape 55">
            <a:extLst>
              <a:ext uri="{FF2B5EF4-FFF2-40B4-BE49-F238E27FC236}">
                <a16:creationId xmlns:a16="http://schemas.microsoft.com/office/drawing/2014/main" id="{44EB582C-9147-472A-8386-4421E41921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9625" y="1327410"/>
            <a:ext cx="4152175" cy="498494"/>
          </a:xfrm>
          <a:prstGeom prst="wedgeRoundRectCallout">
            <a:avLst>
              <a:gd name="adj1" fmla="val 54855"/>
              <a:gd name="adj2" fmla="val -167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Let 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/>
              <a:t> be an arbitrary object.</a:t>
            </a:r>
          </a:p>
        </p:txBody>
      </p:sp>
      <p:sp>
        <p:nvSpPr>
          <p:cNvPr id="52" name="Rectangle 2">
            <a:extLst>
              <a:ext uri="{FF2B5EF4-FFF2-40B4-BE49-F238E27FC236}">
                <a16:creationId xmlns:a16="http://schemas.microsoft.com/office/drawing/2014/main" id="{B6C5C65F-FF39-4A18-AA59-AFB95F4D65F9}"/>
              </a:ext>
            </a:extLst>
          </p:cNvPr>
          <p:cNvSpPr txBox="1">
            <a:spLocks noChangeArrowheads="1"/>
          </p:cNvSpPr>
          <p:nvPr/>
        </p:nvSpPr>
        <p:spPr>
          <a:xfrm>
            <a:off x="457200" y="0"/>
            <a:ext cx="8077201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Adding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Prover-Adversary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27314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8" grpId="0" animBg="1"/>
      <p:bldP spid="39" grpId="0" animBg="1"/>
      <p:bldP spid="41" grpId="0" animBg="1"/>
      <p:bldP spid="42" grpId="0" animBg="1"/>
      <p:bldP spid="4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True</a:t>
            </a:r>
            <a:r>
              <a:rPr lang="fr-FR" altLang="en-US" sz="3200" kern="0" dirty="0">
                <a:solidFill>
                  <a:srgbClr val="FFFF00"/>
                </a:solidFill>
                <a:latin typeface="Times New Roman"/>
              </a:rPr>
              <a:t> iff </a:t>
            </a: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Provable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40" name="AutoShape 35">
            <a:extLst>
              <a:ext uri="{FF2B5EF4-FFF2-40B4-BE49-F238E27FC236}">
                <a16:creationId xmlns:a16="http://schemas.microsoft.com/office/drawing/2014/main" id="{65984946-1E13-488A-A142-2C357A0A2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6978" y="2033115"/>
            <a:ext cx="7641771" cy="2480082"/>
          </a:xfrm>
          <a:prstGeom prst="wedgeRoundRectCallout">
            <a:avLst>
              <a:gd name="adj1" fmla="val -53066"/>
              <a:gd name="adj2" fmla="val -34929"/>
              <a:gd name="adj3" fmla="val 16667"/>
            </a:avLst>
          </a:prstGeom>
          <a:noFill/>
          <a:ln w="127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endParaRPr lang="en-US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1F830E2-ADCC-44BF-8652-AEF5856939DD}"/>
              </a:ext>
            </a:extLst>
          </p:cNvPr>
          <p:cNvCxnSpPr>
            <a:cxnSpLocks/>
          </p:cNvCxnSpPr>
          <p:nvPr/>
        </p:nvCxnSpPr>
        <p:spPr bwMode="auto">
          <a:xfrm>
            <a:off x="4724400" y="2825310"/>
            <a:ext cx="0" cy="1556194"/>
          </a:xfrm>
          <a:prstGeom prst="line">
            <a:avLst/>
          </a:prstGeom>
          <a:noFill/>
          <a:ln w="381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74" name="Picture 73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518207B5-885B-47FE-AF7C-A0540E64A62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750" y="3365945"/>
            <a:ext cx="764615" cy="783052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45A4E66D-2381-484C-A5EC-5A30E40FB448}"/>
              </a:ext>
            </a:extLst>
          </p:cNvPr>
          <p:cNvSpPr txBox="1"/>
          <p:nvPr/>
        </p:nvSpPr>
        <p:spPr>
          <a:xfrm>
            <a:off x="3854306" y="1962152"/>
            <a:ext cx="193689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 Differentiate</a:t>
            </a:r>
          </a:p>
          <a:p>
            <a:pPr algn="ctr"/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C8704909-9ECF-49FC-8210-ECA16ACCFEC8}"/>
              </a:ext>
            </a:extLst>
          </p:cNvPr>
          <p:cNvSpPr txBox="1"/>
          <p:nvPr/>
        </p:nvSpPr>
        <p:spPr>
          <a:xfrm>
            <a:off x="2101706" y="2552704"/>
            <a:ext cx="193689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True</a:t>
            </a:r>
            <a:endParaRPr lang="en-US" sz="2400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57307F6-97F9-40EC-BB11-1BD80CB6CF4F}"/>
              </a:ext>
            </a:extLst>
          </p:cNvPr>
          <p:cNvSpPr txBox="1"/>
          <p:nvPr/>
        </p:nvSpPr>
        <p:spPr>
          <a:xfrm>
            <a:off x="6092682" y="2557169"/>
            <a:ext cx="193689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Provable</a:t>
            </a:r>
            <a:endParaRPr lang="en-US" sz="2400" dirty="0"/>
          </a:p>
        </p:txBody>
      </p:sp>
      <p:grpSp>
        <p:nvGrpSpPr>
          <p:cNvPr id="31" name="Group 29">
            <a:extLst>
              <a:ext uri="{FF2B5EF4-FFF2-40B4-BE49-F238E27FC236}">
                <a16:creationId xmlns:a16="http://schemas.microsoft.com/office/drawing/2014/main" id="{EFD3F5AA-BC88-43F5-8B3B-723ADC11C543}"/>
              </a:ext>
            </a:extLst>
          </p:cNvPr>
          <p:cNvGrpSpPr>
            <a:grpSpLocks/>
          </p:cNvGrpSpPr>
          <p:nvPr/>
        </p:nvGrpSpPr>
        <p:grpSpPr bwMode="auto">
          <a:xfrm>
            <a:off x="196475" y="2075152"/>
            <a:ext cx="917591" cy="929993"/>
            <a:chOff x="2065" y="1551"/>
            <a:chExt cx="1628" cy="1988"/>
          </a:xfrm>
        </p:grpSpPr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7CA246B-192B-4B43-A396-BD1CC89C7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56E3254C-03B6-4B41-BEBE-13F2A889D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DA675339-0238-4313-B381-51D19D2BD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33937201-F0F4-4661-8DC2-5884A1460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B245C071-79FB-4C1A-8B0A-E7B1701D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7D0B94DA-854E-4C94-8DEA-9034F4DA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CEAA7175-A3B1-4CEB-A2E0-C463F9822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92559F24-3E72-4C2B-B23C-AA9CCF2E6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D1BC65E6-CBCB-4AF8-B41B-C2EDD66F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6" name="Freeform 39">
              <a:extLst>
                <a:ext uri="{FF2B5EF4-FFF2-40B4-BE49-F238E27FC236}">
                  <a16:creationId xmlns:a16="http://schemas.microsoft.com/office/drawing/2014/main" id="{4A841056-D41A-4DB9-9FD0-6353153F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7" name="Freeform 40">
              <a:extLst>
                <a:ext uri="{FF2B5EF4-FFF2-40B4-BE49-F238E27FC236}">
                  <a16:creationId xmlns:a16="http://schemas.microsoft.com/office/drawing/2014/main" id="{241FC7D2-4067-4413-A091-F50AEAC28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8" name="Freeform 41">
              <a:extLst>
                <a:ext uri="{FF2B5EF4-FFF2-40B4-BE49-F238E27FC236}">
                  <a16:creationId xmlns:a16="http://schemas.microsoft.com/office/drawing/2014/main" id="{0E68DD08-DBE9-424B-B800-0F13C32C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9" name="Freeform 42">
              <a:extLst>
                <a:ext uri="{FF2B5EF4-FFF2-40B4-BE49-F238E27FC236}">
                  <a16:creationId xmlns:a16="http://schemas.microsoft.com/office/drawing/2014/main" id="{790A71E9-42EF-4EF1-8816-0A9BB77A5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0" name="Freeform 43">
              <a:extLst>
                <a:ext uri="{FF2B5EF4-FFF2-40B4-BE49-F238E27FC236}">
                  <a16:creationId xmlns:a16="http://schemas.microsoft.com/office/drawing/2014/main" id="{A9E8A0EB-3AD1-4DD9-A739-FD806D91E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1" name="Freeform 44">
              <a:extLst>
                <a:ext uri="{FF2B5EF4-FFF2-40B4-BE49-F238E27FC236}">
                  <a16:creationId xmlns:a16="http://schemas.microsoft.com/office/drawing/2014/main" id="{49DA9DD0-5011-4BA7-A7DE-A8FEAADC9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B820E045-ED36-4A2B-AA10-F76FD20AE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C22292DF-87B7-4DE2-8330-2D9FAF3F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pic>
        <p:nvPicPr>
          <p:cNvPr id="56" name="Picture 5" descr="j0116172">
            <a:extLst>
              <a:ext uri="{FF2B5EF4-FFF2-40B4-BE49-F238E27FC236}">
                <a16:creationId xmlns:a16="http://schemas.microsoft.com/office/drawing/2014/main" id="{2DC3117A-E3D9-4EF2-A288-5E8DB31096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79163" y="533400"/>
            <a:ext cx="764614" cy="10403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Rectangle 32">
            <a:extLst>
              <a:ext uri="{FF2B5EF4-FFF2-40B4-BE49-F238E27FC236}">
                <a16:creationId xmlns:a16="http://schemas.microsoft.com/office/drawing/2014/main" id="{06473B67-0098-472E-BEBC-9B0486E50AD2}"/>
              </a:ext>
            </a:extLst>
          </p:cNvPr>
          <p:cNvSpPr/>
          <p:nvPr/>
        </p:nvSpPr>
        <p:spPr>
          <a:xfrm>
            <a:off x="1237802" y="2937113"/>
            <a:ext cx="357286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Might be true or false</a:t>
            </a:r>
          </a:p>
          <a:p>
            <a:pPr marL="342900" indent="-342900" algn="l"/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in any given universe.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Tautology/Valid:</a:t>
            </a:r>
            <a:b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</a:b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True in every universe. 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6B062822-3FD8-48D6-8C38-5AB19B4D0E12}"/>
              </a:ext>
            </a:extLst>
          </p:cNvPr>
          <p:cNvSpPr/>
          <p:nvPr/>
        </p:nvSpPr>
        <p:spPr>
          <a:xfrm>
            <a:off x="4800600" y="2937113"/>
            <a:ext cx="406036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might appear </a:t>
            </a:r>
          </a:p>
          <a:p>
            <a:pPr marL="342900" indent="-342900" algn="l"/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as a line in our proof.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Or maybe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does.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Maybe neither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nor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can.</a:t>
            </a:r>
          </a:p>
        </p:txBody>
      </p:sp>
      <p:sp>
        <p:nvSpPr>
          <p:cNvPr id="57" name="AutoShape 35">
            <a:extLst>
              <a:ext uri="{FF2B5EF4-FFF2-40B4-BE49-F238E27FC236}">
                <a16:creationId xmlns:a16="http://schemas.microsoft.com/office/drawing/2014/main" id="{C1456CA4-2142-4AC4-BC32-400CD61D3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474" y="4551293"/>
            <a:ext cx="8947526" cy="2303497"/>
          </a:xfrm>
          <a:prstGeom prst="wedgeRoundRectCallout">
            <a:avLst>
              <a:gd name="adj1" fmla="val -50221"/>
              <a:gd name="adj2" fmla="val -44800"/>
              <a:gd name="adj3" fmla="val 16667"/>
            </a:avLst>
          </a:prstGeom>
          <a:solidFill>
            <a:srgbClr val="000066"/>
          </a:solidFill>
          <a:ln w="12700" cap="flat" cmpd="sng" algn="ctr">
            <a:solidFill>
              <a:srgbClr val="4D0201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Soundness:    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has a proof,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  then it is true in every universe.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is not true in some universe,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  then it does not have a proof.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Completeness: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From a failed proof, we construct a universe in which it is not true.</a:t>
            </a:r>
          </a:p>
          <a:p>
            <a:pPr marL="342900" indent="-342900" eaLnBrk="1" hangingPunct="1">
              <a:spcBef>
                <a:spcPct val="0"/>
              </a:spcBef>
            </a:pP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</a:endParaRPr>
          </a:p>
        </p:txBody>
      </p:sp>
      <p:sp>
        <p:nvSpPr>
          <p:cNvPr id="59" name="AutoShape 35">
            <a:extLst>
              <a:ext uri="{FF2B5EF4-FFF2-40B4-BE49-F238E27FC236}">
                <a16:creationId xmlns:a16="http://schemas.microsoft.com/office/drawing/2014/main" id="{02A57852-2668-439E-BE2D-E6D3AC2C5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015" y="578806"/>
            <a:ext cx="5791200" cy="512835"/>
          </a:xfrm>
          <a:prstGeom prst="wedgeRoundRectCallout">
            <a:avLst>
              <a:gd name="adj1" fmla="val -52087"/>
              <a:gd name="adj2" fmla="val 23546"/>
              <a:gd name="adj3" fmla="val 16667"/>
            </a:avLst>
          </a:prstGeom>
          <a:noFill/>
          <a:ln w="12700" cap="flat" cmpd="sng" algn="ctr">
            <a:solidFill>
              <a:srgbClr val="4D0201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Contrapositive: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αβ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, if and only if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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β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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06A6774-FFC9-4C54-8868-097BDD6A13C2}"/>
              </a:ext>
            </a:extLst>
          </p:cNvPr>
          <p:cNvSpPr txBox="1"/>
          <p:nvPr/>
        </p:nvSpPr>
        <p:spPr>
          <a:xfrm>
            <a:off x="2416653" y="6090421"/>
            <a:ext cx="7641747" cy="507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 algn="l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is true in every universe, then it has a proof.</a:t>
            </a:r>
          </a:p>
        </p:txBody>
      </p:sp>
    </p:spTree>
    <p:extLst>
      <p:ext uri="{BB962C8B-B14F-4D97-AF65-F5344CB8AC3E}">
        <p14:creationId xmlns:p14="http://schemas.microsoft.com/office/powerpoint/2010/main" val="1562171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uiExpand="1" build="allAtOnce" animBg="1"/>
      <p:bldP spid="59" grpId="0" animBg="1"/>
      <p:bldP spid="59" grpId="1" animBg="1"/>
      <p:bldP spid="61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3" name="Group 45"/>
          <p:cNvGrpSpPr>
            <a:grpSpLocks/>
          </p:cNvGrpSpPr>
          <p:nvPr/>
        </p:nvGrpSpPr>
        <p:grpSpPr bwMode="auto">
          <a:xfrm flipH="1">
            <a:off x="8232185" y="1052371"/>
            <a:ext cx="790078" cy="1342708"/>
            <a:chOff x="2593" y="768"/>
            <a:chExt cx="849" cy="1475"/>
          </a:xfrm>
        </p:grpSpPr>
        <p:sp>
          <p:nvSpPr>
            <p:cNvPr id="24" name="Freeform 46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47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48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9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50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51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2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" name="Group 53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3" name="Freeform 54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55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" name="AutoShape 55">
            <a:extLst>
              <a:ext uri="{FF2B5EF4-FFF2-40B4-BE49-F238E27FC236}">
                <a16:creationId xmlns:a16="http://schemas.microsoft.com/office/drawing/2014/main" id="{13E34A92-3E9B-4C85-BC49-474464A0D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685800"/>
            <a:ext cx="5681662" cy="571582"/>
          </a:xfrm>
          <a:prstGeom prst="wedgeRoundRectCallout">
            <a:avLst>
              <a:gd name="adj1" fmla="val -26407"/>
              <a:gd name="adj2" fmla="val 6492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Goal: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(x,y)</a:t>
            </a:r>
          </a:p>
        </p:txBody>
      </p:sp>
      <p:sp>
        <p:nvSpPr>
          <p:cNvPr id="39" name="AutoShape 8">
            <a:extLst>
              <a:ext uri="{FF2B5EF4-FFF2-40B4-BE49-F238E27FC236}">
                <a16:creationId xmlns:a16="http://schemas.microsoft.com/office/drawing/2014/main" id="{D7231BED-56B6-4E17-8474-B41DEB56E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4486" y="4292569"/>
            <a:ext cx="4981053" cy="2508460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x,term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(x)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x,term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(x)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+3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x,y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CD2F4C7E-149D-4C1E-B996-BD37654A5CA6}"/>
              </a:ext>
            </a:extLst>
          </p:cNvPr>
          <p:cNvSpPr/>
          <p:nvPr/>
        </p:nvSpPr>
        <p:spPr>
          <a:xfrm>
            <a:off x="4884107" y="5600700"/>
            <a:ext cx="296449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</a:p>
        </p:txBody>
      </p:sp>
      <p:sp>
        <p:nvSpPr>
          <p:cNvPr id="41" name="AutoShape 55">
            <a:extLst>
              <a:ext uri="{FF2B5EF4-FFF2-40B4-BE49-F238E27FC236}">
                <a16:creationId xmlns:a16="http://schemas.microsoft.com/office/drawing/2014/main" id="{275E7CB0-B6CC-4783-B059-DEA200030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1" y="2688693"/>
            <a:ext cx="5681662" cy="1200329"/>
          </a:xfrm>
          <a:prstGeom prst="wedgeRoundRectCallout">
            <a:avLst>
              <a:gd name="adj1" fmla="val -35684"/>
              <a:gd name="adj2" fmla="val -65385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No!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sz="2400" dirty="0"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cannot be done for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term(x)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is quantified with in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 </a:t>
            </a:r>
          </a:p>
        </p:txBody>
      </p:sp>
      <p:sp>
        <p:nvSpPr>
          <p:cNvPr id="44" name="AutoShape 55">
            <a:extLst>
              <a:ext uri="{FF2B5EF4-FFF2-40B4-BE49-F238E27FC236}">
                <a16:creationId xmlns:a16="http://schemas.microsoft.com/office/drawing/2014/main" id="{44EB582C-9147-472A-8386-4421E41921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5999" y="1327410"/>
            <a:ext cx="5551177" cy="1002262"/>
          </a:xfrm>
          <a:prstGeom prst="wedgeRoundRectCallout">
            <a:avLst>
              <a:gd name="adj1" fmla="val 54855"/>
              <a:gd name="adj2" fmla="val -167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Can I prove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x,y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  <a:r>
              <a:rPr lang="en-US" altLang="en-US" sz="2400" dirty="0"/>
              <a:t>the same way?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It is a stronger statement!</a:t>
            </a:r>
          </a:p>
        </p:txBody>
      </p:sp>
      <p:cxnSp>
        <p:nvCxnSpPr>
          <p:cNvPr id="43" name="Straight Connector 42"/>
          <p:cNvCxnSpPr/>
          <p:nvPr/>
        </p:nvCxnSpPr>
        <p:spPr bwMode="auto">
          <a:xfrm flipV="1">
            <a:off x="2617384" y="6553200"/>
            <a:ext cx="3326216" cy="86067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49" name="Rectangle 2">
            <a:extLst>
              <a:ext uri="{FF2B5EF4-FFF2-40B4-BE49-F238E27FC236}">
                <a16:creationId xmlns:a16="http://schemas.microsoft.com/office/drawing/2014/main" id="{C4AE144A-4F26-4A23-8DC6-2CC71A41274B}"/>
              </a:ext>
            </a:extLst>
          </p:cNvPr>
          <p:cNvSpPr txBox="1">
            <a:spLocks noChangeArrowheads="1"/>
          </p:cNvSpPr>
          <p:nvPr/>
        </p:nvSpPr>
        <p:spPr>
          <a:xfrm>
            <a:off x="457200" y="0"/>
            <a:ext cx="8077201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Adding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Prover-Adversary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40452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4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3" name="Group 45"/>
          <p:cNvGrpSpPr>
            <a:grpSpLocks/>
          </p:cNvGrpSpPr>
          <p:nvPr/>
        </p:nvGrpSpPr>
        <p:grpSpPr bwMode="auto">
          <a:xfrm flipH="1">
            <a:off x="8232185" y="1052371"/>
            <a:ext cx="790078" cy="1342708"/>
            <a:chOff x="2593" y="768"/>
            <a:chExt cx="849" cy="1475"/>
          </a:xfrm>
        </p:grpSpPr>
        <p:sp>
          <p:nvSpPr>
            <p:cNvPr id="24" name="Freeform 46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47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48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9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50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51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2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" name="Group 53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3" name="Freeform 54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55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AutoShape 8">
            <a:extLst>
              <a:ext uri="{FF2B5EF4-FFF2-40B4-BE49-F238E27FC236}">
                <a16:creationId xmlns:a16="http://schemas.microsoft.com/office/drawing/2014/main" id="{D7231BED-56B6-4E17-8474-B41DEB56E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4486" y="4292569"/>
            <a:ext cx="4981053" cy="2508460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x,term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x,term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+3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x,y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CD2F4C7E-149D-4C1E-B996-BD37654A5CA6}"/>
              </a:ext>
            </a:extLst>
          </p:cNvPr>
          <p:cNvSpPr/>
          <p:nvPr/>
        </p:nvSpPr>
        <p:spPr>
          <a:xfrm>
            <a:off x="4884107" y="5600700"/>
            <a:ext cx="296449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</a:p>
        </p:txBody>
      </p:sp>
      <p:sp>
        <p:nvSpPr>
          <p:cNvPr id="48" name="Rectangle 2">
            <a:extLst>
              <a:ext uri="{FF2B5EF4-FFF2-40B4-BE49-F238E27FC236}">
                <a16:creationId xmlns:a16="http://schemas.microsoft.com/office/drawing/2014/main" id="{3D9742F4-C112-4DF7-AF48-68DA99617B3E}"/>
              </a:ext>
            </a:extLst>
          </p:cNvPr>
          <p:cNvSpPr txBox="1">
            <a:spLocks noChangeArrowheads="1"/>
          </p:cNvSpPr>
          <p:nvPr/>
        </p:nvSpPr>
        <p:spPr>
          <a:xfrm>
            <a:off x="457200" y="0"/>
            <a:ext cx="8077201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Adding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Prover-Adversary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sp>
        <p:nvSpPr>
          <p:cNvPr id="49" name="AutoShape 55">
            <a:extLst>
              <a:ext uri="{FF2B5EF4-FFF2-40B4-BE49-F238E27FC236}">
                <a16:creationId xmlns:a16="http://schemas.microsoft.com/office/drawing/2014/main" id="{F39E1241-499C-488B-B33A-05ECF3026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0" y="685800"/>
            <a:ext cx="5681662" cy="571582"/>
          </a:xfrm>
          <a:prstGeom prst="wedgeRoundRectCallout">
            <a:avLst>
              <a:gd name="adj1" fmla="val -26407"/>
              <a:gd name="adj2" fmla="val 64925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Goal: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(x,y) </a:t>
            </a:r>
          </a:p>
        </p:txBody>
      </p:sp>
      <p:sp>
        <p:nvSpPr>
          <p:cNvPr id="50" name="AutoShape 58">
            <a:extLst>
              <a:ext uri="{FF2B5EF4-FFF2-40B4-BE49-F238E27FC236}">
                <a16:creationId xmlns:a16="http://schemas.microsoft.com/office/drawing/2014/main" id="{8F4DC977-F4AB-47BD-B6C6-ED046CB7B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399" y="1371600"/>
            <a:ext cx="6191176" cy="875905"/>
          </a:xfrm>
          <a:prstGeom prst="wedgeRoundRectCallout">
            <a:avLst>
              <a:gd name="adj1" fmla="val -56502"/>
              <a:gd name="adj2" fmla="val -1205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Let </a:t>
            </a:r>
            <a:r>
              <a:rPr lang="en-US" altLang="en-US" sz="2400" dirty="0">
                <a:solidFill>
                  <a:srgbClr val="FFC000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 </a:t>
            </a:r>
            <a:r>
              <a:rPr lang="en-US" altLang="en-US" sz="2400" dirty="0"/>
              <a:t>be a value for 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dirty="0"/>
              <a:t> that I carefully define.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Note </a:t>
            </a:r>
            <a:r>
              <a:rPr lang="en-US" altLang="en-US" sz="2400" dirty="0">
                <a:solidFill>
                  <a:srgbClr val="FFC000"/>
                </a:solidFill>
              </a:rPr>
              <a:t>term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 </a:t>
            </a:r>
            <a:r>
              <a:rPr lang="en-US" altLang="en-US" sz="2400" dirty="0"/>
              <a:t>cannot depend on his 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/>
              <a:t>.</a:t>
            </a:r>
          </a:p>
        </p:txBody>
      </p:sp>
      <p:sp>
        <p:nvSpPr>
          <p:cNvPr id="51" name="AutoShape 55">
            <a:extLst>
              <a:ext uri="{FF2B5EF4-FFF2-40B4-BE49-F238E27FC236}">
                <a16:creationId xmlns:a16="http://schemas.microsoft.com/office/drawing/2014/main" id="{21571995-6D20-4A40-96F7-CDCC3D463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9625" y="2362200"/>
            <a:ext cx="4152175" cy="498494"/>
          </a:xfrm>
          <a:prstGeom prst="wedgeRoundRectCallout">
            <a:avLst>
              <a:gd name="adj1" fmla="val 56132"/>
              <a:gd name="adj2" fmla="val -3357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Let 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/>
              <a:t> be an arbitrary object.</a:t>
            </a:r>
          </a:p>
        </p:txBody>
      </p:sp>
    </p:spTree>
    <p:extLst>
      <p:ext uri="{BB962C8B-B14F-4D97-AF65-F5344CB8AC3E}">
        <p14:creationId xmlns:p14="http://schemas.microsoft.com/office/powerpoint/2010/main" val="3355014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50" grpId="0" animBg="1"/>
      <p:bldP spid="51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AutoShape 8">
            <a:extLst>
              <a:ext uri="{FF2B5EF4-FFF2-40B4-BE49-F238E27FC236}">
                <a16:creationId xmlns:a16="http://schemas.microsoft.com/office/drawing/2014/main" id="{4725F278-6412-4372-9395-13A1E7FF3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4486" y="4292569"/>
            <a:ext cx="5057253" cy="230832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1. 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&gt;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&gt;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&gt;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BD5289E2-82DC-4085-AD8A-FBF003FE35CC}"/>
              </a:ext>
            </a:extLst>
          </p:cNvPr>
          <p:cNvSpPr/>
          <p:nvPr/>
        </p:nvSpPr>
        <p:spPr>
          <a:xfrm>
            <a:off x="4884107" y="5320937"/>
            <a:ext cx="296449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Proved some how.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grpSp>
        <p:nvGrpSpPr>
          <p:cNvPr id="30" name="Group 26">
            <a:extLst>
              <a:ext uri="{FF2B5EF4-FFF2-40B4-BE49-F238E27FC236}">
                <a16:creationId xmlns:a16="http://schemas.microsoft.com/office/drawing/2014/main" id="{8F3EF2AD-245A-4618-B73D-017A75744E6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31" name="Group 27">
              <a:extLst>
                <a:ext uri="{FF2B5EF4-FFF2-40B4-BE49-F238E27FC236}">
                  <a16:creationId xmlns:a16="http://schemas.microsoft.com/office/drawing/2014/main" id="{7297EBD6-A53F-42B1-B224-0C100117D6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2" name="Freeform 28">
                <a:extLst>
                  <a:ext uri="{FF2B5EF4-FFF2-40B4-BE49-F238E27FC236}">
                    <a16:creationId xmlns:a16="http://schemas.microsoft.com/office/drawing/2014/main" id="{A654F046-5E76-4A3D-B8EC-8A1AF5362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29">
                <a:extLst>
                  <a:ext uri="{FF2B5EF4-FFF2-40B4-BE49-F238E27FC236}">
                    <a16:creationId xmlns:a16="http://schemas.microsoft.com/office/drawing/2014/main" id="{4361C911-BF8F-451F-A18D-0D91A23B5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30">
                <a:extLst>
                  <a:ext uri="{FF2B5EF4-FFF2-40B4-BE49-F238E27FC236}">
                    <a16:creationId xmlns:a16="http://schemas.microsoft.com/office/drawing/2014/main" id="{6F72DDAE-CC92-4BDE-AA30-33F6B146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31">
                <a:extLst>
                  <a:ext uri="{FF2B5EF4-FFF2-40B4-BE49-F238E27FC236}">
                    <a16:creationId xmlns:a16="http://schemas.microsoft.com/office/drawing/2014/main" id="{B95B2D05-52D1-4080-955A-EF107198D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32">
                <a:extLst>
                  <a:ext uri="{FF2B5EF4-FFF2-40B4-BE49-F238E27FC236}">
                    <a16:creationId xmlns:a16="http://schemas.microsoft.com/office/drawing/2014/main" id="{24203815-4EFC-4BF9-99D1-137B999EA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3">
                <a:extLst>
                  <a:ext uri="{FF2B5EF4-FFF2-40B4-BE49-F238E27FC236}">
                    <a16:creationId xmlns:a16="http://schemas.microsoft.com/office/drawing/2014/main" id="{6E8794C7-CB4A-4579-80EB-87F0B39C2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DC8C86D7-9944-47F0-898B-EDC907005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AAFBB62C-1257-4A3D-84F3-067B4C443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Oval 36">
              <a:extLst>
                <a:ext uri="{FF2B5EF4-FFF2-40B4-BE49-F238E27FC236}">
                  <a16:creationId xmlns:a16="http://schemas.microsoft.com/office/drawing/2014/main" id="{A2527A1B-091B-45FA-8222-007C9BD3916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" name="Oval 37">
              <a:extLst>
                <a:ext uri="{FF2B5EF4-FFF2-40B4-BE49-F238E27FC236}">
                  <a16:creationId xmlns:a16="http://schemas.microsoft.com/office/drawing/2014/main" id="{856276D6-A622-4ECE-9AEC-293758CDD7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6" name="Oval 38">
              <a:extLst>
                <a:ext uri="{FF2B5EF4-FFF2-40B4-BE49-F238E27FC236}">
                  <a16:creationId xmlns:a16="http://schemas.microsoft.com/office/drawing/2014/main" id="{B218D8E4-A9CE-4F44-8EE9-D5A9A52CB2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D09E4747-3139-427C-9A83-989B9AFC896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5BDCEDD5-FB2A-4096-AA5E-43334C9F5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0" name="Group 45">
            <a:extLst>
              <a:ext uri="{FF2B5EF4-FFF2-40B4-BE49-F238E27FC236}">
                <a16:creationId xmlns:a16="http://schemas.microsoft.com/office/drawing/2014/main" id="{6414A79E-34DE-4541-8A9B-A41C4B66E69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32185" y="1052371"/>
            <a:ext cx="790078" cy="1342708"/>
            <a:chOff x="2593" y="768"/>
            <a:chExt cx="849" cy="1475"/>
          </a:xfrm>
        </p:grpSpPr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71B61485-F427-4223-B334-6F3C58FB6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BAADD62B-E2CE-42B2-BD45-C1EF753A1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08BFA04B-E49A-45BF-887B-A33FB8550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E78C6D95-40A7-46D3-84E0-37EAD67B1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33182C2C-5230-4516-BF7A-7EE2AF24B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F2CA99BA-B44C-420F-959D-BD4CD8204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2">
              <a:extLst>
                <a:ext uri="{FF2B5EF4-FFF2-40B4-BE49-F238E27FC236}">
                  <a16:creationId xmlns:a16="http://schemas.microsoft.com/office/drawing/2014/main" id="{389EB3F6-8F84-4F88-B599-312520F8C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9" name="Group 53">
              <a:extLst>
                <a:ext uri="{FF2B5EF4-FFF2-40B4-BE49-F238E27FC236}">
                  <a16:creationId xmlns:a16="http://schemas.microsoft.com/office/drawing/2014/main" id="{7A02E6A2-3CD5-44DC-9C44-488B868057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60" name="Freeform 54">
                <a:extLst>
                  <a:ext uri="{FF2B5EF4-FFF2-40B4-BE49-F238E27FC236}">
                    <a16:creationId xmlns:a16="http://schemas.microsoft.com/office/drawing/2014/main" id="{51792BDE-85A7-4238-A59C-295FDCD72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55">
                <a:extLst>
                  <a:ext uri="{FF2B5EF4-FFF2-40B4-BE49-F238E27FC236}">
                    <a16:creationId xmlns:a16="http://schemas.microsoft.com/office/drawing/2014/main" id="{882F8E8B-78C0-4DA0-95FC-C800D6E3C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2" name="Rectangle 2">
            <a:extLst>
              <a:ext uri="{FF2B5EF4-FFF2-40B4-BE49-F238E27FC236}">
                <a16:creationId xmlns:a16="http://schemas.microsoft.com/office/drawing/2014/main" id="{B5784136-CE42-47A6-87F0-5EF5DA547BDA}"/>
              </a:ext>
            </a:extLst>
          </p:cNvPr>
          <p:cNvSpPr txBox="1">
            <a:spLocks noChangeArrowheads="1"/>
          </p:cNvSpPr>
          <p:nvPr/>
        </p:nvSpPr>
        <p:spPr>
          <a:xfrm>
            <a:off x="457200" y="0"/>
            <a:ext cx="8077201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Adding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Prover-Adversary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sp>
        <p:nvSpPr>
          <p:cNvPr id="63" name="AutoShape 58">
            <a:extLst>
              <a:ext uri="{FF2B5EF4-FFF2-40B4-BE49-F238E27FC236}">
                <a16:creationId xmlns:a16="http://schemas.microsoft.com/office/drawing/2014/main" id="{28B7BA67-08C7-4307-9A6F-16303D4733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399" y="1371600"/>
            <a:ext cx="3124201" cy="1752600"/>
          </a:xfrm>
          <a:prstGeom prst="wedgeRoundRectCallout">
            <a:avLst>
              <a:gd name="adj1" fmla="val -56502"/>
              <a:gd name="adj2" fmla="val -1205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sz="2400" dirty="0">
                <a:solidFill>
                  <a:srgbClr val="FFFFFF"/>
                </a:solidFill>
              </a:rPr>
              <a:t>If true for x+1, 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sz="2400" dirty="0">
                <a:solidFill>
                  <a:srgbClr val="FFFFFF"/>
                </a:solidFill>
              </a:rPr>
              <a:t>   then true for some y.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If true for arbitrary x,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   then true for all  x.</a:t>
            </a:r>
          </a:p>
        </p:txBody>
      </p:sp>
    </p:spTree>
    <p:extLst>
      <p:ext uri="{BB962C8B-B14F-4D97-AF65-F5344CB8AC3E}">
        <p14:creationId xmlns:p14="http://schemas.microsoft.com/office/powerpoint/2010/main" val="3017733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AutoShape 8">
            <a:extLst>
              <a:ext uri="{FF2B5EF4-FFF2-40B4-BE49-F238E27FC236}">
                <a16:creationId xmlns:a16="http://schemas.microsoft.com/office/drawing/2014/main" id="{4725F278-6412-4372-9395-13A1E7FF3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4486" y="4292569"/>
            <a:ext cx="5057253" cy="230832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1. 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  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 &gt;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 &gt;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BD5289E2-82DC-4085-AD8A-FBF003FE35CC}"/>
              </a:ext>
            </a:extLst>
          </p:cNvPr>
          <p:cNvSpPr/>
          <p:nvPr/>
        </p:nvSpPr>
        <p:spPr>
          <a:xfrm>
            <a:off x="4884107" y="5320937"/>
            <a:ext cx="296449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Proved some how.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19" name="AutoShape 55">
            <a:extLst>
              <a:ext uri="{FF2B5EF4-FFF2-40B4-BE49-F238E27FC236}">
                <a16:creationId xmlns:a16="http://schemas.microsoft.com/office/drawing/2014/main" id="{54B1D79E-16AE-4036-B262-A76B37A8C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483765"/>
            <a:ext cx="4038600" cy="478635"/>
          </a:xfrm>
          <a:prstGeom prst="wedgeRoundRectCallout">
            <a:avLst>
              <a:gd name="adj1" fmla="val -53468"/>
              <a:gd name="adj2" fmla="val 43311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conclusion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not unique.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9C1B3EE8-F964-4F87-8A4E-FB08105AD2FE}"/>
              </a:ext>
            </a:extLst>
          </p:cNvPr>
          <p:cNvSpPr/>
          <p:nvPr/>
        </p:nvSpPr>
        <p:spPr>
          <a:xfrm>
            <a:off x="5975649" y="5677205"/>
            <a:ext cx="179247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Namely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grpSp>
        <p:nvGrpSpPr>
          <p:cNvPr id="32" name="Group 26">
            <a:extLst>
              <a:ext uri="{FF2B5EF4-FFF2-40B4-BE49-F238E27FC236}">
                <a16:creationId xmlns:a16="http://schemas.microsoft.com/office/drawing/2014/main" id="{5437DD9F-ECF6-4382-BEC7-63983D36435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34" name="Group 27">
              <a:extLst>
                <a:ext uri="{FF2B5EF4-FFF2-40B4-BE49-F238E27FC236}">
                  <a16:creationId xmlns:a16="http://schemas.microsoft.com/office/drawing/2014/main" id="{CA04F6A7-133E-4A1C-861D-88EFEC531F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4" name="Freeform 28">
                <a:extLst>
                  <a:ext uri="{FF2B5EF4-FFF2-40B4-BE49-F238E27FC236}">
                    <a16:creationId xmlns:a16="http://schemas.microsoft.com/office/drawing/2014/main" id="{E3544F03-E79B-41D0-8469-1C25B2894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29">
                <a:extLst>
                  <a:ext uri="{FF2B5EF4-FFF2-40B4-BE49-F238E27FC236}">
                    <a16:creationId xmlns:a16="http://schemas.microsoft.com/office/drawing/2014/main" id="{1E1BB7E6-1C1B-47C9-A6C7-45D999DF5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30">
                <a:extLst>
                  <a:ext uri="{FF2B5EF4-FFF2-40B4-BE49-F238E27FC236}">
                    <a16:creationId xmlns:a16="http://schemas.microsoft.com/office/drawing/2014/main" id="{38C7686E-7EAF-4A69-8806-BAAEE0C55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1">
                <a:extLst>
                  <a:ext uri="{FF2B5EF4-FFF2-40B4-BE49-F238E27FC236}">
                    <a16:creationId xmlns:a16="http://schemas.microsoft.com/office/drawing/2014/main" id="{CD1829B8-81C5-4009-A693-D3883E807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32">
                <a:extLst>
                  <a:ext uri="{FF2B5EF4-FFF2-40B4-BE49-F238E27FC236}">
                    <a16:creationId xmlns:a16="http://schemas.microsoft.com/office/drawing/2014/main" id="{3BBF120A-34C7-4631-BDC6-CE2D97A7F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33">
                <a:extLst>
                  <a:ext uri="{FF2B5EF4-FFF2-40B4-BE49-F238E27FC236}">
                    <a16:creationId xmlns:a16="http://schemas.microsoft.com/office/drawing/2014/main" id="{8E970753-9B72-4248-B4FA-BF67D8550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48BF9002-A5EB-48D2-9E16-22A157BD2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1146E7F1-40E5-4A1A-B4C1-C38C7DFB5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Oval 36">
              <a:extLst>
                <a:ext uri="{FF2B5EF4-FFF2-40B4-BE49-F238E27FC236}">
                  <a16:creationId xmlns:a16="http://schemas.microsoft.com/office/drawing/2014/main" id="{B3F29132-D499-4368-ADAF-1A341D8C4A9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" name="Oval 37">
              <a:extLst>
                <a:ext uri="{FF2B5EF4-FFF2-40B4-BE49-F238E27FC236}">
                  <a16:creationId xmlns:a16="http://schemas.microsoft.com/office/drawing/2014/main" id="{1E13984C-85F6-433C-9010-EFB14E1ADEB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1" name="Oval 38">
              <a:extLst>
                <a:ext uri="{FF2B5EF4-FFF2-40B4-BE49-F238E27FC236}">
                  <a16:creationId xmlns:a16="http://schemas.microsoft.com/office/drawing/2014/main" id="{508785C5-1B8C-487F-8CB3-AF801F7273D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" name="Oval 39">
              <a:extLst>
                <a:ext uri="{FF2B5EF4-FFF2-40B4-BE49-F238E27FC236}">
                  <a16:creationId xmlns:a16="http://schemas.microsoft.com/office/drawing/2014/main" id="{C001F6C7-8629-46DD-9117-F9444021DE6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" name="Oval 40">
              <a:extLst>
                <a:ext uri="{FF2B5EF4-FFF2-40B4-BE49-F238E27FC236}">
                  <a16:creationId xmlns:a16="http://schemas.microsoft.com/office/drawing/2014/main" id="{560FE840-2D12-4EAF-B039-0F77D77BA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2" name="Group 45">
            <a:extLst>
              <a:ext uri="{FF2B5EF4-FFF2-40B4-BE49-F238E27FC236}">
                <a16:creationId xmlns:a16="http://schemas.microsoft.com/office/drawing/2014/main" id="{80019200-F438-42A0-AE0E-417B1AE039F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32185" y="1052371"/>
            <a:ext cx="790078" cy="1342708"/>
            <a:chOff x="2593" y="768"/>
            <a:chExt cx="849" cy="1475"/>
          </a:xfrm>
        </p:grpSpPr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5CC719EA-1222-4E3B-A07B-67FEC12ED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7">
              <a:extLst>
                <a:ext uri="{FF2B5EF4-FFF2-40B4-BE49-F238E27FC236}">
                  <a16:creationId xmlns:a16="http://schemas.microsoft.com/office/drawing/2014/main" id="{859DBE8B-C70A-4256-B8BD-BD74D8300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48">
              <a:extLst>
                <a:ext uri="{FF2B5EF4-FFF2-40B4-BE49-F238E27FC236}">
                  <a16:creationId xmlns:a16="http://schemas.microsoft.com/office/drawing/2014/main" id="{50A61034-2680-4F43-A7FB-68F7EA891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49">
              <a:extLst>
                <a:ext uri="{FF2B5EF4-FFF2-40B4-BE49-F238E27FC236}">
                  <a16:creationId xmlns:a16="http://schemas.microsoft.com/office/drawing/2014/main" id="{D18A1897-7312-48E0-B7FE-F6DE45DCD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0">
              <a:extLst>
                <a:ext uri="{FF2B5EF4-FFF2-40B4-BE49-F238E27FC236}">
                  <a16:creationId xmlns:a16="http://schemas.microsoft.com/office/drawing/2014/main" id="{665AD816-3325-49C3-A320-0142CB555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1">
              <a:extLst>
                <a:ext uri="{FF2B5EF4-FFF2-40B4-BE49-F238E27FC236}">
                  <a16:creationId xmlns:a16="http://schemas.microsoft.com/office/drawing/2014/main" id="{A52EABA4-587C-4866-B981-E32D6F56A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52">
              <a:extLst>
                <a:ext uri="{FF2B5EF4-FFF2-40B4-BE49-F238E27FC236}">
                  <a16:creationId xmlns:a16="http://schemas.microsoft.com/office/drawing/2014/main" id="{9349C617-DA4E-402C-8F38-C913912BD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" name="Group 53">
              <a:extLst>
                <a:ext uri="{FF2B5EF4-FFF2-40B4-BE49-F238E27FC236}">
                  <a16:creationId xmlns:a16="http://schemas.microsoft.com/office/drawing/2014/main" id="{7F4A3A15-AD57-48B5-BF23-E412A7CA84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62" name="Freeform 54">
                <a:extLst>
                  <a:ext uri="{FF2B5EF4-FFF2-40B4-BE49-F238E27FC236}">
                    <a16:creationId xmlns:a16="http://schemas.microsoft.com/office/drawing/2014/main" id="{0DA0CF4B-BAFC-4771-9C15-6D23E738C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55">
                <a:extLst>
                  <a:ext uri="{FF2B5EF4-FFF2-40B4-BE49-F238E27FC236}">
                    <a16:creationId xmlns:a16="http://schemas.microsoft.com/office/drawing/2014/main" id="{30D5D13F-1A24-4DA4-9B09-D67E50C9F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4" name="Rectangle 2">
            <a:extLst>
              <a:ext uri="{FF2B5EF4-FFF2-40B4-BE49-F238E27FC236}">
                <a16:creationId xmlns:a16="http://schemas.microsoft.com/office/drawing/2014/main" id="{36D77798-0B1A-4000-864D-CC3A939BA767}"/>
              </a:ext>
            </a:extLst>
          </p:cNvPr>
          <p:cNvSpPr txBox="1">
            <a:spLocks noChangeArrowheads="1"/>
          </p:cNvSpPr>
          <p:nvPr/>
        </p:nvSpPr>
        <p:spPr>
          <a:xfrm>
            <a:off x="457200" y="0"/>
            <a:ext cx="8077201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Adding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Prover-Adversary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sp>
        <p:nvSpPr>
          <p:cNvPr id="65" name="AutoShape 58">
            <a:extLst>
              <a:ext uri="{FF2B5EF4-FFF2-40B4-BE49-F238E27FC236}">
                <a16:creationId xmlns:a16="http://schemas.microsoft.com/office/drawing/2014/main" id="{717631DC-D0A1-4787-8D57-71DC2DC77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399" y="1371600"/>
            <a:ext cx="3124201" cy="1752600"/>
          </a:xfrm>
          <a:prstGeom prst="wedgeRoundRectCallout">
            <a:avLst>
              <a:gd name="adj1" fmla="val -56502"/>
              <a:gd name="adj2" fmla="val -1205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sz="2400" dirty="0">
                <a:solidFill>
                  <a:srgbClr val="FFFFFF"/>
                </a:solidFill>
              </a:rPr>
              <a:t>If true for x, 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sz="2400" dirty="0">
                <a:solidFill>
                  <a:srgbClr val="FFFFFF"/>
                </a:solidFill>
              </a:rPr>
              <a:t>   then true for some y.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If true for arbitrary x,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   then true for all  x.</a:t>
            </a: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8D8523D5-799F-445A-A932-DE1EF197ADAF}"/>
              </a:ext>
            </a:extLst>
          </p:cNvPr>
          <p:cNvSpPr/>
          <p:nvPr/>
        </p:nvSpPr>
        <p:spPr>
          <a:xfrm>
            <a:off x="3415937" y="5316472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 &gt;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32930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2" grpId="0"/>
      <p:bldP spid="22" grpId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AutoShape 8">
            <a:extLst>
              <a:ext uri="{FF2B5EF4-FFF2-40B4-BE49-F238E27FC236}">
                <a16:creationId xmlns:a16="http://schemas.microsoft.com/office/drawing/2014/main" id="{4725F278-6412-4372-9395-13A1E7FF3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4486" y="4292569"/>
            <a:ext cx="5057253" cy="230832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1. 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+1.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  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 &gt;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BD5289E2-82DC-4085-AD8A-FBF003FE35CC}"/>
              </a:ext>
            </a:extLst>
          </p:cNvPr>
          <p:cNvSpPr/>
          <p:nvPr/>
        </p:nvSpPr>
        <p:spPr>
          <a:xfrm>
            <a:off x="4884107" y="5320937"/>
            <a:ext cx="29644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Proved some how.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A07175A-5AFA-41F4-AC0B-7E354438B86E}"/>
              </a:ext>
            </a:extLst>
          </p:cNvPr>
          <p:cNvSpPr/>
          <p:nvPr/>
        </p:nvSpPr>
        <p:spPr>
          <a:xfrm>
            <a:off x="3415937" y="5316472"/>
            <a:ext cx="11464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 &gt;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5EEE7110-EF41-4F34-A7FE-A33FD1C1AFA6}"/>
              </a:ext>
            </a:extLst>
          </p:cNvPr>
          <p:cNvSpPr/>
          <p:nvPr/>
        </p:nvSpPr>
        <p:spPr>
          <a:xfrm>
            <a:off x="5878471" y="3244493"/>
            <a:ext cx="3124198" cy="830997"/>
          </a:xfrm>
          <a:prstGeom prst="rect">
            <a:avLst/>
          </a:prstGeom>
          <a:solidFill>
            <a:srgbClr val="000066"/>
          </a:solidFill>
          <a:ln>
            <a:solidFill>
              <a:srgbClr val="FF00FF"/>
            </a:solidFill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All of these conclusions are equally true.</a:t>
            </a:r>
          </a:p>
        </p:txBody>
      </p:sp>
      <p:grpSp>
        <p:nvGrpSpPr>
          <p:cNvPr id="32" name="Group 26">
            <a:extLst>
              <a:ext uri="{FF2B5EF4-FFF2-40B4-BE49-F238E27FC236}">
                <a16:creationId xmlns:a16="http://schemas.microsoft.com/office/drawing/2014/main" id="{577322A8-E41A-4326-BF71-77DF7F20D7C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35" name="Group 27">
              <a:extLst>
                <a:ext uri="{FF2B5EF4-FFF2-40B4-BE49-F238E27FC236}">
                  <a16:creationId xmlns:a16="http://schemas.microsoft.com/office/drawing/2014/main" id="{34D38D06-6C70-4EA4-9447-1F147E8896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5" name="Freeform 28">
                <a:extLst>
                  <a:ext uri="{FF2B5EF4-FFF2-40B4-BE49-F238E27FC236}">
                    <a16:creationId xmlns:a16="http://schemas.microsoft.com/office/drawing/2014/main" id="{CCD15F89-0ECA-4D03-96A5-B5E4640B5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29">
                <a:extLst>
                  <a:ext uri="{FF2B5EF4-FFF2-40B4-BE49-F238E27FC236}">
                    <a16:creationId xmlns:a16="http://schemas.microsoft.com/office/drawing/2014/main" id="{6F7D558C-03B2-4B87-A171-BB328DA65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0">
                <a:extLst>
                  <a:ext uri="{FF2B5EF4-FFF2-40B4-BE49-F238E27FC236}">
                    <a16:creationId xmlns:a16="http://schemas.microsoft.com/office/drawing/2014/main" id="{C48ED5FC-ECC2-47BA-B28C-4462AA566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31">
                <a:extLst>
                  <a:ext uri="{FF2B5EF4-FFF2-40B4-BE49-F238E27FC236}">
                    <a16:creationId xmlns:a16="http://schemas.microsoft.com/office/drawing/2014/main" id="{EBD81B4F-E89D-4390-BE07-18FF3257A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32">
                <a:extLst>
                  <a:ext uri="{FF2B5EF4-FFF2-40B4-BE49-F238E27FC236}">
                    <a16:creationId xmlns:a16="http://schemas.microsoft.com/office/drawing/2014/main" id="{C05D949E-1564-4E60-BDF1-26BACC777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33">
                <a:extLst>
                  <a:ext uri="{FF2B5EF4-FFF2-40B4-BE49-F238E27FC236}">
                    <a16:creationId xmlns:a16="http://schemas.microsoft.com/office/drawing/2014/main" id="{14289E35-20BB-4EF2-AAFA-46618D54E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" name="Freeform 34">
              <a:extLst>
                <a:ext uri="{FF2B5EF4-FFF2-40B4-BE49-F238E27FC236}">
                  <a16:creationId xmlns:a16="http://schemas.microsoft.com/office/drawing/2014/main" id="{9A040A0D-1AA8-4105-90C0-4441C4566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5">
              <a:extLst>
                <a:ext uri="{FF2B5EF4-FFF2-40B4-BE49-F238E27FC236}">
                  <a16:creationId xmlns:a16="http://schemas.microsoft.com/office/drawing/2014/main" id="{9EB17207-87E9-4729-9E48-54F464050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Oval 36">
              <a:extLst>
                <a:ext uri="{FF2B5EF4-FFF2-40B4-BE49-F238E27FC236}">
                  <a16:creationId xmlns:a16="http://schemas.microsoft.com/office/drawing/2014/main" id="{00F6852C-6530-46D5-85A3-E886AA3322D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1" name="Oval 37">
              <a:extLst>
                <a:ext uri="{FF2B5EF4-FFF2-40B4-BE49-F238E27FC236}">
                  <a16:creationId xmlns:a16="http://schemas.microsoft.com/office/drawing/2014/main" id="{367C01E8-7825-4160-8BF7-8F41132166B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" name="Oval 38">
              <a:extLst>
                <a:ext uri="{FF2B5EF4-FFF2-40B4-BE49-F238E27FC236}">
                  <a16:creationId xmlns:a16="http://schemas.microsoft.com/office/drawing/2014/main" id="{D901F7DD-E2EA-4FE9-A7F6-E36BE3C8F9E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" name="Oval 39">
              <a:extLst>
                <a:ext uri="{FF2B5EF4-FFF2-40B4-BE49-F238E27FC236}">
                  <a16:creationId xmlns:a16="http://schemas.microsoft.com/office/drawing/2014/main" id="{FF4AAEB3-216A-496C-8BE0-5B9638E024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4" name="Oval 40">
              <a:extLst>
                <a:ext uri="{FF2B5EF4-FFF2-40B4-BE49-F238E27FC236}">
                  <a16:creationId xmlns:a16="http://schemas.microsoft.com/office/drawing/2014/main" id="{68EECD7F-2A94-440F-A3D2-23EA98082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53" name="Group 45">
            <a:extLst>
              <a:ext uri="{FF2B5EF4-FFF2-40B4-BE49-F238E27FC236}">
                <a16:creationId xmlns:a16="http://schemas.microsoft.com/office/drawing/2014/main" id="{BA6CC040-DCF5-4145-9CFC-CD995191A92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32185" y="1052371"/>
            <a:ext cx="790078" cy="1342708"/>
            <a:chOff x="2593" y="768"/>
            <a:chExt cx="849" cy="1475"/>
          </a:xfrm>
        </p:grpSpPr>
        <p:sp>
          <p:nvSpPr>
            <p:cNvPr id="54" name="Freeform 46">
              <a:extLst>
                <a:ext uri="{FF2B5EF4-FFF2-40B4-BE49-F238E27FC236}">
                  <a16:creationId xmlns:a16="http://schemas.microsoft.com/office/drawing/2014/main" id="{8774E778-DAC4-480D-9AB5-82271A92A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47">
              <a:extLst>
                <a:ext uri="{FF2B5EF4-FFF2-40B4-BE49-F238E27FC236}">
                  <a16:creationId xmlns:a16="http://schemas.microsoft.com/office/drawing/2014/main" id="{567DD36D-CE38-4122-9979-C818A8D24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48">
              <a:extLst>
                <a:ext uri="{FF2B5EF4-FFF2-40B4-BE49-F238E27FC236}">
                  <a16:creationId xmlns:a16="http://schemas.microsoft.com/office/drawing/2014/main" id="{CF2938DF-06A4-430D-A1D2-387AA48C2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49">
              <a:extLst>
                <a:ext uri="{FF2B5EF4-FFF2-40B4-BE49-F238E27FC236}">
                  <a16:creationId xmlns:a16="http://schemas.microsoft.com/office/drawing/2014/main" id="{E9922F9F-2573-4D11-94A8-8E116853E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0">
              <a:extLst>
                <a:ext uri="{FF2B5EF4-FFF2-40B4-BE49-F238E27FC236}">
                  <a16:creationId xmlns:a16="http://schemas.microsoft.com/office/drawing/2014/main" id="{2928B18F-4E14-4480-B3B3-AD4B6A763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51">
              <a:extLst>
                <a:ext uri="{FF2B5EF4-FFF2-40B4-BE49-F238E27FC236}">
                  <a16:creationId xmlns:a16="http://schemas.microsoft.com/office/drawing/2014/main" id="{E648AF30-0E53-4332-AC05-8C1649374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52">
              <a:extLst>
                <a:ext uri="{FF2B5EF4-FFF2-40B4-BE49-F238E27FC236}">
                  <a16:creationId xmlns:a16="http://schemas.microsoft.com/office/drawing/2014/main" id="{35BF9E2B-15A0-4FEF-99B4-4A0C09BAD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2" name="Group 53">
              <a:extLst>
                <a:ext uri="{FF2B5EF4-FFF2-40B4-BE49-F238E27FC236}">
                  <a16:creationId xmlns:a16="http://schemas.microsoft.com/office/drawing/2014/main" id="{321E0611-E39F-440A-B278-B34C286D76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63" name="Freeform 54">
                <a:extLst>
                  <a:ext uri="{FF2B5EF4-FFF2-40B4-BE49-F238E27FC236}">
                    <a16:creationId xmlns:a16="http://schemas.microsoft.com/office/drawing/2014/main" id="{66245A3D-83B6-462D-BF8B-90F062107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55">
                <a:extLst>
                  <a:ext uri="{FF2B5EF4-FFF2-40B4-BE49-F238E27FC236}">
                    <a16:creationId xmlns:a16="http://schemas.microsoft.com/office/drawing/2014/main" id="{7A92E54C-1605-45AF-8793-DB3EF8A39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5" name="Rectangle 2">
            <a:extLst>
              <a:ext uri="{FF2B5EF4-FFF2-40B4-BE49-F238E27FC236}">
                <a16:creationId xmlns:a16="http://schemas.microsoft.com/office/drawing/2014/main" id="{436B74FA-4F14-4C6A-8693-8CFD4A468BD7}"/>
              </a:ext>
            </a:extLst>
          </p:cNvPr>
          <p:cNvSpPr txBox="1">
            <a:spLocks noChangeArrowheads="1"/>
          </p:cNvSpPr>
          <p:nvPr/>
        </p:nvSpPr>
        <p:spPr>
          <a:xfrm>
            <a:off x="457200" y="0"/>
            <a:ext cx="8077201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Adding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Prover-Adversary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  <p:sp>
        <p:nvSpPr>
          <p:cNvPr id="66" name="AutoShape 55">
            <a:extLst>
              <a:ext uri="{FF2B5EF4-FFF2-40B4-BE49-F238E27FC236}">
                <a16:creationId xmlns:a16="http://schemas.microsoft.com/office/drawing/2014/main" id="{9C9FE87C-8777-4F56-BB91-C49E675CD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3483765"/>
            <a:ext cx="4038600" cy="478635"/>
          </a:xfrm>
          <a:prstGeom prst="wedgeRoundRectCallout">
            <a:avLst>
              <a:gd name="adj1" fmla="val -53468"/>
              <a:gd name="adj2" fmla="val 43311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conclusion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not unique.</a:t>
            </a:r>
          </a:p>
        </p:txBody>
      </p:sp>
      <p:sp>
        <p:nvSpPr>
          <p:cNvPr id="67" name="AutoShape 58">
            <a:extLst>
              <a:ext uri="{FF2B5EF4-FFF2-40B4-BE49-F238E27FC236}">
                <a16:creationId xmlns:a16="http://schemas.microsoft.com/office/drawing/2014/main" id="{2D5C3402-62E3-4A04-B100-60D147B0A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7399" y="1371600"/>
            <a:ext cx="3124201" cy="1752600"/>
          </a:xfrm>
          <a:prstGeom prst="wedgeRoundRectCallout">
            <a:avLst>
              <a:gd name="adj1" fmla="val -56502"/>
              <a:gd name="adj2" fmla="val -1205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If true for arbitrary x,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   then true for all  x.</a:t>
            </a:r>
          </a:p>
        </p:txBody>
      </p:sp>
    </p:spTree>
    <p:extLst>
      <p:ext uri="{BB962C8B-B14F-4D97-AF65-F5344CB8AC3E}">
        <p14:creationId xmlns:p14="http://schemas.microsoft.com/office/powerpoint/2010/main" val="1207253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3" name="Group 45"/>
          <p:cNvGrpSpPr>
            <a:grpSpLocks/>
          </p:cNvGrpSpPr>
          <p:nvPr/>
        </p:nvGrpSpPr>
        <p:grpSpPr bwMode="auto">
          <a:xfrm flipH="1">
            <a:off x="8232185" y="1052371"/>
            <a:ext cx="790078" cy="1342708"/>
            <a:chOff x="2593" y="768"/>
            <a:chExt cx="849" cy="1475"/>
          </a:xfrm>
        </p:grpSpPr>
        <p:sp>
          <p:nvSpPr>
            <p:cNvPr id="24" name="Freeform 46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47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48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49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50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51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2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" name="Group 53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3" name="Freeform 54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55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" name="AutoShape 55">
            <a:extLst>
              <a:ext uri="{FF2B5EF4-FFF2-40B4-BE49-F238E27FC236}">
                <a16:creationId xmlns:a16="http://schemas.microsoft.com/office/drawing/2014/main" id="{46F658D4-4BF8-482F-8727-B84D699E9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263" y="1696743"/>
            <a:ext cx="4614863" cy="1656486"/>
          </a:xfrm>
          <a:prstGeom prst="wedgeRoundRectCallout">
            <a:avLst>
              <a:gd name="adj1" fmla="val 53463"/>
              <a:gd name="adj2" fmla="val -3907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No!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Just because all the girls love</a:t>
            </a:r>
            <a:br>
              <a:rPr lang="en-US" altLang="en-US" sz="2400" dirty="0"/>
            </a:br>
            <a:r>
              <a:rPr lang="en-US" altLang="en-US" sz="2400" dirty="0"/>
              <a:t>does not mean all the boys do.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You know what boys can be like! </a:t>
            </a:r>
          </a:p>
        </p:txBody>
      </p:sp>
      <p:sp>
        <p:nvSpPr>
          <p:cNvPr id="48" name="AutoShape 55">
            <a:extLst>
              <a:ext uri="{FF2B5EF4-FFF2-40B4-BE49-F238E27FC236}">
                <a16:creationId xmlns:a16="http://schemas.microsoft.com/office/drawing/2014/main" id="{C59B3289-023E-48D4-8557-674D086D6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0337" y="685799"/>
            <a:ext cx="4614863" cy="830997"/>
          </a:xfrm>
          <a:prstGeom prst="wedgeRoundRectCallout">
            <a:avLst>
              <a:gd name="adj1" fmla="val -26755"/>
              <a:gd name="adj2" fmla="val 6806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Suppose we know: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g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Loves</a:t>
            </a:r>
            <a:r>
              <a:rPr lang="en-US" altLang="en-US" sz="2400" dirty="0">
                <a:solidFill>
                  <a:srgbClr val="FFC000"/>
                </a:solidFill>
              </a:rPr>
              <a:t>(g)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Conclude:            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b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Loves</a:t>
            </a:r>
            <a:r>
              <a:rPr lang="en-US" altLang="en-US" sz="2400" dirty="0">
                <a:solidFill>
                  <a:srgbClr val="FFC000"/>
                </a:solidFill>
              </a:rPr>
              <a:t>(b)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chemeClr val="tx2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DBD2210-E395-4173-B1CC-C5597B1146D5}"/>
              </a:ext>
            </a:extLst>
          </p:cNvPr>
          <p:cNvGrpSpPr/>
          <p:nvPr/>
        </p:nvGrpSpPr>
        <p:grpSpPr>
          <a:xfrm>
            <a:off x="1256329" y="1690822"/>
            <a:ext cx="2209800" cy="1828800"/>
            <a:chOff x="4038600" y="3810000"/>
            <a:chExt cx="2209800" cy="1828800"/>
          </a:xfrm>
        </p:grpSpPr>
        <p:sp>
          <p:nvSpPr>
            <p:cNvPr id="57" name="Rectangle 30">
              <a:extLst>
                <a:ext uri="{FF2B5EF4-FFF2-40B4-BE49-F238E27FC236}">
                  <a16:creationId xmlns:a16="http://schemas.microsoft.com/office/drawing/2014/main" id="{6AA32791-3643-42B3-BF96-1573FDF20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958" y="5208760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dirty="0"/>
                <a:t>Ann</a:t>
              </a:r>
              <a:endParaRPr lang="en-CA" altLang="en-US" sz="1600" dirty="0"/>
            </a:p>
          </p:txBody>
        </p:sp>
        <p:sp>
          <p:nvSpPr>
            <p:cNvPr id="58" name="Rectangle 31">
              <a:extLst>
                <a:ext uri="{FF2B5EF4-FFF2-40B4-BE49-F238E27FC236}">
                  <a16:creationId xmlns:a16="http://schemas.microsoft.com/office/drawing/2014/main" id="{D7BB1629-9620-4FEC-A2B5-650D0CFBA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7072" y="5208760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dirty="0"/>
                <a:t>Fred</a:t>
              </a:r>
              <a:endParaRPr lang="en-CA" altLang="en-US" sz="1600" dirty="0"/>
            </a:p>
          </p:txBody>
        </p:sp>
        <p:sp>
          <p:nvSpPr>
            <p:cNvPr id="59" name="Rectangle 32">
              <a:extLst>
                <a:ext uri="{FF2B5EF4-FFF2-40B4-BE49-F238E27FC236}">
                  <a16:creationId xmlns:a16="http://schemas.microsoft.com/office/drawing/2014/main" id="{AAE134FD-933A-4AD1-9764-D821345C6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958" y="4670080"/>
              <a:ext cx="889175" cy="5386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dirty="0"/>
                <a:t>Marilyn Monroe</a:t>
              </a:r>
              <a:endParaRPr lang="en-CA" altLang="en-US" sz="1600" dirty="0"/>
            </a:p>
          </p:txBody>
        </p:sp>
        <p:sp>
          <p:nvSpPr>
            <p:cNvPr id="60" name="Rectangle 33">
              <a:extLst>
                <a:ext uri="{FF2B5EF4-FFF2-40B4-BE49-F238E27FC236}">
                  <a16:creationId xmlns:a16="http://schemas.microsoft.com/office/drawing/2014/main" id="{B605C65A-B8D9-429E-B73E-8F29869E5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7072" y="4670080"/>
              <a:ext cx="833887" cy="5386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dirty="0"/>
                <a:t>John</a:t>
              </a:r>
              <a:endParaRPr lang="en-CA" altLang="en-US" sz="1600" dirty="0"/>
            </a:p>
          </p:txBody>
        </p:sp>
        <p:sp>
          <p:nvSpPr>
            <p:cNvPr id="61" name="Rectangle 34">
              <a:extLst>
                <a:ext uri="{FF2B5EF4-FFF2-40B4-BE49-F238E27FC236}">
                  <a16:creationId xmlns:a16="http://schemas.microsoft.com/office/drawing/2014/main" id="{7C1CD58E-EAA6-4296-A6E1-CB7643413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958" y="4240040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dirty="0"/>
                <a:t>Beth</a:t>
              </a:r>
              <a:endParaRPr lang="en-CA" altLang="en-US" sz="1600" dirty="0"/>
            </a:p>
          </p:txBody>
        </p:sp>
        <p:sp>
          <p:nvSpPr>
            <p:cNvPr id="62" name="Rectangle 35">
              <a:extLst>
                <a:ext uri="{FF2B5EF4-FFF2-40B4-BE49-F238E27FC236}">
                  <a16:creationId xmlns:a16="http://schemas.microsoft.com/office/drawing/2014/main" id="{7F2379B8-34AA-4E50-B98E-ACD1383E3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7072" y="4240040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dirty="0"/>
                <a:t>Bob</a:t>
              </a:r>
              <a:endParaRPr lang="en-CA" altLang="en-US" sz="1600" dirty="0"/>
            </a:p>
          </p:txBody>
        </p:sp>
        <p:sp>
          <p:nvSpPr>
            <p:cNvPr id="63" name="Rectangle 36">
              <a:extLst>
                <a:ext uri="{FF2B5EF4-FFF2-40B4-BE49-F238E27FC236}">
                  <a16:creationId xmlns:a16="http://schemas.microsoft.com/office/drawing/2014/main" id="{2130A8A9-C0A6-4C25-9B39-E2209CA78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958" y="3810000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dirty="0"/>
                <a:t>Mary</a:t>
              </a:r>
              <a:endParaRPr lang="en-CA" altLang="en-US" sz="1600" dirty="0"/>
            </a:p>
          </p:txBody>
        </p:sp>
        <p:sp>
          <p:nvSpPr>
            <p:cNvPr id="64" name="Rectangle 37">
              <a:extLst>
                <a:ext uri="{FF2B5EF4-FFF2-40B4-BE49-F238E27FC236}">
                  <a16:creationId xmlns:a16="http://schemas.microsoft.com/office/drawing/2014/main" id="{69F84144-8191-4196-94E1-66194C4AD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7072" y="3810000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 dirty="0"/>
                <a:t>Sam</a:t>
              </a:r>
              <a:endParaRPr lang="en-CA" altLang="en-US" sz="1600" dirty="0"/>
            </a:p>
          </p:txBody>
        </p:sp>
        <p:pic>
          <p:nvPicPr>
            <p:cNvPr id="67" name="Picture 43" descr="j0396724">
              <a:extLst>
                <a:ext uri="{FF2B5EF4-FFF2-40B4-BE49-F238E27FC236}">
                  <a16:creationId xmlns:a16="http://schemas.microsoft.com/office/drawing/2014/main" id="{7B47669B-5493-48C6-9A7E-3DA8A1DFF7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52304" y="5157155"/>
              <a:ext cx="396096" cy="4780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" name="Picture 44" descr="j0233040">
              <a:extLst>
                <a:ext uri="{FF2B5EF4-FFF2-40B4-BE49-F238E27FC236}">
                  <a16:creationId xmlns:a16="http://schemas.microsoft.com/office/drawing/2014/main" id="{5501CDBF-F173-41AD-AEFA-F1D504E8E9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5398" y="3853457"/>
              <a:ext cx="333555" cy="345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" name="Picture 45" descr="j0334222">
              <a:extLst>
                <a:ext uri="{FF2B5EF4-FFF2-40B4-BE49-F238E27FC236}">
                  <a16:creationId xmlns:a16="http://schemas.microsoft.com/office/drawing/2014/main" id="{8CEE037D-EECE-4BF2-A0E7-86F5519CFB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3703" y="4244567"/>
              <a:ext cx="262327" cy="426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0" name="Group 46">
              <a:extLst>
                <a:ext uri="{FF2B5EF4-FFF2-40B4-BE49-F238E27FC236}">
                  <a16:creationId xmlns:a16="http://schemas.microsoft.com/office/drawing/2014/main" id="{D5FB54A6-3E66-43D0-A393-3A28163E95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8600" y="3853457"/>
              <a:ext cx="415206" cy="1738265"/>
              <a:chOff x="3330" y="1728"/>
              <a:chExt cx="478" cy="1920"/>
            </a:xfrm>
          </p:grpSpPr>
          <p:pic>
            <p:nvPicPr>
              <p:cNvPr id="77" name="Picture 47" descr="j0232906">
                <a:extLst>
                  <a:ext uri="{FF2B5EF4-FFF2-40B4-BE49-F238E27FC236}">
                    <a16:creationId xmlns:a16="http://schemas.microsoft.com/office/drawing/2014/main" id="{AB7AF92E-7895-45D3-B3CF-1A2AC05A36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8" name="Picture 48" descr="j0232139">
                <a:extLst>
                  <a:ext uri="{FF2B5EF4-FFF2-40B4-BE49-F238E27FC236}">
                    <a16:creationId xmlns:a16="http://schemas.microsoft.com/office/drawing/2014/main" id="{0906660E-06C6-4113-83C9-8CB5A875F2D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9" name="Picture 49" descr="j0397518">
                <a:extLst>
                  <a:ext uri="{FF2B5EF4-FFF2-40B4-BE49-F238E27FC236}">
                    <a16:creationId xmlns:a16="http://schemas.microsoft.com/office/drawing/2014/main" id="{8D337F5A-2DF1-4CCF-87DC-8721104068C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0" name="Picture 50" descr="j0334220">
                <a:extLst>
                  <a:ext uri="{FF2B5EF4-FFF2-40B4-BE49-F238E27FC236}">
                    <a16:creationId xmlns:a16="http://schemas.microsoft.com/office/drawing/2014/main" id="{A382A92E-44CD-4815-A4D2-AAD9BCEA659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71" name="Picture 51">
              <a:extLst>
                <a:ext uri="{FF2B5EF4-FFF2-40B4-BE49-F238E27FC236}">
                  <a16:creationId xmlns:a16="http://schemas.microsoft.com/office/drawing/2014/main" id="{E99EB90A-0036-4A0A-902A-A1E4494D9B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5355" y="4722590"/>
              <a:ext cx="277962" cy="434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1" name="AutoShape 55">
            <a:extLst>
              <a:ext uri="{FF2B5EF4-FFF2-40B4-BE49-F238E27FC236}">
                <a16:creationId xmlns:a16="http://schemas.microsoft.com/office/drawing/2014/main" id="{97A14A8C-E682-425C-BE43-3B064CB01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1432" y="3661223"/>
            <a:ext cx="4114800" cy="822750"/>
          </a:xfrm>
          <a:prstGeom prst="wedgeRoundRectCallout">
            <a:avLst>
              <a:gd name="adj1" fmla="val -53298"/>
              <a:gd name="adj2" fmla="val -23010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Oops! I did you a disservice to assume </a:t>
            </a:r>
            <a:r>
              <a:rPr lang="en-US" altLang="en-US" sz="2400" dirty="0">
                <a:solidFill>
                  <a:srgbClr val="FFC000"/>
                </a:solidFill>
              </a:rPr>
              <a:t>g</a:t>
            </a:r>
            <a:r>
              <a:rPr lang="en-US" altLang="en-US" sz="2400" dirty="0"/>
              <a:t> is a girl and </a:t>
            </a:r>
            <a:r>
              <a:rPr lang="en-US" altLang="en-US" sz="2400" dirty="0">
                <a:solidFill>
                  <a:srgbClr val="FFC000"/>
                </a:solidFill>
              </a:rPr>
              <a:t>b</a:t>
            </a:r>
            <a:r>
              <a:rPr lang="en-US" altLang="en-US" sz="2400" dirty="0"/>
              <a:t> a boy.</a:t>
            </a:r>
          </a:p>
        </p:txBody>
      </p:sp>
      <p:sp>
        <p:nvSpPr>
          <p:cNvPr id="82" name="AutoShape 55">
            <a:extLst>
              <a:ext uri="{FF2B5EF4-FFF2-40B4-BE49-F238E27FC236}">
                <a16:creationId xmlns:a16="http://schemas.microsoft.com/office/drawing/2014/main" id="{90720379-EED4-4A64-8741-1371EC00C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5279" y="4674906"/>
            <a:ext cx="6519521" cy="822750"/>
          </a:xfrm>
          <a:prstGeom prst="wedgeRoundRectCallout">
            <a:avLst>
              <a:gd name="adj1" fmla="val -54533"/>
              <a:gd name="adj2" fmla="val -39990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In formal logic, there is one </a:t>
            </a:r>
            <a:r>
              <a:rPr lang="en-US" altLang="en-US" sz="2400" dirty="0">
                <a:solidFill>
                  <a:srgbClr val="FFFF00"/>
                </a:solidFill>
              </a:rPr>
              <a:t>Universe</a:t>
            </a:r>
            <a:r>
              <a:rPr lang="en-US" altLang="en-US" sz="2400" dirty="0"/>
              <a:t> of objects </a:t>
            </a:r>
            <a:r>
              <a:rPr lang="en-US" altLang="en-US" sz="2400" dirty="0">
                <a:solidFill>
                  <a:srgbClr val="FFC000"/>
                </a:solidFill>
              </a:rPr>
              <a:t>U</a:t>
            </a:r>
            <a:r>
              <a:rPr lang="en-US" altLang="en-US" sz="2400" dirty="0"/>
              <a:t>.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g</a:t>
            </a:r>
            <a:r>
              <a:rPr lang="en-US" altLang="en-US" sz="2400" dirty="0"/>
              <a:t> and </a:t>
            </a:r>
            <a:r>
              <a:rPr lang="en-US" altLang="en-US" sz="2400" dirty="0">
                <a:solidFill>
                  <a:srgbClr val="FFC000"/>
                </a:solidFill>
              </a:rPr>
              <a:t>b</a:t>
            </a:r>
            <a:r>
              <a:rPr lang="en-US" altLang="en-US" sz="2400" dirty="0"/>
              <a:t> are both from this same </a:t>
            </a:r>
            <a:r>
              <a:rPr lang="en-US" altLang="en-US" sz="2400" dirty="0">
                <a:solidFill>
                  <a:srgbClr val="FFC000"/>
                </a:solidFill>
              </a:rPr>
              <a:t>U</a:t>
            </a:r>
            <a:r>
              <a:rPr lang="en-US" altLang="en-US" sz="2400" dirty="0"/>
              <a:t>.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6CF4E2E-099A-42A8-801D-4CF23D839F7E}"/>
              </a:ext>
            </a:extLst>
          </p:cNvPr>
          <p:cNvGrpSpPr/>
          <p:nvPr/>
        </p:nvGrpSpPr>
        <p:grpSpPr>
          <a:xfrm>
            <a:off x="6779386" y="911978"/>
            <a:ext cx="1850328" cy="461665"/>
            <a:chOff x="6779386" y="873878"/>
            <a:chExt cx="1850328" cy="461665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85AB3C49-26CD-4008-A081-A122904DF7FB}"/>
                </a:ext>
              </a:extLst>
            </p:cNvPr>
            <p:cNvSpPr/>
            <p:nvPr/>
          </p:nvSpPr>
          <p:spPr>
            <a:xfrm>
              <a:off x="7371036" y="873878"/>
              <a:ext cx="125867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n-US" altLang="en-US" sz="2400" dirty="0"/>
                <a:t>Identical</a:t>
              </a:r>
              <a:endParaRPr lang="en-US" sz="2400" dirty="0"/>
            </a:p>
          </p:txBody>
        </p:sp>
        <p:cxnSp>
          <p:nvCxnSpPr>
            <p:cNvPr id="20" name="Straight Arrow Connector 19">
              <a:extLst>
                <a:ext uri="{FF2B5EF4-FFF2-40B4-BE49-F238E27FC236}">
                  <a16:creationId xmlns:a16="http://schemas.microsoft.com/office/drawing/2014/main" id="{B413FD63-EE37-48D2-9C65-0D9240D14DB4}"/>
                </a:ext>
              </a:extLst>
            </p:cNvPr>
            <p:cNvCxnSpPr>
              <a:stCxn id="3" idx="1"/>
            </p:cNvCxnSpPr>
            <p:nvPr/>
          </p:nvCxnSpPr>
          <p:spPr bwMode="auto">
            <a:xfrm flipH="1" flipV="1">
              <a:off x="6779386" y="977336"/>
              <a:ext cx="591650" cy="127375"/>
            </a:xfrm>
            <a:prstGeom prst="straightConnector1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84" name="Straight Arrow Connector 83">
              <a:extLst>
                <a:ext uri="{FF2B5EF4-FFF2-40B4-BE49-F238E27FC236}">
                  <a16:creationId xmlns:a16="http://schemas.microsoft.com/office/drawing/2014/main" id="{8D4425C4-028E-4C9F-8311-D7D0A83D43B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794500" y="1117036"/>
              <a:ext cx="591650" cy="127375"/>
            </a:xfrm>
            <a:prstGeom prst="straightConnector1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sp>
        <p:nvSpPr>
          <p:cNvPr id="65" name="Rectangle 2">
            <a:extLst>
              <a:ext uri="{FF2B5EF4-FFF2-40B4-BE49-F238E27FC236}">
                <a16:creationId xmlns:a16="http://schemas.microsoft.com/office/drawing/2014/main" id="{331EE35A-157B-4D75-8904-AE140781E6EC}"/>
              </a:ext>
            </a:extLst>
          </p:cNvPr>
          <p:cNvSpPr txBox="1">
            <a:spLocks noChangeArrowheads="1"/>
          </p:cNvSpPr>
          <p:nvPr/>
        </p:nvSpPr>
        <p:spPr>
          <a:xfrm>
            <a:off x="966501" y="0"/>
            <a:ext cx="7186899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Removing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Oracle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812182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8" grpId="0" animBg="1"/>
      <p:bldP spid="81" grpId="0" animBg="1"/>
      <p:bldP spid="82" grpId="0" animBg="1"/>
      <p:bldP spid="65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" name="AutoShape 55">
            <a:extLst>
              <a:ext uri="{FF2B5EF4-FFF2-40B4-BE49-F238E27FC236}">
                <a16:creationId xmlns:a16="http://schemas.microsoft.com/office/drawing/2014/main" id="{04856A89-7333-4635-BE80-E7860FA2B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5457" y="1647562"/>
            <a:ext cx="7655644" cy="1614065"/>
          </a:xfrm>
          <a:prstGeom prst="wedgeRoundRectCallout">
            <a:avLst>
              <a:gd name="adj1" fmla="val -53078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states that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is true for every value of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We don’t know which object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term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represents in our model.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But we do know is from the same set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as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Hence, whichever it is,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true.</a:t>
            </a:r>
          </a:p>
        </p:txBody>
      </p:sp>
      <p:sp>
        <p:nvSpPr>
          <p:cNvPr id="48" name="AutoShape 55">
            <a:extLst>
              <a:ext uri="{FF2B5EF4-FFF2-40B4-BE49-F238E27FC236}">
                <a16:creationId xmlns:a16="http://schemas.microsoft.com/office/drawing/2014/main" id="{C59B3289-023E-48D4-8557-674D086D6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0337" y="685799"/>
            <a:ext cx="3624263" cy="830997"/>
          </a:xfrm>
          <a:prstGeom prst="wedgeRoundRectCallout">
            <a:avLst>
              <a:gd name="adj1" fmla="val -26755"/>
              <a:gd name="adj2" fmla="val 6806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Suppose we know: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Conclude:        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(term)</a:t>
            </a:r>
          </a:p>
        </p:txBody>
      </p:sp>
      <p:pic>
        <p:nvPicPr>
          <p:cNvPr id="61" name="Picture 2" descr="http://www.swordofthespirit.net/bulwark/mosesbush.gif">
            <a:extLst>
              <a:ext uri="{FF2B5EF4-FFF2-40B4-BE49-F238E27FC236}">
                <a16:creationId xmlns:a16="http://schemas.microsoft.com/office/drawing/2014/main" id="{DDDD9DAC-BD67-4A34-AC1D-E98E00FC89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562600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" name="AutoShape 38">
            <a:extLst>
              <a:ext uri="{FF2B5EF4-FFF2-40B4-BE49-F238E27FC236}">
                <a16:creationId xmlns:a16="http://schemas.microsoft.com/office/drawing/2014/main" id="{56EDD670-5A64-42AB-89E8-1DD7772B4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7133" y="3598594"/>
            <a:ext cx="4469734" cy="930826"/>
          </a:xfrm>
          <a:prstGeom prst="wedgeRoundRectCallout">
            <a:avLst>
              <a:gd name="adj1" fmla="val -52923"/>
              <a:gd name="adj2" fmla="val 31427"/>
              <a:gd name="adj3" fmla="val 16667"/>
            </a:avLst>
          </a:prstGeom>
          <a:noFill/>
          <a:ln w="12700">
            <a:solidFill>
              <a:schemeClr val="accent1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ts val="0"/>
              </a:spcBef>
              <a:defRPr/>
            </a:pPr>
            <a:r>
              <a:rPr lang="en-US" altLang="en-US" sz="2400" dirty="0">
                <a:latin typeface="+mj-lt"/>
              </a:rPr>
              <a:t>In our informal game, </a:t>
            </a:r>
            <a:br>
              <a:rPr lang="en-US" altLang="en-US" sz="2400" dirty="0">
                <a:latin typeface="+mj-lt"/>
              </a:rPr>
            </a:br>
            <a:r>
              <a:rPr lang="en-US" altLang="en-US" sz="2400" dirty="0">
                <a:latin typeface="+mj-lt"/>
              </a:rPr>
              <a:t>I assured you that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(x) </a:t>
            </a:r>
            <a:r>
              <a:rPr lang="en-US" altLang="en-US" sz="2400" dirty="0">
                <a:latin typeface="+mj-lt"/>
              </a:rPr>
              <a:t>is true. </a:t>
            </a:r>
            <a:endParaRPr lang="en-CA" altLang="en-US" sz="2400" dirty="0">
              <a:latin typeface="+mj-lt"/>
            </a:endParaRPr>
          </a:p>
        </p:txBody>
      </p:sp>
      <p:sp>
        <p:nvSpPr>
          <p:cNvPr id="63" name="Rectangle 11">
            <a:extLst>
              <a:ext uri="{FF2B5EF4-FFF2-40B4-BE49-F238E27FC236}">
                <a16:creationId xmlns:a16="http://schemas.microsoft.com/office/drawing/2014/main" id="{7EB14754-8A05-4DC4-B5AD-2CFD3D28E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7315" y="4809989"/>
            <a:ext cx="1524000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Sam</a:t>
            </a:r>
            <a:endParaRPr lang="en-CA" altLang="en-US" sz="2400" dirty="0">
              <a:solidFill>
                <a:srgbClr val="FFC000"/>
              </a:solidFill>
            </a:endParaRPr>
          </a:p>
        </p:txBody>
      </p:sp>
      <p:sp>
        <p:nvSpPr>
          <p:cNvPr id="64" name="Rectangle 8">
            <a:extLst>
              <a:ext uri="{FF2B5EF4-FFF2-40B4-BE49-F238E27FC236}">
                <a16:creationId xmlns:a16="http://schemas.microsoft.com/office/drawing/2014/main" id="{622C40EA-30AA-4054-94E6-49B4011E3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9945" y="4822959"/>
            <a:ext cx="3410655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None/>
            </a:pPr>
            <a:r>
              <a:rPr lang="en-CA" altLang="en-US" sz="2400" dirty="0"/>
              <a:t>Assurance that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(Sam)</a:t>
            </a:r>
            <a:r>
              <a:rPr lang="en-CA" altLang="en-US" sz="2400" dirty="0"/>
              <a:t>.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  <p:sp>
        <p:nvSpPr>
          <p:cNvPr id="65" name="Rectangle 5">
            <a:extLst>
              <a:ext uri="{FF2B5EF4-FFF2-40B4-BE49-F238E27FC236}">
                <a16:creationId xmlns:a16="http://schemas.microsoft.com/office/drawing/2014/main" id="{154DBA9F-B123-4874-BF72-955ACAE81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3800" y="5265737"/>
            <a:ext cx="1524000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Fred</a:t>
            </a:r>
            <a:endParaRPr lang="en-CA" altLang="en-US" sz="2400" dirty="0">
              <a:solidFill>
                <a:srgbClr val="FFC000"/>
              </a:solidFill>
            </a:endParaRP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7F99F65-6A8B-44F4-BD67-52BC79AFFB30}"/>
              </a:ext>
            </a:extLst>
          </p:cNvPr>
          <p:cNvGrpSpPr/>
          <p:nvPr/>
        </p:nvGrpSpPr>
        <p:grpSpPr>
          <a:xfrm>
            <a:off x="3541380" y="4780011"/>
            <a:ext cx="1753055" cy="835546"/>
            <a:chOff x="1712580" y="4346054"/>
            <a:chExt cx="1753055" cy="835546"/>
          </a:xfrm>
        </p:grpSpPr>
        <p:pic>
          <p:nvPicPr>
            <p:cNvPr id="67" name="Picture 2" descr="http://www.swordofthespirit.net/bulwark/mosesbush.gif">
              <a:extLst>
                <a:ext uri="{FF2B5EF4-FFF2-40B4-BE49-F238E27FC236}">
                  <a16:creationId xmlns:a16="http://schemas.microsoft.com/office/drawing/2014/main" id="{97ADE95C-48C0-4913-AD94-D109AEEF5A5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4150" t="-4150" r="47097" b="11662"/>
            <a:stretch/>
          </p:blipFill>
          <p:spPr bwMode="auto">
            <a:xfrm>
              <a:off x="2095200" y="4346054"/>
              <a:ext cx="885556" cy="8355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ADB3CC92-4443-44D0-AEB5-907EE11B3ABA}"/>
                </a:ext>
              </a:extLst>
            </p:cNvPr>
            <p:cNvGrpSpPr/>
            <p:nvPr/>
          </p:nvGrpSpPr>
          <p:grpSpPr>
            <a:xfrm>
              <a:off x="1712580" y="4374715"/>
              <a:ext cx="1753055" cy="802532"/>
              <a:chOff x="2443265" y="5251450"/>
              <a:chExt cx="1753055" cy="802532"/>
            </a:xfrm>
          </p:grpSpPr>
          <p:sp>
            <p:nvSpPr>
              <p:cNvPr id="69" name="Rectangle 68">
                <a:extLst>
                  <a:ext uri="{FF2B5EF4-FFF2-40B4-BE49-F238E27FC236}">
                    <a16:creationId xmlns:a16="http://schemas.microsoft.com/office/drawing/2014/main" id="{7AFC4E88-B49D-4149-BBCE-36497C30F8C8}"/>
                  </a:ext>
                </a:extLst>
              </p:cNvPr>
              <p:cNvSpPr/>
              <p:nvPr/>
            </p:nvSpPr>
            <p:spPr bwMode="auto">
              <a:xfrm>
                <a:off x="2882900" y="5251450"/>
                <a:ext cx="850900" cy="802532"/>
              </a:xfrm>
              <a:prstGeom prst="rect">
                <a:avLst/>
              </a:prstGeom>
              <a:noFill/>
              <a:ln w="3175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F104580B-D187-430C-921F-1DDC6EC0F2FA}"/>
                  </a:ext>
                </a:extLst>
              </p:cNvPr>
              <p:cNvCxnSpPr/>
              <p:nvPr/>
            </p:nvCxnSpPr>
            <p:spPr bwMode="auto">
              <a:xfrm>
                <a:off x="2443265" y="5689060"/>
                <a:ext cx="457200" cy="0"/>
              </a:xfrm>
              <a:prstGeom prst="straightConnector1">
                <a:avLst/>
              </a:prstGeom>
              <a:noFill/>
              <a:ln w="3175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1E7A9C68-8D90-46A4-9A77-1BB0B35DAC6D}"/>
                  </a:ext>
                </a:extLst>
              </p:cNvPr>
              <p:cNvCxnSpPr/>
              <p:nvPr/>
            </p:nvCxnSpPr>
            <p:spPr bwMode="auto">
              <a:xfrm>
                <a:off x="3739120" y="5664740"/>
                <a:ext cx="457200" cy="0"/>
              </a:xfrm>
              <a:prstGeom prst="straightConnector1">
                <a:avLst/>
              </a:prstGeom>
              <a:noFill/>
              <a:ln w="3175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</p:grpSp>
      </p:grpSp>
      <p:sp>
        <p:nvSpPr>
          <p:cNvPr id="72" name="Rectangle 8">
            <a:extLst>
              <a:ext uri="{FF2B5EF4-FFF2-40B4-BE49-F238E27FC236}">
                <a16:creationId xmlns:a16="http://schemas.microsoft.com/office/drawing/2014/main" id="{F209B9C2-E0F9-4CB0-BBC3-7B1F0BE382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3405" y="5229615"/>
            <a:ext cx="3410655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None/>
            </a:pPr>
            <a:r>
              <a:rPr lang="en-CA" altLang="en-US" sz="2400" dirty="0"/>
              <a:t>Assurance that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(Fred)</a:t>
            </a:r>
            <a:r>
              <a:rPr lang="en-CA" altLang="en-US" sz="2400" dirty="0"/>
              <a:t>.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  <p:sp>
        <p:nvSpPr>
          <p:cNvPr id="73" name="Rectangle 5">
            <a:extLst>
              <a:ext uri="{FF2B5EF4-FFF2-40B4-BE49-F238E27FC236}">
                <a16:creationId xmlns:a16="http://schemas.microsoft.com/office/drawing/2014/main" id="{A111042D-3FE0-4CBF-9DD3-E51D6A5D4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9500" y="5722937"/>
            <a:ext cx="1524000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term</a:t>
            </a:r>
            <a:endParaRPr lang="en-CA" altLang="en-US" sz="2400" dirty="0">
              <a:solidFill>
                <a:srgbClr val="FFC000"/>
              </a:solidFill>
            </a:endParaRPr>
          </a:p>
        </p:txBody>
      </p:sp>
      <p:sp>
        <p:nvSpPr>
          <p:cNvPr id="74" name="Rectangle 8">
            <a:extLst>
              <a:ext uri="{FF2B5EF4-FFF2-40B4-BE49-F238E27FC236}">
                <a16:creationId xmlns:a16="http://schemas.microsoft.com/office/drawing/2014/main" id="{CBFD263E-1B5D-49B6-89CA-1E90629B0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9105" y="5686815"/>
            <a:ext cx="3410655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None/>
            </a:pPr>
            <a:r>
              <a:rPr lang="en-CA" altLang="en-US" sz="2400" dirty="0"/>
              <a:t>Assurance that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(term)</a:t>
            </a:r>
            <a:r>
              <a:rPr lang="en-CA" altLang="en-US" sz="2400" dirty="0"/>
              <a:t>.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  <p:sp>
        <p:nvSpPr>
          <p:cNvPr id="47" name="Rectangle 2">
            <a:extLst>
              <a:ext uri="{FF2B5EF4-FFF2-40B4-BE49-F238E27FC236}">
                <a16:creationId xmlns:a16="http://schemas.microsoft.com/office/drawing/2014/main" id="{53FA23E1-BD84-4BFF-930D-5F7ACE42A4C9}"/>
              </a:ext>
            </a:extLst>
          </p:cNvPr>
          <p:cNvSpPr txBox="1">
            <a:spLocks noChangeArrowheads="1"/>
          </p:cNvSpPr>
          <p:nvPr/>
        </p:nvSpPr>
        <p:spPr>
          <a:xfrm>
            <a:off x="966501" y="0"/>
            <a:ext cx="7186899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Removing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Oracle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09524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bg/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8">
                                            <p:bg/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8">
                                            <p:bg/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8">
                                            <p:bg/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">
                                            <p:bg/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7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3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8" grpId="0" animBg="1"/>
      <p:bldP spid="48" grpId="1" build="allAtOnce" animBg="1"/>
      <p:bldP spid="62" grpId="0" animBg="1"/>
      <p:bldP spid="63" grpId="0"/>
      <p:bldP spid="64" grpId="0"/>
      <p:bldP spid="65" grpId="0"/>
      <p:bldP spid="72" grpId="0"/>
      <p:bldP spid="73" grpId="0"/>
      <p:bldP spid="74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" name="AutoShape 55">
            <a:extLst>
              <a:ext uri="{FF2B5EF4-FFF2-40B4-BE49-F238E27FC236}">
                <a16:creationId xmlns:a16="http://schemas.microsoft.com/office/drawing/2014/main" id="{04856A89-7333-4635-BE80-E7860FA2B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5457" y="1647562"/>
            <a:ext cx="7655644" cy="1614065"/>
          </a:xfrm>
          <a:prstGeom prst="wedgeRoundRectCallout">
            <a:avLst>
              <a:gd name="adj1" fmla="val -53078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states that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is true for every value of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We don’t know which object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term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represents in our model.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But we do know is from the same set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as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Hence, whichever it is,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true.</a:t>
            </a:r>
          </a:p>
        </p:txBody>
      </p:sp>
      <p:sp>
        <p:nvSpPr>
          <p:cNvPr id="48" name="AutoShape 55">
            <a:extLst>
              <a:ext uri="{FF2B5EF4-FFF2-40B4-BE49-F238E27FC236}">
                <a16:creationId xmlns:a16="http://schemas.microsoft.com/office/drawing/2014/main" id="{C59B3289-023E-48D4-8557-674D086D6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0337" y="685799"/>
            <a:ext cx="3624263" cy="830997"/>
          </a:xfrm>
          <a:prstGeom prst="wedgeRoundRectCallout">
            <a:avLst>
              <a:gd name="adj1" fmla="val -26755"/>
              <a:gd name="adj2" fmla="val 6806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Suppose we know: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Conclude:        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(term)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chemeClr val="tx2"/>
              </a:solidFill>
            </a:endParaRPr>
          </a:p>
        </p:txBody>
      </p:sp>
      <p:sp>
        <p:nvSpPr>
          <p:cNvPr id="56" name="AutoShape 8">
            <a:extLst>
              <a:ext uri="{FF2B5EF4-FFF2-40B4-BE49-F238E27FC236}">
                <a16:creationId xmlns:a16="http://schemas.microsoft.com/office/drawing/2014/main" id="{47AA8E9A-751E-4E92-ACE3-7DADBDCB7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547" y="3352800"/>
            <a:ext cx="5057254" cy="2106601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(term)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8633167C-2BFE-4CAB-BED4-ED6E123DB8C6}"/>
              </a:ext>
            </a:extLst>
          </p:cNvPr>
          <p:cNvSpPr/>
          <p:nvPr/>
        </p:nvSpPr>
        <p:spPr>
          <a:xfrm>
            <a:off x="4267200" y="4648200"/>
            <a:ext cx="29644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Remove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>
                <a:latin typeface="+mj-lt"/>
              </a:rPr>
              <a:t> for 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term</a:t>
            </a:r>
          </a:p>
        </p:txBody>
      </p:sp>
      <p:sp>
        <p:nvSpPr>
          <p:cNvPr id="39" name="Rectangle 2">
            <a:extLst>
              <a:ext uri="{FF2B5EF4-FFF2-40B4-BE49-F238E27FC236}">
                <a16:creationId xmlns:a16="http://schemas.microsoft.com/office/drawing/2014/main" id="{C7F69B7B-A172-4A98-BAA8-C20B53B7EE4D}"/>
              </a:ext>
            </a:extLst>
          </p:cNvPr>
          <p:cNvSpPr txBox="1">
            <a:spLocks noChangeArrowheads="1"/>
          </p:cNvSpPr>
          <p:nvPr/>
        </p:nvSpPr>
        <p:spPr>
          <a:xfrm>
            <a:off x="966501" y="0"/>
            <a:ext cx="7186899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Removing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Oracle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133075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" name="AutoShape 55">
            <a:extLst>
              <a:ext uri="{FF2B5EF4-FFF2-40B4-BE49-F238E27FC236}">
                <a16:creationId xmlns:a16="http://schemas.microsoft.com/office/drawing/2014/main" id="{04856A89-7333-4635-BE80-E7860FA2B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5457" y="1647562"/>
            <a:ext cx="7655644" cy="1614065"/>
          </a:xfrm>
          <a:prstGeom prst="wedgeRoundRectCallout">
            <a:avLst>
              <a:gd name="adj1" fmla="val -53078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states that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is true for every value of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We don’t know which object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term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represents in our model.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But we do know is from the same set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as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Hence, whichever it is,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true.</a:t>
            </a:r>
          </a:p>
        </p:txBody>
      </p:sp>
      <p:sp>
        <p:nvSpPr>
          <p:cNvPr id="48" name="AutoShape 55">
            <a:extLst>
              <a:ext uri="{FF2B5EF4-FFF2-40B4-BE49-F238E27FC236}">
                <a16:creationId xmlns:a16="http://schemas.microsoft.com/office/drawing/2014/main" id="{C59B3289-023E-48D4-8557-674D086D6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0337" y="685799"/>
            <a:ext cx="3624263" cy="830997"/>
          </a:xfrm>
          <a:prstGeom prst="wedgeRoundRectCallout">
            <a:avLst>
              <a:gd name="adj1" fmla="val -26755"/>
              <a:gd name="adj2" fmla="val 6806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Suppose we know: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Conclude:        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(term)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chemeClr val="tx2"/>
              </a:solidFill>
            </a:endParaRPr>
          </a:p>
        </p:txBody>
      </p:sp>
      <p:sp>
        <p:nvSpPr>
          <p:cNvPr id="56" name="AutoShape 8">
            <a:extLst>
              <a:ext uri="{FF2B5EF4-FFF2-40B4-BE49-F238E27FC236}">
                <a16:creationId xmlns:a16="http://schemas.microsoft.com/office/drawing/2014/main" id="{47AA8E9A-751E-4E92-ACE3-7DADBDCB7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547" y="3352800"/>
            <a:ext cx="5057254" cy="2106601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(Sam)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8633167C-2BFE-4CAB-BED4-ED6E123DB8C6}"/>
              </a:ext>
            </a:extLst>
          </p:cNvPr>
          <p:cNvSpPr/>
          <p:nvPr/>
        </p:nvSpPr>
        <p:spPr>
          <a:xfrm>
            <a:off x="4267200" y="4648200"/>
            <a:ext cx="29644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Remove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>
                <a:latin typeface="+mj-lt"/>
              </a:rPr>
              <a:t> for 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Sam</a:t>
            </a:r>
          </a:p>
        </p:txBody>
      </p:sp>
      <p:sp>
        <p:nvSpPr>
          <p:cNvPr id="38" name="Rectangle 2">
            <a:extLst>
              <a:ext uri="{FF2B5EF4-FFF2-40B4-BE49-F238E27FC236}">
                <a16:creationId xmlns:a16="http://schemas.microsoft.com/office/drawing/2014/main" id="{AEAC3A3E-3E6D-44B2-BDB6-3C991CF7C83F}"/>
              </a:ext>
            </a:extLst>
          </p:cNvPr>
          <p:cNvSpPr txBox="1">
            <a:spLocks noChangeArrowheads="1"/>
          </p:cNvSpPr>
          <p:nvPr/>
        </p:nvSpPr>
        <p:spPr>
          <a:xfrm>
            <a:off x="966501" y="0"/>
            <a:ext cx="7186899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Removing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Oracle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527735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" name="AutoShape 55">
            <a:extLst>
              <a:ext uri="{FF2B5EF4-FFF2-40B4-BE49-F238E27FC236}">
                <a16:creationId xmlns:a16="http://schemas.microsoft.com/office/drawing/2014/main" id="{04856A89-7333-4635-BE80-E7860FA2B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5457" y="1647562"/>
            <a:ext cx="7655644" cy="1614065"/>
          </a:xfrm>
          <a:prstGeom prst="wedgeRoundRectCallout">
            <a:avLst>
              <a:gd name="adj1" fmla="val -53078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states that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is true for every value of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We don’t know which object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term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represents in our model.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But we do know is from the same set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as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Hence, whichever it is,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(term)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true.</a:t>
            </a:r>
          </a:p>
        </p:txBody>
      </p:sp>
      <p:sp>
        <p:nvSpPr>
          <p:cNvPr id="48" name="AutoShape 55">
            <a:extLst>
              <a:ext uri="{FF2B5EF4-FFF2-40B4-BE49-F238E27FC236}">
                <a16:creationId xmlns:a16="http://schemas.microsoft.com/office/drawing/2014/main" id="{C59B3289-023E-48D4-8557-674D086D6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0337" y="685799"/>
            <a:ext cx="3624263" cy="830997"/>
          </a:xfrm>
          <a:prstGeom prst="wedgeRoundRectCallout">
            <a:avLst>
              <a:gd name="adj1" fmla="val -26755"/>
              <a:gd name="adj2" fmla="val 6806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Suppose we know: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Conclude:        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(term)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chemeClr val="tx2"/>
              </a:solidFill>
            </a:endParaRPr>
          </a:p>
        </p:txBody>
      </p:sp>
      <p:sp>
        <p:nvSpPr>
          <p:cNvPr id="56" name="AutoShape 8">
            <a:extLst>
              <a:ext uri="{FF2B5EF4-FFF2-40B4-BE49-F238E27FC236}">
                <a16:creationId xmlns:a16="http://schemas.microsoft.com/office/drawing/2014/main" id="{47AA8E9A-751E-4E92-ACE3-7DADBDCB7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547" y="3352800"/>
            <a:ext cx="5057254" cy="2106601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8633167C-2BFE-4CAB-BED4-ED6E123DB8C6}"/>
              </a:ext>
            </a:extLst>
          </p:cNvPr>
          <p:cNvSpPr/>
          <p:nvPr/>
        </p:nvSpPr>
        <p:spPr>
          <a:xfrm>
            <a:off x="4267200" y="4648200"/>
            <a:ext cx="29644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Remove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>
                <a:latin typeface="+mj-lt"/>
              </a:rPr>
              <a:t> for 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x</a:t>
            </a:r>
          </a:p>
        </p:txBody>
      </p:sp>
      <p:sp>
        <p:nvSpPr>
          <p:cNvPr id="58" name="AutoShape 55">
            <a:extLst>
              <a:ext uri="{FF2B5EF4-FFF2-40B4-BE49-F238E27FC236}">
                <a16:creationId xmlns:a16="http://schemas.microsoft.com/office/drawing/2014/main" id="{0D8FD8C8-1F5C-4B00-8D93-E7E165DFB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0947" y="5550574"/>
            <a:ext cx="5350612" cy="935619"/>
          </a:xfrm>
          <a:prstGeom prst="wedgeRoundRectCallout">
            <a:avLst>
              <a:gd name="adj1" fmla="val -57047"/>
              <a:gd name="adj2" fmla="val -43568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We left 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/>
              <a:t> to mean that it is a free variable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with an assumed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/>
              <a:t>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sp>
        <p:nvSpPr>
          <p:cNvPr id="59" name="Text Box 44">
            <a:extLst>
              <a:ext uri="{FF2B5EF4-FFF2-40B4-BE49-F238E27FC236}">
                <a16:creationId xmlns:a16="http://schemas.microsoft.com/office/drawing/2014/main" id="{01F1F93A-98DA-4D22-80B7-C3AEE80A91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5024735"/>
            <a:ext cx="20714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</a:t>
            </a:r>
            <a:r>
              <a:rPr lang="en-US" altLang="en-US" sz="2400" dirty="0">
                <a:solidFill>
                  <a:srgbClr val="66FF66"/>
                </a:solidFill>
              </a:rPr>
              <a:t> [     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sp>
        <p:nvSpPr>
          <p:cNvPr id="41" name="Rectangle 2">
            <a:extLst>
              <a:ext uri="{FF2B5EF4-FFF2-40B4-BE49-F238E27FC236}">
                <a16:creationId xmlns:a16="http://schemas.microsoft.com/office/drawing/2014/main" id="{7FBEC02F-E804-45CC-8AB3-1A5F9CAE325B}"/>
              </a:ext>
            </a:extLst>
          </p:cNvPr>
          <p:cNvSpPr txBox="1">
            <a:spLocks noChangeArrowheads="1"/>
          </p:cNvSpPr>
          <p:nvPr/>
        </p:nvSpPr>
        <p:spPr>
          <a:xfrm>
            <a:off x="966501" y="0"/>
            <a:ext cx="7186899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Removing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Oracle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733196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True</a:t>
            </a:r>
            <a:r>
              <a:rPr lang="fr-FR" altLang="en-US" sz="3200" kern="0" dirty="0">
                <a:solidFill>
                  <a:srgbClr val="FFFF00"/>
                </a:solidFill>
                <a:latin typeface="Times New Roman"/>
              </a:rPr>
              <a:t> iff </a:t>
            </a: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Provable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pic>
        <p:nvPicPr>
          <p:cNvPr id="74" name="Picture 73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518207B5-885B-47FE-AF7C-A0540E64A62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750" y="3365945"/>
            <a:ext cx="764615" cy="783052"/>
          </a:xfrm>
          <a:prstGeom prst="rect">
            <a:avLst/>
          </a:prstGeom>
        </p:spPr>
      </p:pic>
      <p:grpSp>
        <p:nvGrpSpPr>
          <p:cNvPr id="31" name="Group 29">
            <a:extLst>
              <a:ext uri="{FF2B5EF4-FFF2-40B4-BE49-F238E27FC236}">
                <a16:creationId xmlns:a16="http://schemas.microsoft.com/office/drawing/2014/main" id="{EFD3F5AA-BC88-43F5-8B3B-723ADC11C543}"/>
              </a:ext>
            </a:extLst>
          </p:cNvPr>
          <p:cNvGrpSpPr>
            <a:grpSpLocks/>
          </p:cNvGrpSpPr>
          <p:nvPr/>
        </p:nvGrpSpPr>
        <p:grpSpPr bwMode="auto">
          <a:xfrm>
            <a:off x="196475" y="2075152"/>
            <a:ext cx="917591" cy="929993"/>
            <a:chOff x="2065" y="1551"/>
            <a:chExt cx="1628" cy="1988"/>
          </a:xfrm>
        </p:grpSpPr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7CA246B-192B-4B43-A396-BD1CC89C7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56E3254C-03B6-4B41-BEBE-13F2A889D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DA675339-0238-4313-B381-51D19D2BD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33937201-F0F4-4661-8DC2-5884A1460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B245C071-79FB-4C1A-8B0A-E7B1701D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7D0B94DA-854E-4C94-8DEA-9034F4DA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CEAA7175-A3B1-4CEB-A2E0-C463F9822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92559F24-3E72-4C2B-B23C-AA9CCF2E6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D1BC65E6-CBCB-4AF8-B41B-C2EDD66F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6" name="Freeform 39">
              <a:extLst>
                <a:ext uri="{FF2B5EF4-FFF2-40B4-BE49-F238E27FC236}">
                  <a16:creationId xmlns:a16="http://schemas.microsoft.com/office/drawing/2014/main" id="{4A841056-D41A-4DB9-9FD0-6353153F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7" name="Freeform 40">
              <a:extLst>
                <a:ext uri="{FF2B5EF4-FFF2-40B4-BE49-F238E27FC236}">
                  <a16:creationId xmlns:a16="http://schemas.microsoft.com/office/drawing/2014/main" id="{241FC7D2-4067-4413-A091-F50AEAC28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8" name="Freeform 41">
              <a:extLst>
                <a:ext uri="{FF2B5EF4-FFF2-40B4-BE49-F238E27FC236}">
                  <a16:creationId xmlns:a16="http://schemas.microsoft.com/office/drawing/2014/main" id="{0E68DD08-DBE9-424B-B800-0F13C32C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9" name="Freeform 42">
              <a:extLst>
                <a:ext uri="{FF2B5EF4-FFF2-40B4-BE49-F238E27FC236}">
                  <a16:creationId xmlns:a16="http://schemas.microsoft.com/office/drawing/2014/main" id="{790A71E9-42EF-4EF1-8816-0A9BB77A5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0" name="Freeform 43">
              <a:extLst>
                <a:ext uri="{FF2B5EF4-FFF2-40B4-BE49-F238E27FC236}">
                  <a16:creationId xmlns:a16="http://schemas.microsoft.com/office/drawing/2014/main" id="{A9E8A0EB-3AD1-4DD9-A739-FD806D91E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1" name="Freeform 44">
              <a:extLst>
                <a:ext uri="{FF2B5EF4-FFF2-40B4-BE49-F238E27FC236}">
                  <a16:creationId xmlns:a16="http://schemas.microsoft.com/office/drawing/2014/main" id="{49DA9DD0-5011-4BA7-A7DE-A8FEAADC9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B820E045-ED36-4A2B-AA10-F76FD20AE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C22292DF-87B7-4DE2-8330-2D9FAF3F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pic>
        <p:nvPicPr>
          <p:cNvPr id="56" name="Picture 5" descr="j0116172">
            <a:extLst>
              <a:ext uri="{FF2B5EF4-FFF2-40B4-BE49-F238E27FC236}">
                <a16:creationId xmlns:a16="http://schemas.microsoft.com/office/drawing/2014/main" id="{2DC3117A-E3D9-4EF2-A288-5E8DB31096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79163" y="533400"/>
            <a:ext cx="764614" cy="10403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AutoShape 35">
            <a:extLst>
              <a:ext uri="{FF2B5EF4-FFF2-40B4-BE49-F238E27FC236}">
                <a16:creationId xmlns:a16="http://schemas.microsoft.com/office/drawing/2014/main" id="{CC3F636E-0EF4-435F-9509-DB859907C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777" y="399653"/>
            <a:ext cx="7515224" cy="3334145"/>
          </a:xfrm>
          <a:prstGeom prst="wedgeRoundRectCallout">
            <a:avLst>
              <a:gd name="adj1" fmla="val -53814"/>
              <a:gd name="adj2" fmla="val -4314"/>
              <a:gd name="adj3" fmla="val 16667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Your Task: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Given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 </a:t>
            </a: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</a:rPr>
              <a:t>do one of the following: </a:t>
            </a:r>
            <a:endParaRPr lang="en-US" altLang="en-US" sz="2400" dirty="0">
              <a:solidFill>
                <a:srgbClr val="FEFEFE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indent="-457200">
              <a:buFont typeface="+mj-lt"/>
              <a:buAutoNum type="arabicPeriod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Find a </a:t>
            </a:r>
            <a:r>
              <a:rPr lang="en-US" alt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sound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proof of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.</a:t>
            </a:r>
          </a:p>
          <a:p>
            <a:pPr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This witnesses that it is true in every universe.</a:t>
            </a:r>
          </a:p>
          <a:p>
            <a:pPr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2.   Find a universe in which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is not true.</a:t>
            </a:r>
          </a:p>
          <a:p>
            <a:pPr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This witnesses that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is not true in every universe</a:t>
            </a:r>
          </a:p>
          <a:p>
            <a:pPr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</a:t>
            </a:r>
            <a:r>
              <a:rPr lang="en-US" altLang="en-US" sz="2400">
                <a:solidFill>
                  <a:srgbClr val="FFFFFF"/>
                </a:solidFill>
                <a:cs typeface="Times New Roman" panose="02020603050405020304" pitchFamily="18" charset="0"/>
              </a:rPr>
              <a:t>and hence can’t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have </a:t>
            </a:r>
            <a:r>
              <a:rPr lang="en-US" alt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sound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proof. </a:t>
            </a:r>
          </a:p>
          <a:p>
            <a:pPr>
              <a:buNone/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Completeness: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One of these is always possible.</a:t>
            </a:r>
          </a:p>
          <a:p>
            <a:pPr marL="1085850" lvl="1" indent="-342900" eaLnBrk="1" hangingPunct="1">
              <a:spcBef>
                <a:spcPct val="0"/>
              </a:spcBef>
            </a:pP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</a:endParaRPr>
          </a:p>
        </p:txBody>
      </p:sp>
      <p:sp>
        <p:nvSpPr>
          <p:cNvPr id="59" name="AutoShape 35">
            <a:extLst>
              <a:ext uri="{FF2B5EF4-FFF2-40B4-BE49-F238E27FC236}">
                <a16:creationId xmlns:a16="http://schemas.microsoft.com/office/drawing/2014/main" id="{A16D4385-DF2A-4124-93DB-05B5D26E0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474" y="4551293"/>
            <a:ext cx="8947526" cy="2303497"/>
          </a:xfrm>
          <a:prstGeom prst="wedgeRoundRectCallout">
            <a:avLst>
              <a:gd name="adj1" fmla="val -50221"/>
              <a:gd name="adj2" fmla="val -44800"/>
              <a:gd name="adj3" fmla="val 16667"/>
            </a:avLst>
          </a:prstGeom>
          <a:solidFill>
            <a:srgbClr val="000066"/>
          </a:solidFill>
          <a:ln w="12700" cap="flat" cmpd="sng" algn="ctr">
            <a:solidFill>
              <a:srgbClr val="4D0201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Soundness:    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has a proof,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  then it is true in every universe.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is not true in some universe,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  then it does not have a proof.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Completeness: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From a failed proof, we construct a universe in which it is not true.</a:t>
            </a:r>
          </a:p>
          <a:p>
            <a:pPr marL="342900" indent="-342900" eaLnBrk="1" hangingPunct="1">
              <a:spcBef>
                <a:spcPct val="0"/>
              </a:spcBef>
            </a:pP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F2856200-E862-4982-81A2-EA94779F9FC0}"/>
              </a:ext>
            </a:extLst>
          </p:cNvPr>
          <p:cNvSpPr txBox="1"/>
          <p:nvPr/>
        </p:nvSpPr>
        <p:spPr>
          <a:xfrm>
            <a:off x="2416653" y="6090421"/>
            <a:ext cx="76417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 algn="l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is true in every universe, then it has a proof.</a:t>
            </a:r>
          </a:p>
        </p:txBody>
      </p:sp>
    </p:spTree>
    <p:extLst>
      <p:ext uri="{BB962C8B-B14F-4D97-AF65-F5344CB8AC3E}">
        <p14:creationId xmlns:p14="http://schemas.microsoft.com/office/powerpoint/2010/main" val="2065630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uiExpand="1" build="allAtOnce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" name="AutoShape 55">
            <a:extLst>
              <a:ext uri="{FF2B5EF4-FFF2-40B4-BE49-F238E27FC236}">
                <a16:creationId xmlns:a16="http://schemas.microsoft.com/office/drawing/2014/main" id="{13E34A92-3E9B-4C85-BC49-474464A0D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0337" y="685799"/>
            <a:ext cx="4038600" cy="830997"/>
          </a:xfrm>
          <a:prstGeom prst="wedgeRoundRectCallout">
            <a:avLst>
              <a:gd name="adj1" fmla="val -26755"/>
              <a:gd name="adj2" fmla="val 6806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Suppose we know: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Conclude:              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(f(y))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chemeClr val="tx2"/>
              </a:solidFill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764C25BF-FDE9-4CA5-AFF9-A5D3568B9BC2}"/>
              </a:ext>
            </a:extLst>
          </p:cNvPr>
          <p:cNvSpPr/>
          <p:nvPr/>
        </p:nvSpPr>
        <p:spPr>
          <a:xfrm>
            <a:off x="4267200" y="4648916"/>
            <a:ext cx="296449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Replace </a:t>
            </a:r>
            <a:r>
              <a:rPr lang="en-US" altLang="en-US" sz="2400" dirty="0">
                <a:latin typeface="Symbol" pitchFamily="18" charset="2"/>
              </a:rPr>
              <a:t>" </a:t>
            </a:r>
            <a:r>
              <a:rPr lang="en-US" altLang="en-US" sz="2400" dirty="0">
                <a:latin typeface="+mj-lt"/>
              </a:rPr>
              <a:t>with </a:t>
            </a:r>
            <a:r>
              <a:rPr lang="en-US" altLang="en-US" sz="2400" dirty="0">
                <a:solidFill>
                  <a:srgbClr val="FFC000"/>
                </a:solidFill>
              </a:rPr>
              <a:t>f(y)</a:t>
            </a:r>
            <a:r>
              <a:rPr lang="en-US" altLang="en-US" sz="2400" dirty="0">
                <a:latin typeface="+mj-lt"/>
              </a:rPr>
              <a:t>.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</a:p>
        </p:txBody>
      </p:sp>
      <p:sp>
        <p:nvSpPr>
          <p:cNvPr id="46" name="AutoShape 8">
            <a:extLst>
              <a:ext uri="{FF2B5EF4-FFF2-40B4-BE49-F238E27FC236}">
                <a16:creationId xmlns:a16="http://schemas.microsoft.com/office/drawing/2014/main" id="{C0229A32-EFE9-4A17-90A6-1B1F1F5E8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547" y="3353516"/>
            <a:ext cx="4981053" cy="261548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(f(y))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+3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(f(y))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7" name="AutoShape 55">
            <a:extLst>
              <a:ext uri="{FF2B5EF4-FFF2-40B4-BE49-F238E27FC236}">
                <a16:creationId xmlns:a16="http://schemas.microsoft.com/office/drawing/2014/main" id="{D1AF9393-682E-45D3-8A8D-DE30E9F8D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5457" y="1647562"/>
            <a:ext cx="7655644" cy="1614065"/>
          </a:xfrm>
          <a:prstGeom prst="wedgeRoundRectCallout">
            <a:avLst>
              <a:gd name="adj1" fmla="val -53078"/>
              <a:gd name="adj2" fmla="val -4263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indent="-285750"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states that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is true for every value of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We don’t know which object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f(y)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represents in our model.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But we do know is from the same set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as 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.</a:t>
            </a:r>
          </a:p>
          <a:p>
            <a:pPr indent="-285750">
              <a:spcBef>
                <a:spcPts val="0"/>
              </a:spcBef>
              <a:buNone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Hence, whichever it is,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(f(y))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true.</a:t>
            </a:r>
          </a:p>
        </p:txBody>
      </p:sp>
      <p:sp>
        <p:nvSpPr>
          <p:cNvPr id="24" name="Text Box 44">
            <a:extLst>
              <a:ext uri="{FF2B5EF4-FFF2-40B4-BE49-F238E27FC236}">
                <a16:creationId xmlns:a16="http://schemas.microsoft.com/office/drawing/2014/main" id="{E3422BC5-9378-4747-B3B1-40C1BE0E35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5024735"/>
            <a:ext cx="230223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y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</a:t>
            </a:r>
            <a:r>
              <a:rPr lang="en-US" altLang="en-US" sz="2400" dirty="0">
                <a:solidFill>
                  <a:srgbClr val="66FF66"/>
                </a:solidFill>
              </a:rPr>
              <a:t> [         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sp>
        <p:nvSpPr>
          <p:cNvPr id="39" name="Rectangle 2">
            <a:extLst>
              <a:ext uri="{FF2B5EF4-FFF2-40B4-BE49-F238E27FC236}">
                <a16:creationId xmlns:a16="http://schemas.microsoft.com/office/drawing/2014/main" id="{929E82DA-9B8A-43E7-A1A0-F607F264B0B7}"/>
              </a:ext>
            </a:extLst>
          </p:cNvPr>
          <p:cNvSpPr txBox="1">
            <a:spLocks noChangeArrowheads="1"/>
          </p:cNvSpPr>
          <p:nvPr/>
        </p:nvSpPr>
        <p:spPr>
          <a:xfrm>
            <a:off x="966501" y="0"/>
            <a:ext cx="7186899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Removing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Oracle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743356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35" name="AutoShape 55"/>
          <p:cNvSpPr>
            <a:spLocks noChangeArrowheads="1"/>
          </p:cNvSpPr>
          <p:nvPr/>
        </p:nvSpPr>
        <p:spPr bwMode="auto">
          <a:xfrm>
            <a:off x="2362200" y="1651000"/>
            <a:ext cx="4724399" cy="1637763"/>
          </a:xfrm>
          <a:prstGeom prst="wedgeRoundRectCallout">
            <a:avLst>
              <a:gd name="adj1" fmla="val -61267"/>
              <a:gd name="adj2" fmla="val -2888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If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(y)</a:t>
            </a:r>
            <a:r>
              <a:rPr lang="en-US" altLang="en-US" sz="2400" dirty="0">
                <a:solidFill>
                  <a:schemeClr val="tx2"/>
                </a:solidFill>
              </a:rPr>
              <a:t> </a:t>
            </a:r>
            <a:r>
              <a:rPr lang="en-US" altLang="en-US" sz="2400" dirty="0"/>
              <a:t>is true for </a:t>
            </a:r>
            <a:r>
              <a:rPr lang="en-US" altLang="en-US" sz="2400" dirty="0">
                <a:solidFill>
                  <a:schemeClr val="tx2"/>
                </a:solidFill>
              </a:rPr>
              <a:t>some</a:t>
            </a:r>
            <a:r>
              <a:rPr lang="en-US" altLang="en-US" sz="2400" dirty="0"/>
              <a:t> object 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dirty="0"/>
              <a:t>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then I can say, 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“Let 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 </a:t>
            </a:r>
            <a:r>
              <a:rPr lang="en-US" altLang="en-US" sz="2400" dirty="0">
                <a:sym typeface="Symbol" pitchFamily="18" charset="2"/>
              </a:rPr>
              <a:t>denote the fixed object </a:t>
            </a:r>
            <a:br>
              <a:rPr lang="en-US" altLang="en-US" sz="2400" dirty="0">
                <a:sym typeface="Symbol" pitchFamily="18" charset="2"/>
              </a:rPr>
            </a:br>
            <a:r>
              <a:rPr lang="en-US" altLang="en-US" sz="2400" dirty="0">
                <a:sym typeface="Symbol" pitchFamily="18" charset="2"/>
              </a:rPr>
              <a:t>for which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  <a:r>
              <a:rPr lang="en-US" altLang="en-US" sz="2400" dirty="0">
                <a:sym typeface="Symbol" pitchFamily="18" charset="2"/>
              </a:rPr>
              <a:t>is true.” </a:t>
            </a:r>
            <a:endParaRPr lang="en-US" altLang="en-US" sz="2400" dirty="0"/>
          </a:p>
        </p:txBody>
      </p: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" name="AutoShape 55">
            <a:extLst>
              <a:ext uri="{FF2B5EF4-FFF2-40B4-BE49-F238E27FC236}">
                <a16:creationId xmlns:a16="http://schemas.microsoft.com/office/drawing/2014/main" id="{13E34A92-3E9B-4C85-BC49-474464A0D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0337" y="685799"/>
            <a:ext cx="3624263" cy="830997"/>
          </a:xfrm>
          <a:prstGeom prst="wedgeRoundRectCallout">
            <a:avLst>
              <a:gd name="adj1" fmla="val -26755"/>
              <a:gd name="adj2" fmla="val 6806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Suppose we know: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Conclude:        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chemeClr val="tx2"/>
              </a:solidFill>
            </a:endParaRPr>
          </a:p>
        </p:txBody>
      </p:sp>
      <p:sp>
        <p:nvSpPr>
          <p:cNvPr id="44" name="Rectangle 8">
            <a:extLst>
              <a:ext uri="{FF2B5EF4-FFF2-40B4-BE49-F238E27FC236}">
                <a16:creationId xmlns:a16="http://schemas.microsoft.com/office/drawing/2014/main" id="{C20678EF-A0F2-497D-B1BA-755472C0E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7245" y="6027737"/>
            <a:ext cx="3410655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None/>
            </a:pPr>
            <a:r>
              <a:rPr lang="en-CA" altLang="en-US" sz="2400" dirty="0"/>
              <a:t>And assurance that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/>
              <a:t>.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F78D2A5-DE1F-42E8-8B1A-D9D194992D86}"/>
              </a:ext>
            </a:extLst>
          </p:cNvPr>
          <p:cNvGrpSpPr/>
          <p:nvPr/>
        </p:nvGrpSpPr>
        <p:grpSpPr>
          <a:xfrm>
            <a:off x="2570745" y="5638800"/>
            <a:ext cx="1357556" cy="835546"/>
            <a:chOff x="2095200" y="4346054"/>
            <a:chExt cx="1357556" cy="835546"/>
          </a:xfrm>
        </p:grpSpPr>
        <p:pic>
          <p:nvPicPr>
            <p:cNvPr id="47" name="Picture 2" descr="http://www.swordofthespirit.net/bulwark/mosesbush.gif">
              <a:extLst>
                <a:ext uri="{FF2B5EF4-FFF2-40B4-BE49-F238E27FC236}">
                  <a16:creationId xmlns:a16="http://schemas.microsoft.com/office/drawing/2014/main" id="{8B2856AE-8809-400F-9AAB-10069DB97B2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4150" t="-4150" r="47097" b="11662"/>
            <a:stretch/>
          </p:blipFill>
          <p:spPr bwMode="auto">
            <a:xfrm>
              <a:off x="2095200" y="4346054"/>
              <a:ext cx="885556" cy="8355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56EB91D4-BCA8-4739-8DBB-213055AC152F}"/>
                </a:ext>
              </a:extLst>
            </p:cNvPr>
            <p:cNvGrpSpPr/>
            <p:nvPr/>
          </p:nvGrpSpPr>
          <p:grpSpPr>
            <a:xfrm>
              <a:off x="2152215" y="4374715"/>
              <a:ext cx="1300541" cy="802532"/>
              <a:chOff x="2882900" y="5251450"/>
              <a:chExt cx="1300541" cy="802532"/>
            </a:xfrm>
          </p:grpSpPr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6C6C7B9A-B454-424E-9D6B-DA3C138754E1}"/>
                  </a:ext>
                </a:extLst>
              </p:cNvPr>
              <p:cNvSpPr/>
              <p:nvPr/>
            </p:nvSpPr>
            <p:spPr bwMode="auto">
              <a:xfrm>
                <a:off x="2882900" y="5251450"/>
                <a:ext cx="850900" cy="802532"/>
              </a:xfrm>
              <a:prstGeom prst="rect">
                <a:avLst/>
              </a:prstGeom>
              <a:noFill/>
              <a:ln w="3175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cxnSp>
            <p:nvCxnSpPr>
              <p:cNvPr id="51" name="Straight Arrow Connector 50">
                <a:extLst>
                  <a:ext uri="{FF2B5EF4-FFF2-40B4-BE49-F238E27FC236}">
                    <a16:creationId xmlns:a16="http://schemas.microsoft.com/office/drawing/2014/main" id="{5D6317BC-6DA9-4B56-8B1D-5B9EB46FEC19}"/>
                  </a:ext>
                </a:extLst>
              </p:cNvPr>
              <p:cNvCxnSpPr/>
              <p:nvPr/>
            </p:nvCxnSpPr>
            <p:spPr bwMode="auto">
              <a:xfrm>
                <a:off x="3726241" y="5664740"/>
                <a:ext cx="457200" cy="0"/>
              </a:xfrm>
              <a:prstGeom prst="straightConnector1">
                <a:avLst/>
              </a:prstGeom>
              <a:noFill/>
              <a:ln w="3175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</p:grpSp>
      </p:grpSp>
      <p:pic>
        <p:nvPicPr>
          <p:cNvPr id="53" name="Picture 2" descr="http://www.swordofthespirit.net/bulwark/mosesbush.gif">
            <a:extLst>
              <a:ext uri="{FF2B5EF4-FFF2-40B4-BE49-F238E27FC236}">
                <a16:creationId xmlns:a16="http://schemas.microsoft.com/office/drawing/2014/main" id="{88C65C82-80D0-4B7A-836E-F2FFC51C1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562600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" name="AutoShape 38">
            <a:extLst>
              <a:ext uri="{FF2B5EF4-FFF2-40B4-BE49-F238E27FC236}">
                <a16:creationId xmlns:a16="http://schemas.microsoft.com/office/drawing/2014/main" id="{9F6F3BAC-0112-4BE6-AE93-85515C58F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7133" y="3598594"/>
            <a:ext cx="4469734" cy="930826"/>
          </a:xfrm>
          <a:prstGeom prst="wedgeRoundRectCallout">
            <a:avLst>
              <a:gd name="adj1" fmla="val -52923"/>
              <a:gd name="adj2" fmla="val 31427"/>
              <a:gd name="adj3" fmla="val 16667"/>
            </a:avLst>
          </a:prstGeom>
          <a:noFill/>
          <a:ln w="12700">
            <a:solidFill>
              <a:schemeClr val="accent1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ts val="0"/>
              </a:spcBef>
              <a:defRPr/>
            </a:pPr>
            <a:r>
              <a:rPr lang="en-US" altLang="en-US" sz="2400" dirty="0">
                <a:latin typeface="+mj-lt"/>
              </a:rPr>
              <a:t>In our informal game, </a:t>
            </a:r>
            <a:br>
              <a:rPr lang="en-US" altLang="en-US" sz="2400" dirty="0">
                <a:latin typeface="+mj-lt"/>
              </a:rPr>
            </a:br>
            <a:r>
              <a:rPr lang="en-US" altLang="en-US" sz="2400" dirty="0">
                <a:latin typeface="+mj-lt"/>
              </a:rPr>
              <a:t>I assured you that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latin typeface="+mj-lt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  <a:latin typeface="+mj-lt"/>
              </a:rPr>
              <a:t>(y) </a:t>
            </a:r>
            <a:r>
              <a:rPr lang="en-US" altLang="en-US" sz="2400" dirty="0">
                <a:latin typeface="+mj-lt"/>
              </a:rPr>
              <a:t>is true. </a:t>
            </a:r>
            <a:endParaRPr lang="en-CA" altLang="en-US" sz="2400" dirty="0">
              <a:latin typeface="+mj-lt"/>
            </a:endParaRPr>
          </a:p>
        </p:txBody>
      </p:sp>
      <p:sp>
        <p:nvSpPr>
          <p:cNvPr id="45" name="Rectangle 8">
            <a:extLst>
              <a:ext uri="{FF2B5EF4-FFF2-40B4-BE49-F238E27FC236}">
                <a16:creationId xmlns:a16="http://schemas.microsoft.com/office/drawing/2014/main" id="{BBB482D9-A9BA-438D-871D-EE802B899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7672" y="5687064"/>
            <a:ext cx="3410655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None/>
            </a:pPr>
            <a:r>
              <a:rPr lang="en-CA" altLang="en-US" sz="2400" dirty="0"/>
              <a:t>I give you 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CA" altLang="en-US" sz="2400" dirty="0"/>
              <a:t>.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B9E366E9-ADDC-4F6F-9F5A-BEDEE67EEC98}"/>
              </a:ext>
            </a:extLst>
          </p:cNvPr>
          <p:cNvSpPr txBox="1">
            <a:spLocks noChangeArrowheads="1"/>
          </p:cNvSpPr>
          <p:nvPr/>
        </p:nvSpPr>
        <p:spPr>
          <a:xfrm>
            <a:off x="966501" y="0"/>
            <a:ext cx="7186899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Removing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Oracle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5542473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8" grpId="0" animBg="1"/>
      <p:bldP spid="44" grpId="0"/>
      <p:bldP spid="43" grpId="0" animBg="1"/>
      <p:bldP spid="45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35" name="AutoShape 55"/>
          <p:cNvSpPr>
            <a:spLocks noChangeArrowheads="1"/>
          </p:cNvSpPr>
          <p:nvPr/>
        </p:nvSpPr>
        <p:spPr bwMode="auto">
          <a:xfrm>
            <a:off x="2362200" y="1651000"/>
            <a:ext cx="4724399" cy="1637763"/>
          </a:xfrm>
          <a:prstGeom prst="wedgeRoundRectCallout">
            <a:avLst>
              <a:gd name="adj1" fmla="val -61267"/>
              <a:gd name="adj2" fmla="val -2888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If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(y)</a:t>
            </a:r>
            <a:r>
              <a:rPr lang="en-US" altLang="en-US" sz="2400" dirty="0">
                <a:solidFill>
                  <a:schemeClr val="tx2"/>
                </a:solidFill>
              </a:rPr>
              <a:t> </a:t>
            </a:r>
            <a:r>
              <a:rPr lang="en-US" altLang="en-US" sz="2400" dirty="0"/>
              <a:t>is true for </a:t>
            </a:r>
            <a:r>
              <a:rPr lang="en-US" altLang="en-US" sz="2400" dirty="0">
                <a:solidFill>
                  <a:schemeClr val="tx2"/>
                </a:solidFill>
              </a:rPr>
              <a:t>some</a:t>
            </a:r>
            <a:r>
              <a:rPr lang="en-US" altLang="en-US" sz="2400" dirty="0"/>
              <a:t> object 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dirty="0"/>
              <a:t>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then I can say, 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“Let 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 </a:t>
            </a:r>
            <a:r>
              <a:rPr lang="en-US" altLang="en-US" sz="2400" dirty="0">
                <a:sym typeface="Symbol" pitchFamily="18" charset="2"/>
              </a:rPr>
              <a:t>denote the fixed object </a:t>
            </a:r>
            <a:br>
              <a:rPr lang="en-US" altLang="en-US" sz="2400" dirty="0">
                <a:sym typeface="Symbol" pitchFamily="18" charset="2"/>
              </a:rPr>
            </a:br>
            <a:r>
              <a:rPr lang="en-US" altLang="en-US" sz="2400" dirty="0">
                <a:sym typeface="Symbol" pitchFamily="18" charset="2"/>
              </a:rPr>
              <a:t>for which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  <a:r>
              <a:rPr lang="en-US" altLang="en-US" sz="2400" dirty="0">
                <a:sym typeface="Symbol" pitchFamily="18" charset="2"/>
              </a:rPr>
              <a:t>is true.” </a:t>
            </a:r>
            <a:endParaRPr lang="en-US" altLang="en-US" sz="2400" dirty="0"/>
          </a:p>
        </p:txBody>
      </p: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" name="AutoShape 55">
            <a:extLst>
              <a:ext uri="{FF2B5EF4-FFF2-40B4-BE49-F238E27FC236}">
                <a16:creationId xmlns:a16="http://schemas.microsoft.com/office/drawing/2014/main" id="{13E34A92-3E9B-4C85-BC49-474464A0D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0337" y="685799"/>
            <a:ext cx="3624263" cy="830997"/>
          </a:xfrm>
          <a:prstGeom prst="wedgeRoundRectCallout">
            <a:avLst>
              <a:gd name="adj1" fmla="val -26755"/>
              <a:gd name="adj2" fmla="val 6806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Suppose we know: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Conclude:        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chemeClr val="tx2"/>
              </a:solidFill>
            </a:endParaRPr>
          </a:p>
        </p:txBody>
      </p:sp>
      <p:sp>
        <p:nvSpPr>
          <p:cNvPr id="39" name="AutoShape 8">
            <a:extLst>
              <a:ext uri="{FF2B5EF4-FFF2-40B4-BE49-F238E27FC236}">
                <a16:creationId xmlns:a16="http://schemas.microsoft.com/office/drawing/2014/main" id="{D7231BED-56B6-4E17-8474-B41DEB56E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547" y="3352800"/>
            <a:ext cx="5057254" cy="2106601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1. </a:t>
            </a:r>
            <a:r>
              <a:rPr lang="en-US" altLang="en-US" sz="1100" dirty="0"/>
              <a:t> </a:t>
            </a:r>
            <a:r>
              <a:rPr lang="en-US" altLang="en-US" sz="2400" dirty="0"/>
              <a:t>  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/>
              <a:t>  </a:t>
            </a:r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+1</a:t>
            </a:r>
            <a:r>
              <a:rPr lang="en-US" altLang="en-US" sz="2400" dirty="0"/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</a:t>
            </a:r>
            <a:r>
              <a:rPr lang="en-US" altLang="en-US" sz="1800" dirty="0"/>
              <a:t>+2</a:t>
            </a:r>
            <a:r>
              <a:rPr lang="en-US" altLang="en-US" sz="2400" dirty="0"/>
              <a:t>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(y</a:t>
            </a:r>
            <a:r>
              <a:rPr lang="en-US" altLang="en-US" sz="2400" baseline="-250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CD2F4C7E-149D-4C1E-B996-BD37654A5CA6}"/>
              </a:ext>
            </a:extLst>
          </p:cNvPr>
          <p:cNvSpPr/>
          <p:nvPr/>
        </p:nvSpPr>
        <p:spPr>
          <a:xfrm>
            <a:off x="4267200" y="4648200"/>
            <a:ext cx="29644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Remove</a:t>
            </a:r>
            <a:r>
              <a:rPr lang="en-US" altLang="en-US" sz="2400" dirty="0"/>
              <a:t> </a:t>
            </a:r>
            <a:r>
              <a:rPr lang="en-US" altLang="en-US" sz="2400" dirty="0">
                <a:latin typeface="Symbol" pitchFamily="18" charset="2"/>
              </a:rPr>
              <a:t>$</a:t>
            </a:r>
            <a:endParaRPr lang="en-US" altLang="en-US" sz="2400" dirty="0">
              <a:latin typeface="+mj-lt"/>
            </a:endParaRPr>
          </a:p>
        </p:txBody>
      </p:sp>
      <p:sp>
        <p:nvSpPr>
          <p:cNvPr id="36" name="AutoShape 55">
            <a:extLst>
              <a:ext uri="{FF2B5EF4-FFF2-40B4-BE49-F238E27FC236}">
                <a16:creationId xmlns:a16="http://schemas.microsoft.com/office/drawing/2014/main" id="{A915477A-29A7-46AF-AD7E-D15059229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5569803"/>
            <a:ext cx="4267200" cy="830997"/>
          </a:xfrm>
          <a:prstGeom prst="wedgeRoundRectCallout">
            <a:avLst>
              <a:gd name="adj1" fmla="val -34533"/>
              <a:gd name="adj2" fmla="val -55824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We introduced the notation 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 </a:t>
            </a:r>
            <a:b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</a:br>
            <a:r>
              <a:rPr lang="en-US" altLang="en-US" sz="2400" dirty="0">
                <a:sym typeface="Symbol" pitchFamily="18" charset="2"/>
              </a:rPr>
              <a:t>to indicate a 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fixed</a:t>
            </a:r>
            <a:r>
              <a:rPr lang="en-US" altLang="en-US" sz="2400" dirty="0">
                <a:sym typeface="Symbol" pitchFamily="18" charset="2"/>
              </a:rPr>
              <a:t> value.</a:t>
            </a:r>
            <a:endParaRPr lang="en-US" altLang="en-US" sz="2400" dirty="0"/>
          </a:p>
        </p:txBody>
      </p:sp>
      <p:sp>
        <p:nvSpPr>
          <p:cNvPr id="43" name="Rectangle 2">
            <a:extLst>
              <a:ext uri="{FF2B5EF4-FFF2-40B4-BE49-F238E27FC236}">
                <a16:creationId xmlns:a16="http://schemas.microsoft.com/office/drawing/2014/main" id="{F5DE14AD-509D-42B1-826A-B5DB3F939F98}"/>
              </a:ext>
            </a:extLst>
          </p:cNvPr>
          <p:cNvSpPr txBox="1">
            <a:spLocks noChangeArrowheads="1"/>
          </p:cNvSpPr>
          <p:nvPr/>
        </p:nvSpPr>
        <p:spPr>
          <a:xfrm>
            <a:off x="966501" y="0"/>
            <a:ext cx="7186899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Removing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Oracle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676950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36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" name="AutoShape 55">
            <a:extLst>
              <a:ext uri="{FF2B5EF4-FFF2-40B4-BE49-F238E27FC236}">
                <a16:creationId xmlns:a16="http://schemas.microsoft.com/office/drawing/2014/main" id="{13E34A92-3E9B-4C85-BC49-474464A0D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685799"/>
            <a:ext cx="4233863" cy="830997"/>
          </a:xfrm>
          <a:prstGeom prst="wedgeRoundRectCallout">
            <a:avLst>
              <a:gd name="adj1" fmla="val -26755"/>
              <a:gd name="adj2" fmla="val 6806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Suppose we know: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x,y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Conclude:        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66FF66"/>
                </a:solidFill>
              </a:rPr>
              <a:t>x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(</a:t>
            </a:r>
            <a:r>
              <a:rPr lang="en-US" altLang="en-US" sz="2400" dirty="0">
                <a:solidFill>
                  <a:srgbClr val="66FF66"/>
                </a:solidFill>
                <a:sym typeface="Symbol" pitchFamily="18" charset="2"/>
              </a:rPr>
              <a:t>x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chemeClr val="tx2"/>
              </a:solidFill>
            </a:endParaRPr>
          </a:p>
        </p:txBody>
      </p:sp>
      <p:pic>
        <p:nvPicPr>
          <p:cNvPr id="40" name="Picture 2" descr="http://www.swordofthespirit.net/bulwark/mosesbush.gif">
            <a:extLst>
              <a:ext uri="{FF2B5EF4-FFF2-40B4-BE49-F238E27FC236}">
                <a16:creationId xmlns:a16="http://schemas.microsoft.com/office/drawing/2014/main" id="{548E8A8C-59E0-4CFF-A265-ED5E478A2F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50" t="-4150" r="47097" b="11662"/>
          <a:stretch/>
        </p:blipFill>
        <p:spPr bwMode="auto">
          <a:xfrm>
            <a:off x="3054485" y="4876800"/>
            <a:ext cx="885556" cy="835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" name="Rectangle 11">
            <a:extLst>
              <a:ext uri="{FF2B5EF4-FFF2-40B4-BE49-F238E27FC236}">
                <a16:creationId xmlns:a16="http://schemas.microsoft.com/office/drawing/2014/main" id="{BB9F41C1-053D-404D-BB26-757431EAD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4906778"/>
            <a:ext cx="1524000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 dirty="0"/>
              <a:t>Sam</a:t>
            </a:r>
            <a:endParaRPr lang="en-CA" altLang="en-US" sz="2400" dirty="0"/>
          </a:p>
        </p:txBody>
      </p:sp>
      <p:sp>
        <p:nvSpPr>
          <p:cNvPr id="44" name="Rectangle 8">
            <a:extLst>
              <a:ext uri="{FF2B5EF4-FFF2-40B4-BE49-F238E27FC236}">
                <a16:creationId xmlns:a16="http://schemas.microsoft.com/office/drawing/2014/main" id="{03799683-2888-44E8-9832-FDD6632DD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6630" y="4919748"/>
            <a:ext cx="4876800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 dirty="0"/>
              <a:t>Beth and assurance that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α</a:t>
            </a:r>
            <a:r>
              <a:rPr lang="en-US" altLang="en-US" sz="2400" dirty="0">
                <a:solidFill>
                  <a:srgbClr val="FFC000"/>
                </a:solidFill>
              </a:rPr>
              <a:t>(Sam,Beth). </a:t>
            </a:r>
            <a:endParaRPr lang="en-CA" altLang="en-US" sz="2400" dirty="0">
              <a:solidFill>
                <a:srgbClr val="FFC000"/>
              </a:solidFill>
            </a:endParaRPr>
          </a:p>
        </p:txBody>
      </p:sp>
      <p:sp>
        <p:nvSpPr>
          <p:cNvPr id="45" name="Rectangle 5">
            <a:extLst>
              <a:ext uri="{FF2B5EF4-FFF2-40B4-BE49-F238E27FC236}">
                <a16:creationId xmlns:a16="http://schemas.microsoft.com/office/drawing/2014/main" id="{D1D04F8C-2AE3-4721-975E-F7474D255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4285" y="5362526"/>
            <a:ext cx="1524000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/>
              <a:t>Fred</a:t>
            </a:r>
            <a:endParaRPr lang="en-CA" altLang="en-US" sz="2400"/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1173FD73-9F63-41F4-8C09-7BFF13A1928A}"/>
              </a:ext>
            </a:extLst>
          </p:cNvPr>
          <p:cNvGrpSpPr/>
          <p:nvPr/>
        </p:nvGrpSpPr>
        <p:grpSpPr>
          <a:xfrm>
            <a:off x="2671865" y="4905461"/>
            <a:ext cx="1817450" cy="802532"/>
            <a:chOff x="2443265" y="5251450"/>
            <a:chExt cx="1817450" cy="802532"/>
          </a:xfrm>
        </p:grpSpPr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DE8211EE-D166-407E-82CE-526F67BCB688}"/>
                </a:ext>
              </a:extLst>
            </p:cNvPr>
            <p:cNvSpPr/>
            <p:nvPr/>
          </p:nvSpPr>
          <p:spPr bwMode="auto">
            <a:xfrm>
              <a:off x="2882900" y="5251450"/>
              <a:ext cx="850900" cy="802532"/>
            </a:xfrm>
            <a:prstGeom prst="rect">
              <a:avLst/>
            </a:prstGeom>
            <a:noFill/>
            <a:ln w="317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49" name="Straight Arrow Connector 48">
              <a:extLst>
                <a:ext uri="{FF2B5EF4-FFF2-40B4-BE49-F238E27FC236}">
                  <a16:creationId xmlns:a16="http://schemas.microsoft.com/office/drawing/2014/main" id="{C444B2BE-E1E9-4F1F-BBF6-0090929B4DF0}"/>
                </a:ext>
              </a:extLst>
            </p:cNvPr>
            <p:cNvCxnSpPr/>
            <p:nvPr/>
          </p:nvCxnSpPr>
          <p:spPr bwMode="auto">
            <a:xfrm>
              <a:off x="2443265" y="5689060"/>
              <a:ext cx="457200" cy="0"/>
            </a:xfrm>
            <a:prstGeom prst="straightConnector1">
              <a:avLst/>
            </a:prstGeom>
            <a:noFill/>
            <a:ln w="317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cxnSp>
          <p:nvCxnSpPr>
            <p:cNvPr id="50" name="Straight Arrow Connector 49">
              <a:extLst>
                <a:ext uri="{FF2B5EF4-FFF2-40B4-BE49-F238E27FC236}">
                  <a16:creationId xmlns:a16="http://schemas.microsoft.com/office/drawing/2014/main" id="{9B4C9CAC-2AD9-46DA-BD1A-D5AEADE2A56B}"/>
                </a:ext>
              </a:extLst>
            </p:cNvPr>
            <p:cNvCxnSpPr/>
            <p:nvPr/>
          </p:nvCxnSpPr>
          <p:spPr bwMode="auto">
            <a:xfrm>
              <a:off x="3803515" y="5664740"/>
              <a:ext cx="457200" cy="0"/>
            </a:xfrm>
            <a:prstGeom prst="straightConnector1">
              <a:avLst/>
            </a:prstGeom>
            <a:noFill/>
            <a:ln w="31750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pic>
        <p:nvPicPr>
          <p:cNvPr id="76" name="Picture 2" descr="http://www.swordofthespirit.net/bulwark/mosesbush.gif">
            <a:extLst>
              <a:ext uri="{FF2B5EF4-FFF2-40B4-BE49-F238E27FC236}">
                <a16:creationId xmlns:a16="http://schemas.microsoft.com/office/drawing/2014/main" id="{D4474F41-B8DF-4A0D-8091-C5A1D76FB4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562600"/>
            <a:ext cx="1800225" cy="104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AutoShape 38">
            <a:extLst>
              <a:ext uri="{FF2B5EF4-FFF2-40B4-BE49-F238E27FC236}">
                <a16:creationId xmlns:a16="http://schemas.microsoft.com/office/drawing/2014/main" id="{37C0091F-54DD-42DE-9F65-8388CB5C7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7132" y="3598594"/>
            <a:ext cx="5179559" cy="930826"/>
          </a:xfrm>
          <a:prstGeom prst="wedgeRoundRectCallout">
            <a:avLst>
              <a:gd name="adj1" fmla="val -52923"/>
              <a:gd name="adj2" fmla="val 31427"/>
              <a:gd name="adj3" fmla="val 16667"/>
            </a:avLst>
          </a:prstGeom>
          <a:noFill/>
          <a:ln w="12700">
            <a:solidFill>
              <a:schemeClr val="accent1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ctr">
              <a:spcBef>
                <a:spcPct val="0"/>
              </a:spcBef>
            </a:pPr>
            <a:r>
              <a:rPr lang="en-US" altLang="en-US" sz="2400" dirty="0">
                <a:latin typeface="+mj-lt"/>
              </a:rPr>
              <a:t>In our informal game, </a:t>
            </a:r>
            <a:br>
              <a:rPr lang="en-US" altLang="en-US" sz="2400" dirty="0">
                <a:latin typeface="+mj-lt"/>
              </a:rPr>
            </a:br>
            <a:r>
              <a:rPr lang="en-US" altLang="en-US" sz="2400" dirty="0">
                <a:latin typeface="+mj-lt"/>
              </a:rPr>
              <a:t>I assured you that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x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(x,y) </a:t>
            </a:r>
            <a:r>
              <a:rPr lang="en-US" altLang="en-US" sz="2400" dirty="0">
                <a:latin typeface="+mj-lt"/>
              </a:rPr>
              <a:t>is true. </a:t>
            </a:r>
            <a:endParaRPr lang="en-CA" altLang="en-US" sz="2400" dirty="0">
              <a:latin typeface="+mj-lt"/>
            </a:endParaRPr>
          </a:p>
        </p:txBody>
      </p:sp>
      <p:sp>
        <p:nvSpPr>
          <p:cNvPr id="78" name="Rectangle 8">
            <a:extLst>
              <a:ext uri="{FF2B5EF4-FFF2-40B4-BE49-F238E27FC236}">
                <a16:creationId xmlns:a16="http://schemas.microsoft.com/office/drawing/2014/main" id="{B04850F6-FED5-4F1C-85F9-8D180A778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4200" y="5316537"/>
            <a:ext cx="4876800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 dirty="0"/>
              <a:t>Ann and assurance that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Fred,Ann</a:t>
            </a:r>
            <a:r>
              <a:rPr lang="en-US" altLang="en-US" sz="2400" dirty="0">
                <a:solidFill>
                  <a:srgbClr val="FFC000"/>
                </a:solidFill>
              </a:rPr>
              <a:t>). </a:t>
            </a:r>
            <a:endParaRPr lang="en-CA" altLang="en-US" sz="2400" dirty="0">
              <a:solidFill>
                <a:srgbClr val="FFC000"/>
              </a:solidFill>
            </a:endParaRPr>
          </a:p>
        </p:txBody>
      </p:sp>
      <p:sp>
        <p:nvSpPr>
          <p:cNvPr id="79" name="Rectangle 5">
            <a:extLst>
              <a:ext uri="{FF2B5EF4-FFF2-40B4-BE49-F238E27FC236}">
                <a16:creationId xmlns:a16="http://schemas.microsoft.com/office/drawing/2014/main" id="{4EC01DE6-6D1B-4914-B5D4-F43122D80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5773737"/>
            <a:ext cx="1524000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endParaRPr lang="en-CA" altLang="en-US" sz="2400" dirty="0">
              <a:solidFill>
                <a:srgbClr val="66FF66"/>
              </a:solidFill>
            </a:endParaRPr>
          </a:p>
        </p:txBody>
      </p:sp>
      <p:sp>
        <p:nvSpPr>
          <p:cNvPr id="80" name="Rectangle 8">
            <a:extLst>
              <a:ext uri="{FF2B5EF4-FFF2-40B4-BE49-F238E27FC236}">
                <a16:creationId xmlns:a16="http://schemas.microsoft.com/office/drawing/2014/main" id="{0552A62F-1F47-4733-9A90-BC20B0CE5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7200" y="5722937"/>
            <a:ext cx="4876800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(</a:t>
            </a:r>
            <a:r>
              <a:rPr lang="en-US" altLang="en-US" sz="2400" dirty="0">
                <a:solidFill>
                  <a:srgbClr val="66FF66"/>
                </a:solidFill>
                <a:sym typeface="Symbol" pitchFamily="18" charset="2"/>
              </a:rPr>
              <a:t>x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)</a:t>
            </a:r>
            <a:r>
              <a:rPr lang="en-US" altLang="en-US" sz="2400" dirty="0"/>
              <a:t> and assurance that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(</a:t>
            </a:r>
            <a:r>
              <a:rPr lang="en-US" altLang="en-US" sz="2400" dirty="0">
                <a:solidFill>
                  <a:srgbClr val="66FF66"/>
                </a:solidFill>
                <a:sym typeface="Symbol" pitchFamily="18" charset="2"/>
              </a:rPr>
              <a:t>x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endParaRPr lang="en-CA" altLang="en-US" sz="2400" dirty="0">
              <a:solidFill>
                <a:srgbClr val="FFC000"/>
              </a:solidFill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E15BB5B-8DEA-4ECA-BD10-3A3073A4B744}"/>
              </a:ext>
            </a:extLst>
          </p:cNvPr>
          <p:cNvGrpSpPr/>
          <p:nvPr/>
        </p:nvGrpSpPr>
        <p:grpSpPr>
          <a:xfrm>
            <a:off x="5943601" y="1496725"/>
            <a:ext cx="2750614" cy="645472"/>
            <a:chOff x="5943601" y="1496725"/>
            <a:chExt cx="2750614" cy="645472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F73DECD0-DE27-47C0-8DA1-CEA61DAEACBA}"/>
                </a:ext>
              </a:extLst>
            </p:cNvPr>
            <p:cNvSpPr/>
            <p:nvPr/>
          </p:nvSpPr>
          <p:spPr>
            <a:xfrm>
              <a:off x="6399997" y="1680532"/>
              <a:ext cx="229421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2400" dirty="0">
                  <a:solidFill>
                    <a:schemeClr val="tx2"/>
                  </a:solidFill>
                </a:rPr>
                <a:t>Skolem Function</a:t>
              </a:r>
              <a:endParaRPr lang="en-US" sz="2400" dirty="0"/>
            </a:p>
          </p:txBody>
        </p:sp>
        <p:cxnSp>
          <p:nvCxnSpPr>
            <p:cNvPr id="82" name="Straight Arrow Connector 81">
              <a:extLst>
                <a:ext uri="{FF2B5EF4-FFF2-40B4-BE49-F238E27FC236}">
                  <a16:creationId xmlns:a16="http://schemas.microsoft.com/office/drawing/2014/main" id="{657EC49F-CCBC-4DF4-8BDE-835037311C6C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5943601" y="1496725"/>
              <a:ext cx="533399" cy="329806"/>
            </a:xfrm>
            <a:prstGeom prst="straightConnector1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sp>
        <p:nvSpPr>
          <p:cNvPr id="51" name="Rectangle 2">
            <a:extLst>
              <a:ext uri="{FF2B5EF4-FFF2-40B4-BE49-F238E27FC236}">
                <a16:creationId xmlns:a16="http://schemas.microsoft.com/office/drawing/2014/main" id="{617F3B62-3356-4CA9-9B9A-E7B5E51A7BFE}"/>
              </a:ext>
            </a:extLst>
          </p:cNvPr>
          <p:cNvSpPr txBox="1">
            <a:spLocks noChangeArrowheads="1"/>
          </p:cNvSpPr>
          <p:nvPr/>
        </p:nvSpPr>
        <p:spPr>
          <a:xfrm>
            <a:off x="966501" y="0"/>
            <a:ext cx="7186899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Removing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Oracle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3300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43" grpId="0"/>
      <p:bldP spid="44" grpId="0"/>
      <p:bldP spid="45" grpId="0"/>
      <p:bldP spid="77" grpId="0" animBg="1"/>
      <p:bldP spid="78" grpId="0"/>
      <p:bldP spid="79" grpId="0"/>
      <p:bldP spid="80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78" name="Picture 5" descr="j0116172">
            <a:extLst>
              <a:ext uri="{FF2B5EF4-FFF2-40B4-BE49-F238E27FC236}">
                <a16:creationId xmlns:a16="http://schemas.microsoft.com/office/drawing/2014/main" id="{D48DD335-9841-4C90-B039-A38E453F30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" name="AutoShape 8">
            <a:extLst>
              <a:ext uri="{FF2B5EF4-FFF2-40B4-BE49-F238E27FC236}">
                <a16:creationId xmlns:a16="http://schemas.microsoft.com/office/drawing/2014/main" id="{F884D5C4-2645-4935-8FD6-E226D5898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7654" y="1828800"/>
            <a:ext cx="5003800" cy="1928293"/>
          </a:xfrm>
          <a:prstGeom prst="wedgeRectCallout">
            <a:avLst>
              <a:gd name="adj1" fmla="val -54169"/>
              <a:gd name="adj2" fmla="val -5280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  <a:endParaRPr lang="en-US" altLang="en-US" sz="2400" dirty="0"/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i+1.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x,y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i+2.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66FF66"/>
                </a:solidFill>
                <a:sym typeface="Symbol" pitchFamily="18" charset="2"/>
              </a:rPr>
              <a:t>x</a:t>
            </a:r>
            <a:r>
              <a:rPr lang="en-US" altLang="en-US" sz="2400" dirty="0" err="1">
                <a:solidFill>
                  <a:srgbClr val="FFC000"/>
                </a:solidFill>
              </a:rPr>
              <a:t>,y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i+3.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66FF66"/>
                </a:solidFill>
              </a:rPr>
              <a:t>x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(</a:t>
            </a:r>
            <a:r>
              <a:rPr lang="en-US" altLang="en-US" sz="2400" dirty="0">
                <a:solidFill>
                  <a:srgbClr val="66FF66"/>
                </a:solidFill>
                <a:sym typeface="Symbol" pitchFamily="18" charset="2"/>
              </a:rPr>
              <a:t>x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58841C23-439E-4C5C-B8B3-F6750E96B140}"/>
              </a:ext>
            </a:extLst>
          </p:cNvPr>
          <p:cNvSpPr/>
          <p:nvPr/>
        </p:nvSpPr>
        <p:spPr>
          <a:xfrm>
            <a:off x="5036507" y="2556765"/>
            <a:ext cx="296449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Remove </a:t>
            </a:r>
            <a:r>
              <a:rPr lang="en-US" altLang="en-US" sz="2400" dirty="0">
                <a:latin typeface="Symbol" pitchFamily="18" charset="2"/>
              </a:rPr>
              <a:t>" </a:t>
            </a:r>
          </a:p>
          <a:p>
            <a:pPr algn="l"/>
            <a:r>
              <a:rPr lang="en-US" altLang="en-US" sz="2400" dirty="0">
                <a:latin typeface="+mj-lt"/>
              </a:rPr>
              <a:t>Remove</a:t>
            </a:r>
            <a:r>
              <a:rPr lang="en-US" altLang="en-US" sz="2400" dirty="0">
                <a:latin typeface="Symbol" pitchFamily="18" charset="2"/>
              </a:rPr>
              <a:t> $.</a:t>
            </a:r>
            <a:r>
              <a:rPr lang="en-US" altLang="en-US" sz="2400" dirty="0">
                <a:latin typeface="+mj-lt"/>
              </a:rPr>
              <a:t> </a:t>
            </a:r>
          </a:p>
        </p:txBody>
      </p:sp>
      <p:sp>
        <p:nvSpPr>
          <p:cNvPr id="81" name="AutoShape 55">
            <a:extLst>
              <a:ext uri="{FF2B5EF4-FFF2-40B4-BE49-F238E27FC236}">
                <a16:creationId xmlns:a16="http://schemas.microsoft.com/office/drawing/2014/main" id="{3C7635EE-AE2E-478F-94CA-3662A560D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685799"/>
            <a:ext cx="4233863" cy="830997"/>
          </a:xfrm>
          <a:prstGeom prst="wedgeRoundRectCallout">
            <a:avLst>
              <a:gd name="adj1" fmla="val -26755"/>
              <a:gd name="adj2" fmla="val 6806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Suppose we know: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x,y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Conclude:        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66FF66"/>
                </a:solidFill>
              </a:rPr>
              <a:t>x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(</a:t>
            </a:r>
            <a:r>
              <a:rPr lang="en-US" altLang="en-US" sz="2400" dirty="0">
                <a:solidFill>
                  <a:srgbClr val="66FF66"/>
                </a:solidFill>
                <a:sym typeface="Symbol" pitchFamily="18" charset="2"/>
              </a:rPr>
              <a:t>x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)</a:t>
            </a:r>
            <a:r>
              <a:rPr lang="en-US" altLang="en-US" sz="2400" dirty="0">
                <a:solidFill>
                  <a:srgbClr val="FFFF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chemeClr val="tx2"/>
              </a:solidFill>
            </a:endParaRPr>
          </a:p>
        </p:txBody>
      </p:sp>
      <p:sp>
        <p:nvSpPr>
          <p:cNvPr id="82" name="Text Box 44">
            <a:extLst>
              <a:ext uri="{FF2B5EF4-FFF2-40B4-BE49-F238E27FC236}">
                <a16:creationId xmlns:a16="http://schemas.microsoft.com/office/drawing/2014/main" id="{F9445917-F16E-418D-BE72-BB58A682FF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6492" y="2908480"/>
            <a:ext cx="26869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</a:rPr>
              <a:t> [                     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sp>
        <p:nvSpPr>
          <p:cNvPr id="83" name="Text Box 44">
            <a:extLst>
              <a:ext uri="{FF2B5EF4-FFF2-40B4-BE49-F238E27FC236}">
                <a16:creationId xmlns:a16="http://schemas.microsoft.com/office/drawing/2014/main" id="{9FB3E014-0069-4F82-B6E2-62D701973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8358" y="3273210"/>
            <a:ext cx="26869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</a:rPr>
              <a:t> [                     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sp>
        <p:nvSpPr>
          <p:cNvPr id="84" name="Text Box 44">
            <a:extLst>
              <a:ext uri="{FF2B5EF4-FFF2-40B4-BE49-F238E27FC236}">
                <a16:creationId xmlns:a16="http://schemas.microsoft.com/office/drawing/2014/main" id="{91566BD7-2727-426F-9A4C-F2129FC48F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3921" y="3264975"/>
            <a:ext cx="351731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</a:rPr>
              <a:t> [                                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FFFF00"/>
              </a:solidFill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00AE2F05-9F40-4461-A20B-43A34531D674}"/>
              </a:ext>
            </a:extLst>
          </p:cNvPr>
          <p:cNvSpPr/>
          <p:nvPr/>
        </p:nvSpPr>
        <p:spPr>
          <a:xfrm>
            <a:off x="457200" y="3235980"/>
            <a:ext cx="9906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8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l-GR" altLang="en-US" sz="28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endParaRPr lang="en-US" sz="2800" dirty="0">
              <a:solidFill>
                <a:srgbClr val="66FF66"/>
              </a:solidFill>
            </a:endParaRPr>
          </a:p>
        </p:txBody>
      </p:sp>
      <p:sp>
        <p:nvSpPr>
          <p:cNvPr id="52" name="AutoShape 55">
            <a:extLst>
              <a:ext uri="{FF2B5EF4-FFF2-40B4-BE49-F238E27FC236}">
                <a16:creationId xmlns:a16="http://schemas.microsoft.com/office/drawing/2014/main" id="{DA3EA667-8968-441C-8CC0-49BFBC7A3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1786" y="3988160"/>
            <a:ext cx="7318814" cy="969366"/>
          </a:xfrm>
          <a:prstGeom prst="wedgeRoundRectCallout">
            <a:avLst>
              <a:gd name="adj1" fmla="val -52032"/>
              <a:gd name="adj2" fmla="val -32587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None/>
            </a:pPr>
            <a:r>
              <a:rPr lang="en-US" sz="2400" dirty="0"/>
              <a:t>The function 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 </a:t>
            </a:r>
            <a:r>
              <a:rPr lang="en-US" sz="2400" dirty="0"/>
              <a:t>depends on the 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sz="2400" dirty="0"/>
              <a:t> specified by the model.</a:t>
            </a:r>
          </a:p>
          <a:p>
            <a:pPr>
              <a:buNone/>
            </a:pPr>
            <a:endParaRPr lang="en-US" sz="2400" dirty="0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9B9804A-4F55-4D59-83CB-2B3C9AEB7463}"/>
              </a:ext>
            </a:extLst>
          </p:cNvPr>
          <p:cNvGrpSpPr/>
          <p:nvPr/>
        </p:nvGrpSpPr>
        <p:grpSpPr>
          <a:xfrm>
            <a:off x="1001964" y="4469577"/>
            <a:ext cx="5145009" cy="2233321"/>
            <a:chOff x="1001964" y="4469577"/>
            <a:chExt cx="5145009" cy="2233321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5B8E858A-E2AC-4577-BD2B-35A0D1E27531}"/>
                </a:ext>
              </a:extLst>
            </p:cNvPr>
            <p:cNvGrpSpPr/>
            <p:nvPr/>
          </p:nvGrpSpPr>
          <p:grpSpPr>
            <a:xfrm>
              <a:off x="1845665" y="4876800"/>
              <a:ext cx="2116735" cy="1826098"/>
              <a:chOff x="1371600" y="4879502"/>
              <a:chExt cx="2116735" cy="1826098"/>
            </a:xfrm>
          </p:grpSpPr>
          <p:sp>
            <p:nvSpPr>
              <p:cNvPr id="116" name="Rectangle 30">
                <a:extLst>
                  <a:ext uri="{FF2B5EF4-FFF2-40B4-BE49-F238E27FC236}">
                    <a16:creationId xmlns:a16="http://schemas.microsoft.com/office/drawing/2014/main" id="{2EE642CF-8BE4-49F9-9FAC-A05D5B705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060" y="6347234"/>
                <a:ext cx="798768" cy="358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 dirty="0"/>
                  <a:t>Ann</a:t>
                </a:r>
                <a:endParaRPr lang="en-CA" altLang="en-US" sz="1600" dirty="0"/>
              </a:p>
            </p:txBody>
          </p:sp>
          <p:sp>
            <p:nvSpPr>
              <p:cNvPr id="117" name="Rectangle 31">
                <a:extLst>
                  <a:ext uri="{FF2B5EF4-FFF2-40B4-BE49-F238E27FC236}">
                    <a16:creationId xmlns:a16="http://schemas.microsoft.com/office/drawing/2014/main" id="{0BC3620B-C347-4AE0-ADC5-A4547089A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292" y="6347234"/>
                <a:ext cx="798768" cy="358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 dirty="0"/>
                  <a:t>Fred</a:t>
                </a:r>
                <a:endParaRPr lang="en-CA" altLang="en-US" sz="1600" dirty="0"/>
              </a:p>
            </p:txBody>
          </p:sp>
          <p:sp>
            <p:nvSpPr>
              <p:cNvPr id="118" name="Rectangle 32">
                <a:extLst>
                  <a:ext uri="{FF2B5EF4-FFF2-40B4-BE49-F238E27FC236}">
                    <a16:creationId xmlns:a16="http://schemas.microsoft.com/office/drawing/2014/main" id="{4F613212-30BB-4D24-9CC8-213A5ECD0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060" y="5898333"/>
                <a:ext cx="898614" cy="4489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 dirty="0"/>
                  <a:t>Marilyn Monroe</a:t>
                </a:r>
                <a:endParaRPr lang="en-CA" altLang="en-US" sz="1600" dirty="0"/>
              </a:p>
            </p:txBody>
          </p:sp>
          <p:sp>
            <p:nvSpPr>
              <p:cNvPr id="119" name="Rectangle 33">
                <a:extLst>
                  <a:ext uri="{FF2B5EF4-FFF2-40B4-BE49-F238E27FC236}">
                    <a16:creationId xmlns:a16="http://schemas.microsoft.com/office/drawing/2014/main" id="{C5A1843E-D68F-4021-9192-7E2BF89B2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292" y="5898333"/>
                <a:ext cx="798768" cy="4489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 dirty="0"/>
                  <a:t>John</a:t>
                </a:r>
                <a:endParaRPr lang="en-CA" altLang="en-US" sz="1600" dirty="0"/>
              </a:p>
            </p:txBody>
          </p:sp>
          <p:sp>
            <p:nvSpPr>
              <p:cNvPr id="120" name="Rectangle 34">
                <a:extLst>
                  <a:ext uri="{FF2B5EF4-FFF2-40B4-BE49-F238E27FC236}">
                    <a16:creationId xmlns:a16="http://schemas.microsoft.com/office/drawing/2014/main" id="{DA0F712F-5DCE-4546-A4C4-60C569984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060" y="5539966"/>
                <a:ext cx="798768" cy="358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 dirty="0"/>
                  <a:t>Beth</a:t>
                </a:r>
                <a:endParaRPr lang="en-CA" altLang="en-US" sz="1600" dirty="0"/>
              </a:p>
            </p:txBody>
          </p:sp>
          <p:sp>
            <p:nvSpPr>
              <p:cNvPr id="121" name="Rectangle 35">
                <a:extLst>
                  <a:ext uri="{FF2B5EF4-FFF2-40B4-BE49-F238E27FC236}">
                    <a16:creationId xmlns:a16="http://schemas.microsoft.com/office/drawing/2014/main" id="{3680FBAD-B4B9-47BD-8102-864930D61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292" y="5539966"/>
                <a:ext cx="798768" cy="358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 dirty="0"/>
                  <a:t>Bob</a:t>
                </a:r>
                <a:endParaRPr lang="en-CA" altLang="en-US" sz="1600" dirty="0"/>
              </a:p>
            </p:txBody>
          </p:sp>
          <p:sp>
            <p:nvSpPr>
              <p:cNvPr id="122" name="Rectangle 36">
                <a:extLst>
                  <a:ext uri="{FF2B5EF4-FFF2-40B4-BE49-F238E27FC236}">
                    <a16:creationId xmlns:a16="http://schemas.microsoft.com/office/drawing/2014/main" id="{7B56BA81-D93C-467C-AED6-8DC7BCE28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0060" y="5181600"/>
                <a:ext cx="798768" cy="358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 dirty="0"/>
                  <a:t>Mary</a:t>
                </a:r>
                <a:endParaRPr lang="en-CA" altLang="en-US" sz="1600" dirty="0"/>
              </a:p>
            </p:txBody>
          </p:sp>
          <p:sp>
            <p:nvSpPr>
              <p:cNvPr id="123" name="Rectangle 37">
                <a:extLst>
                  <a:ext uri="{FF2B5EF4-FFF2-40B4-BE49-F238E27FC236}">
                    <a16:creationId xmlns:a16="http://schemas.microsoft.com/office/drawing/2014/main" id="{BD35A2C1-B604-425F-B470-6E2359C9A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292" y="5181600"/>
                <a:ext cx="798768" cy="358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 dirty="0"/>
                  <a:t>Sam</a:t>
                </a:r>
                <a:endParaRPr lang="en-CA" altLang="en-US" sz="1600" dirty="0"/>
              </a:p>
            </p:txBody>
          </p:sp>
          <p:sp>
            <p:nvSpPr>
              <p:cNvPr id="124" name="Freeform 38">
                <a:extLst>
                  <a:ext uri="{FF2B5EF4-FFF2-40B4-BE49-F238E27FC236}">
                    <a16:creationId xmlns:a16="http://schemas.microsoft.com/office/drawing/2014/main" id="{8765AB72-D1A2-44F3-A473-7E17C8932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368" y="5362669"/>
                <a:ext cx="407704" cy="388545"/>
              </a:xfrm>
              <a:custGeom>
                <a:avLst/>
                <a:gdLst>
                  <a:gd name="T0" fmla="*/ 0 w 490"/>
                  <a:gd name="T1" fmla="*/ 0 h 515"/>
                  <a:gd name="T2" fmla="*/ 490 w 490"/>
                  <a:gd name="T3" fmla="*/ 515 h 515"/>
                  <a:gd name="T4" fmla="*/ 0 60000 65536"/>
                  <a:gd name="T5" fmla="*/ 0 60000 65536"/>
                  <a:gd name="T6" fmla="*/ 0 w 490"/>
                  <a:gd name="T7" fmla="*/ 0 h 515"/>
                  <a:gd name="T8" fmla="*/ 490 w 490"/>
                  <a:gd name="T9" fmla="*/ 515 h 51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90" h="515">
                    <a:moveTo>
                      <a:pt x="0" y="0"/>
                    </a:moveTo>
                    <a:lnTo>
                      <a:pt x="490" y="515"/>
                    </a:lnTo>
                  </a:path>
                </a:pathLst>
              </a:cu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5" name="Line 39">
                <a:extLst>
                  <a:ext uri="{FF2B5EF4-FFF2-40B4-BE49-F238E27FC236}">
                    <a16:creationId xmlns:a16="http://schemas.microsoft.com/office/drawing/2014/main" id="{268DA839-E564-463C-AE22-9931025593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30430" y="5724808"/>
                <a:ext cx="319507" cy="398352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6" name="Freeform 40">
                <a:extLst>
                  <a:ext uri="{FF2B5EF4-FFF2-40B4-BE49-F238E27FC236}">
                    <a16:creationId xmlns:a16="http://schemas.microsoft.com/office/drawing/2014/main" id="{4E3CDE83-E0DD-49C9-95EE-6394DA6CE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368" y="5393602"/>
                <a:ext cx="359446" cy="729558"/>
              </a:xfrm>
              <a:custGeom>
                <a:avLst/>
                <a:gdLst>
                  <a:gd name="T0" fmla="*/ 0 w 432"/>
                  <a:gd name="T1" fmla="*/ 967 h 967"/>
                  <a:gd name="T2" fmla="*/ 432 w 432"/>
                  <a:gd name="T3" fmla="*/ 0 h 967"/>
                  <a:gd name="T4" fmla="*/ 0 60000 65536"/>
                  <a:gd name="T5" fmla="*/ 0 60000 65536"/>
                  <a:gd name="T6" fmla="*/ 0 w 432"/>
                  <a:gd name="T7" fmla="*/ 0 h 967"/>
                  <a:gd name="T8" fmla="*/ 432 w 432"/>
                  <a:gd name="T9" fmla="*/ 967 h 9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32" h="967">
                    <a:moveTo>
                      <a:pt x="0" y="967"/>
                    </a:moveTo>
                    <a:lnTo>
                      <a:pt x="432" y="0"/>
                    </a:lnTo>
                  </a:path>
                </a:pathLst>
              </a:cu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27" name="Line 42">
                <a:extLst>
                  <a:ext uri="{FF2B5EF4-FFF2-40B4-BE49-F238E27FC236}">
                    <a16:creationId xmlns:a16="http://schemas.microsoft.com/office/drawing/2014/main" id="{E5BBECA2-FB15-46BF-815F-694EBEB210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70368" y="6557727"/>
                <a:ext cx="359446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128" name="Picture 43" descr="j0396724">
                <a:extLst>
                  <a:ext uri="{FF2B5EF4-FFF2-40B4-BE49-F238E27FC236}">
                    <a16:creationId xmlns:a16="http://schemas.microsoft.com/office/drawing/2014/main" id="{88A3F014-E264-42CD-82EC-FEBDA72213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08920" y="6304230"/>
                <a:ext cx="379415" cy="3983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" name="Picture 44" descr="j0233040">
                <a:extLst>
                  <a:ext uri="{FF2B5EF4-FFF2-40B4-BE49-F238E27FC236}">
                    <a16:creationId xmlns:a16="http://schemas.microsoft.com/office/drawing/2014/main" id="{CBD7C92C-B063-40C5-8F34-078AFED6000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63990" y="5217814"/>
                <a:ext cx="319507" cy="2882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0" name="Picture 45" descr="j0334222">
                <a:extLst>
                  <a:ext uri="{FF2B5EF4-FFF2-40B4-BE49-F238E27FC236}">
                    <a16:creationId xmlns:a16="http://schemas.microsoft.com/office/drawing/2014/main" id="{81AEE40C-ECCC-4E1A-B0E0-FC60FFB64D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24051" y="5543739"/>
                <a:ext cx="251279" cy="355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31" name="Group 46">
                <a:extLst>
                  <a:ext uri="{FF2B5EF4-FFF2-40B4-BE49-F238E27FC236}">
                    <a16:creationId xmlns:a16="http://schemas.microsoft.com/office/drawing/2014/main" id="{BF8D6213-7143-4B75-AD11-9985DB3722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71600" y="5217814"/>
                <a:ext cx="397720" cy="1448554"/>
                <a:chOff x="3330" y="1728"/>
                <a:chExt cx="478" cy="1920"/>
              </a:xfrm>
            </p:grpSpPr>
            <p:pic>
              <p:nvPicPr>
                <p:cNvPr id="133" name="Picture 47" descr="j0232906">
                  <a:extLst>
                    <a:ext uri="{FF2B5EF4-FFF2-40B4-BE49-F238E27FC236}">
                      <a16:creationId xmlns:a16="http://schemas.microsoft.com/office/drawing/2014/main" id="{B1EBAFDF-E3A7-416C-B510-DF6D8B1D0CF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522" y="1728"/>
                  <a:ext cx="232" cy="44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34" name="Picture 48" descr="j0232139">
                  <a:extLst>
                    <a:ext uri="{FF2B5EF4-FFF2-40B4-BE49-F238E27FC236}">
                      <a16:creationId xmlns:a16="http://schemas.microsoft.com/office/drawing/2014/main" id="{BA20EC31-A1E3-4A52-B22C-55EC102AF60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330" y="2256"/>
                  <a:ext cx="475" cy="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35" name="Picture 49" descr="j0397518">
                  <a:extLst>
                    <a:ext uri="{FF2B5EF4-FFF2-40B4-BE49-F238E27FC236}">
                      <a16:creationId xmlns:a16="http://schemas.microsoft.com/office/drawing/2014/main" id="{AA3FEA10-913C-45FA-ADF1-8C2C0F759E7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426" y="2688"/>
                  <a:ext cx="382" cy="38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36" name="Picture 50" descr="j0334220">
                  <a:extLst>
                    <a:ext uri="{FF2B5EF4-FFF2-40B4-BE49-F238E27FC236}">
                      <a16:creationId xmlns:a16="http://schemas.microsoft.com/office/drawing/2014/main" id="{242B9C5F-4B0C-4B07-93CA-3738D0144F9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426" y="3120"/>
                  <a:ext cx="333" cy="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pic>
            <p:nvPicPr>
              <p:cNvPr id="132" name="Picture 51">
                <a:extLst>
                  <a:ext uri="{FF2B5EF4-FFF2-40B4-BE49-F238E27FC236}">
                    <a16:creationId xmlns:a16="http://schemas.microsoft.com/office/drawing/2014/main" id="{AF1AC8A7-397B-4649-A4D0-31DFC49E3C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102264" y="5942091"/>
                <a:ext cx="266256" cy="3621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830E400D-6CC3-44E2-BE35-EB1988EBCF2C}"/>
                  </a:ext>
                </a:extLst>
              </p:cNvPr>
              <p:cNvSpPr/>
              <p:nvPr/>
            </p:nvSpPr>
            <p:spPr>
              <a:xfrm>
                <a:off x="2181467" y="4879502"/>
                <a:ext cx="451202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l-GR" altLang="en-US" sz="2400" dirty="0">
                    <a:solidFill>
                      <a:srgbClr val="66FF66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endParaRPr lang="en-US" altLang="en-US" sz="2400" dirty="0">
                  <a:latin typeface="+mj-lt"/>
                </a:endParaRPr>
              </a:p>
            </p:txBody>
          </p:sp>
        </p:grpSp>
        <p:sp>
          <p:nvSpPr>
            <p:cNvPr id="183" name="Rectangle 182">
              <a:extLst>
                <a:ext uri="{FF2B5EF4-FFF2-40B4-BE49-F238E27FC236}">
                  <a16:creationId xmlns:a16="http://schemas.microsoft.com/office/drawing/2014/main" id="{24BF49DC-A4ED-4D1F-A62B-44AE84C146A3}"/>
                </a:ext>
              </a:extLst>
            </p:cNvPr>
            <p:cNvSpPr/>
            <p:nvPr/>
          </p:nvSpPr>
          <p:spPr>
            <a:xfrm>
              <a:off x="1001964" y="4469577"/>
              <a:ext cx="5145009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1" algn="l"/>
              <a:r>
                <a:rPr lang="en-US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For </a:t>
              </a:r>
              <a:r>
                <a:rPr lang="el-GR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,</a:t>
              </a:r>
              <a:r>
                <a:rPr lang="en-US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US" altLang="en-US" sz="2400" dirty="0">
                  <a:solidFill>
                    <a:srgbClr val="FFFF00"/>
                  </a:solidFill>
                </a:rPr>
                <a:t>y</a:t>
              </a:r>
              <a:r>
                <a:rPr lang="en-US" altLang="en-US" sz="2400" baseline="-25000" dirty="0">
                  <a:solidFill>
                    <a:srgbClr val="FFFF00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rgbClr val="FFFF00"/>
                  </a:solidFill>
                  <a:sym typeface="Symbol" pitchFamily="18" charset="2"/>
                </a:rPr>
                <a:t>(</a:t>
              </a:r>
              <a:r>
                <a:rPr lang="en-US" altLang="en-US" sz="2400" dirty="0">
                  <a:sym typeface="Symbol" pitchFamily="18" charset="2"/>
                </a:rPr>
                <a:t>Sam</a:t>
              </a:r>
              <a:r>
                <a:rPr lang="en-US" altLang="en-US" sz="2400" dirty="0">
                  <a:solidFill>
                    <a:srgbClr val="FFFF00"/>
                  </a:solidFill>
                  <a:sym typeface="Symbol" pitchFamily="18" charset="2"/>
                </a:rPr>
                <a:t>) </a:t>
              </a:r>
              <a:r>
                <a:rPr lang="en-US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= Beth.</a:t>
              </a:r>
              <a:endParaRPr lang="en-US" altLang="en-US" sz="2400" dirty="0">
                <a:latin typeface="+mj-lt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878DBD2-D08A-48AC-BF14-E0E72356A627}"/>
              </a:ext>
            </a:extLst>
          </p:cNvPr>
          <p:cNvGrpSpPr/>
          <p:nvPr/>
        </p:nvGrpSpPr>
        <p:grpSpPr>
          <a:xfrm>
            <a:off x="4989591" y="4495800"/>
            <a:ext cx="5145009" cy="2207098"/>
            <a:chOff x="4989591" y="4495800"/>
            <a:chExt cx="5145009" cy="2207098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C6C885F-0278-462D-B1DF-961E82EBC040}"/>
                </a:ext>
              </a:extLst>
            </p:cNvPr>
            <p:cNvGrpSpPr/>
            <p:nvPr/>
          </p:nvGrpSpPr>
          <p:grpSpPr>
            <a:xfrm>
              <a:off x="6112865" y="4884147"/>
              <a:ext cx="2116735" cy="1818751"/>
              <a:chOff x="4284065" y="4963049"/>
              <a:chExt cx="2116735" cy="1818751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5A82E421-A5B4-4563-80A4-62797C2A10C2}"/>
                  </a:ext>
                </a:extLst>
              </p:cNvPr>
              <p:cNvGrpSpPr/>
              <p:nvPr/>
            </p:nvGrpSpPr>
            <p:grpSpPr>
              <a:xfrm>
                <a:off x="4284065" y="5257800"/>
                <a:ext cx="2116735" cy="1524000"/>
                <a:chOff x="4284065" y="5105400"/>
                <a:chExt cx="2116735" cy="1524000"/>
              </a:xfrm>
            </p:grpSpPr>
            <p:sp>
              <p:nvSpPr>
                <p:cNvPr id="160" name="Rectangle 30">
                  <a:extLst>
                    <a:ext uri="{FF2B5EF4-FFF2-40B4-BE49-F238E27FC236}">
                      <a16:creationId xmlns:a16="http://schemas.microsoft.com/office/drawing/2014/main" id="{CAA9CED0-22B0-43AD-B73A-5EA470CE71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2525" y="6271034"/>
                  <a:ext cx="798768" cy="358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 dirty="0"/>
                    <a:t>Ann</a:t>
                  </a:r>
                  <a:endParaRPr lang="en-CA" altLang="en-US" sz="1600" dirty="0"/>
                </a:p>
              </p:txBody>
            </p:sp>
            <p:sp>
              <p:nvSpPr>
                <p:cNvPr id="161" name="Rectangle 31">
                  <a:extLst>
                    <a:ext uri="{FF2B5EF4-FFF2-40B4-BE49-F238E27FC236}">
                      <a16:creationId xmlns:a16="http://schemas.microsoft.com/office/drawing/2014/main" id="{6A98504B-D039-42F0-B6E3-5B968AFF87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3757" y="6271034"/>
                  <a:ext cx="798768" cy="358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 dirty="0"/>
                    <a:t>Fred</a:t>
                  </a:r>
                  <a:endParaRPr lang="en-CA" altLang="en-US" sz="1600" dirty="0"/>
                </a:p>
              </p:txBody>
            </p:sp>
            <p:sp>
              <p:nvSpPr>
                <p:cNvPr id="162" name="Rectangle 32">
                  <a:extLst>
                    <a:ext uri="{FF2B5EF4-FFF2-40B4-BE49-F238E27FC236}">
                      <a16:creationId xmlns:a16="http://schemas.microsoft.com/office/drawing/2014/main" id="{D7B10A85-318F-4F23-B242-CC2BC8A5A9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2525" y="5822133"/>
                  <a:ext cx="898614" cy="4489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 dirty="0"/>
                    <a:t>Marilyn Monroe</a:t>
                  </a:r>
                  <a:endParaRPr lang="en-CA" altLang="en-US" sz="1600" dirty="0"/>
                </a:p>
              </p:txBody>
            </p:sp>
            <p:sp>
              <p:nvSpPr>
                <p:cNvPr id="163" name="Rectangle 33">
                  <a:extLst>
                    <a:ext uri="{FF2B5EF4-FFF2-40B4-BE49-F238E27FC236}">
                      <a16:creationId xmlns:a16="http://schemas.microsoft.com/office/drawing/2014/main" id="{93DD896A-5D90-4C93-AAFE-8D0934F4EC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3757" y="5822133"/>
                  <a:ext cx="798768" cy="4489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 dirty="0"/>
                    <a:t>John</a:t>
                  </a:r>
                  <a:endParaRPr lang="en-CA" altLang="en-US" sz="1600" dirty="0"/>
                </a:p>
              </p:txBody>
            </p:sp>
            <p:sp>
              <p:nvSpPr>
                <p:cNvPr id="164" name="Rectangle 34">
                  <a:extLst>
                    <a:ext uri="{FF2B5EF4-FFF2-40B4-BE49-F238E27FC236}">
                      <a16:creationId xmlns:a16="http://schemas.microsoft.com/office/drawing/2014/main" id="{24B2AB94-6AC9-4A77-827C-D0822EB6F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2525" y="5463766"/>
                  <a:ext cx="798768" cy="358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 dirty="0"/>
                    <a:t>Beth</a:t>
                  </a:r>
                  <a:endParaRPr lang="en-CA" altLang="en-US" sz="1600" dirty="0"/>
                </a:p>
              </p:txBody>
            </p:sp>
            <p:sp>
              <p:nvSpPr>
                <p:cNvPr id="165" name="Rectangle 35">
                  <a:extLst>
                    <a:ext uri="{FF2B5EF4-FFF2-40B4-BE49-F238E27FC236}">
                      <a16:creationId xmlns:a16="http://schemas.microsoft.com/office/drawing/2014/main" id="{2C7745EE-9695-4D30-9D60-D930EB1AC4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3757" y="5463766"/>
                  <a:ext cx="798768" cy="358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 dirty="0"/>
                    <a:t>Bob</a:t>
                  </a:r>
                  <a:endParaRPr lang="en-CA" altLang="en-US" sz="1600" dirty="0"/>
                </a:p>
              </p:txBody>
            </p:sp>
            <p:sp>
              <p:nvSpPr>
                <p:cNvPr id="166" name="Rectangle 36">
                  <a:extLst>
                    <a:ext uri="{FF2B5EF4-FFF2-40B4-BE49-F238E27FC236}">
                      <a16:creationId xmlns:a16="http://schemas.microsoft.com/office/drawing/2014/main" id="{A85B3673-25EF-4958-AF86-50472C0A24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2525" y="5105400"/>
                  <a:ext cx="798768" cy="358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 dirty="0"/>
                    <a:t>Mary</a:t>
                  </a:r>
                  <a:endParaRPr lang="en-CA" altLang="en-US" sz="1600" dirty="0"/>
                </a:p>
              </p:txBody>
            </p:sp>
            <p:sp>
              <p:nvSpPr>
                <p:cNvPr id="167" name="Rectangle 37">
                  <a:extLst>
                    <a:ext uri="{FF2B5EF4-FFF2-40B4-BE49-F238E27FC236}">
                      <a16:creationId xmlns:a16="http://schemas.microsoft.com/office/drawing/2014/main" id="{9F89E8F9-5CBF-43E5-98B9-223F8499E9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3757" y="5105400"/>
                  <a:ext cx="798768" cy="3583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 dirty="0"/>
                    <a:t>Sam</a:t>
                  </a:r>
                  <a:endParaRPr lang="en-CA" altLang="en-US" sz="1600" dirty="0"/>
                </a:p>
              </p:txBody>
            </p:sp>
            <p:sp>
              <p:nvSpPr>
                <p:cNvPr id="168" name="Freeform 38">
                  <a:extLst>
                    <a:ext uri="{FF2B5EF4-FFF2-40B4-BE49-F238E27FC236}">
                      <a16:creationId xmlns:a16="http://schemas.microsoft.com/office/drawing/2014/main" id="{EB5A25D1-B4B5-4D5D-AE57-70A209A14D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5101881" y="5317333"/>
                  <a:ext cx="352133" cy="0"/>
                </a:xfrm>
                <a:custGeom>
                  <a:avLst/>
                  <a:gdLst>
                    <a:gd name="T0" fmla="*/ 0 w 490"/>
                    <a:gd name="T1" fmla="*/ 0 h 515"/>
                    <a:gd name="T2" fmla="*/ 490 w 490"/>
                    <a:gd name="T3" fmla="*/ 515 h 515"/>
                    <a:gd name="T4" fmla="*/ 0 60000 65536"/>
                    <a:gd name="T5" fmla="*/ 0 60000 65536"/>
                    <a:gd name="T6" fmla="*/ 0 w 490"/>
                    <a:gd name="T7" fmla="*/ 0 h 515"/>
                    <a:gd name="T8" fmla="*/ 490 w 490"/>
                    <a:gd name="T9" fmla="*/ 515 h 51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90" h="515">
                      <a:moveTo>
                        <a:pt x="0" y="0"/>
                      </a:moveTo>
                      <a:lnTo>
                        <a:pt x="490" y="515"/>
                      </a:lnTo>
                    </a:path>
                  </a:pathLst>
                </a:custGeom>
                <a:noFill/>
                <a:ln w="38100">
                  <a:solidFill>
                    <a:srgbClr val="00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69" name="Line 39">
                  <a:extLst>
                    <a:ext uri="{FF2B5EF4-FFF2-40B4-BE49-F238E27FC236}">
                      <a16:creationId xmlns:a16="http://schemas.microsoft.com/office/drawing/2014/main" id="{8A23918A-8532-4C77-B8DC-B5E6F4BCB5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042895" y="5648608"/>
                  <a:ext cx="319507" cy="398352"/>
                </a:xfrm>
                <a:prstGeom prst="line">
                  <a:avLst/>
                </a:prstGeom>
                <a:noFill/>
                <a:ln w="38100">
                  <a:solidFill>
                    <a:srgbClr val="00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40">
                  <a:extLst>
                    <a:ext uri="{FF2B5EF4-FFF2-40B4-BE49-F238E27FC236}">
                      <a16:creationId xmlns:a16="http://schemas.microsoft.com/office/drawing/2014/main" id="{B6721E3E-81FC-4EE5-A211-4074DCFBAC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2833" y="5317402"/>
                  <a:ext cx="359446" cy="729558"/>
                </a:xfrm>
                <a:custGeom>
                  <a:avLst/>
                  <a:gdLst>
                    <a:gd name="T0" fmla="*/ 0 w 432"/>
                    <a:gd name="T1" fmla="*/ 967 h 967"/>
                    <a:gd name="T2" fmla="*/ 432 w 432"/>
                    <a:gd name="T3" fmla="*/ 0 h 967"/>
                    <a:gd name="T4" fmla="*/ 0 60000 65536"/>
                    <a:gd name="T5" fmla="*/ 0 60000 65536"/>
                    <a:gd name="T6" fmla="*/ 0 w 432"/>
                    <a:gd name="T7" fmla="*/ 0 h 967"/>
                    <a:gd name="T8" fmla="*/ 432 w 432"/>
                    <a:gd name="T9" fmla="*/ 967 h 96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32" h="967">
                      <a:moveTo>
                        <a:pt x="0" y="967"/>
                      </a:moveTo>
                      <a:lnTo>
                        <a:pt x="432" y="0"/>
                      </a:lnTo>
                    </a:path>
                  </a:pathLst>
                </a:custGeom>
                <a:noFill/>
                <a:ln w="38100">
                  <a:solidFill>
                    <a:srgbClr val="00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Line 42">
                  <a:extLst>
                    <a:ext uri="{FF2B5EF4-FFF2-40B4-BE49-F238E27FC236}">
                      <a16:creationId xmlns:a16="http://schemas.microsoft.com/office/drawing/2014/main" id="{4E2EAB68-B7E0-4A9D-9A01-11F2DEFDD4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082833" y="6481527"/>
                  <a:ext cx="359446" cy="0"/>
                </a:xfrm>
                <a:prstGeom prst="line">
                  <a:avLst/>
                </a:prstGeom>
                <a:noFill/>
                <a:ln w="38100">
                  <a:solidFill>
                    <a:srgbClr val="0099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172" name="Picture 43" descr="j0396724">
                  <a:extLst>
                    <a:ext uri="{FF2B5EF4-FFF2-40B4-BE49-F238E27FC236}">
                      <a16:creationId xmlns:a16="http://schemas.microsoft.com/office/drawing/2014/main" id="{B8D1BA93-4D7D-487D-912C-59A56AB76C7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021385" y="6228030"/>
                  <a:ext cx="379415" cy="3983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73" name="Picture 44" descr="j0233040">
                  <a:extLst>
                    <a:ext uri="{FF2B5EF4-FFF2-40B4-BE49-F238E27FC236}">
                      <a16:creationId xmlns:a16="http://schemas.microsoft.com/office/drawing/2014/main" id="{A8B2700B-0719-443D-83B6-F21501EACB7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976455" y="5141614"/>
                  <a:ext cx="319507" cy="2882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74" name="Picture 45" descr="j0334222">
                  <a:extLst>
                    <a:ext uri="{FF2B5EF4-FFF2-40B4-BE49-F238E27FC236}">
                      <a16:creationId xmlns:a16="http://schemas.microsoft.com/office/drawing/2014/main" id="{12B7391C-356D-4AF8-8943-AF315CA8C65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936516" y="5467539"/>
                  <a:ext cx="251279" cy="3553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175" name="Group 46">
                  <a:extLst>
                    <a:ext uri="{FF2B5EF4-FFF2-40B4-BE49-F238E27FC236}">
                      <a16:creationId xmlns:a16="http://schemas.microsoft.com/office/drawing/2014/main" id="{449B7427-BB98-4438-ACCF-C78D172D22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284065" y="5141614"/>
                  <a:ext cx="397720" cy="1448554"/>
                  <a:chOff x="3330" y="1728"/>
                  <a:chExt cx="478" cy="1920"/>
                </a:xfrm>
              </p:grpSpPr>
              <p:pic>
                <p:nvPicPr>
                  <p:cNvPr id="176" name="Picture 47" descr="j0232906">
                    <a:extLst>
                      <a:ext uri="{FF2B5EF4-FFF2-40B4-BE49-F238E27FC236}">
                        <a16:creationId xmlns:a16="http://schemas.microsoft.com/office/drawing/2014/main" id="{E49ED874-B4E7-47FB-BDA9-D93EB5603E8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522" y="1728"/>
                    <a:ext cx="232" cy="4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77" name="Picture 48" descr="j0232139">
                    <a:extLst>
                      <a:ext uri="{FF2B5EF4-FFF2-40B4-BE49-F238E27FC236}">
                        <a16:creationId xmlns:a16="http://schemas.microsoft.com/office/drawing/2014/main" id="{760F307E-6409-4ED6-A122-1D54123FF15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330" y="2256"/>
                    <a:ext cx="475" cy="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78" name="Picture 49" descr="j0397518">
                    <a:extLst>
                      <a:ext uri="{FF2B5EF4-FFF2-40B4-BE49-F238E27FC236}">
                        <a16:creationId xmlns:a16="http://schemas.microsoft.com/office/drawing/2014/main" id="{80CD96BC-018D-4B01-9EBF-307FD5E34DD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426" y="2688"/>
                    <a:ext cx="382" cy="3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79" name="Picture 50" descr="j0334220">
                    <a:extLst>
                      <a:ext uri="{FF2B5EF4-FFF2-40B4-BE49-F238E27FC236}">
                        <a16:creationId xmlns:a16="http://schemas.microsoft.com/office/drawing/2014/main" id="{F99E3831-5BAF-45F5-AF80-CE7A3A54A54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426" y="3120"/>
                    <a:ext cx="333" cy="5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pic>
              <p:nvPicPr>
                <p:cNvPr id="180" name="Picture 51">
                  <a:extLst>
                    <a:ext uri="{FF2B5EF4-FFF2-40B4-BE49-F238E27FC236}">
                      <a16:creationId xmlns:a16="http://schemas.microsoft.com/office/drawing/2014/main" id="{1728DB30-D235-4C6F-ACDD-2C0902FA097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014729" y="5865891"/>
                  <a:ext cx="266256" cy="36213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650A9E00-3F51-49D1-99FB-D20C5C7721B4}"/>
                  </a:ext>
                </a:extLst>
              </p:cNvPr>
              <p:cNvSpPr/>
              <p:nvPr/>
            </p:nvSpPr>
            <p:spPr>
              <a:xfrm>
                <a:off x="5107224" y="4963049"/>
                <a:ext cx="451202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:r>
                  <a:rPr lang="el-GR" altLang="en-US" sz="2400" dirty="0">
                    <a:solidFill>
                      <a:srgbClr val="0099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α</a:t>
                </a:r>
                <a:endParaRPr lang="en-US" altLang="en-US" sz="2400" dirty="0">
                  <a:solidFill>
                    <a:srgbClr val="009900"/>
                  </a:solidFill>
                  <a:latin typeface="+mj-lt"/>
                </a:endParaRPr>
              </a:p>
            </p:txBody>
          </p:sp>
        </p:grpSp>
        <p:sp>
          <p:nvSpPr>
            <p:cNvPr id="184" name="Rectangle 183">
              <a:extLst>
                <a:ext uri="{FF2B5EF4-FFF2-40B4-BE49-F238E27FC236}">
                  <a16:creationId xmlns:a16="http://schemas.microsoft.com/office/drawing/2014/main" id="{5A948A24-1CE4-4FCB-8688-1075802A3BFB}"/>
                </a:ext>
              </a:extLst>
            </p:cNvPr>
            <p:cNvSpPr/>
            <p:nvPr/>
          </p:nvSpPr>
          <p:spPr>
            <a:xfrm>
              <a:off x="4989591" y="4495800"/>
              <a:ext cx="5145009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1" algn="l"/>
              <a:r>
                <a:rPr lang="en-US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For </a:t>
              </a:r>
              <a:r>
                <a:rPr lang="el-GR" altLang="en-US" sz="2400" dirty="0">
                  <a:solidFill>
                    <a:srgbClr val="0099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US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,</a:t>
              </a:r>
              <a:r>
                <a:rPr lang="en-US" altLang="en-US" sz="2400" dirty="0">
                  <a:solidFill>
                    <a:srgbClr val="66FF66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lang="en-US" altLang="en-US" sz="2400" dirty="0">
                  <a:solidFill>
                    <a:srgbClr val="FFFF00"/>
                  </a:solidFill>
                </a:rPr>
                <a:t>y</a:t>
              </a:r>
              <a:r>
                <a:rPr lang="en-US" altLang="en-US" sz="2400" baseline="-25000" dirty="0">
                  <a:solidFill>
                    <a:srgbClr val="FFFF00"/>
                  </a:solidFill>
                  <a:latin typeface="Symbol" pitchFamily="18" charset="2"/>
                </a:rPr>
                <a:t>$</a:t>
              </a:r>
              <a:r>
                <a:rPr lang="en-US" altLang="en-US" sz="2400" dirty="0">
                  <a:solidFill>
                    <a:srgbClr val="FFFF00"/>
                  </a:solidFill>
                  <a:sym typeface="Symbol" pitchFamily="18" charset="2"/>
                </a:rPr>
                <a:t>(</a:t>
              </a:r>
              <a:r>
                <a:rPr lang="en-US" altLang="en-US" sz="2400" dirty="0">
                  <a:sym typeface="Symbol" pitchFamily="18" charset="2"/>
                </a:rPr>
                <a:t>Sam</a:t>
              </a:r>
              <a:r>
                <a:rPr lang="en-US" altLang="en-US" sz="2400" dirty="0">
                  <a:solidFill>
                    <a:srgbClr val="FFFF00"/>
                  </a:solidFill>
                  <a:sym typeface="Symbol" pitchFamily="18" charset="2"/>
                </a:rPr>
                <a:t>) </a:t>
              </a:r>
              <a:r>
                <a:rPr lang="en-US" altLang="en-US" sz="2400" dirty="0">
                  <a:cs typeface="Times New Roman" panose="02020603050405020304" pitchFamily="18" charset="0"/>
                  <a:sym typeface="Symbol" panose="05050102010706020507" pitchFamily="18" charset="2"/>
                </a:rPr>
                <a:t>= Mary.</a:t>
              </a:r>
              <a:endParaRPr lang="en-US" altLang="en-US" sz="2400" dirty="0">
                <a:latin typeface="+mj-lt"/>
              </a:endParaRPr>
            </a:p>
          </p:txBody>
        </p:sp>
      </p:grpSp>
      <p:sp>
        <p:nvSpPr>
          <p:cNvPr id="93" name="Rectangle 2">
            <a:extLst>
              <a:ext uri="{FF2B5EF4-FFF2-40B4-BE49-F238E27FC236}">
                <a16:creationId xmlns:a16="http://schemas.microsoft.com/office/drawing/2014/main" id="{EDBBCB70-6DCC-44F2-BBDA-7E5C16161883}"/>
              </a:ext>
            </a:extLst>
          </p:cNvPr>
          <p:cNvSpPr txBox="1">
            <a:spLocks noChangeArrowheads="1"/>
          </p:cNvSpPr>
          <p:nvPr/>
        </p:nvSpPr>
        <p:spPr>
          <a:xfrm>
            <a:off x="966501" y="0"/>
            <a:ext cx="7186899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Removing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Oracle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867688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  <p:bldP spid="82" grpId="0"/>
      <p:bldP spid="83" grpId="0"/>
      <p:bldP spid="84" grpId="0"/>
      <p:bldP spid="50" grpId="0"/>
      <p:bldP spid="52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78" name="Picture 5" descr="j0116172">
            <a:extLst>
              <a:ext uri="{FF2B5EF4-FFF2-40B4-BE49-F238E27FC236}">
                <a16:creationId xmlns:a16="http://schemas.microsoft.com/office/drawing/2014/main" id="{D48DD335-9841-4C90-B039-A38E453F30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" name="AutoShape 8">
            <a:extLst>
              <a:ext uri="{FF2B5EF4-FFF2-40B4-BE49-F238E27FC236}">
                <a16:creationId xmlns:a16="http://schemas.microsoft.com/office/drawing/2014/main" id="{F884D5C4-2645-4935-8FD6-E226D5898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7654" y="1828800"/>
            <a:ext cx="5003800" cy="1928293"/>
          </a:xfrm>
          <a:prstGeom prst="wedgeRectCallout">
            <a:avLst>
              <a:gd name="adj1" fmla="val -54169"/>
              <a:gd name="adj2" fmla="val -5280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  <a:endParaRPr lang="en-US" altLang="en-US" sz="2400" dirty="0"/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i+1.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x,y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i+2.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66FF66"/>
                </a:solidFill>
                <a:sym typeface="Symbol" pitchFamily="18" charset="2"/>
              </a:rPr>
              <a:t>x</a:t>
            </a:r>
            <a:r>
              <a:rPr lang="en-US" altLang="en-US" sz="2400" dirty="0" err="1">
                <a:solidFill>
                  <a:srgbClr val="FFC000"/>
                </a:solidFill>
              </a:rPr>
              <a:t>,y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i+3.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66FF66"/>
                </a:solidFill>
              </a:rPr>
              <a:t>x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(</a:t>
            </a:r>
            <a:r>
              <a:rPr lang="en-US" altLang="en-US" sz="2400" dirty="0">
                <a:solidFill>
                  <a:srgbClr val="66FF66"/>
                </a:solidFill>
                <a:sym typeface="Symbol" pitchFamily="18" charset="2"/>
              </a:rPr>
              <a:t>x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58841C23-439E-4C5C-B8B3-F6750E96B140}"/>
              </a:ext>
            </a:extLst>
          </p:cNvPr>
          <p:cNvSpPr/>
          <p:nvPr/>
        </p:nvSpPr>
        <p:spPr>
          <a:xfrm>
            <a:off x="5036507" y="2556765"/>
            <a:ext cx="296449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Remove </a:t>
            </a:r>
            <a:r>
              <a:rPr lang="en-US" altLang="en-US" sz="2400" dirty="0">
                <a:latin typeface="Symbol" pitchFamily="18" charset="2"/>
              </a:rPr>
              <a:t>" </a:t>
            </a:r>
          </a:p>
          <a:p>
            <a:pPr algn="l"/>
            <a:r>
              <a:rPr lang="en-US" altLang="en-US" sz="2400" dirty="0">
                <a:latin typeface="+mj-lt"/>
              </a:rPr>
              <a:t>Remove</a:t>
            </a:r>
            <a:r>
              <a:rPr lang="en-US" altLang="en-US" sz="2400" dirty="0">
                <a:latin typeface="Symbol" pitchFamily="18" charset="2"/>
              </a:rPr>
              <a:t> $.</a:t>
            </a:r>
            <a:r>
              <a:rPr lang="en-US" altLang="en-US" sz="2400" dirty="0">
                <a:latin typeface="+mj-lt"/>
              </a:rPr>
              <a:t> </a:t>
            </a:r>
          </a:p>
        </p:txBody>
      </p:sp>
      <p:sp>
        <p:nvSpPr>
          <p:cNvPr id="81" name="AutoShape 55">
            <a:extLst>
              <a:ext uri="{FF2B5EF4-FFF2-40B4-BE49-F238E27FC236}">
                <a16:creationId xmlns:a16="http://schemas.microsoft.com/office/drawing/2014/main" id="{3C7635EE-AE2E-478F-94CA-3662A560D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685799"/>
            <a:ext cx="4233863" cy="830997"/>
          </a:xfrm>
          <a:prstGeom prst="wedgeRoundRectCallout">
            <a:avLst>
              <a:gd name="adj1" fmla="val -26755"/>
              <a:gd name="adj2" fmla="val 6806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Suppose we know: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x,y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Conclude:        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66FF66"/>
                </a:solidFill>
              </a:rPr>
              <a:t>x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(</a:t>
            </a:r>
            <a:r>
              <a:rPr lang="en-US" altLang="en-US" sz="2400" dirty="0">
                <a:solidFill>
                  <a:srgbClr val="66FF66"/>
                </a:solidFill>
                <a:sym typeface="Symbol" pitchFamily="18" charset="2"/>
              </a:rPr>
              <a:t>x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)</a:t>
            </a:r>
            <a:r>
              <a:rPr lang="en-US" altLang="en-US" sz="2400" dirty="0">
                <a:solidFill>
                  <a:srgbClr val="FFFF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chemeClr val="tx2"/>
              </a:solidFill>
            </a:endParaRPr>
          </a:p>
        </p:txBody>
      </p:sp>
      <p:sp>
        <p:nvSpPr>
          <p:cNvPr id="82" name="Text Box 44">
            <a:extLst>
              <a:ext uri="{FF2B5EF4-FFF2-40B4-BE49-F238E27FC236}">
                <a16:creationId xmlns:a16="http://schemas.microsoft.com/office/drawing/2014/main" id="{F9445917-F16E-418D-BE72-BB58A682FF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6492" y="2908480"/>
            <a:ext cx="26869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</a:rPr>
              <a:t> [                     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sp>
        <p:nvSpPr>
          <p:cNvPr id="83" name="Text Box 44">
            <a:extLst>
              <a:ext uri="{FF2B5EF4-FFF2-40B4-BE49-F238E27FC236}">
                <a16:creationId xmlns:a16="http://schemas.microsoft.com/office/drawing/2014/main" id="{9FB3E014-0069-4F82-B6E2-62D701973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8358" y="3273210"/>
            <a:ext cx="26869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</a:rPr>
              <a:t> [                     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sp>
        <p:nvSpPr>
          <p:cNvPr id="84" name="Text Box 44">
            <a:extLst>
              <a:ext uri="{FF2B5EF4-FFF2-40B4-BE49-F238E27FC236}">
                <a16:creationId xmlns:a16="http://schemas.microsoft.com/office/drawing/2014/main" id="{91566BD7-2727-426F-9A4C-F2129FC48F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3921" y="3264975"/>
            <a:ext cx="351731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</a:rPr>
              <a:t> [                                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FFFF00"/>
              </a:solidFill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00AE2F05-9F40-4461-A20B-43A34531D674}"/>
              </a:ext>
            </a:extLst>
          </p:cNvPr>
          <p:cNvSpPr/>
          <p:nvPr/>
        </p:nvSpPr>
        <p:spPr>
          <a:xfrm>
            <a:off x="457200" y="3235980"/>
            <a:ext cx="9906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8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l-GR" altLang="en-US" sz="28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endParaRPr lang="en-US" sz="2800" dirty="0">
              <a:solidFill>
                <a:srgbClr val="66FF66"/>
              </a:solidFill>
            </a:endParaRPr>
          </a:p>
        </p:txBody>
      </p:sp>
      <p:sp>
        <p:nvSpPr>
          <p:cNvPr id="79" name="AutoShape 55">
            <a:extLst>
              <a:ext uri="{FF2B5EF4-FFF2-40B4-BE49-F238E27FC236}">
                <a16:creationId xmlns:a16="http://schemas.microsoft.com/office/drawing/2014/main" id="{112B2779-2078-4225-9E99-828740079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1786" y="3988160"/>
            <a:ext cx="6129668" cy="523220"/>
          </a:xfrm>
          <a:prstGeom prst="wedgeRoundRectCallout">
            <a:avLst>
              <a:gd name="adj1" fmla="val -53965"/>
              <a:gd name="adj2" fmla="val -36511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None/>
            </a:pPr>
            <a:r>
              <a:rPr lang="en-US" sz="2400" dirty="0"/>
              <a:t>Let’s try switching the order of the quantifiers.</a:t>
            </a:r>
          </a:p>
        </p:txBody>
      </p:sp>
      <p:sp>
        <p:nvSpPr>
          <p:cNvPr id="42" name="Rectangle 2">
            <a:extLst>
              <a:ext uri="{FF2B5EF4-FFF2-40B4-BE49-F238E27FC236}">
                <a16:creationId xmlns:a16="http://schemas.microsoft.com/office/drawing/2014/main" id="{DC43F849-D6B7-4BCD-949D-06DC521FAF19}"/>
              </a:ext>
            </a:extLst>
          </p:cNvPr>
          <p:cNvSpPr txBox="1">
            <a:spLocks noChangeArrowheads="1"/>
          </p:cNvSpPr>
          <p:nvPr/>
        </p:nvSpPr>
        <p:spPr>
          <a:xfrm>
            <a:off x="966501" y="0"/>
            <a:ext cx="7186899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Removing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Oracle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898990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6"/>
          <p:cNvGrpSpPr>
            <a:grpSpLocks/>
          </p:cNvGrpSpPr>
          <p:nvPr/>
        </p:nvGrpSpPr>
        <p:grpSpPr bwMode="auto">
          <a:xfrm flipH="1">
            <a:off x="292200" y="1534385"/>
            <a:ext cx="714953" cy="1303499"/>
            <a:chOff x="2308" y="1513"/>
            <a:chExt cx="1162" cy="2570"/>
          </a:xfrm>
        </p:grpSpPr>
        <p:grpSp>
          <p:nvGrpSpPr>
            <p:cNvPr id="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pic>
        <p:nvPicPr>
          <p:cNvPr id="78" name="Picture 5" descr="j0116172">
            <a:extLst>
              <a:ext uri="{FF2B5EF4-FFF2-40B4-BE49-F238E27FC236}">
                <a16:creationId xmlns:a16="http://schemas.microsoft.com/office/drawing/2014/main" id="{D48DD335-9841-4C90-B039-A38E453F30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" name="Rectangle 79">
            <a:extLst>
              <a:ext uri="{FF2B5EF4-FFF2-40B4-BE49-F238E27FC236}">
                <a16:creationId xmlns:a16="http://schemas.microsoft.com/office/drawing/2014/main" id="{58841C23-439E-4C5C-B8B3-F6750E96B140}"/>
              </a:ext>
            </a:extLst>
          </p:cNvPr>
          <p:cNvSpPr/>
          <p:nvPr/>
        </p:nvSpPr>
        <p:spPr>
          <a:xfrm>
            <a:off x="5036507" y="2556765"/>
            <a:ext cx="296449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Remove </a:t>
            </a:r>
            <a:r>
              <a:rPr lang="en-US" altLang="en-US" sz="2400" dirty="0">
                <a:latin typeface="Symbol" pitchFamily="18" charset="2"/>
              </a:rPr>
              <a:t>" </a:t>
            </a:r>
          </a:p>
          <a:p>
            <a:pPr algn="l"/>
            <a:r>
              <a:rPr lang="en-US" altLang="en-US" sz="2400" dirty="0">
                <a:latin typeface="+mj-lt"/>
              </a:rPr>
              <a:t>Remove</a:t>
            </a:r>
            <a:r>
              <a:rPr lang="en-US" altLang="en-US" sz="2400" dirty="0">
                <a:latin typeface="Symbol" pitchFamily="18" charset="2"/>
              </a:rPr>
              <a:t> $.</a:t>
            </a:r>
            <a:r>
              <a:rPr lang="en-US" altLang="en-US" sz="2400" dirty="0">
                <a:latin typeface="+mj-lt"/>
              </a:rPr>
              <a:t> </a:t>
            </a:r>
          </a:p>
        </p:txBody>
      </p:sp>
      <p:sp>
        <p:nvSpPr>
          <p:cNvPr id="81" name="AutoShape 55">
            <a:extLst>
              <a:ext uri="{FF2B5EF4-FFF2-40B4-BE49-F238E27FC236}">
                <a16:creationId xmlns:a16="http://schemas.microsoft.com/office/drawing/2014/main" id="{3C7635EE-AE2E-478F-94CA-3662A560D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685799"/>
            <a:ext cx="4233863" cy="830997"/>
          </a:xfrm>
          <a:prstGeom prst="wedgeRoundRectCallout">
            <a:avLst>
              <a:gd name="adj1" fmla="val -26755"/>
              <a:gd name="adj2" fmla="val 6806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Suppose we know: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x,y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Conclude:              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66FF66"/>
                </a:solidFill>
              </a:rPr>
              <a:t>x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(</a:t>
            </a:r>
            <a:r>
              <a:rPr lang="en-US" altLang="en-US" sz="2400" dirty="0">
                <a:solidFill>
                  <a:srgbClr val="66FF66"/>
                </a:solidFill>
                <a:sym typeface="Symbol" pitchFamily="18" charset="2"/>
              </a:rPr>
              <a:t>x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)</a:t>
            </a:r>
            <a:r>
              <a:rPr lang="en-US" altLang="en-US" sz="2400" dirty="0">
                <a:solidFill>
                  <a:srgbClr val="FFFF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chemeClr val="tx2"/>
              </a:solidFill>
            </a:endParaRPr>
          </a:p>
        </p:txBody>
      </p:sp>
      <p:sp>
        <p:nvSpPr>
          <p:cNvPr id="82" name="Text Box 44">
            <a:extLst>
              <a:ext uri="{FF2B5EF4-FFF2-40B4-BE49-F238E27FC236}">
                <a16:creationId xmlns:a16="http://schemas.microsoft.com/office/drawing/2014/main" id="{F9445917-F16E-418D-BE72-BB58A682FF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6492" y="2908480"/>
            <a:ext cx="26869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</a:rPr>
              <a:t> [                     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sp>
        <p:nvSpPr>
          <p:cNvPr id="83" name="Text Box 44">
            <a:extLst>
              <a:ext uri="{FF2B5EF4-FFF2-40B4-BE49-F238E27FC236}">
                <a16:creationId xmlns:a16="http://schemas.microsoft.com/office/drawing/2014/main" id="{9FB3E014-0069-4F82-B6E2-62D701973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8358" y="3273210"/>
            <a:ext cx="26869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</a:rPr>
              <a:t> [                     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sp>
        <p:nvSpPr>
          <p:cNvPr id="84" name="Text Box 44">
            <a:extLst>
              <a:ext uri="{FF2B5EF4-FFF2-40B4-BE49-F238E27FC236}">
                <a16:creationId xmlns:a16="http://schemas.microsoft.com/office/drawing/2014/main" id="{91566BD7-2727-426F-9A4C-F2129FC48F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3921" y="3264975"/>
            <a:ext cx="351731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</a:rPr>
              <a:t> [                                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FFFF00"/>
              </a:solidFill>
            </a:endParaRPr>
          </a:p>
        </p:txBody>
      </p:sp>
      <p:sp>
        <p:nvSpPr>
          <p:cNvPr id="45" name="AutoShape 8">
            <a:extLst>
              <a:ext uri="{FF2B5EF4-FFF2-40B4-BE49-F238E27FC236}">
                <a16:creationId xmlns:a16="http://schemas.microsoft.com/office/drawing/2014/main" id="{85F6D0FE-5798-4DA9-808D-F51D598BC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7833" y="3875606"/>
            <a:ext cx="5003800" cy="1928293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  <a:endParaRPr lang="en-US" altLang="en-US" sz="2400" dirty="0"/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i+1.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x,y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i+2.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i+3.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b="1" dirty="0">
                <a:solidFill>
                  <a:srgbClr val="FFFF00"/>
                </a:solidFill>
              </a:rPr>
              <a:t>y</a:t>
            </a:r>
            <a:r>
              <a:rPr lang="en-US" altLang="en-US" sz="2400" b="1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281FB343-BA54-43FE-A622-511F701F75E8}"/>
              </a:ext>
            </a:extLst>
          </p:cNvPr>
          <p:cNvSpPr/>
          <p:nvPr/>
        </p:nvSpPr>
        <p:spPr>
          <a:xfrm>
            <a:off x="5036686" y="4603571"/>
            <a:ext cx="296449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Proved some how.</a:t>
            </a:r>
          </a:p>
          <a:p>
            <a:pPr algn="l"/>
            <a:r>
              <a:rPr lang="en-US" sz="2400" dirty="0"/>
              <a:t>Remove </a:t>
            </a:r>
            <a:r>
              <a:rPr lang="en-US" altLang="en-US" sz="2400" dirty="0">
                <a:latin typeface="Symbol" pitchFamily="18" charset="2"/>
              </a:rPr>
              <a:t>$</a:t>
            </a:r>
          </a:p>
          <a:p>
            <a:pPr algn="l"/>
            <a:r>
              <a:rPr lang="en-US" altLang="en-US" sz="2400" dirty="0">
                <a:latin typeface="+mj-lt"/>
              </a:rPr>
              <a:t>Remove</a:t>
            </a:r>
            <a:r>
              <a:rPr lang="en-US" altLang="en-US" sz="2400" dirty="0">
                <a:latin typeface="Symbol" pitchFamily="18" charset="2"/>
              </a:rPr>
              <a:t> ".</a:t>
            </a:r>
            <a:r>
              <a:rPr lang="en-US" altLang="en-US" sz="2400" dirty="0">
                <a:latin typeface="+mj-lt"/>
              </a:rPr>
              <a:t> </a:t>
            </a:r>
          </a:p>
        </p:txBody>
      </p:sp>
      <p:sp>
        <p:nvSpPr>
          <p:cNvPr id="47" name="Text Box 44">
            <a:extLst>
              <a:ext uri="{FF2B5EF4-FFF2-40B4-BE49-F238E27FC236}">
                <a16:creationId xmlns:a16="http://schemas.microsoft.com/office/drawing/2014/main" id="{A9290B7C-978B-4787-AE05-92F91375A9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6671" y="4927600"/>
            <a:ext cx="26869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</a:rPr>
              <a:t> [                     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sp>
        <p:nvSpPr>
          <p:cNvPr id="48" name="Text Box 44">
            <a:extLst>
              <a:ext uri="{FF2B5EF4-FFF2-40B4-BE49-F238E27FC236}">
                <a16:creationId xmlns:a16="http://schemas.microsoft.com/office/drawing/2014/main" id="{0D5AC229-4700-455F-A6D5-E48D51D523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8537" y="5292330"/>
            <a:ext cx="26869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</a:rPr>
              <a:t>x</a:t>
            </a:r>
            <a:r>
              <a:rPr lang="en-CA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66FF66"/>
                </a:solidFill>
              </a:rPr>
              <a:t> [                       </a:t>
            </a: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66FF66"/>
              </a:solidFill>
            </a:endParaRPr>
          </a:p>
        </p:txBody>
      </p:sp>
      <p:sp>
        <p:nvSpPr>
          <p:cNvPr id="49" name="Text Box 44">
            <a:extLst>
              <a:ext uri="{FF2B5EF4-FFF2-40B4-BE49-F238E27FC236}">
                <a16:creationId xmlns:a16="http://schemas.microsoft.com/office/drawing/2014/main" id="{7D7348C7-9269-4009-9B9F-E4BFDF19BE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5284095"/>
            <a:ext cx="351731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CA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FF00"/>
                </a:solidFill>
              </a:rPr>
              <a:t> [                                 </a:t>
            </a:r>
            <a:r>
              <a:rPr lang="en-US" altLang="en-US" sz="2400" dirty="0">
                <a:solidFill>
                  <a:srgbClr val="FFFF00"/>
                </a:solidFill>
                <a:latin typeface="Symbol" pitchFamily="18" charset="2"/>
              </a:rPr>
              <a:t>]</a:t>
            </a:r>
            <a:endParaRPr lang="en-US" altLang="en-US" sz="2400" dirty="0">
              <a:solidFill>
                <a:srgbClr val="FFFF00"/>
              </a:solidFill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00AE2F05-9F40-4461-A20B-43A34531D674}"/>
              </a:ext>
            </a:extLst>
          </p:cNvPr>
          <p:cNvSpPr/>
          <p:nvPr/>
        </p:nvSpPr>
        <p:spPr>
          <a:xfrm>
            <a:off x="457200" y="3235980"/>
            <a:ext cx="9906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8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l-GR" altLang="en-US" sz="28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endParaRPr lang="en-US" sz="2800" dirty="0">
              <a:solidFill>
                <a:srgbClr val="66FF66"/>
              </a:solidFill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A36B139A-421B-489A-9990-21E29215F3F8}"/>
              </a:ext>
            </a:extLst>
          </p:cNvPr>
          <p:cNvSpPr/>
          <p:nvPr/>
        </p:nvSpPr>
        <p:spPr>
          <a:xfrm>
            <a:off x="406400" y="5293380"/>
            <a:ext cx="9906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8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l-GR" altLang="en-US" sz="28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endParaRPr lang="en-US" sz="2800" dirty="0"/>
          </a:p>
        </p:txBody>
      </p:sp>
      <p:sp>
        <p:nvSpPr>
          <p:cNvPr id="53" name="AutoShape 55">
            <a:extLst>
              <a:ext uri="{FF2B5EF4-FFF2-40B4-BE49-F238E27FC236}">
                <a16:creationId xmlns:a16="http://schemas.microsoft.com/office/drawing/2014/main" id="{A5ADA811-2093-480D-8587-82F15D2366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1786" y="5939135"/>
            <a:ext cx="5185214" cy="461665"/>
          </a:xfrm>
          <a:prstGeom prst="wedgeRoundRectCallout">
            <a:avLst>
              <a:gd name="adj1" fmla="val -33765"/>
              <a:gd name="adj2" fmla="val -72527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None/>
            </a:pPr>
            <a:r>
              <a:rPr lang="en-US" sz="2400" dirty="0"/>
              <a:t>The object 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 </a:t>
            </a:r>
            <a:r>
              <a:rPr lang="en-US" altLang="en-US" sz="2400" dirty="0"/>
              <a:t>does not d</a:t>
            </a:r>
            <a:r>
              <a:rPr lang="en-US" sz="2400" dirty="0"/>
              <a:t>epends on the </a:t>
            </a:r>
            <a:r>
              <a:rPr 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x</a:t>
            </a:r>
            <a:r>
              <a:rPr lang="en-US" sz="2400" dirty="0"/>
              <a:t>.</a:t>
            </a:r>
          </a:p>
        </p:txBody>
      </p:sp>
      <p:sp>
        <p:nvSpPr>
          <p:cNvPr id="34" name="AutoShape 8">
            <a:extLst>
              <a:ext uri="{FF2B5EF4-FFF2-40B4-BE49-F238E27FC236}">
                <a16:creationId xmlns:a16="http://schemas.microsoft.com/office/drawing/2014/main" id="{D0553DF8-79A4-44D4-BA16-309A657A7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7654" y="1828800"/>
            <a:ext cx="5003800" cy="1928293"/>
          </a:xfrm>
          <a:prstGeom prst="wedgeRectCallout">
            <a:avLst>
              <a:gd name="adj1" fmla="val -54169"/>
              <a:gd name="adj2" fmla="val -5280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Formal Proof:</a:t>
            </a:r>
            <a:endParaRPr lang="en-US" altLang="en-US" sz="2400" dirty="0"/>
          </a:p>
          <a:p>
            <a:pPr marL="571500" indent="-571500" eaLnBrk="1" hangingPunct="1">
              <a:spcBef>
                <a:spcPct val="0"/>
              </a:spcBef>
              <a:buAutoNum type="romanLcPeriod"/>
            </a:pPr>
            <a:r>
              <a:rPr lang="en-US" altLang="en-US" sz="2400" dirty="0"/>
              <a:t>⁝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i+1.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C000"/>
                </a:solidFill>
              </a:rPr>
              <a:t>x,y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i+2.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66FF66"/>
                </a:solidFill>
                <a:sym typeface="Symbol" pitchFamily="18" charset="2"/>
              </a:rPr>
              <a:t>x</a:t>
            </a:r>
            <a:r>
              <a:rPr lang="en-US" altLang="en-US" sz="2400" dirty="0" err="1">
                <a:solidFill>
                  <a:srgbClr val="FFC000"/>
                </a:solidFill>
              </a:rPr>
              <a:t>,y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endParaRPr lang="en-US" altLang="en-US" sz="24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i+3.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66FF66"/>
                </a:solidFill>
              </a:rPr>
              <a:t>x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(</a:t>
            </a:r>
            <a:r>
              <a:rPr lang="en-US" altLang="en-US" sz="2400" dirty="0">
                <a:solidFill>
                  <a:srgbClr val="66FF66"/>
                </a:solidFill>
                <a:sym typeface="Symbol" pitchFamily="18" charset="2"/>
              </a:rPr>
              <a:t>x</a:t>
            </a:r>
            <a:r>
              <a:rPr lang="en-US" altLang="en-US" sz="2400" dirty="0">
                <a:solidFill>
                  <a:srgbClr val="FFFF00"/>
                </a:solidFill>
                <a:sym typeface="Symbol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grpSp>
        <p:nvGrpSpPr>
          <p:cNvPr id="37" name="Group 144">
            <a:extLst>
              <a:ext uri="{FF2B5EF4-FFF2-40B4-BE49-F238E27FC236}">
                <a16:creationId xmlns:a16="http://schemas.microsoft.com/office/drawing/2014/main" id="{6710A32C-B670-4953-907A-8775F570C890}"/>
              </a:ext>
            </a:extLst>
          </p:cNvPr>
          <p:cNvGrpSpPr>
            <a:grpSpLocks/>
          </p:cNvGrpSpPr>
          <p:nvPr/>
        </p:nvGrpSpPr>
        <p:grpSpPr bwMode="auto">
          <a:xfrm>
            <a:off x="4495800" y="4914911"/>
            <a:ext cx="4258055" cy="2019289"/>
            <a:chOff x="-6588125" y="3124200"/>
            <a:chExt cx="8870950" cy="3245285"/>
          </a:xfrm>
        </p:grpSpPr>
        <p:sp>
          <p:nvSpPr>
            <p:cNvPr id="38" name="AutoShape 35">
              <a:extLst>
                <a:ext uri="{FF2B5EF4-FFF2-40B4-BE49-F238E27FC236}">
                  <a16:creationId xmlns:a16="http://schemas.microsoft.com/office/drawing/2014/main" id="{BED60C13-0997-45C5-BC86-75BFD32ED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588125" y="5512235"/>
              <a:ext cx="7229775" cy="857250"/>
            </a:xfrm>
            <a:prstGeom prst="wedgeRoundRectCallout">
              <a:avLst>
                <a:gd name="adj1" fmla="val 39156"/>
                <a:gd name="adj2" fmla="val -80855"/>
                <a:gd name="adj3" fmla="val 16667"/>
              </a:avLst>
            </a:prstGeom>
            <a:noFill/>
            <a:ln w="127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/>
                <a:t>This is the whole point!</a:t>
              </a:r>
            </a:p>
          </p:txBody>
        </p:sp>
        <p:grpSp>
          <p:nvGrpSpPr>
            <p:cNvPr id="39" name="Group 9">
              <a:extLst>
                <a:ext uri="{FF2B5EF4-FFF2-40B4-BE49-F238E27FC236}">
                  <a16:creationId xmlns:a16="http://schemas.microsoft.com/office/drawing/2014/main" id="{9D35AEF8-E2DA-4D67-B9ED-19DF2E1410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3124200"/>
              <a:ext cx="2282825" cy="2743200"/>
              <a:chOff x="2065" y="1551"/>
              <a:chExt cx="1628" cy="1988"/>
            </a:xfrm>
          </p:grpSpPr>
          <p:sp>
            <p:nvSpPr>
              <p:cNvPr id="40" name="Freeform 10">
                <a:extLst>
                  <a:ext uri="{FF2B5EF4-FFF2-40B4-BE49-F238E27FC236}">
                    <a16:creationId xmlns:a16="http://schemas.microsoft.com/office/drawing/2014/main" id="{0DEBEB2C-C99A-48A7-8429-0C3CE51B4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977"/>
                <a:ext cx="330" cy="338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3BAD2B44-5A30-4E09-9118-DC1D94E4B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930"/>
                <a:ext cx="304" cy="129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02A24193-F381-4917-88EC-6F1012A03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1840"/>
                <a:ext cx="514" cy="634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43" name="Freeform 13">
                <a:extLst>
                  <a:ext uri="{FF2B5EF4-FFF2-40B4-BE49-F238E27FC236}">
                    <a16:creationId xmlns:a16="http://schemas.microsoft.com/office/drawing/2014/main" id="{B5B49DF1-F124-43D1-BB69-58115DEB2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2047"/>
                <a:ext cx="45" cy="85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44" name="Freeform 14">
                <a:extLst>
                  <a:ext uri="{FF2B5EF4-FFF2-40B4-BE49-F238E27FC236}">
                    <a16:creationId xmlns:a16="http://schemas.microsoft.com/office/drawing/2014/main" id="{72E4C9FD-49F5-4F2E-9139-3E3E8979E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1561"/>
                <a:ext cx="552" cy="453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2" name="Freeform 15">
                <a:extLst>
                  <a:ext uri="{FF2B5EF4-FFF2-40B4-BE49-F238E27FC236}">
                    <a16:creationId xmlns:a16="http://schemas.microsoft.com/office/drawing/2014/main" id="{F6B10A95-1D0D-4290-A138-092B181B8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6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4" name="Freeform 16">
                <a:extLst>
                  <a:ext uri="{FF2B5EF4-FFF2-40B4-BE49-F238E27FC236}">
                    <a16:creationId xmlns:a16="http://schemas.microsoft.com/office/drawing/2014/main" id="{3DCA6379-9EB3-4A99-9DF9-B5951116B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1812"/>
                <a:ext cx="26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5" name="Freeform 17">
                <a:extLst>
                  <a:ext uri="{FF2B5EF4-FFF2-40B4-BE49-F238E27FC236}">
                    <a16:creationId xmlns:a16="http://schemas.microsoft.com/office/drawing/2014/main" id="{E7D12BE6-083D-464D-A289-23A9DCDBF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1831"/>
                <a:ext cx="66" cy="81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6" name="Freeform 18">
                <a:extLst>
                  <a:ext uri="{FF2B5EF4-FFF2-40B4-BE49-F238E27FC236}">
                    <a16:creationId xmlns:a16="http://schemas.microsoft.com/office/drawing/2014/main" id="{141F5EEF-7F67-4036-A214-C8E8B936A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819"/>
                <a:ext cx="420" cy="669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7" name="Freeform 19">
                <a:extLst>
                  <a:ext uri="{FF2B5EF4-FFF2-40B4-BE49-F238E27FC236}">
                    <a16:creationId xmlns:a16="http://schemas.microsoft.com/office/drawing/2014/main" id="{C560EF45-9747-4A82-8D0A-8FC0F2233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1551"/>
                <a:ext cx="347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8" name="Freeform 20">
                <a:extLst>
                  <a:ext uri="{FF2B5EF4-FFF2-40B4-BE49-F238E27FC236}">
                    <a16:creationId xmlns:a16="http://schemas.microsoft.com/office/drawing/2014/main" id="{419D1418-50EB-4C69-A17B-2395BA9BC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821"/>
                <a:ext cx="68" cy="76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" name="Freeform 21">
                <a:extLst>
                  <a:ext uri="{FF2B5EF4-FFF2-40B4-BE49-F238E27FC236}">
                    <a16:creationId xmlns:a16="http://schemas.microsoft.com/office/drawing/2014/main" id="{B5084FF9-B6D0-4A5E-BBB0-FD511EEEC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782"/>
                <a:ext cx="40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" name="Freeform 22">
                <a:extLst>
                  <a:ext uri="{FF2B5EF4-FFF2-40B4-BE49-F238E27FC236}">
                    <a16:creationId xmlns:a16="http://schemas.microsoft.com/office/drawing/2014/main" id="{43B5D3A6-8282-46BA-BD26-6A8C88ACA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962"/>
                <a:ext cx="80" cy="67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" name="Freeform 23">
                <a:extLst>
                  <a:ext uri="{FF2B5EF4-FFF2-40B4-BE49-F238E27FC236}">
                    <a16:creationId xmlns:a16="http://schemas.microsoft.com/office/drawing/2014/main" id="{A9AA066A-6D61-4715-8244-5ED9F17FE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990"/>
                <a:ext cx="85" cy="74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" name="Freeform 24">
                <a:extLst>
                  <a:ext uri="{FF2B5EF4-FFF2-40B4-BE49-F238E27FC236}">
                    <a16:creationId xmlns:a16="http://schemas.microsoft.com/office/drawing/2014/main" id="{D819AEA1-4D32-4322-BD46-6268216E3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2367"/>
                <a:ext cx="325" cy="573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" name="Freeform 25">
                <a:extLst>
                  <a:ext uri="{FF2B5EF4-FFF2-40B4-BE49-F238E27FC236}">
                    <a16:creationId xmlns:a16="http://schemas.microsoft.com/office/drawing/2014/main" id="{C9C918FB-B3B7-4387-860F-51D4049C9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2860"/>
                <a:ext cx="366" cy="679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" name="Freeform 26">
                <a:extLst>
                  <a:ext uri="{FF2B5EF4-FFF2-40B4-BE49-F238E27FC236}">
                    <a16:creationId xmlns:a16="http://schemas.microsoft.com/office/drawing/2014/main" id="{A0838731-B977-4B83-A45F-D32C67F64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2761"/>
                <a:ext cx="693" cy="362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</p:grpSp>
      <p:sp>
        <p:nvSpPr>
          <p:cNvPr id="71" name="Rectangle 2">
            <a:extLst>
              <a:ext uri="{FF2B5EF4-FFF2-40B4-BE49-F238E27FC236}">
                <a16:creationId xmlns:a16="http://schemas.microsoft.com/office/drawing/2014/main" id="{5E1F72C1-94A7-4492-89C3-3B7604DAE43E}"/>
              </a:ext>
            </a:extLst>
          </p:cNvPr>
          <p:cNvSpPr txBox="1">
            <a:spLocks noChangeArrowheads="1"/>
          </p:cNvSpPr>
          <p:nvPr/>
        </p:nvSpPr>
        <p:spPr>
          <a:xfrm>
            <a:off x="966501" y="0"/>
            <a:ext cx="7186899" cy="533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>
              <a:defRPr/>
            </a:pPr>
            <a:r>
              <a:rPr lang="en-US" altLang="en-US" sz="3200" dirty="0"/>
              <a:t>Removing </a:t>
            </a:r>
            <a:r>
              <a:rPr lang="en-US" altLang="en-US" sz="3200" dirty="0">
                <a:latin typeface="Symbol" pitchFamily="18" charset="2"/>
              </a:rPr>
              <a:t>"</a:t>
            </a:r>
            <a:r>
              <a:rPr lang="en-US" altLang="en-US" sz="3200" dirty="0"/>
              <a:t>/</a:t>
            </a:r>
            <a:r>
              <a:rPr lang="en-US" altLang="en-US" sz="3200" dirty="0">
                <a:latin typeface="Symbol" pitchFamily="18" charset="2"/>
              </a:rPr>
              <a:t>$  </a:t>
            </a:r>
            <a:r>
              <a:rPr lang="en-US" altLang="en-US" sz="2400" kern="0" dirty="0">
                <a:solidFill>
                  <a:srgbClr val="FFFF00"/>
                </a:solidFill>
              </a:rPr>
              <a:t>(Formal vs Informal Oracle Game)</a:t>
            </a:r>
            <a:endParaRPr lang="en-CA" altLang="en-US" sz="2400" kern="0" baseline="-25000" dirty="0">
              <a:solidFill>
                <a:srgbClr val="FFFF00"/>
              </a:solidFill>
            </a:endParaRPr>
          </a:p>
          <a:p>
            <a:pPr>
              <a:defRPr/>
            </a:pPr>
            <a:endParaRPr lang="en-US" altLang="en-US" sz="3200" dirty="0">
              <a:latin typeface="Symbol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595175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7" grpId="0"/>
      <p:bldP spid="48" grpId="0"/>
      <p:bldP spid="49" grpId="0"/>
      <p:bldP spid="51" grpId="0"/>
      <p:bldP spid="53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True</a:t>
            </a:r>
            <a:r>
              <a:rPr lang="fr-FR" altLang="en-US" sz="3200" kern="0" dirty="0">
                <a:solidFill>
                  <a:srgbClr val="FFFF00"/>
                </a:solidFill>
                <a:latin typeface="Times New Roman"/>
              </a:rPr>
              <a:t> iff </a:t>
            </a: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Provable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40" name="AutoShape 35">
            <a:extLst>
              <a:ext uri="{FF2B5EF4-FFF2-40B4-BE49-F238E27FC236}">
                <a16:creationId xmlns:a16="http://schemas.microsoft.com/office/drawing/2014/main" id="{65984946-1E13-488A-A142-2C357A0A2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6978" y="2071210"/>
            <a:ext cx="7987022" cy="1662589"/>
          </a:xfrm>
          <a:prstGeom prst="wedgeRoundRectCallout">
            <a:avLst>
              <a:gd name="adj1" fmla="val -53440"/>
              <a:gd name="adj2" fmla="val -24159"/>
              <a:gd name="adj3" fmla="val 16667"/>
            </a:avLst>
          </a:prstGeom>
          <a:noFill/>
          <a:ln w="127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Joke: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Before students take Math1090, they can’t prove anything.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After, they can prove everything,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whether or not it is true.</a:t>
            </a:r>
          </a:p>
        </p:txBody>
      </p:sp>
      <p:pic>
        <p:nvPicPr>
          <p:cNvPr id="74" name="Picture 73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518207B5-885B-47FE-AF7C-A0540E64A62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750" y="3365945"/>
            <a:ext cx="764615" cy="783052"/>
          </a:xfrm>
          <a:prstGeom prst="rect">
            <a:avLst/>
          </a:prstGeom>
        </p:spPr>
      </p:pic>
      <p:sp>
        <p:nvSpPr>
          <p:cNvPr id="16" name="AutoShape 35">
            <a:extLst>
              <a:ext uri="{FF2B5EF4-FFF2-40B4-BE49-F238E27FC236}">
                <a16:creationId xmlns:a16="http://schemas.microsoft.com/office/drawing/2014/main" id="{37700297-E4D5-483A-A9F7-07071B5E7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1740" y="3863993"/>
            <a:ext cx="3736134" cy="543818"/>
          </a:xfrm>
          <a:prstGeom prst="wedgeRoundRectCallout">
            <a:avLst>
              <a:gd name="adj1" fmla="val -51383"/>
              <a:gd name="adj2" fmla="val -9856"/>
              <a:gd name="adj3" fmla="val 16667"/>
            </a:avLst>
          </a:prstGeom>
          <a:noFill/>
          <a:ln w="12700" cap="flat" cmpd="sng" algn="ctr">
            <a:solidFill>
              <a:srgbClr val="4D0201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Now </a:t>
            </a:r>
            <a:r>
              <a:rPr lang="en-US" altLang="en-US" sz="2400" dirty="0" err="1">
                <a:solidFill>
                  <a:srgbClr val="FFFFFF"/>
                </a:solidFill>
                <a:cs typeface="Times New Roman" panose="02020603050405020304" pitchFamily="18" charset="0"/>
              </a:rPr>
              <a:t>now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, that is not funny.</a:t>
            </a:r>
          </a:p>
        </p:txBody>
      </p:sp>
      <p:grpSp>
        <p:nvGrpSpPr>
          <p:cNvPr id="31" name="Group 29">
            <a:extLst>
              <a:ext uri="{FF2B5EF4-FFF2-40B4-BE49-F238E27FC236}">
                <a16:creationId xmlns:a16="http://schemas.microsoft.com/office/drawing/2014/main" id="{EFD3F5AA-BC88-43F5-8B3B-723ADC11C543}"/>
              </a:ext>
            </a:extLst>
          </p:cNvPr>
          <p:cNvGrpSpPr>
            <a:grpSpLocks/>
          </p:cNvGrpSpPr>
          <p:nvPr/>
        </p:nvGrpSpPr>
        <p:grpSpPr bwMode="auto">
          <a:xfrm>
            <a:off x="196475" y="2075152"/>
            <a:ext cx="917591" cy="929993"/>
            <a:chOff x="2065" y="1551"/>
            <a:chExt cx="1628" cy="1988"/>
          </a:xfrm>
        </p:grpSpPr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7CA246B-192B-4B43-A396-BD1CC89C7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56E3254C-03B6-4B41-BEBE-13F2A889D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DA675339-0238-4313-B381-51D19D2BD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33937201-F0F4-4661-8DC2-5884A1460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B245C071-79FB-4C1A-8B0A-E7B1701D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7D0B94DA-854E-4C94-8DEA-9034F4DA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CEAA7175-A3B1-4CEB-A2E0-C463F9822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92559F24-3E72-4C2B-B23C-AA9CCF2E6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D1BC65E6-CBCB-4AF8-B41B-C2EDD66F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6" name="Freeform 39">
              <a:extLst>
                <a:ext uri="{FF2B5EF4-FFF2-40B4-BE49-F238E27FC236}">
                  <a16:creationId xmlns:a16="http://schemas.microsoft.com/office/drawing/2014/main" id="{4A841056-D41A-4DB9-9FD0-6353153F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7" name="Freeform 40">
              <a:extLst>
                <a:ext uri="{FF2B5EF4-FFF2-40B4-BE49-F238E27FC236}">
                  <a16:creationId xmlns:a16="http://schemas.microsoft.com/office/drawing/2014/main" id="{241FC7D2-4067-4413-A091-F50AEAC28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8" name="Freeform 41">
              <a:extLst>
                <a:ext uri="{FF2B5EF4-FFF2-40B4-BE49-F238E27FC236}">
                  <a16:creationId xmlns:a16="http://schemas.microsoft.com/office/drawing/2014/main" id="{0E68DD08-DBE9-424B-B800-0F13C32C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9" name="Freeform 42">
              <a:extLst>
                <a:ext uri="{FF2B5EF4-FFF2-40B4-BE49-F238E27FC236}">
                  <a16:creationId xmlns:a16="http://schemas.microsoft.com/office/drawing/2014/main" id="{790A71E9-42EF-4EF1-8816-0A9BB77A5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0" name="Freeform 43">
              <a:extLst>
                <a:ext uri="{FF2B5EF4-FFF2-40B4-BE49-F238E27FC236}">
                  <a16:creationId xmlns:a16="http://schemas.microsoft.com/office/drawing/2014/main" id="{A9E8A0EB-3AD1-4DD9-A739-FD806D91E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1" name="Freeform 44">
              <a:extLst>
                <a:ext uri="{FF2B5EF4-FFF2-40B4-BE49-F238E27FC236}">
                  <a16:creationId xmlns:a16="http://schemas.microsoft.com/office/drawing/2014/main" id="{49DA9DD0-5011-4BA7-A7DE-A8FEAADC9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B820E045-ED36-4A2B-AA10-F76FD20AE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C22292DF-87B7-4DE2-8330-2D9FAF3F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14048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40" grpId="0" animBg="1"/>
      <p:bldP spid="16" grpId="0" uiExpand="1" build="allAtOnce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True</a:t>
            </a:r>
            <a:r>
              <a:rPr lang="fr-FR" altLang="en-US" sz="3200" kern="0" dirty="0">
                <a:solidFill>
                  <a:srgbClr val="FFFF00"/>
                </a:solidFill>
                <a:latin typeface="Times New Roman"/>
              </a:rPr>
              <a:t> iff </a:t>
            </a: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Provable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40" name="AutoShape 35">
            <a:extLst>
              <a:ext uri="{FF2B5EF4-FFF2-40B4-BE49-F238E27FC236}">
                <a16:creationId xmlns:a16="http://schemas.microsoft.com/office/drawing/2014/main" id="{65984946-1E13-488A-A142-2C357A0A2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6978" y="2033115"/>
            <a:ext cx="7641771" cy="1223932"/>
          </a:xfrm>
          <a:prstGeom prst="wedgeRoundRectCallout">
            <a:avLst>
              <a:gd name="adj1" fmla="val -53440"/>
              <a:gd name="adj2" fmla="val -24159"/>
              <a:gd name="adj3" fmla="val 16667"/>
            </a:avLst>
          </a:prstGeom>
          <a:noFill/>
          <a:ln w="127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endParaRPr lang="en-US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1F830E2-ADCC-44BF-8652-AEF5856939DD}"/>
              </a:ext>
            </a:extLst>
          </p:cNvPr>
          <p:cNvCxnSpPr>
            <a:cxnSpLocks/>
          </p:cNvCxnSpPr>
          <p:nvPr/>
        </p:nvCxnSpPr>
        <p:spPr bwMode="auto">
          <a:xfrm>
            <a:off x="4724400" y="2863406"/>
            <a:ext cx="0" cy="261850"/>
          </a:xfrm>
          <a:prstGeom prst="line">
            <a:avLst/>
          </a:prstGeom>
          <a:noFill/>
          <a:ln w="381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74" name="Picture 73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518207B5-885B-47FE-AF7C-A0540E64A62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750" y="3365945"/>
            <a:ext cx="764615" cy="783052"/>
          </a:xfrm>
          <a:prstGeom prst="rect">
            <a:avLst/>
          </a:prstGeom>
        </p:spPr>
      </p:pic>
      <p:sp>
        <p:nvSpPr>
          <p:cNvPr id="16" name="AutoShape 35">
            <a:extLst>
              <a:ext uri="{FF2B5EF4-FFF2-40B4-BE49-F238E27FC236}">
                <a16:creationId xmlns:a16="http://schemas.microsoft.com/office/drawing/2014/main" id="{37700297-E4D5-483A-A9F7-07071B5E7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6978" y="3440079"/>
            <a:ext cx="7641771" cy="936657"/>
          </a:xfrm>
          <a:prstGeom prst="wedgeRoundRectCallout">
            <a:avLst>
              <a:gd name="adj1" fmla="val -51383"/>
              <a:gd name="adj2" fmla="val -9856"/>
              <a:gd name="adj3" fmla="val 16667"/>
            </a:avLst>
          </a:prstGeom>
          <a:noFill/>
          <a:ln w="12700" cap="flat" cmpd="sng" algn="ctr">
            <a:solidFill>
              <a:srgbClr val="4D0201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Soundness:  </a:t>
            </a:r>
            <a:r>
              <a:rPr lang="en-US" altLang="en-US" sz="16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has a proof, then it is true.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Completeness: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is true, then </a:t>
            </a:r>
            <a:r>
              <a:rPr lang="en-US" altLang="en-US" sz="1050" dirty="0">
                <a:solidFill>
                  <a:srgbClr val="FFFFFF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it has a proof.</a:t>
            </a:r>
          </a:p>
        </p:txBody>
      </p:sp>
      <p:grpSp>
        <p:nvGrpSpPr>
          <p:cNvPr id="31" name="Group 29">
            <a:extLst>
              <a:ext uri="{FF2B5EF4-FFF2-40B4-BE49-F238E27FC236}">
                <a16:creationId xmlns:a16="http://schemas.microsoft.com/office/drawing/2014/main" id="{EFD3F5AA-BC88-43F5-8B3B-723ADC11C543}"/>
              </a:ext>
            </a:extLst>
          </p:cNvPr>
          <p:cNvGrpSpPr>
            <a:grpSpLocks/>
          </p:cNvGrpSpPr>
          <p:nvPr/>
        </p:nvGrpSpPr>
        <p:grpSpPr bwMode="auto">
          <a:xfrm>
            <a:off x="196475" y="2075152"/>
            <a:ext cx="917591" cy="929993"/>
            <a:chOff x="2065" y="1551"/>
            <a:chExt cx="1628" cy="1988"/>
          </a:xfrm>
        </p:grpSpPr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7CA246B-192B-4B43-A396-BD1CC89C7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56E3254C-03B6-4B41-BEBE-13F2A889D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DA675339-0238-4313-B381-51D19D2BD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33937201-F0F4-4661-8DC2-5884A1460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B245C071-79FB-4C1A-8B0A-E7B1701D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7D0B94DA-854E-4C94-8DEA-9034F4DA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CEAA7175-A3B1-4CEB-A2E0-C463F9822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92559F24-3E72-4C2B-B23C-AA9CCF2E6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D1BC65E6-CBCB-4AF8-B41B-C2EDD66F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6" name="Freeform 39">
              <a:extLst>
                <a:ext uri="{FF2B5EF4-FFF2-40B4-BE49-F238E27FC236}">
                  <a16:creationId xmlns:a16="http://schemas.microsoft.com/office/drawing/2014/main" id="{4A841056-D41A-4DB9-9FD0-6353153F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7" name="Freeform 40">
              <a:extLst>
                <a:ext uri="{FF2B5EF4-FFF2-40B4-BE49-F238E27FC236}">
                  <a16:creationId xmlns:a16="http://schemas.microsoft.com/office/drawing/2014/main" id="{241FC7D2-4067-4413-A091-F50AEAC28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8" name="Freeform 41">
              <a:extLst>
                <a:ext uri="{FF2B5EF4-FFF2-40B4-BE49-F238E27FC236}">
                  <a16:creationId xmlns:a16="http://schemas.microsoft.com/office/drawing/2014/main" id="{0E68DD08-DBE9-424B-B800-0F13C32C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9" name="Freeform 42">
              <a:extLst>
                <a:ext uri="{FF2B5EF4-FFF2-40B4-BE49-F238E27FC236}">
                  <a16:creationId xmlns:a16="http://schemas.microsoft.com/office/drawing/2014/main" id="{790A71E9-42EF-4EF1-8816-0A9BB77A5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0" name="Freeform 43">
              <a:extLst>
                <a:ext uri="{FF2B5EF4-FFF2-40B4-BE49-F238E27FC236}">
                  <a16:creationId xmlns:a16="http://schemas.microsoft.com/office/drawing/2014/main" id="{A9E8A0EB-3AD1-4DD9-A739-FD806D91E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1" name="Freeform 44">
              <a:extLst>
                <a:ext uri="{FF2B5EF4-FFF2-40B4-BE49-F238E27FC236}">
                  <a16:creationId xmlns:a16="http://schemas.microsoft.com/office/drawing/2014/main" id="{49DA9DD0-5011-4BA7-A7DE-A8FEAADC9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B820E045-ED36-4A2B-AA10-F76FD20AE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C22292DF-87B7-4DE2-8330-2D9FAF3F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55" name="AutoShape 35">
            <a:extLst>
              <a:ext uri="{FF2B5EF4-FFF2-40B4-BE49-F238E27FC236}">
                <a16:creationId xmlns:a16="http://schemas.microsoft.com/office/drawing/2014/main" id="{E9308E2A-C025-47C4-98F0-7DCAA5EA8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6978" y="551524"/>
            <a:ext cx="7641771" cy="1455768"/>
          </a:xfrm>
          <a:prstGeom prst="wedgeRoundRectCallout">
            <a:avLst>
              <a:gd name="adj1" fmla="val -51723"/>
              <a:gd name="adj2" fmla="val -28850"/>
              <a:gd name="adj3" fmla="val 16667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Your Task: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Given a formula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 </a:t>
            </a: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</a:rPr>
              <a:t>do one of the following: </a:t>
            </a:r>
            <a:endParaRPr lang="en-US" altLang="en-US" sz="2400" dirty="0">
              <a:solidFill>
                <a:srgbClr val="FEFEFE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indent="-457200">
              <a:buFont typeface="+mj-lt"/>
              <a:buAutoNum type="arabicPeriod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Prove it is true.</a:t>
            </a:r>
          </a:p>
          <a:p>
            <a:pPr marL="457200" indent="-457200">
              <a:buFont typeface="+mj-lt"/>
              <a:buAutoNum type="arabicPeriod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Prove that it is not.</a:t>
            </a:r>
          </a:p>
        </p:txBody>
      </p:sp>
      <p:pic>
        <p:nvPicPr>
          <p:cNvPr id="56" name="Picture 5" descr="j0116172">
            <a:extLst>
              <a:ext uri="{FF2B5EF4-FFF2-40B4-BE49-F238E27FC236}">
                <a16:creationId xmlns:a16="http://schemas.microsoft.com/office/drawing/2014/main" id="{2DC3117A-E3D9-4EF2-A288-5E8DB31096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79163" y="533400"/>
            <a:ext cx="764614" cy="10403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AutoShape 35">
            <a:extLst>
              <a:ext uri="{FF2B5EF4-FFF2-40B4-BE49-F238E27FC236}">
                <a16:creationId xmlns:a16="http://schemas.microsoft.com/office/drawing/2014/main" id="{15770DAE-3583-41CE-9194-30DE67445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9362" y="4465180"/>
            <a:ext cx="4694238" cy="902743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Mathematicians have been wanting </a:t>
            </a:r>
            <a:br>
              <a:rPr lang="en-US" altLang="en-US" sz="2400" dirty="0"/>
            </a:br>
            <a:r>
              <a:rPr lang="en-US" altLang="en-US" sz="2400" dirty="0"/>
              <a:t>to do this for thousands of years.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A727DC1C-8291-46C8-A41B-E2DE6BBBCDC6}"/>
              </a:ext>
            </a:extLst>
          </p:cNvPr>
          <p:cNvGrpSpPr/>
          <p:nvPr/>
        </p:nvGrpSpPr>
        <p:grpSpPr>
          <a:xfrm>
            <a:off x="58337" y="4521672"/>
            <a:ext cx="1323439" cy="1115841"/>
            <a:chOff x="-139896" y="1785965"/>
            <a:chExt cx="1323439" cy="1115841"/>
          </a:xfrm>
        </p:grpSpPr>
        <p:pic>
          <p:nvPicPr>
            <p:cNvPr id="57" name="Picture 6" descr="Euclid_3">
              <a:extLst>
                <a:ext uri="{FF2B5EF4-FFF2-40B4-BE49-F238E27FC236}">
                  <a16:creationId xmlns:a16="http://schemas.microsoft.com/office/drawing/2014/main" id="{9A2C4DCD-2AFD-45B6-9D84-A4F157F693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1785965"/>
              <a:ext cx="672818" cy="10633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" name="Text Box 8">
              <a:extLst>
                <a:ext uri="{FF2B5EF4-FFF2-40B4-BE49-F238E27FC236}">
                  <a16:creationId xmlns:a16="http://schemas.microsoft.com/office/drawing/2014/main" id="{9AE53F8A-1A0A-4A98-8DE4-9D9C78A7F8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39896" y="2317031"/>
              <a:ext cx="1323439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Euclid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(300 BC)</a:t>
              </a:r>
            </a:p>
          </p:txBody>
        </p:sp>
      </p:grpSp>
      <p:pic>
        <p:nvPicPr>
          <p:cNvPr id="60" name="Picture 4">
            <a:extLst>
              <a:ext uri="{FF2B5EF4-FFF2-40B4-BE49-F238E27FC236}">
                <a16:creationId xmlns:a16="http://schemas.microsoft.com/office/drawing/2014/main" id="{4C4F4FFB-446C-4BBB-8762-C422616CFB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4342701"/>
            <a:ext cx="2399113" cy="2452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TextBox 60">
            <a:extLst>
              <a:ext uri="{FF2B5EF4-FFF2-40B4-BE49-F238E27FC236}">
                <a16:creationId xmlns:a16="http://schemas.microsoft.com/office/drawing/2014/main" id="{D960DE69-87B1-4F52-8364-FA371D7B3993}"/>
              </a:ext>
            </a:extLst>
          </p:cNvPr>
          <p:cNvSpPr txBox="1"/>
          <p:nvPr/>
        </p:nvSpPr>
        <p:spPr>
          <a:xfrm>
            <a:off x="3854306" y="1962152"/>
            <a:ext cx="193689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 Differentiate</a:t>
            </a:r>
          </a:p>
          <a:p>
            <a:pPr algn="ctr"/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5B575016-1180-4F56-91A2-5545A47997F3}"/>
              </a:ext>
            </a:extLst>
          </p:cNvPr>
          <p:cNvSpPr txBox="1"/>
          <p:nvPr/>
        </p:nvSpPr>
        <p:spPr>
          <a:xfrm>
            <a:off x="2101706" y="2552704"/>
            <a:ext cx="193689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True</a:t>
            </a:r>
            <a:endParaRPr lang="en-US" sz="2400" dirty="0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AE6E4125-385E-44C5-868C-D428A3161CB7}"/>
              </a:ext>
            </a:extLst>
          </p:cNvPr>
          <p:cNvSpPr txBox="1"/>
          <p:nvPr/>
        </p:nvSpPr>
        <p:spPr>
          <a:xfrm>
            <a:off x="6092682" y="2557169"/>
            <a:ext cx="193689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Provable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326342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16" grpId="0" uiExpand="1" build="allAtOnce" animBg="1"/>
      <p:bldP spid="55" grpId="0" animBg="1"/>
      <p:bldP spid="33" grpId="0" animBg="1"/>
      <p:bldP spid="61" grpId="0"/>
      <p:bldP spid="62" grpId="0"/>
      <p:bldP spid="63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" name="Picture 4" descr="Could Parallel Universes Be Physically Real?">
            <a:extLst>
              <a:ext uri="{FF2B5EF4-FFF2-40B4-BE49-F238E27FC236}">
                <a16:creationId xmlns:a16="http://schemas.microsoft.com/office/drawing/2014/main" id="{C902468E-6AC9-487A-ACF5-A70D6AB0AF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7857" y="5334000"/>
            <a:ext cx="2473743" cy="14842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True</a:t>
            </a:r>
            <a:r>
              <a:rPr lang="fr-FR" altLang="en-US" sz="3200" kern="0" dirty="0">
                <a:solidFill>
                  <a:srgbClr val="FFFF00"/>
                </a:solidFill>
                <a:latin typeface="Times New Roman"/>
              </a:rPr>
              <a:t> iff </a:t>
            </a: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Provable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40" name="AutoShape 35">
            <a:extLst>
              <a:ext uri="{FF2B5EF4-FFF2-40B4-BE49-F238E27FC236}">
                <a16:creationId xmlns:a16="http://schemas.microsoft.com/office/drawing/2014/main" id="{65984946-1E13-488A-A142-2C357A0A2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6978" y="2033115"/>
            <a:ext cx="7641771" cy="1223932"/>
          </a:xfrm>
          <a:prstGeom prst="wedgeRoundRectCallout">
            <a:avLst>
              <a:gd name="adj1" fmla="val -53440"/>
              <a:gd name="adj2" fmla="val -24159"/>
              <a:gd name="adj3" fmla="val 16667"/>
            </a:avLst>
          </a:prstGeom>
          <a:noFill/>
          <a:ln w="127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endParaRPr lang="en-US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74" name="Picture 73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518207B5-885B-47FE-AF7C-A0540E64A62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750" y="3365945"/>
            <a:ext cx="764615" cy="783052"/>
          </a:xfrm>
          <a:prstGeom prst="rect">
            <a:avLst/>
          </a:prstGeom>
        </p:spPr>
      </p:pic>
      <p:sp>
        <p:nvSpPr>
          <p:cNvPr id="16" name="AutoShape 35">
            <a:extLst>
              <a:ext uri="{FF2B5EF4-FFF2-40B4-BE49-F238E27FC236}">
                <a16:creationId xmlns:a16="http://schemas.microsoft.com/office/drawing/2014/main" id="{37700297-E4D5-483A-A9F7-07071B5E7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6978" y="3440079"/>
            <a:ext cx="7641771" cy="936657"/>
          </a:xfrm>
          <a:prstGeom prst="wedgeRoundRectCallout">
            <a:avLst>
              <a:gd name="adj1" fmla="val -51383"/>
              <a:gd name="adj2" fmla="val -9856"/>
              <a:gd name="adj3" fmla="val 16667"/>
            </a:avLst>
          </a:prstGeom>
          <a:noFill/>
          <a:ln w="12700" cap="flat" cmpd="sng" algn="ctr">
            <a:solidFill>
              <a:srgbClr val="4D0201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Soundness:  </a:t>
            </a:r>
            <a:r>
              <a:rPr lang="en-US" altLang="en-US" sz="16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</a:t>
            </a: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has a proof, then it is true.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Completeness: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is true, then </a:t>
            </a:r>
            <a:r>
              <a:rPr lang="en-US" altLang="en-US" sz="1050" dirty="0">
                <a:solidFill>
                  <a:srgbClr val="FFFFFF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it has a proof.</a:t>
            </a:r>
          </a:p>
        </p:txBody>
      </p:sp>
      <p:grpSp>
        <p:nvGrpSpPr>
          <p:cNvPr id="31" name="Group 29">
            <a:extLst>
              <a:ext uri="{FF2B5EF4-FFF2-40B4-BE49-F238E27FC236}">
                <a16:creationId xmlns:a16="http://schemas.microsoft.com/office/drawing/2014/main" id="{EFD3F5AA-BC88-43F5-8B3B-723ADC11C543}"/>
              </a:ext>
            </a:extLst>
          </p:cNvPr>
          <p:cNvGrpSpPr>
            <a:grpSpLocks/>
          </p:cNvGrpSpPr>
          <p:nvPr/>
        </p:nvGrpSpPr>
        <p:grpSpPr bwMode="auto">
          <a:xfrm>
            <a:off x="196475" y="2075152"/>
            <a:ext cx="917591" cy="929993"/>
            <a:chOff x="2065" y="1551"/>
            <a:chExt cx="1628" cy="1988"/>
          </a:xfrm>
        </p:grpSpPr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7CA246B-192B-4B43-A396-BD1CC89C7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56E3254C-03B6-4B41-BEBE-13F2A889D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DA675339-0238-4313-B381-51D19D2BD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33937201-F0F4-4661-8DC2-5884A1460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B245C071-79FB-4C1A-8B0A-E7B1701D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7D0B94DA-854E-4C94-8DEA-9034F4DA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CEAA7175-A3B1-4CEB-A2E0-C463F9822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92559F24-3E72-4C2B-B23C-AA9CCF2E6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D1BC65E6-CBCB-4AF8-B41B-C2EDD66F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6" name="Freeform 39">
              <a:extLst>
                <a:ext uri="{FF2B5EF4-FFF2-40B4-BE49-F238E27FC236}">
                  <a16:creationId xmlns:a16="http://schemas.microsoft.com/office/drawing/2014/main" id="{4A841056-D41A-4DB9-9FD0-6353153F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7" name="Freeform 40">
              <a:extLst>
                <a:ext uri="{FF2B5EF4-FFF2-40B4-BE49-F238E27FC236}">
                  <a16:creationId xmlns:a16="http://schemas.microsoft.com/office/drawing/2014/main" id="{241FC7D2-4067-4413-A091-F50AEAC28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8" name="Freeform 41">
              <a:extLst>
                <a:ext uri="{FF2B5EF4-FFF2-40B4-BE49-F238E27FC236}">
                  <a16:creationId xmlns:a16="http://schemas.microsoft.com/office/drawing/2014/main" id="{0E68DD08-DBE9-424B-B800-0F13C32C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9" name="Freeform 42">
              <a:extLst>
                <a:ext uri="{FF2B5EF4-FFF2-40B4-BE49-F238E27FC236}">
                  <a16:creationId xmlns:a16="http://schemas.microsoft.com/office/drawing/2014/main" id="{790A71E9-42EF-4EF1-8816-0A9BB77A5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0" name="Freeform 43">
              <a:extLst>
                <a:ext uri="{FF2B5EF4-FFF2-40B4-BE49-F238E27FC236}">
                  <a16:creationId xmlns:a16="http://schemas.microsoft.com/office/drawing/2014/main" id="{A9E8A0EB-3AD1-4DD9-A739-FD806D91E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1" name="Freeform 44">
              <a:extLst>
                <a:ext uri="{FF2B5EF4-FFF2-40B4-BE49-F238E27FC236}">
                  <a16:creationId xmlns:a16="http://schemas.microsoft.com/office/drawing/2014/main" id="{49DA9DD0-5011-4BA7-A7DE-A8FEAADC9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B820E045-ED36-4A2B-AA10-F76FD20AE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C22292DF-87B7-4DE2-8330-2D9FAF3F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55" name="AutoShape 35">
            <a:extLst>
              <a:ext uri="{FF2B5EF4-FFF2-40B4-BE49-F238E27FC236}">
                <a16:creationId xmlns:a16="http://schemas.microsoft.com/office/drawing/2014/main" id="{E9308E2A-C025-47C4-98F0-7DCAA5EA8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6978" y="551524"/>
            <a:ext cx="7641771" cy="1455768"/>
          </a:xfrm>
          <a:prstGeom prst="wedgeRoundRectCallout">
            <a:avLst>
              <a:gd name="adj1" fmla="val -51723"/>
              <a:gd name="adj2" fmla="val -28850"/>
              <a:gd name="adj3" fmla="val 16667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Your Task: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Given a formula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 </a:t>
            </a: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</a:rPr>
              <a:t>do one of the following: </a:t>
            </a:r>
            <a:endParaRPr lang="en-US" altLang="en-US" sz="2400" dirty="0">
              <a:solidFill>
                <a:srgbClr val="FEFEFE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indent="-457200">
              <a:buFont typeface="+mj-lt"/>
              <a:buAutoNum type="arabicPeriod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Prove it is true.</a:t>
            </a:r>
          </a:p>
          <a:p>
            <a:pPr marL="457200" indent="-457200">
              <a:buFont typeface="+mj-lt"/>
              <a:buAutoNum type="arabicPeriod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Prove that it is not.</a:t>
            </a:r>
          </a:p>
        </p:txBody>
      </p:sp>
      <p:pic>
        <p:nvPicPr>
          <p:cNvPr id="56" name="Picture 5" descr="j0116172">
            <a:extLst>
              <a:ext uri="{FF2B5EF4-FFF2-40B4-BE49-F238E27FC236}">
                <a16:creationId xmlns:a16="http://schemas.microsoft.com/office/drawing/2014/main" id="{2DC3117A-E3D9-4EF2-A288-5E8DB31096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79163" y="533400"/>
            <a:ext cx="764614" cy="10403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" name="AutoShape 35">
            <a:extLst>
              <a:ext uri="{FF2B5EF4-FFF2-40B4-BE49-F238E27FC236}">
                <a16:creationId xmlns:a16="http://schemas.microsoft.com/office/drawing/2014/main" id="{5EA3B1E0-F0A2-4CBB-9066-8C50B0877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9829" y="4456046"/>
            <a:ext cx="7794171" cy="2362200"/>
          </a:xfrm>
          <a:prstGeom prst="wedgeRoundRectCallout">
            <a:avLst>
              <a:gd name="adj1" fmla="val -52340"/>
              <a:gd name="adj2" fmla="val -45328"/>
              <a:gd name="adj3" fmla="val 16667"/>
            </a:avLst>
          </a:prstGeom>
          <a:noFill/>
          <a:ln w="127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Sorry. Not so easy.  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Those in which </a:t>
            </a:r>
            <a:r>
              <a:rPr lang="en-US" altLang="en-US" sz="2400" dirty="0"/>
              <a:t>“</a:t>
            </a:r>
            <a:r>
              <a:rPr lang="en-US" altLang="en-US" sz="2400" dirty="0">
                <a:sym typeface="Symbol" panose="05050102010706020507" pitchFamily="18" charset="2"/>
              </a:rPr>
              <a:t>I love logic</a:t>
            </a:r>
            <a:r>
              <a:rPr lang="en-US" altLang="en-US" sz="2400" dirty="0"/>
              <a:t>” and those in which I don’t.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/>
              <a:t>Euclid’s flat universe and Einstein’s curved one.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The universe of integers and of reals.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…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 They all have different truths. 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C129A1BB-055E-46B0-B7BC-956D92E33E03}"/>
              </a:ext>
            </a:extLst>
          </p:cNvPr>
          <p:cNvSpPr txBox="1"/>
          <p:nvPr/>
        </p:nvSpPr>
        <p:spPr>
          <a:xfrm>
            <a:off x="3826670" y="4569817"/>
            <a:ext cx="470773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There are many universes.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DF8CCC2-CA4C-45D9-A840-C963441A42DB}"/>
              </a:ext>
            </a:extLst>
          </p:cNvPr>
          <p:cNvSpPr txBox="1"/>
          <p:nvPr/>
        </p:nvSpPr>
        <p:spPr>
          <a:xfrm>
            <a:off x="3854306" y="1962152"/>
            <a:ext cx="193689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 Differentiate</a:t>
            </a:r>
          </a:p>
          <a:p>
            <a:pPr algn="ctr"/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B030E2B8-D1BC-44EB-9274-08CD38D873DF}"/>
              </a:ext>
            </a:extLst>
          </p:cNvPr>
          <p:cNvSpPr txBox="1"/>
          <p:nvPr/>
        </p:nvSpPr>
        <p:spPr>
          <a:xfrm>
            <a:off x="2101706" y="2552704"/>
            <a:ext cx="193689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True</a:t>
            </a:r>
            <a:endParaRPr lang="en-US" sz="2400" dirty="0"/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E5033BD-AF97-4504-9ACA-FB9A7B508E3D}"/>
              </a:ext>
            </a:extLst>
          </p:cNvPr>
          <p:cNvSpPr txBox="1"/>
          <p:nvPr/>
        </p:nvSpPr>
        <p:spPr>
          <a:xfrm>
            <a:off x="6092682" y="2557169"/>
            <a:ext cx="193689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Provable</a:t>
            </a:r>
            <a:endParaRPr lang="en-US" sz="2400" dirty="0"/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B8AACF1-5B33-443E-B3B1-3B1541E38C5F}"/>
              </a:ext>
            </a:extLst>
          </p:cNvPr>
          <p:cNvCxnSpPr>
            <a:cxnSpLocks/>
          </p:cNvCxnSpPr>
          <p:nvPr/>
        </p:nvCxnSpPr>
        <p:spPr bwMode="auto">
          <a:xfrm>
            <a:off x="4724400" y="2863406"/>
            <a:ext cx="0" cy="261850"/>
          </a:xfrm>
          <a:prstGeom prst="line">
            <a:avLst/>
          </a:prstGeom>
          <a:noFill/>
          <a:ln w="381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2444671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7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AutoShape 35">
            <a:extLst>
              <a:ext uri="{FF2B5EF4-FFF2-40B4-BE49-F238E27FC236}">
                <a16:creationId xmlns:a16="http://schemas.microsoft.com/office/drawing/2014/main" id="{BC314B8A-F3A9-4486-91E3-6AD6E1DB2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474" y="4551293"/>
            <a:ext cx="8947526" cy="2303497"/>
          </a:xfrm>
          <a:prstGeom prst="wedgeRoundRectCallout">
            <a:avLst>
              <a:gd name="adj1" fmla="val -50221"/>
              <a:gd name="adj2" fmla="val -44800"/>
              <a:gd name="adj3" fmla="val 16667"/>
            </a:avLst>
          </a:prstGeom>
          <a:solidFill>
            <a:srgbClr val="000066"/>
          </a:solidFill>
          <a:ln w="12700" cap="flat" cmpd="sng" algn="ctr">
            <a:solidFill>
              <a:srgbClr val="4D0201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Soundness:    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has a proof,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  then it is true in every universe.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is not true in some universe,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  then it does not have a proof.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Completeness: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From a failed proof, we construct a universe in which it is not true.</a:t>
            </a:r>
          </a:p>
          <a:p>
            <a:pPr marL="342900" indent="-342900" eaLnBrk="1" hangingPunct="1">
              <a:spcBef>
                <a:spcPct val="0"/>
              </a:spcBef>
            </a:pP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True</a:t>
            </a:r>
            <a:r>
              <a:rPr lang="fr-FR" altLang="en-US" sz="3200" kern="0" dirty="0">
                <a:solidFill>
                  <a:srgbClr val="FFFF00"/>
                </a:solidFill>
                <a:latin typeface="Times New Roman"/>
              </a:rPr>
              <a:t> iff </a:t>
            </a: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Provable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pic>
        <p:nvPicPr>
          <p:cNvPr id="74" name="Picture 73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518207B5-885B-47FE-AF7C-A0540E64A62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750" y="3365945"/>
            <a:ext cx="764615" cy="783052"/>
          </a:xfrm>
          <a:prstGeom prst="rect">
            <a:avLst/>
          </a:prstGeom>
        </p:spPr>
      </p:pic>
      <p:grpSp>
        <p:nvGrpSpPr>
          <p:cNvPr id="31" name="Group 29">
            <a:extLst>
              <a:ext uri="{FF2B5EF4-FFF2-40B4-BE49-F238E27FC236}">
                <a16:creationId xmlns:a16="http://schemas.microsoft.com/office/drawing/2014/main" id="{EFD3F5AA-BC88-43F5-8B3B-723ADC11C543}"/>
              </a:ext>
            </a:extLst>
          </p:cNvPr>
          <p:cNvGrpSpPr>
            <a:grpSpLocks/>
          </p:cNvGrpSpPr>
          <p:nvPr/>
        </p:nvGrpSpPr>
        <p:grpSpPr bwMode="auto">
          <a:xfrm>
            <a:off x="196475" y="2075152"/>
            <a:ext cx="917591" cy="929993"/>
            <a:chOff x="2065" y="1551"/>
            <a:chExt cx="1628" cy="1988"/>
          </a:xfrm>
        </p:grpSpPr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7CA246B-192B-4B43-A396-BD1CC89C7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56E3254C-03B6-4B41-BEBE-13F2A889D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DA675339-0238-4313-B381-51D19D2BD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33937201-F0F4-4661-8DC2-5884A1460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B245C071-79FB-4C1A-8B0A-E7B1701D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7D0B94DA-854E-4C94-8DEA-9034F4DA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CEAA7175-A3B1-4CEB-A2E0-C463F9822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92559F24-3E72-4C2B-B23C-AA9CCF2E6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D1BC65E6-CBCB-4AF8-B41B-C2EDD66F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6" name="Freeform 39">
              <a:extLst>
                <a:ext uri="{FF2B5EF4-FFF2-40B4-BE49-F238E27FC236}">
                  <a16:creationId xmlns:a16="http://schemas.microsoft.com/office/drawing/2014/main" id="{4A841056-D41A-4DB9-9FD0-6353153F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7" name="Freeform 40">
              <a:extLst>
                <a:ext uri="{FF2B5EF4-FFF2-40B4-BE49-F238E27FC236}">
                  <a16:creationId xmlns:a16="http://schemas.microsoft.com/office/drawing/2014/main" id="{241FC7D2-4067-4413-A091-F50AEAC28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8" name="Freeform 41">
              <a:extLst>
                <a:ext uri="{FF2B5EF4-FFF2-40B4-BE49-F238E27FC236}">
                  <a16:creationId xmlns:a16="http://schemas.microsoft.com/office/drawing/2014/main" id="{0E68DD08-DBE9-424B-B800-0F13C32C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9" name="Freeform 42">
              <a:extLst>
                <a:ext uri="{FF2B5EF4-FFF2-40B4-BE49-F238E27FC236}">
                  <a16:creationId xmlns:a16="http://schemas.microsoft.com/office/drawing/2014/main" id="{790A71E9-42EF-4EF1-8816-0A9BB77A5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0" name="Freeform 43">
              <a:extLst>
                <a:ext uri="{FF2B5EF4-FFF2-40B4-BE49-F238E27FC236}">
                  <a16:creationId xmlns:a16="http://schemas.microsoft.com/office/drawing/2014/main" id="{A9E8A0EB-3AD1-4DD9-A739-FD806D91E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1" name="Freeform 44">
              <a:extLst>
                <a:ext uri="{FF2B5EF4-FFF2-40B4-BE49-F238E27FC236}">
                  <a16:creationId xmlns:a16="http://schemas.microsoft.com/office/drawing/2014/main" id="{49DA9DD0-5011-4BA7-A7DE-A8FEAADC9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B820E045-ED36-4A2B-AA10-F76FD20AE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C22292DF-87B7-4DE2-8330-2D9FAF3F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pic>
        <p:nvPicPr>
          <p:cNvPr id="56" name="Picture 5" descr="j0116172">
            <a:extLst>
              <a:ext uri="{FF2B5EF4-FFF2-40B4-BE49-F238E27FC236}">
                <a16:creationId xmlns:a16="http://schemas.microsoft.com/office/drawing/2014/main" id="{2DC3117A-E3D9-4EF2-A288-5E8DB31096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79163" y="533400"/>
            <a:ext cx="764614" cy="10403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AutoShape 35">
            <a:extLst>
              <a:ext uri="{FF2B5EF4-FFF2-40B4-BE49-F238E27FC236}">
                <a16:creationId xmlns:a16="http://schemas.microsoft.com/office/drawing/2014/main" id="{237D3D40-C349-4C73-A68E-8133CF2E2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9951" y="2097490"/>
            <a:ext cx="6463022" cy="543818"/>
          </a:xfrm>
          <a:prstGeom prst="wedgeRoundRectCallout">
            <a:avLst>
              <a:gd name="adj1" fmla="val -53440"/>
              <a:gd name="adj2" fmla="val -24159"/>
              <a:gd name="adj3" fmla="val 16667"/>
            </a:avLst>
          </a:prstGeom>
          <a:noFill/>
          <a:ln w="127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What about the </a:t>
            </a: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axioms/assumptions </a:t>
            </a: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being made?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736CB41-5674-490C-A213-DD573B3206D1}"/>
              </a:ext>
            </a:extLst>
          </p:cNvPr>
          <p:cNvGrpSpPr/>
          <p:nvPr/>
        </p:nvGrpSpPr>
        <p:grpSpPr>
          <a:xfrm flipH="1">
            <a:off x="4871526" y="4575583"/>
            <a:ext cx="3447895" cy="1749017"/>
            <a:chOff x="4902200" y="1029289"/>
            <a:chExt cx="330200" cy="293201"/>
          </a:xfrm>
        </p:grpSpPr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8A36515C-7EC4-4E84-9AA3-6FE4304E0EE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18011" y="1029289"/>
              <a:ext cx="314389" cy="29320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2454D0B0-4DAD-46AF-A9D0-4B09A57B9B3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02200" y="1029289"/>
              <a:ext cx="330200" cy="29320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41E2E8C0-CCEF-48CC-A794-62CCE1C59647}"/>
              </a:ext>
            </a:extLst>
          </p:cNvPr>
          <p:cNvGrpSpPr/>
          <p:nvPr/>
        </p:nvGrpSpPr>
        <p:grpSpPr>
          <a:xfrm>
            <a:off x="5581677" y="4630499"/>
            <a:ext cx="3287019" cy="633347"/>
            <a:chOff x="5885556" y="4838019"/>
            <a:chExt cx="3287019" cy="633347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97057501-2EF3-4502-8416-5369D0A11123}"/>
                </a:ext>
              </a:extLst>
            </p:cNvPr>
            <p:cNvSpPr/>
            <p:nvPr/>
          </p:nvSpPr>
          <p:spPr>
            <a:xfrm>
              <a:off x="5885556" y="4838019"/>
              <a:ext cx="328701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ctr">
                <a:spcBef>
                  <a:spcPts val="0"/>
                </a:spcBef>
              </a:pPr>
              <a:r>
                <a:rPr lang="en-US" sz="2000" dirty="0">
                  <a:solidFill>
                    <a:srgbClr val="FFFFFF"/>
                  </a:solidFill>
                </a:rPr>
                <a:t>in which our axioms are true.</a:t>
              </a: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559E2023-E52E-4C19-9726-17CF0D510BE3}"/>
                </a:ext>
              </a:extLst>
            </p:cNvPr>
            <p:cNvGrpSpPr/>
            <p:nvPr/>
          </p:nvGrpSpPr>
          <p:grpSpPr>
            <a:xfrm flipH="1">
              <a:off x="6536717" y="5133134"/>
              <a:ext cx="413915" cy="338232"/>
              <a:chOff x="4902200" y="656260"/>
              <a:chExt cx="413915" cy="666231"/>
            </a:xfrm>
          </p:grpSpPr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A51F2F32-CBF2-4DD2-A46D-75C7DD750C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003798" y="656260"/>
                <a:ext cx="312317" cy="666231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03A7BBA4-4ECF-4A2C-A2B4-8FB74B9622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02200" y="656260"/>
                <a:ext cx="413915" cy="666231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DE3F2BDE-9EB6-472B-83E8-F4D8C336B71E}"/>
              </a:ext>
            </a:extLst>
          </p:cNvPr>
          <p:cNvGrpSpPr/>
          <p:nvPr/>
        </p:nvGrpSpPr>
        <p:grpSpPr>
          <a:xfrm>
            <a:off x="5748113" y="4925614"/>
            <a:ext cx="413915" cy="1398986"/>
            <a:chOff x="4724400" y="1029288"/>
            <a:chExt cx="508000" cy="450741"/>
          </a:xfrm>
        </p:grpSpPr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4370986B-1887-4BB3-9CD5-7216F7A4F6E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85360" y="1029288"/>
              <a:ext cx="447040" cy="45074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F7F2FDA1-582C-4A59-B005-810ADD9E6FF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24400" y="1029288"/>
              <a:ext cx="508000" cy="45074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EC6633B3-8A42-4D91-B7BA-DDBE6184F5DB}"/>
              </a:ext>
            </a:extLst>
          </p:cNvPr>
          <p:cNvGrpSpPr/>
          <p:nvPr/>
        </p:nvGrpSpPr>
        <p:grpSpPr>
          <a:xfrm>
            <a:off x="3794229" y="4218932"/>
            <a:ext cx="2990761" cy="645089"/>
            <a:chOff x="4098108" y="4426452"/>
            <a:chExt cx="2990761" cy="645089"/>
          </a:xfrm>
        </p:grpSpPr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B4EEC1B3-EF5D-4D62-827E-276ED45EFB1E}"/>
                </a:ext>
              </a:extLst>
            </p:cNvPr>
            <p:cNvGrpSpPr/>
            <p:nvPr/>
          </p:nvGrpSpPr>
          <p:grpSpPr>
            <a:xfrm>
              <a:off x="4743606" y="4778340"/>
              <a:ext cx="330200" cy="293201"/>
              <a:chOff x="4902200" y="1029289"/>
              <a:chExt cx="330200" cy="293201"/>
            </a:xfrm>
          </p:grpSpPr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740021A8-55E3-44BD-AEDB-1A01FF70750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003799" y="1029289"/>
                <a:ext cx="228601" cy="293201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" name="Straight Connector 61">
                <a:extLst>
                  <a:ext uri="{FF2B5EF4-FFF2-40B4-BE49-F238E27FC236}">
                    <a16:creationId xmlns:a16="http://schemas.microsoft.com/office/drawing/2014/main" id="{D05319C9-1FB8-43EA-8949-843A77F1025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02200" y="1029289"/>
                <a:ext cx="330200" cy="293201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C1245BF8-F751-4AF8-9263-1B554D5A1F60}"/>
                </a:ext>
              </a:extLst>
            </p:cNvPr>
            <p:cNvSpPr/>
            <p:nvPr/>
          </p:nvSpPr>
          <p:spPr>
            <a:xfrm>
              <a:off x="4098108" y="4426452"/>
              <a:ext cx="2990761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ctr">
                <a:spcBef>
                  <a:spcPts val="0"/>
                </a:spcBef>
              </a:pPr>
              <a:r>
                <a:rPr lang="en-US" sz="2000" dirty="0">
                  <a:solidFill>
                    <a:srgbClr val="FFFFFF"/>
                  </a:solidFill>
                </a:rPr>
                <a:t>using our axioms</a:t>
              </a:r>
            </a:p>
          </p:txBody>
        </p:sp>
      </p:grpSp>
      <p:sp>
        <p:nvSpPr>
          <p:cNvPr id="70" name="TextBox 69">
            <a:extLst>
              <a:ext uri="{FF2B5EF4-FFF2-40B4-BE49-F238E27FC236}">
                <a16:creationId xmlns:a16="http://schemas.microsoft.com/office/drawing/2014/main" id="{CF5E0AC3-D227-431B-9499-AF0B2C8A89EC}"/>
              </a:ext>
            </a:extLst>
          </p:cNvPr>
          <p:cNvSpPr txBox="1"/>
          <p:nvPr/>
        </p:nvSpPr>
        <p:spPr>
          <a:xfrm>
            <a:off x="2416653" y="6090421"/>
            <a:ext cx="76417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 algn="l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is true in every universe, then it has a proof.</a:t>
            </a:r>
          </a:p>
        </p:txBody>
      </p:sp>
    </p:spTree>
    <p:extLst>
      <p:ext uri="{BB962C8B-B14F-4D97-AF65-F5344CB8AC3E}">
        <p14:creationId xmlns:p14="http://schemas.microsoft.com/office/powerpoint/2010/main" val="14330061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True</a:t>
            </a:r>
            <a:r>
              <a:rPr lang="fr-FR" altLang="en-US" sz="3200" kern="0" dirty="0">
                <a:solidFill>
                  <a:srgbClr val="FFFF00"/>
                </a:solidFill>
                <a:latin typeface="Times New Roman"/>
              </a:rPr>
              <a:t> iff </a:t>
            </a: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Provable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sp>
        <p:nvSpPr>
          <p:cNvPr id="40" name="AutoShape 35">
            <a:extLst>
              <a:ext uri="{FF2B5EF4-FFF2-40B4-BE49-F238E27FC236}">
                <a16:creationId xmlns:a16="http://schemas.microsoft.com/office/drawing/2014/main" id="{65984946-1E13-488A-A142-2C357A0A2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6978" y="2033115"/>
            <a:ext cx="7641771" cy="2480082"/>
          </a:xfrm>
          <a:prstGeom prst="wedgeRoundRectCallout">
            <a:avLst>
              <a:gd name="adj1" fmla="val -53066"/>
              <a:gd name="adj2" fmla="val -34929"/>
              <a:gd name="adj3" fmla="val 16667"/>
            </a:avLst>
          </a:prstGeom>
          <a:noFill/>
          <a:ln w="127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endParaRPr lang="en-US" altLang="en-US" sz="2400" dirty="0">
              <a:solidFill>
                <a:srgbClr val="FF00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1F830E2-ADCC-44BF-8652-AEF5856939DD}"/>
              </a:ext>
            </a:extLst>
          </p:cNvPr>
          <p:cNvCxnSpPr>
            <a:cxnSpLocks/>
          </p:cNvCxnSpPr>
          <p:nvPr/>
        </p:nvCxnSpPr>
        <p:spPr bwMode="auto">
          <a:xfrm>
            <a:off x="4724400" y="2825310"/>
            <a:ext cx="0" cy="1556194"/>
          </a:xfrm>
          <a:prstGeom prst="line">
            <a:avLst/>
          </a:prstGeom>
          <a:noFill/>
          <a:ln w="38100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74" name="Picture 73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518207B5-885B-47FE-AF7C-A0540E64A62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750" y="3365945"/>
            <a:ext cx="764615" cy="783052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45A4E66D-2381-484C-A5EC-5A30E40FB448}"/>
              </a:ext>
            </a:extLst>
          </p:cNvPr>
          <p:cNvSpPr txBox="1"/>
          <p:nvPr/>
        </p:nvSpPr>
        <p:spPr>
          <a:xfrm>
            <a:off x="3854306" y="1962152"/>
            <a:ext cx="193689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 Differentiate</a:t>
            </a:r>
          </a:p>
          <a:p>
            <a:pPr algn="ctr"/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C8704909-9ECF-49FC-8210-ECA16ACCFEC8}"/>
              </a:ext>
            </a:extLst>
          </p:cNvPr>
          <p:cNvSpPr txBox="1"/>
          <p:nvPr/>
        </p:nvSpPr>
        <p:spPr>
          <a:xfrm>
            <a:off x="2101706" y="2552704"/>
            <a:ext cx="193689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True</a:t>
            </a:r>
            <a:endParaRPr lang="en-US" sz="2400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57307F6-97F9-40EC-BB11-1BD80CB6CF4F}"/>
              </a:ext>
            </a:extLst>
          </p:cNvPr>
          <p:cNvSpPr txBox="1"/>
          <p:nvPr/>
        </p:nvSpPr>
        <p:spPr>
          <a:xfrm>
            <a:off x="6092682" y="2557169"/>
            <a:ext cx="193689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Provable</a:t>
            </a:r>
            <a:endParaRPr lang="en-US" sz="2400" dirty="0"/>
          </a:p>
        </p:txBody>
      </p:sp>
      <p:grpSp>
        <p:nvGrpSpPr>
          <p:cNvPr id="31" name="Group 29">
            <a:extLst>
              <a:ext uri="{FF2B5EF4-FFF2-40B4-BE49-F238E27FC236}">
                <a16:creationId xmlns:a16="http://schemas.microsoft.com/office/drawing/2014/main" id="{EFD3F5AA-BC88-43F5-8B3B-723ADC11C543}"/>
              </a:ext>
            </a:extLst>
          </p:cNvPr>
          <p:cNvGrpSpPr>
            <a:grpSpLocks/>
          </p:cNvGrpSpPr>
          <p:nvPr/>
        </p:nvGrpSpPr>
        <p:grpSpPr bwMode="auto">
          <a:xfrm>
            <a:off x="196475" y="2075152"/>
            <a:ext cx="917591" cy="929993"/>
            <a:chOff x="2065" y="1551"/>
            <a:chExt cx="1628" cy="1988"/>
          </a:xfrm>
        </p:grpSpPr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7CA246B-192B-4B43-A396-BD1CC89C7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56E3254C-03B6-4B41-BEBE-13F2A889D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DA675339-0238-4313-B381-51D19D2BD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33937201-F0F4-4661-8DC2-5884A1460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B245C071-79FB-4C1A-8B0A-E7B1701D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7D0B94DA-854E-4C94-8DEA-9034F4DA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CEAA7175-A3B1-4CEB-A2E0-C463F9822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92559F24-3E72-4C2B-B23C-AA9CCF2E6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D1BC65E6-CBCB-4AF8-B41B-C2EDD66F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6" name="Freeform 39">
              <a:extLst>
                <a:ext uri="{FF2B5EF4-FFF2-40B4-BE49-F238E27FC236}">
                  <a16:creationId xmlns:a16="http://schemas.microsoft.com/office/drawing/2014/main" id="{4A841056-D41A-4DB9-9FD0-6353153F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7" name="Freeform 40">
              <a:extLst>
                <a:ext uri="{FF2B5EF4-FFF2-40B4-BE49-F238E27FC236}">
                  <a16:creationId xmlns:a16="http://schemas.microsoft.com/office/drawing/2014/main" id="{241FC7D2-4067-4413-A091-F50AEAC28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8" name="Freeform 41">
              <a:extLst>
                <a:ext uri="{FF2B5EF4-FFF2-40B4-BE49-F238E27FC236}">
                  <a16:creationId xmlns:a16="http://schemas.microsoft.com/office/drawing/2014/main" id="{0E68DD08-DBE9-424B-B800-0F13C32C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9" name="Freeform 42">
              <a:extLst>
                <a:ext uri="{FF2B5EF4-FFF2-40B4-BE49-F238E27FC236}">
                  <a16:creationId xmlns:a16="http://schemas.microsoft.com/office/drawing/2014/main" id="{790A71E9-42EF-4EF1-8816-0A9BB77A5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0" name="Freeform 43">
              <a:extLst>
                <a:ext uri="{FF2B5EF4-FFF2-40B4-BE49-F238E27FC236}">
                  <a16:creationId xmlns:a16="http://schemas.microsoft.com/office/drawing/2014/main" id="{A9E8A0EB-3AD1-4DD9-A739-FD806D91E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1" name="Freeform 44">
              <a:extLst>
                <a:ext uri="{FF2B5EF4-FFF2-40B4-BE49-F238E27FC236}">
                  <a16:creationId xmlns:a16="http://schemas.microsoft.com/office/drawing/2014/main" id="{49DA9DD0-5011-4BA7-A7DE-A8FEAADC9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B820E045-ED36-4A2B-AA10-F76FD20AE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C22292DF-87B7-4DE2-8330-2D9FAF3F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pic>
        <p:nvPicPr>
          <p:cNvPr id="56" name="Picture 5" descr="j0116172">
            <a:extLst>
              <a:ext uri="{FF2B5EF4-FFF2-40B4-BE49-F238E27FC236}">
                <a16:creationId xmlns:a16="http://schemas.microsoft.com/office/drawing/2014/main" id="{2DC3117A-E3D9-4EF2-A288-5E8DB31096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79163" y="533400"/>
            <a:ext cx="764614" cy="10403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Rectangle 32">
            <a:extLst>
              <a:ext uri="{FF2B5EF4-FFF2-40B4-BE49-F238E27FC236}">
                <a16:creationId xmlns:a16="http://schemas.microsoft.com/office/drawing/2014/main" id="{06473B67-0098-472E-BEBC-9B0486E50AD2}"/>
              </a:ext>
            </a:extLst>
          </p:cNvPr>
          <p:cNvSpPr/>
          <p:nvPr/>
        </p:nvSpPr>
        <p:spPr>
          <a:xfrm>
            <a:off x="1237802" y="2937113"/>
            <a:ext cx="357286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Might be true or false</a:t>
            </a:r>
          </a:p>
          <a:p>
            <a:pPr marL="342900" indent="-342900" algn="l"/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in any given universe.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Tautology/Valid:</a:t>
            </a:r>
            <a:b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</a:b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True in every universe. 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6B062822-3FD8-48D6-8C38-5AB19B4D0E12}"/>
              </a:ext>
            </a:extLst>
          </p:cNvPr>
          <p:cNvSpPr/>
          <p:nvPr/>
        </p:nvSpPr>
        <p:spPr>
          <a:xfrm>
            <a:off x="4800600" y="2937113"/>
            <a:ext cx="406036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Formula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might appear </a:t>
            </a:r>
          </a:p>
          <a:p>
            <a:pPr marL="342900" indent="-342900" algn="l"/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as a line in our proof.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Or maybe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does.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Maybe neither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nor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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can.</a:t>
            </a:r>
          </a:p>
        </p:txBody>
      </p:sp>
      <p:sp>
        <p:nvSpPr>
          <p:cNvPr id="57" name="AutoShape 35">
            <a:extLst>
              <a:ext uri="{FF2B5EF4-FFF2-40B4-BE49-F238E27FC236}">
                <a16:creationId xmlns:a16="http://schemas.microsoft.com/office/drawing/2014/main" id="{C1456CA4-2142-4AC4-BC32-400CD61D3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474" y="4551293"/>
            <a:ext cx="8947526" cy="2303497"/>
          </a:xfrm>
          <a:prstGeom prst="wedgeRoundRectCallout">
            <a:avLst>
              <a:gd name="adj1" fmla="val -50221"/>
              <a:gd name="adj2" fmla="val -44800"/>
              <a:gd name="adj3" fmla="val 16667"/>
            </a:avLst>
          </a:prstGeom>
          <a:solidFill>
            <a:srgbClr val="000066"/>
          </a:solidFill>
          <a:ln w="12700" cap="flat" cmpd="sng" algn="ctr">
            <a:solidFill>
              <a:srgbClr val="4D0201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Soundness:    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has a proof,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  then it is true in every universe.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is not true in some universe,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  then it does not have a proof.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Completeness: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From a failed proof, we construct a universe in which it is not true.</a:t>
            </a:r>
          </a:p>
          <a:p>
            <a:pPr marL="342900" indent="-342900" eaLnBrk="1" hangingPunct="1">
              <a:spcBef>
                <a:spcPct val="0"/>
              </a:spcBef>
            </a:pP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</a:endParaRPr>
          </a:p>
        </p:txBody>
      </p:sp>
      <p:sp>
        <p:nvSpPr>
          <p:cNvPr id="59" name="AutoShape 35">
            <a:extLst>
              <a:ext uri="{FF2B5EF4-FFF2-40B4-BE49-F238E27FC236}">
                <a16:creationId xmlns:a16="http://schemas.microsoft.com/office/drawing/2014/main" id="{02A57852-2668-439E-BE2D-E6D3AC2C5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0015" y="578806"/>
            <a:ext cx="5791200" cy="512835"/>
          </a:xfrm>
          <a:prstGeom prst="wedgeRoundRectCallout">
            <a:avLst>
              <a:gd name="adj1" fmla="val -52087"/>
              <a:gd name="adj2" fmla="val 23546"/>
              <a:gd name="adj3" fmla="val 16667"/>
            </a:avLst>
          </a:prstGeom>
          <a:noFill/>
          <a:ln w="12700" cap="flat" cmpd="sng" algn="ctr">
            <a:solidFill>
              <a:srgbClr val="4D0201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Contrapositive: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αβ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, if and only if 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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β</a:t>
            </a:r>
            <a:r>
              <a:rPr lang="en-US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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06A6774-FFC9-4C54-8868-097BDD6A13C2}"/>
              </a:ext>
            </a:extLst>
          </p:cNvPr>
          <p:cNvSpPr txBox="1"/>
          <p:nvPr/>
        </p:nvSpPr>
        <p:spPr>
          <a:xfrm>
            <a:off x="2416653" y="6090421"/>
            <a:ext cx="7641747" cy="507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 algn="l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is true in every universe, then it has a proof.</a:t>
            </a:r>
          </a:p>
        </p:txBody>
      </p:sp>
    </p:spTree>
    <p:extLst>
      <p:ext uri="{BB962C8B-B14F-4D97-AF65-F5344CB8AC3E}">
        <p14:creationId xmlns:p14="http://schemas.microsoft.com/office/powerpoint/2010/main" val="3319440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uiExpand="1" build="allAtOnce" animBg="1"/>
      <p:bldP spid="59" grpId="0" animBg="1"/>
      <p:bldP spid="59" grpId="1" animBg="1"/>
      <p:bldP spid="61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True</a:t>
            </a:r>
            <a:r>
              <a:rPr lang="fr-FR" altLang="en-US" sz="3200" kern="0" dirty="0">
                <a:solidFill>
                  <a:srgbClr val="FFFF00"/>
                </a:solidFill>
                <a:latin typeface="Times New Roman"/>
              </a:rPr>
              <a:t> iff </a:t>
            </a: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Provable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pic>
        <p:nvPicPr>
          <p:cNvPr id="74" name="Picture 73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518207B5-885B-47FE-AF7C-A0540E64A62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750" y="3365945"/>
            <a:ext cx="764615" cy="783052"/>
          </a:xfrm>
          <a:prstGeom prst="rect">
            <a:avLst/>
          </a:prstGeom>
        </p:spPr>
      </p:pic>
      <p:grpSp>
        <p:nvGrpSpPr>
          <p:cNvPr id="31" name="Group 29">
            <a:extLst>
              <a:ext uri="{FF2B5EF4-FFF2-40B4-BE49-F238E27FC236}">
                <a16:creationId xmlns:a16="http://schemas.microsoft.com/office/drawing/2014/main" id="{EFD3F5AA-BC88-43F5-8B3B-723ADC11C543}"/>
              </a:ext>
            </a:extLst>
          </p:cNvPr>
          <p:cNvGrpSpPr>
            <a:grpSpLocks/>
          </p:cNvGrpSpPr>
          <p:nvPr/>
        </p:nvGrpSpPr>
        <p:grpSpPr bwMode="auto">
          <a:xfrm>
            <a:off x="196475" y="2075152"/>
            <a:ext cx="917591" cy="929993"/>
            <a:chOff x="2065" y="1551"/>
            <a:chExt cx="1628" cy="1988"/>
          </a:xfrm>
        </p:grpSpPr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7CA246B-192B-4B43-A396-BD1CC89C7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56E3254C-03B6-4B41-BEBE-13F2A889D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DA675339-0238-4313-B381-51D19D2BD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33937201-F0F4-4661-8DC2-5884A1460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B245C071-79FB-4C1A-8B0A-E7B1701D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7D0B94DA-854E-4C94-8DEA-9034F4DA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CEAA7175-A3B1-4CEB-A2E0-C463F9822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92559F24-3E72-4C2B-B23C-AA9CCF2E6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D1BC65E6-CBCB-4AF8-B41B-C2EDD66F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6" name="Freeform 39">
              <a:extLst>
                <a:ext uri="{FF2B5EF4-FFF2-40B4-BE49-F238E27FC236}">
                  <a16:creationId xmlns:a16="http://schemas.microsoft.com/office/drawing/2014/main" id="{4A841056-D41A-4DB9-9FD0-6353153F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7" name="Freeform 40">
              <a:extLst>
                <a:ext uri="{FF2B5EF4-FFF2-40B4-BE49-F238E27FC236}">
                  <a16:creationId xmlns:a16="http://schemas.microsoft.com/office/drawing/2014/main" id="{241FC7D2-4067-4413-A091-F50AEAC28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8" name="Freeform 41">
              <a:extLst>
                <a:ext uri="{FF2B5EF4-FFF2-40B4-BE49-F238E27FC236}">
                  <a16:creationId xmlns:a16="http://schemas.microsoft.com/office/drawing/2014/main" id="{0E68DD08-DBE9-424B-B800-0F13C32C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9" name="Freeform 42">
              <a:extLst>
                <a:ext uri="{FF2B5EF4-FFF2-40B4-BE49-F238E27FC236}">
                  <a16:creationId xmlns:a16="http://schemas.microsoft.com/office/drawing/2014/main" id="{790A71E9-42EF-4EF1-8816-0A9BB77A5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0" name="Freeform 43">
              <a:extLst>
                <a:ext uri="{FF2B5EF4-FFF2-40B4-BE49-F238E27FC236}">
                  <a16:creationId xmlns:a16="http://schemas.microsoft.com/office/drawing/2014/main" id="{A9E8A0EB-3AD1-4DD9-A739-FD806D91E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1" name="Freeform 44">
              <a:extLst>
                <a:ext uri="{FF2B5EF4-FFF2-40B4-BE49-F238E27FC236}">
                  <a16:creationId xmlns:a16="http://schemas.microsoft.com/office/drawing/2014/main" id="{49DA9DD0-5011-4BA7-A7DE-A8FEAADC9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B820E045-ED36-4A2B-AA10-F76FD20AE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C22292DF-87B7-4DE2-8330-2D9FAF3F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pic>
        <p:nvPicPr>
          <p:cNvPr id="56" name="Picture 5" descr="j0116172">
            <a:extLst>
              <a:ext uri="{FF2B5EF4-FFF2-40B4-BE49-F238E27FC236}">
                <a16:creationId xmlns:a16="http://schemas.microsoft.com/office/drawing/2014/main" id="{2DC3117A-E3D9-4EF2-A288-5E8DB31096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79163" y="533400"/>
            <a:ext cx="764614" cy="10403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AutoShape 35">
            <a:extLst>
              <a:ext uri="{FF2B5EF4-FFF2-40B4-BE49-F238E27FC236}">
                <a16:creationId xmlns:a16="http://schemas.microsoft.com/office/drawing/2014/main" id="{CC3F636E-0EF4-435F-9509-DB859907C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777" y="399653"/>
            <a:ext cx="7515224" cy="3334145"/>
          </a:xfrm>
          <a:prstGeom prst="wedgeRoundRectCallout">
            <a:avLst>
              <a:gd name="adj1" fmla="val -53814"/>
              <a:gd name="adj2" fmla="val -4314"/>
              <a:gd name="adj3" fmla="val 16667"/>
            </a:avLst>
          </a:prstGeom>
          <a:noFill/>
          <a:ln w="12700" cap="flat" cmpd="sng" algn="ctr">
            <a:solidFill>
              <a:srgbClr val="FF00FF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Your Task: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Given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 </a:t>
            </a: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</a:rPr>
              <a:t>do one of the following: </a:t>
            </a:r>
            <a:endParaRPr lang="en-US" altLang="en-US" sz="2400" dirty="0">
              <a:solidFill>
                <a:srgbClr val="FEFEFE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457200" indent="-457200">
              <a:buFont typeface="+mj-lt"/>
              <a:buAutoNum type="arabicPeriod"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Find a </a:t>
            </a:r>
            <a:r>
              <a:rPr lang="en-US" alt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sound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proof of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.</a:t>
            </a:r>
          </a:p>
          <a:p>
            <a:pPr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This witnesses that it is true in every universe.</a:t>
            </a:r>
          </a:p>
          <a:p>
            <a:pPr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2.   Find a universe in which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is not true.</a:t>
            </a:r>
          </a:p>
          <a:p>
            <a:pPr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This witnesses that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is not true in every universe</a:t>
            </a:r>
          </a:p>
          <a:p>
            <a:pPr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and can’t have </a:t>
            </a:r>
            <a:r>
              <a:rPr lang="en-US" altLang="en-US" sz="2400" dirty="0">
                <a:solidFill>
                  <a:srgbClr val="FFFF00"/>
                </a:solidFill>
                <a:cs typeface="Times New Roman" panose="02020603050405020304" pitchFamily="18" charset="0"/>
              </a:rPr>
              <a:t>sound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proof. </a:t>
            </a:r>
          </a:p>
          <a:p>
            <a:pPr>
              <a:buNone/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Completeness: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One of these is always possible.</a:t>
            </a:r>
          </a:p>
          <a:p>
            <a:pPr marL="1085850" lvl="1" indent="-342900" eaLnBrk="1" hangingPunct="1">
              <a:spcBef>
                <a:spcPct val="0"/>
              </a:spcBef>
            </a:pP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</a:endParaRPr>
          </a:p>
        </p:txBody>
      </p:sp>
      <p:sp>
        <p:nvSpPr>
          <p:cNvPr id="59" name="AutoShape 35">
            <a:extLst>
              <a:ext uri="{FF2B5EF4-FFF2-40B4-BE49-F238E27FC236}">
                <a16:creationId xmlns:a16="http://schemas.microsoft.com/office/drawing/2014/main" id="{A16D4385-DF2A-4124-93DB-05B5D26E0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474" y="4551293"/>
            <a:ext cx="8947526" cy="2303497"/>
          </a:xfrm>
          <a:prstGeom prst="wedgeRoundRectCallout">
            <a:avLst>
              <a:gd name="adj1" fmla="val -50221"/>
              <a:gd name="adj2" fmla="val -44800"/>
              <a:gd name="adj3" fmla="val 16667"/>
            </a:avLst>
          </a:prstGeom>
          <a:solidFill>
            <a:srgbClr val="000066"/>
          </a:solidFill>
          <a:ln w="12700" cap="flat" cmpd="sng" algn="ctr">
            <a:solidFill>
              <a:srgbClr val="4D0201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Soundness:    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has a proof,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  then it is true in every universe.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is not true in some universe,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  then it does not have a proof.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Completeness: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From a failed proof, we construct a universe in which it is not true.</a:t>
            </a:r>
          </a:p>
          <a:p>
            <a:pPr marL="342900" indent="-342900" eaLnBrk="1" hangingPunct="1">
              <a:spcBef>
                <a:spcPct val="0"/>
              </a:spcBef>
            </a:pP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F2856200-E862-4982-81A2-EA94779F9FC0}"/>
              </a:ext>
            </a:extLst>
          </p:cNvPr>
          <p:cNvSpPr txBox="1"/>
          <p:nvPr/>
        </p:nvSpPr>
        <p:spPr>
          <a:xfrm>
            <a:off x="2416653" y="6090421"/>
            <a:ext cx="76417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 algn="l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is true in every universe, then it has a proof.</a:t>
            </a:r>
          </a:p>
        </p:txBody>
      </p:sp>
    </p:spTree>
    <p:extLst>
      <p:ext uri="{BB962C8B-B14F-4D97-AF65-F5344CB8AC3E}">
        <p14:creationId xmlns:p14="http://schemas.microsoft.com/office/powerpoint/2010/main" val="273300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uiExpand="1" build="allAtOnce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AutoShape 35">
            <a:extLst>
              <a:ext uri="{FF2B5EF4-FFF2-40B4-BE49-F238E27FC236}">
                <a16:creationId xmlns:a16="http://schemas.microsoft.com/office/drawing/2014/main" id="{BC314B8A-F3A9-4486-91E3-6AD6E1DB2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474" y="4551293"/>
            <a:ext cx="8947526" cy="2303497"/>
          </a:xfrm>
          <a:prstGeom prst="wedgeRoundRectCallout">
            <a:avLst>
              <a:gd name="adj1" fmla="val -50221"/>
              <a:gd name="adj2" fmla="val -44800"/>
              <a:gd name="adj3" fmla="val 16667"/>
            </a:avLst>
          </a:prstGeom>
          <a:solidFill>
            <a:srgbClr val="000066"/>
          </a:solidFill>
          <a:ln w="12700" cap="flat" cmpd="sng" algn="ctr">
            <a:solidFill>
              <a:srgbClr val="4D0201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Soundness:    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has a proof,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  then it is true in every universe.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is not true in some universe,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  then it does not have a proof.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Completeness: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From a failed proof, we construct a universe in which it is not true.</a:t>
            </a:r>
          </a:p>
          <a:p>
            <a:pPr marL="342900" indent="-342900" eaLnBrk="1" hangingPunct="1">
              <a:spcBef>
                <a:spcPct val="0"/>
              </a:spcBef>
            </a:pP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</a:endParaRPr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True</a:t>
            </a:r>
            <a:r>
              <a:rPr lang="fr-FR" altLang="en-US" sz="3200" kern="0" dirty="0">
                <a:solidFill>
                  <a:srgbClr val="FFFF00"/>
                </a:solidFill>
                <a:latin typeface="Times New Roman"/>
              </a:rPr>
              <a:t> iff </a:t>
            </a: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Provable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pic>
        <p:nvPicPr>
          <p:cNvPr id="74" name="Picture 73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518207B5-885B-47FE-AF7C-A0540E64A62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750" y="3365945"/>
            <a:ext cx="764615" cy="783052"/>
          </a:xfrm>
          <a:prstGeom prst="rect">
            <a:avLst/>
          </a:prstGeom>
        </p:spPr>
      </p:pic>
      <p:grpSp>
        <p:nvGrpSpPr>
          <p:cNvPr id="31" name="Group 29">
            <a:extLst>
              <a:ext uri="{FF2B5EF4-FFF2-40B4-BE49-F238E27FC236}">
                <a16:creationId xmlns:a16="http://schemas.microsoft.com/office/drawing/2014/main" id="{EFD3F5AA-BC88-43F5-8B3B-723ADC11C543}"/>
              </a:ext>
            </a:extLst>
          </p:cNvPr>
          <p:cNvGrpSpPr>
            <a:grpSpLocks/>
          </p:cNvGrpSpPr>
          <p:nvPr/>
        </p:nvGrpSpPr>
        <p:grpSpPr bwMode="auto">
          <a:xfrm>
            <a:off x="196475" y="2075152"/>
            <a:ext cx="917591" cy="929993"/>
            <a:chOff x="2065" y="1551"/>
            <a:chExt cx="1628" cy="1988"/>
          </a:xfrm>
        </p:grpSpPr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7CA246B-192B-4B43-A396-BD1CC89C7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56E3254C-03B6-4B41-BEBE-13F2A889D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DA675339-0238-4313-B381-51D19D2BD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33937201-F0F4-4661-8DC2-5884A1460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B245C071-79FB-4C1A-8B0A-E7B1701D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7D0B94DA-854E-4C94-8DEA-9034F4DA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CEAA7175-A3B1-4CEB-A2E0-C463F9822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92559F24-3E72-4C2B-B23C-AA9CCF2E6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D1BC65E6-CBCB-4AF8-B41B-C2EDD66F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6" name="Freeform 39">
              <a:extLst>
                <a:ext uri="{FF2B5EF4-FFF2-40B4-BE49-F238E27FC236}">
                  <a16:creationId xmlns:a16="http://schemas.microsoft.com/office/drawing/2014/main" id="{4A841056-D41A-4DB9-9FD0-6353153F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7" name="Freeform 40">
              <a:extLst>
                <a:ext uri="{FF2B5EF4-FFF2-40B4-BE49-F238E27FC236}">
                  <a16:creationId xmlns:a16="http://schemas.microsoft.com/office/drawing/2014/main" id="{241FC7D2-4067-4413-A091-F50AEAC28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8" name="Freeform 41">
              <a:extLst>
                <a:ext uri="{FF2B5EF4-FFF2-40B4-BE49-F238E27FC236}">
                  <a16:creationId xmlns:a16="http://schemas.microsoft.com/office/drawing/2014/main" id="{0E68DD08-DBE9-424B-B800-0F13C32C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9" name="Freeform 42">
              <a:extLst>
                <a:ext uri="{FF2B5EF4-FFF2-40B4-BE49-F238E27FC236}">
                  <a16:creationId xmlns:a16="http://schemas.microsoft.com/office/drawing/2014/main" id="{790A71E9-42EF-4EF1-8816-0A9BB77A5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0" name="Freeform 43">
              <a:extLst>
                <a:ext uri="{FF2B5EF4-FFF2-40B4-BE49-F238E27FC236}">
                  <a16:creationId xmlns:a16="http://schemas.microsoft.com/office/drawing/2014/main" id="{A9E8A0EB-3AD1-4DD9-A739-FD806D91E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1" name="Freeform 44">
              <a:extLst>
                <a:ext uri="{FF2B5EF4-FFF2-40B4-BE49-F238E27FC236}">
                  <a16:creationId xmlns:a16="http://schemas.microsoft.com/office/drawing/2014/main" id="{49DA9DD0-5011-4BA7-A7DE-A8FEAADC9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B820E045-ED36-4A2B-AA10-F76FD20AE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C22292DF-87B7-4DE2-8330-2D9FAF3F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pic>
        <p:nvPicPr>
          <p:cNvPr id="56" name="Picture 5" descr="j0116172">
            <a:extLst>
              <a:ext uri="{FF2B5EF4-FFF2-40B4-BE49-F238E27FC236}">
                <a16:creationId xmlns:a16="http://schemas.microsoft.com/office/drawing/2014/main" id="{2DC3117A-E3D9-4EF2-A288-5E8DB31096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79163" y="533400"/>
            <a:ext cx="764614" cy="10403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AutoShape 35">
            <a:extLst>
              <a:ext uri="{FF2B5EF4-FFF2-40B4-BE49-F238E27FC236}">
                <a16:creationId xmlns:a16="http://schemas.microsoft.com/office/drawing/2014/main" id="{237D3D40-C349-4C73-A68E-8133CF2E2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9951" y="2097490"/>
            <a:ext cx="6463022" cy="543818"/>
          </a:xfrm>
          <a:prstGeom prst="wedgeRoundRectCallout">
            <a:avLst>
              <a:gd name="adj1" fmla="val -53440"/>
              <a:gd name="adj2" fmla="val -24159"/>
              <a:gd name="adj3" fmla="val 16667"/>
            </a:avLst>
          </a:prstGeom>
          <a:noFill/>
          <a:ln w="127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What about the </a:t>
            </a: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axioms/assumptions </a:t>
            </a: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being made?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736CB41-5674-490C-A213-DD573B3206D1}"/>
              </a:ext>
            </a:extLst>
          </p:cNvPr>
          <p:cNvGrpSpPr/>
          <p:nvPr/>
        </p:nvGrpSpPr>
        <p:grpSpPr>
          <a:xfrm flipH="1">
            <a:off x="4871526" y="4575583"/>
            <a:ext cx="3447895" cy="1749017"/>
            <a:chOff x="4902200" y="1029289"/>
            <a:chExt cx="330200" cy="293201"/>
          </a:xfrm>
        </p:grpSpPr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8A36515C-7EC4-4E84-9AA3-6FE4304E0EE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18011" y="1029289"/>
              <a:ext cx="314389" cy="29320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2454D0B0-4DAD-46AF-A9D0-4B09A57B9B3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02200" y="1029289"/>
              <a:ext cx="330200" cy="29320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41E2E8C0-CCEF-48CC-A794-62CCE1C59647}"/>
              </a:ext>
            </a:extLst>
          </p:cNvPr>
          <p:cNvGrpSpPr/>
          <p:nvPr/>
        </p:nvGrpSpPr>
        <p:grpSpPr>
          <a:xfrm>
            <a:off x="5581677" y="4630499"/>
            <a:ext cx="3287019" cy="633347"/>
            <a:chOff x="5885556" y="4838019"/>
            <a:chExt cx="3287019" cy="633347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97057501-2EF3-4502-8416-5369D0A11123}"/>
                </a:ext>
              </a:extLst>
            </p:cNvPr>
            <p:cNvSpPr/>
            <p:nvPr/>
          </p:nvSpPr>
          <p:spPr>
            <a:xfrm>
              <a:off x="5885556" y="4838019"/>
              <a:ext cx="328701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ctr">
                <a:spcBef>
                  <a:spcPts val="0"/>
                </a:spcBef>
              </a:pPr>
              <a:r>
                <a:rPr lang="en-US" sz="2000" dirty="0">
                  <a:solidFill>
                    <a:srgbClr val="FFFFFF"/>
                  </a:solidFill>
                </a:rPr>
                <a:t>in which our axioms are true.</a:t>
              </a: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559E2023-E52E-4C19-9726-17CF0D510BE3}"/>
                </a:ext>
              </a:extLst>
            </p:cNvPr>
            <p:cNvGrpSpPr/>
            <p:nvPr/>
          </p:nvGrpSpPr>
          <p:grpSpPr>
            <a:xfrm flipH="1">
              <a:off x="6536717" y="5133134"/>
              <a:ext cx="413915" cy="338232"/>
              <a:chOff x="4902200" y="656260"/>
              <a:chExt cx="413915" cy="666231"/>
            </a:xfrm>
          </p:grpSpPr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A51F2F32-CBF2-4DD2-A46D-75C7DD750C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003798" y="656260"/>
                <a:ext cx="312317" cy="666231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03A7BBA4-4ECF-4A2C-A2B4-8FB74B9622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02200" y="656260"/>
                <a:ext cx="413915" cy="666231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DE3F2BDE-9EB6-472B-83E8-F4D8C336B71E}"/>
              </a:ext>
            </a:extLst>
          </p:cNvPr>
          <p:cNvGrpSpPr/>
          <p:nvPr/>
        </p:nvGrpSpPr>
        <p:grpSpPr>
          <a:xfrm>
            <a:off x="5748113" y="4925614"/>
            <a:ext cx="413915" cy="1398986"/>
            <a:chOff x="4724400" y="1029288"/>
            <a:chExt cx="508000" cy="450741"/>
          </a:xfrm>
        </p:grpSpPr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4370986B-1887-4BB3-9CD5-7216F7A4F6EA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85360" y="1029288"/>
              <a:ext cx="447040" cy="45074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F7F2FDA1-582C-4A59-B005-810ADD9E6FF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24400" y="1029288"/>
              <a:ext cx="508000" cy="45074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EC6633B3-8A42-4D91-B7BA-DDBE6184F5DB}"/>
              </a:ext>
            </a:extLst>
          </p:cNvPr>
          <p:cNvGrpSpPr/>
          <p:nvPr/>
        </p:nvGrpSpPr>
        <p:grpSpPr>
          <a:xfrm>
            <a:off x="3794229" y="4218932"/>
            <a:ext cx="2990761" cy="645089"/>
            <a:chOff x="4098108" y="4426452"/>
            <a:chExt cx="2990761" cy="645089"/>
          </a:xfrm>
        </p:grpSpPr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B4EEC1B3-EF5D-4D62-827E-276ED45EFB1E}"/>
                </a:ext>
              </a:extLst>
            </p:cNvPr>
            <p:cNvGrpSpPr/>
            <p:nvPr/>
          </p:nvGrpSpPr>
          <p:grpSpPr>
            <a:xfrm>
              <a:off x="4743606" y="4778340"/>
              <a:ext cx="330200" cy="293201"/>
              <a:chOff x="4902200" y="1029289"/>
              <a:chExt cx="330200" cy="293201"/>
            </a:xfrm>
          </p:grpSpPr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740021A8-55E3-44BD-AEDB-1A01FF70750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003799" y="1029289"/>
                <a:ext cx="228601" cy="293201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" name="Straight Connector 61">
                <a:extLst>
                  <a:ext uri="{FF2B5EF4-FFF2-40B4-BE49-F238E27FC236}">
                    <a16:creationId xmlns:a16="http://schemas.microsoft.com/office/drawing/2014/main" id="{D05319C9-1FB8-43EA-8949-843A77F1025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02200" y="1029289"/>
                <a:ext cx="330200" cy="293201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C1245BF8-F751-4AF8-9263-1B554D5A1F60}"/>
                </a:ext>
              </a:extLst>
            </p:cNvPr>
            <p:cNvSpPr/>
            <p:nvPr/>
          </p:nvSpPr>
          <p:spPr>
            <a:xfrm>
              <a:off x="4098108" y="4426452"/>
              <a:ext cx="2990761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ctr">
                <a:spcBef>
                  <a:spcPts val="0"/>
                </a:spcBef>
              </a:pPr>
              <a:r>
                <a:rPr lang="en-US" sz="2000" dirty="0">
                  <a:solidFill>
                    <a:srgbClr val="FFFFFF"/>
                  </a:solidFill>
                </a:rPr>
                <a:t>using our axioms</a:t>
              </a:r>
            </a:p>
          </p:txBody>
        </p:sp>
      </p:grpSp>
      <p:sp>
        <p:nvSpPr>
          <p:cNvPr id="70" name="TextBox 69">
            <a:extLst>
              <a:ext uri="{FF2B5EF4-FFF2-40B4-BE49-F238E27FC236}">
                <a16:creationId xmlns:a16="http://schemas.microsoft.com/office/drawing/2014/main" id="{CF5E0AC3-D227-431B-9499-AF0B2C8A89EC}"/>
              </a:ext>
            </a:extLst>
          </p:cNvPr>
          <p:cNvSpPr txBox="1"/>
          <p:nvPr/>
        </p:nvSpPr>
        <p:spPr>
          <a:xfrm>
            <a:off x="2416653" y="6090421"/>
            <a:ext cx="76417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 algn="l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is true in every universe, then it has a proof.</a:t>
            </a:r>
          </a:p>
        </p:txBody>
      </p:sp>
    </p:spTree>
    <p:extLst>
      <p:ext uri="{BB962C8B-B14F-4D97-AF65-F5344CB8AC3E}">
        <p14:creationId xmlns:p14="http://schemas.microsoft.com/office/powerpoint/2010/main" val="2091661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True</a:t>
            </a:r>
            <a:r>
              <a:rPr lang="fr-FR" altLang="en-US" sz="3200" kern="0" dirty="0">
                <a:solidFill>
                  <a:srgbClr val="FFFF00"/>
                </a:solidFill>
                <a:latin typeface="Times New Roman"/>
              </a:rPr>
              <a:t> iff </a:t>
            </a: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Provable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pic>
        <p:nvPicPr>
          <p:cNvPr id="74" name="Picture 73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518207B5-885B-47FE-AF7C-A0540E64A62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750" y="3365945"/>
            <a:ext cx="764615" cy="783052"/>
          </a:xfrm>
          <a:prstGeom prst="rect">
            <a:avLst/>
          </a:prstGeom>
        </p:spPr>
      </p:pic>
      <p:grpSp>
        <p:nvGrpSpPr>
          <p:cNvPr id="31" name="Group 29">
            <a:extLst>
              <a:ext uri="{FF2B5EF4-FFF2-40B4-BE49-F238E27FC236}">
                <a16:creationId xmlns:a16="http://schemas.microsoft.com/office/drawing/2014/main" id="{EFD3F5AA-BC88-43F5-8B3B-723ADC11C543}"/>
              </a:ext>
            </a:extLst>
          </p:cNvPr>
          <p:cNvGrpSpPr>
            <a:grpSpLocks/>
          </p:cNvGrpSpPr>
          <p:nvPr/>
        </p:nvGrpSpPr>
        <p:grpSpPr bwMode="auto">
          <a:xfrm>
            <a:off x="196475" y="2075152"/>
            <a:ext cx="917591" cy="929993"/>
            <a:chOff x="2065" y="1551"/>
            <a:chExt cx="1628" cy="1988"/>
          </a:xfrm>
        </p:grpSpPr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7CA246B-192B-4B43-A396-BD1CC89C7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56E3254C-03B6-4B41-BEBE-13F2A889D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DA675339-0238-4313-B381-51D19D2BD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33937201-F0F4-4661-8DC2-5884A1460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B245C071-79FB-4C1A-8B0A-E7B1701D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7D0B94DA-854E-4C94-8DEA-9034F4DA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CEAA7175-A3B1-4CEB-A2E0-C463F9822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92559F24-3E72-4C2B-B23C-AA9CCF2E6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D1BC65E6-CBCB-4AF8-B41B-C2EDD66F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6" name="Freeform 39">
              <a:extLst>
                <a:ext uri="{FF2B5EF4-FFF2-40B4-BE49-F238E27FC236}">
                  <a16:creationId xmlns:a16="http://schemas.microsoft.com/office/drawing/2014/main" id="{4A841056-D41A-4DB9-9FD0-6353153F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7" name="Freeform 40">
              <a:extLst>
                <a:ext uri="{FF2B5EF4-FFF2-40B4-BE49-F238E27FC236}">
                  <a16:creationId xmlns:a16="http://schemas.microsoft.com/office/drawing/2014/main" id="{241FC7D2-4067-4413-A091-F50AEAC28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8" name="Freeform 41">
              <a:extLst>
                <a:ext uri="{FF2B5EF4-FFF2-40B4-BE49-F238E27FC236}">
                  <a16:creationId xmlns:a16="http://schemas.microsoft.com/office/drawing/2014/main" id="{0E68DD08-DBE9-424B-B800-0F13C32C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9" name="Freeform 42">
              <a:extLst>
                <a:ext uri="{FF2B5EF4-FFF2-40B4-BE49-F238E27FC236}">
                  <a16:creationId xmlns:a16="http://schemas.microsoft.com/office/drawing/2014/main" id="{790A71E9-42EF-4EF1-8816-0A9BB77A5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0" name="Freeform 43">
              <a:extLst>
                <a:ext uri="{FF2B5EF4-FFF2-40B4-BE49-F238E27FC236}">
                  <a16:creationId xmlns:a16="http://schemas.microsoft.com/office/drawing/2014/main" id="{A9E8A0EB-3AD1-4DD9-A739-FD806D91E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1" name="Freeform 44">
              <a:extLst>
                <a:ext uri="{FF2B5EF4-FFF2-40B4-BE49-F238E27FC236}">
                  <a16:creationId xmlns:a16="http://schemas.microsoft.com/office/drawing/2014/main" id="{49DA9DD0-5011-4BA7-A7DE-A8FEAADC9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B820E045-ED36-4A2B-AA10-F76FD20AE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C22292DF-87B7-4DE2-8330-2D9FAF3F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pic>
        <p:nvPicPr>
          <p:cNvPr id="56" name="Picture 5" descr="j0116172">
            <a:extLst>
              <a:ext uri="{FF2B5EF4-FFF2-40B4-BE49-F238E27FC236}">
                <a16:creationId xmlns:a16="http://schemas.microsoft.com/office/drawing/2014/main" id="{2DC3117A-E3D9-4EF2-A288-5E8DB31096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79163" y="533400"/>
            <a:ext cx="764614" cy="10403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" name="AutoShape 35">
            <a:extLst>
              <a:ext uri="{FF2B5EF4-FFF2-40B4-BE49-F238E27FC236}">
                <a16:creationId xmlns:a16="http://schemas.microsoft.com/office/drawing/2014/main" id="{7C0F8C76-74A8-48C5-864E-02D25E66A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806809"/>
            <a:ext cx="6463022" cy="984804"/>
          </a:xfrm>
          <a:prstGeom prst="wedgeRoundRectCallout">
            <a:avLst>
              <a:gd name="adj1" fmla="val -51842"/>
              <a:gd name="adj2" fmla="val 46228"/>
              <a:gd name="adj3" fmla="val 16667"/>
            </a:avLst>
          </a:prstGeom>
          <a:noFill/>
          <a:ln w="127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We have more or less proved </a:t>
            </a: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Soundness</a:t>
            </a: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already.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Proving </a:t>
            </a: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Completeness</a:t>
            </a: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 we will leave to Gödel. </a:t>
            </a: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CAD89E37-A939-419C-90E9-84E8E105954F}"/>
              </a:ext>
            </a:extLst>
          </p:cNvPr>
          <p:cNvGrpSpPr/>
          <p:nvPr/>
        </p:nvGrpSpPr>
        <p:grpSpPr>
          <a:xfrm>
            <a:off x="7872923" y="762000"/>
            <a:ext cx="1011518" cy="1952624"/>
            <a:chOff x="7232281" y="5926122"/>
            <a:chExt cx="1680989" cy="2886567"/>
          </a:xfrm>
        </p:grpSpPr>
        <p:pic>
          <p:nvPicPr>
            <p:cNvPr id="65" name="Picture 7">
              <a:extLst>
                <a:ext uri="{FF2B5EF4-FFF2-40B4-BE49-F238E27FC236}">
                  <a16:creationId xmlns:a16="http://schemas.microsoft.com/office/drawing/2014/main" id="{DF420F6D-146C-470D-9D75-B54C0B498812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8600" t="11974" r="20798" b="45795"/>
            <a:stretch/>
          </p:blipFill>
          <p:spPr bwMode="auto">
            <a:xfrm>
              <a:off x="7232281" y="5926122"/>
              <a:ext cx="1648410" cy="18635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" name="Text Box 21">
              <a:extLst>
                <a:ext uri="{FF2B5EF4-FFF2-40B4-BE49-F238E27FC236}">
                  <a16:creationId xmlns:a16="http://schemas.microsoft.com/office/drawing/2014/main" id="{D52E49DE-AE3F-4A5E-A45F-89292F8764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18493" y="7766220"/>
              <a:ext cx="1594777" cy="1046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000" dirty="0">
                  <a:solidFill>
                    <a:srgbClr val="FEFEFE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Gödel (</a:t>
              </a:r>
              <a:r>
                <a:rPr lang="en-CA" altLang="en-US" sz="2000" dirty="0">
                  <a:sym typeface="Wingdings" panose="05000000000000000000" pitchFamily="2" charset="2"/>
                </a:rPr>
                <a:t>1931)</a:t>
              </a:r>
            </a:p>
          </p:txBody>
        </p:sp>
      </p:grpSp>
      <p:sp>
        <p:nvSpPr>
          <p:cNvPr id="58" name="AutoShape 8">
            <a:extLst>
              <a:ext uri="{FF2B5EF4-FFF2-40B4-BE49-F238E27FC236}">
                <a16:creationId xmlns:a16="http://schemas.microsoft.com/office/drawing/2014/main" id="{2BF6EA85-FE82-4429-814A-B778ED386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1916669"/>
            <a:ext cx="6536887" cy="1666946"/>
          </a:xfrm>
          <a:prstGeom prst="wedgeRectCallout">
            <a:avLst>
              <a:gd name="adj1" fmla="val 52746"/>
              <a:gd name="adj2" fmla="val -50279"/>
            </a:avLst>
          </a:prstGeom>
          <a:noFill/>
          <a:ln w="6350">
            <a:solidFill>
              <a:schemeClr val="tx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ctr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also proof a disappointing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thing.</a:t>
            </a:r>
          </a:p>
          <a:p>
            <a:pPr marL="0" marR="0" lvl="0" indent="0" algn="ctr" defTabSz="914400" rtl="0" eaLnBrk="1" fontAlgn="ctr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FFFFFF"/>
                </a:solidFill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 we stick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to </a:t>
            </a:r>
            <a:r>
              <a:rPr lang="en-US" sz="2400" noProof="0" dirty="0">
                <a:solidFill>
                  <a:srgbClr val="FFFFFF"/>
                </a:solidFill>
              </a:rPr>
              <a:t>a </a:t>
            </a:r>
            <a:r>
              <a:rPr lang="en-US" sz="2400" dirty="0">
                <a:solidFill>
                  <a:srgbClr val="FFFFFF"/>
                </a:solidFill>
              </a:rPr>
              <a:t>specific universe (eg the integers)</a:t>
            </a:r>
          </a:p>
          <a:p>
            <a:pPr marL="0" marR="0" lvl="0" indent="0" algn="ctr" defTabSz="914400" rtl="0" eaLnBrk="1" fontAlgn="ctr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FFFFFF"/>
                </a:solidFill>
              </a:rPr>
              <a:t>then no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sound proof system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capable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proving all true formulas.</a:t>
            </a:r>
          </a:p>
        </p:txBody>
      </p:sp>
      <p:sp>
        <p:nvSpPr>
          <p:cNvPr id="67" name="AutoShape 35">
            <a:extLst>
              <a:ext uri="{FF2B5EF4-FFF2-40B4-BE49-F238E27FC236}">
                <a16:creationId xmlns:a16="http://schemas.microsoft.com/office/drawing/2014/main" id="{A9017612-872D-4925-9E78-5F4B616EC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1734" y="3684876"/>
            <a:ext cx="1266794" cy="532086"/>
          </a:xfrm>
          <a:prstGeom prst="wedgeRoundRectCallout">
            <a:avLst>
              <a:gd name="adj1" fmla="val -37644"/>
              <a:gd name="adj2" fmla="val -84113"/>
              <a:gd name="adj3" fmla="val 16667"/>
            </a:avLst>
          </a:prstGeom>
          <a:noFill/>
          <a:ln w="127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 err="1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Aaaaah</a:t>
            </a: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!</a:t>
            </a:r>
          </a:p>
        </p:txBody>
      </p:sp>
      <p:sp>
        <p:nvSpPr>
          <p:cNvPr id="69" name="AutoShape 35">
            <a:extLst>
              <a:ext uri="{FF2B5EF4-FFF2-40B4-BE49-F238E27FC236}">
                <a16:creationId xmlns:a16="http://schemas.microsoft.com/office/drawing/2014/main" id="{176C1EA8-33A3-4A91-BBBF-C6DFC0816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474" y="4551293"/>
            <a:ext cx="8947526" cy="2303497"/>
          </a:xfrm>
          <a:prstGeom prst="wedgeRoundRectCallout">
            <a:avLst>
              <a:gd name="adj1" fmla="val -50221"/>
              <a:gd name="adj2" fmla="val -44800"/>
              <a:gd name="adj3" fmla="val 16667"/>
            </a:avLst>
          </a:prstGeom>
          <a:solidFill>
            <a:srgbClr val="000066"/>
          </a:solidFill>
          <a:ln w="12700" cap="flat" cmpd="sng" algn="ctr">
            <a:solidFill>
              <a:srgbClr val="4D0201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Soundness:    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has a proof,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  then it is true in every universe.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is not true in some universe,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  then it does not have a proof.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Completeness: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From a failed proof, we construct a universe in which it is not true.</a:t>
            </a:r>
          </a:p>
          <a:p>
            <a:pPr marL="342900" indent="-342900" eaLnBrk="1" hangingPunct="1">
              <a:spcBef>
                <a:spcPct val="0"/>
              </a:spcBef>
            </a:pP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</a:endParaRP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870AA139-EFE7-42D1-8A95-9F335A679CA8}"/>
              </a:ext>
            </a:extLst>
          </p:cNvPr>
          <p:cNvGrpSpPr/>
          <p:nvPr/>
        </p:nvGrpSpPr>
        <p:grpSpPr>
          <a:xfrm flipH="1">
            <a:off x="4871526" y="4575583"/>
            <a:ext cx="3447895" cy="1749017"/>
            <a:chOff x="4902200" y="1029289"/>
            <a:chExt cx="330200" cy="293201"/>
          </a:xfrm>
        </p:grpSpPr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55A262FC-0E05-4287-B831-A1796A6544E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18011" y="1029289"/>
              <a:ext cx="314389" cy="29320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DEF6242E-E2A0-42D4-8573-DAC2C8E06E3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02200" y="1029289"/>
              <a:ext cx="330200" cy="29320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804E59D9-5AB4-4604-8CE5-C41A64756918}"/>
              </a:ext>
            </a:extLst>
          </p:cNvPr>
          <p:cNvGrpSpPr/>
          <p:nvPr/>
        </p:nvGrpSpPr>
        <p:grpSpPr>
          <a:xfrm>
            <a:off x="5581677" y="4630499"/>
            <a:ext cx="3287019" cy="633347"/>
            <a:chOff x="5885556" y="4838019"/>
            <a:chExt cx="3287019" cy="633347"/>
          </a:xfrm>
        </p:grpSpPr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69F68A6E-6B35-4793-9EBA-06DBAEB9CD2E}"/>
                </a:ext>
              </a:extLst>
            </p:cNvPr>
            <p:cNvSpPr/>
            <p:nvPr/>
          </p:nvSpPr>
          <p:spPr>
            <a:xfrm>
              <a:off x="5885556" y="4838019"/>
              <a:ext cx="328701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ctr">
                <a:spcBef>
                  <a:spcPts val="0"/>
                </a:spcBef>
              </a:pPr>
              <a:r>
                <a:rPr lang="en-US" sz="2000" dirty="0">
                  <a:solidFill>
                    <a:srgbClr val="FFFFFF"/>
                  </a:solidFill>
                </a:rPr>
                <a:t>in which our axioms are true.</a:t>
              </a:r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88F17AE3-1C6A-44CF-BF4F-8886F6551403}"/>
                </a:ext>
              </a:extLst>
            </p:cNvPr>
            <p:cNvGrpSpPr/>
            <p:nvPr/>
          </p:nvGrpSpPr>
          <p:grpSpPr>
            <a:xfrm flipH="1">
              <a:off x="6536717" y="5133134"/>
              <a:ext cx="413915" cy="338232"/>
              <a:chOff x="4902200" y="656260"/>
              <a:chExt cx="413915" cy="666231"/>
            </a:xfrm>
          </p:grpSpPr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F36C97C3-818E-47D0-A2CF-9122147EB9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003798" y="656260"/>
                <a:ext cx="312317" cy="666231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8C8F9B85-EF23-4A25-93B7-8DDFA3D970A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02200" y="656260"/>
                <a:ext cx="413915" cy="666231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AF1B2792-EC1C-4F2F-B832-68758DE4B9A0}"/>
              </a:ext>
            </a:extLst>
          </p:cNvPr>
          <p:cNvGrpSpPr/>
          <p:nvPr/>
        </p:nvGrpSpPr>
        <p:grpSpPr>
          <a:xfrm>
            <a:off x="5748113" y="4925614"/>
            <a:ext cx="413915" cy="1398986"/>
            <a:chOff x="4724400" y="1029288"/>
            <a:chExt cx="508000" cy="450741"/>
          </a:xfrm>
        </p:grpSpPr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DB981D97-F248-419A-B9AC-8912B8DFC81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85360" y="1029288"/>
              <a:ext cx="447040" cy="45074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4F38C03C-9387-447F-902A-0AD9367958A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24400" y="1029288"/>
              <a:ext cx="508000" cy="45074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AA0C78E0-CA45-46CA-8378-2530A4C99884}"/>
              </a:ext>
            </a:extLst>
          </p:cNvPr>
          <p:cNvGrpSpPr/>
          <p:nvPr/>
        </p:nvGrpSpPr>
        <p:grpSpPr>
          <a:xfrm>
            <a:off x="3794229" y="4218932"/>
            <a:ext cx="2990761" cy="645089"/>
            <a:chOff x="4098108" y="4426452"/>
            <a:chExt cx="2990761" cy="645089"/>
          </a:xfrm>
        </p:grpSpPr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81B26985-6025-4E12-A478-FBD7E7AC0ED7}"/>
                </a:ext>
              </a:extLst>
            </p:cNvPr>
            <p:cNvGrpSpPr/>
            <p:nvPr/>
          </p:nvGrpSpPr>
          <p:grpSpPr>
            <a:xfrm>
              <a:off x="4743606" y="4778340"/>
              <a:ext cx="330200" cy="293201"/>
              <a:chOff x="4902200" y="1029289"/>
              <a:chExt cx="330200" cy="293201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0E86F284-46A6-4EE0-AB32-D96BB1195B1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003799" y="1029289"/>
                <a:ext cx="228601" cy="293201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680EDA4F-BA85-4D0D-95DD-FF3497ED103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02200" y="1029289"/>
                <a:ext cx="330200" cy="293201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3CDEA406-1CC5-4950-BAF6-EED668D31C4A}"/>
                </a:ext>
              </a:extLst>
            </p:cNvPr>
            <p:cNvSpPr/>
            <p:nvPr/>
          </p:nvSpPr>
          <p:spPr>
            <a:xfrm>
              <a:off x="4098108" y="4426452"/>
              <a:ext cx="2990761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ctr">
                <a:spcBef>
                  <a:spcPts val="0"/>
                </a:spcBef>
              </a:pPr>
              <a:r>
                <a:rPr lang="en-US" sz="2000" dirty="0">
                  <a:solidFill>
                    <a:srgbClr val="FFFFFF"/>
                  </a:solidFill>
                </a:rPr>
                <a:t>using our axioms</a:t>
              </a:r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EAF4DCDC-E011-41B5-A5CE-1019A60530C9}"/>
              </a:ext>
            </a:extLst>
          </p:cNvPr>
          <p:cNvSpPr txBox="1"/>
          <p:nvPr/>
        </p:nvSpPr>
        <p:spPr>
          <a:xfrm>
            <a:off x="2416653" y="6090421"/>
            <a:ext cx="76417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 algn="l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is true in every universe, then it has a proof.</a:t>
            </a:r>
          </a:p>
        </p:txBody>
      </p:sp>
    </p:spTree>
    <p:extLst>
      <p:ext uri="{BB962C8B-B14F-4D97-AF65-F5344CB8AC3E}">
        <p14:creationId xmlns:p14="http://schemas.microsoft.com/office/powerpoint/2010/main" val="1327063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58" grpId="0" animBg="1"/>
      <p:bldP spid="67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>
            <a:extLst>
              <a:ext uri="{FF2B5EF4-FFF2-40B4-BE49-F238E27FC236}">
                <a16:creationId xmlns:a16="http://schemas.microsoft.com/office/drawing/2014/main" id="{5BA2DF83-FAE2-4F8C-9513-032294BA1FF3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370582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cs typeface="Times New Roman" panose="02020603050405020304" pitchFamily="18" charset="0"/>
              </a:rPr>
              <a:t>Humans are Mortal</a:t>
            </a:r>
            <a:endParaRPr kumimoji="0" lang="en-CA" altLang="en-US" sz="40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pic>
        <p:nvPicPr>
          <p:cNvPr id="3074" name="Picture 2" descr="Can you predict death? - Telegraph India">
            <a:extLst>
              <a:ext uri="{FF2B5EF4-FFF2-40B4-BE49-F238E27FC236}">
                <a16:creationId xmlns:a16="http://schemas.microsoft.com/office/drawing/2014/main" id="{A2E935D1-6945-4EF1-AFA0-4793A4BFCC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539" y="114673"/>
            <a:ext cx="1325239" cy="8802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EF342E98-A391-4AB9-A9FF-4464B3FD13F7}"/>
              </a:ext>
            </a:extLst>
          </p:cNvPr>
          <p:cNvGrpSpPr/>
          <p:nvPr/>
        </p:nvGrpSpPr>
        <p:grpSpPr>
          <a:xfrm>
            <a:off x="120294" y="56535"/>
            <a:ext cx="2421602" cy="1018634"/>
            <a:chOff x="152400" y="251610"/>
            <a:chExt cx="2421602" cy="1018634"/>
          </a:xfrm>
        </p:grpSpPr>
        <p:pic>
          <p:nvPicPr>
            <p:cNvPr id="4098" name="Picture 2">
              <a:extLst>
                <a:ext uri="{FF2B5EF4-FFF2-40B4-BE49-F238E27FC236}">
                  <a16:creationId xmlns:a16="http://schemas.microsoft.com/office/drawing/2014/main" id="{E74FFE72-D542-4629-AB98-5D2BD0F384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" y="251610"/>
              <a:ext cx="762243" cy="10186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EE1FA9D9-D841-4A7A-B2AF-FE6FF37B88F7}"/>
                </a:ext>
              </a:extLst>
            </p:cNvPr>
            <p:cNvSpPr/>
            <p:nvPr/>
          </p:nvSpPr>
          <p:spPr>
            <a:xfrm>
              <a:off x="833390" y="410027"/>
              <a:ext cx="1740612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2000" dirty="0"/>
                <a:t>Aristotle </a:t>
              </a:r>
            </a:p>
            <a:p>
              <a:pPr algn="ctr"/>
              <a:r>
                <a:rPr lang="en-US" sz="2000" dirty="0"/>
                <a:t>(384–322 BC)</a:t>
              </a:r>
            </a:p>
          </p:txBody>
        </p:sp>
      </p:grpSp>
      <p:sp>
        <p:nvSpPr>
          <p:cNvPr id="13" name="Rectangle 2">
            <a:extLst>
              <a:ext uri="{FF2B5EF4-FFF2-40B4-BE49-F238E27FC236}">
                <a16:creationId xmlns:a16="http://schemas.microsoft.com/office/drawing/2014/main" id="{5BA2DF83-FAE2-4F8C-9513-032294BA1FF3}"/>
              </a:ext>
            </a:extLst>
          </p:cNvPr>
          <p:cNvSpPr txBox="1">
            <a:spLocks noChangeArrowheads="1"/>
          </p:cNvSpPr>
          <p:nvPr/>
        </p:nvSpPr>
        <p:spPr>
          <a:xfrm>
            <a:off x="714192" y="-106080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cs typeface="Times New Roman" panose="02020603050405020304" pitchFamily="18" charset="0"/>
              </a:rPr>
              <a:t>Examples of Proofs</a:t>
            </a:r>
            <a:endParaRPr kumimoji="0" lang="en-CA" altLang="en-US" sz="40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E160B52-2F27-4F15-98DD-D0D237D0A9BB}"/>
              </a:ext>
            </a:extLst>
          </p:cNvPr>
          <p:cNvGrpSpPr/>
          <p:nvPr/>
        </p:nvGrpSpPr>
        <p:grpSpPr>
          <a:xfrm>
            <a:off x="304800" y="1075168"/>
            <a:ext cx="9589741" cy="1260396"/>
            <a:chOff x="304800" y="433409"/>
            <a:chExt cx="9589741" cy="1260396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BF9E0C36-B4F5-4F40-B1B7-B2416AFFF901}"/>
                </a:ext>
              </a:extLst>
            </p:cNvPr>
            <p:cNvGrpSpPr/>
            <p:nvPr/>
          </p:nvGrpSpPr>
          <p:grpSpPr>
            <a:xfrm>
              <a:off x="1948052" y="585809"/>
              <a:ext cx="7946489" cy="1107996"/>
              <a:chOff x="1948052" y="2396598"/>
              <a:chExt cx="7946489" cy="1107996"/>
            </a:xfrm>
          </p:grpSpPr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id="{5F3A8D62-DA14-4731-8B30-81308E79AD45}"/>
                  </a:ext>
                </a:extLst>
              </p:cNvPr>
              <p:cNvGrpSpPr/>
              <p:nvPr/>
            </p:nvGrpSpPr>
            <p:grpSpPr>
              <a:xfrm>
                <a:off x="1948052" y="2396598"/>
                <a:ext cx="4103341" cy="1107996"/>
                <a:chOff x="1948052" y="2396598"/>
                <a:chExt cx="4103341" cy="1107996"/>
              </a:xfrm>
            </p:grpSpPr>
            <p:sp>
              <p:nvSpPr>
                <p:cNvPr id="24" name="Rectangle 23">
                  <a:extLst>
                    <a:ext uri="{FF2B5EF4-FFF2-40B4-BE49-F238E27FC236}">
                      <a16:creationId xmlns:a16="http://schemas.microsoft.com/office/drawing/2014/main" id="{DD4979DE-614B-4E86-BCDA-E03800795A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48052" y="2606223"/>
                  <a:ext cx="4103341" cy="8309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ts val="0"/>
                    </a:spcBef>
                    <a:buFontTx/>
                    <a:buNone/>
                  </a:pPr>
                  <a:r>
                    <a:rPr lang="en-US" sz="2400" dirty="0">
                      <a:solidFill>
                        <a:srgbClr val="FFC000"/>
                      </a:solidFill>
                    </a:rPr>
                    <a:t>∀x, Human(x)</a:t>
                  </a:r>
                  <a:r>
                    <a:rPr lang="el-GR" altLang="en-US" sz="2400" dirty="0">
                      <a:solidFill>
                        <a:srgbClr val="FFC000"/>
                      </a:solidFill>
                      <a:cs typeface="Times New Roman" panose="02020603050405020304" pitchFamily="18" charset="0"/>
                      <a:sym typeface="Symbol" panose="05050102010706020507" pitchFamily="18" charset="2"/>
                    </a:rPr>
                    <a:t></a:t>
                  </a:r>
                  <a:r>
                    <a:rPr lang="en-US" sz="2400" dirty="0">
                      <a:solidFill>
                        <a:srgbClr val="FFC000"/>
                      </a:solidFill>
                    </a:rPr>
                    <a:t>Mortal(x)</a:t>
                  </a:r>
                </a:p>
                <a:p>
                  <a:pPr eaLnBrk="1" hangingPunct="1">
                    <a:spcBef>
                      <a:spcPts val="0"/>
                    </a:spcBef>
                    <a:buFontTx/>
                    <a:buNone/>
                  </a:pPr>
                  <a:r>
                    <a:rPr lang="en-US" sz="2400" dirty="0">
                      <a:solidFill>
                        <a:srgbClr val="FFC000"/>
                      </a:solidFill>
                    </a:rPr>
                    <a:t>Human(Socrates) </a:t>
                  </a:r>
                </a:p>
              </p:txBody>
            </p:sp>
            <p:sp>
              <p:nvSpPr>
                <p:cNvPr id="25" name="Rectangle 24">
                  <a:extLst>
                    <a:ext uri="{FF2B5EF4-FFF2-40B4-BE49-F238E27FC236}">
                      <a16:creationId xmlns:a16="http://schemas.microsoft.com/office/drawing/2014/main" id="{E31EA867-E089-4E87-B3DF-A95C862D29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7800" y="2396598"/>
                  <a:ext cx="674342" cy="110799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spcBef>
                      <a:spcPts val="0"/>
                    </a:spcBef>
                    <a:buFontTx/>
                    <a:buNone/>
                  </a:pPr>
                  <a:r>
                    <a:rPr lang="en-US" sz="6600" dirty="0">
                      <a:solidFill>
                        <a:srgbClr val="FFC000"/>
                      </a:solidFill>
                    </a:rPr>
                    <a:t>}</a:t>
                  </a:r>
                </a:p>
              </p:txBody>
            </p:sp>
          </p:grp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6D687F87-A0CB-44C9-8613-3C9115296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91200" y="2790888"/>
                <a:ext cx="410334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ts val="0"/>
                  </a:spcBef>
                  <a:buFontTx/>
                  <a:buNone/>
                </a:pPr>
                <a:r>
                  <a:rPr lang="el-GR" altLang="en-US" sz="2400" dirty="0">
                    <a:solidFill>
                      <a:srgbClr val="FFC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</a:t>
                </a:r>
                <a:r>
                  <a:rPr lang="en-US" sz="2400" dirty="0">
                    <a:solidFill>
                      <a:srgbClr val="FFC000"/>
                    </a:solidFill>
                  </a:rPr>
                  <a:t> Mortal(Socrates) </a:t>
                </a:r>
              </a:p>
            </p:txBody>
          </p:sp>
        </p:grpSp>
        <p:sp>
          <p:nvSpPr>
            <p:cNvPr id="20" name="Text Box 43">
              <a:extLst>
                <a:ext uri="{FF2B5EF4-FFF2-40B4-BE49-F238E27FC236}">
                  <a16:creationId xmlns:a16="http://schemas.microsoft.com/office/drawing/2014/main" id="{5CB6AF79-7BA4-4721-A71B-0DBE6F6506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800" y="802716"/>
              <a:ext cx="9877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solidFill>
                    <a:schemeClr val="tx2"/>
                  </a:solidFill>
                </a:rPr>
                <a:t>Prove:</a:t>
              </a:r>
            </a:p>
          </p:txBody>
        </p:sp>
        <p:sp>
          <p:nvSpPr>
            <p:cNvPr id="21" name="Text Box 44">
              <a:extLst>
                <a:ext uri="{FF2B5EF4-FFF2-40B4-BE49-F238E27FC236}">
                  <a16:creationId xmlns:a16="http://schemas.microsoft.com/office/drawing/2014/main" id="{CC380B3C-A37F-4B5D-84BE-97021E242E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" y="433409"/>
              <a:ext cx="37192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None/>
                <a:defRPr/>
              </a:pPr>
              <a:r>
                <a:rPr lang="en-US" altLang="en-US" sz="2400" dirty="0">
                  <a:solidFill>
                    <a:srgbClr val="66FF66"/>
                  </a:solidFill>
                  <a:latin typeface="Symbol" pitchFamily="18" charset="2"/>
                </a:rPr>
                <a:t>"</a:t>
              </a:r>
              <a:r>
                <a:rPr lang="en-US" altLang="en-US" sz="2400" dirty="0" err="1">
                  <a:solidFill>
                    <a:srgbClr val="66FF66"/>
                  </a:solidFill>
                  <a:latin typeface="+mj-lt"/>
                </a:rPr>
                <a:t>U,Human,Mortal,Socrates</a:t>
              </a:r>
              <a:r>
                <a:rPr lang="en-US" altLang="en-US" sz="2400" dirty="0">
                  <a:solidFill>
                    <a:srgbClr val="66FF66"/>
                  </a:solidFill>
                  <a:latin typeface="+mj-lt"/>
                </a:rPr>
                <a:t>,</a:t>
              </a:r>
            </a:p>
          </p:txBody>
        </p:sp>
      </p:grpSp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7AA13859-52AB-4813-B3C7-C3D1B74C14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114300" y="5615504"/>
            <a:ext cx="838200" cy="1140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AutoShape 8">
            <a:extLst>
              <a:ext uri="{FF2B5EF4-FFF2-40B4-BE49-F238E27FC236}">
                <a16:creationId xmlns:a16="http://schemas.microsoft.com/office/drawing/2014/main" id="{6D098D3A-775A-4330-9402-A10B9F7BB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335564"/>
            <a:ext cx="8001000" cy="3989036"/>
          </a:xfrm>
          <a:prstGeom prst="wedgeRectCallout">
            <a:avLst>
              <a:gd name="adj1" fmla="val -53911"/>
              <a:gd name="adj2" fmla="val 31279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Proof: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+mj-lt"/>
              </a:rPr>
              <a:t>Deduction Goal: A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400" dirty="0"/>
              <a:t>B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ym typeface="Symbol" panose="05050102010706020507" pitchFamily="18" charset="2"/>
              </a:rPr>
              <a:t> C</a:t>
            </a:r>
            <a:endParaRPr lang="en-US" altLang="en-US" sz="2400" dirty="0">
              <a:latin typeface="+mj-lt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 </a:t>
            </a:r>
            <a:r>
              <a:rPr lang="en-US" altLang="en-US" sz="2400" dirty="0"/>
              <a:t>A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400" dirty="0"/>
              <a:t>B</a:t>
            </a:r>
            <a:endParaRPr lang="en-US" altLang="en-US" sz="2400" baseline="-25000" dirty="0"/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     A</a:t>
            </a:r>
            <a:endParaRPr lang="en-US" alt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</a:t>
            </a:r>
            <a:r>
              <a:rPr lang="en-US" altLang="en-US" sz="2400" dirty="0"/>
              <a:t>B</a:t>
            </a:r>
            <a:endParaRPr lang="en-US" altLang="en-US" sz="2400" baseline="-25000" dirty="0"/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endParaRPr lang="en-US" altLang="en-US" sz="2400" baseline="-25000" dirty="0"/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sz="2400" dirty="0"/>
              <a:t>     ∀x, Human(x)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sz="2400" dirty="0"/>
              <a:t>Mortal(x)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sz="2400" dirty="0"/>
              <a:t>     Human(Socrates)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</a:t>
            </a:r>
            <a:r>
              <a:rPr lang="en-US" sz="2400" dirty="0"/>
              <a:t>Mortal(Socrates)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sz="2400" dirty="0"/>
              <a:t>     Human(Socrates) 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sz="2400" dirty="0"/>
              <a:t>     Mortal(Socrates)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A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</a:t>
            </a:r>
            <a:r>
              <a:rPr lang="en-US" altLang="en-US" sz="2400" dirty="0"/>
              <a:t>B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ym typeface="Symbol" panose="05050102010706020507" pitchFamily="18" charset="2"/>
              </a:rPr>
              <a:t> C</a:t>
            </a:r>
            <a:endParaRPr lang="en-US" sz="2400" dirty="0"/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</a:pPr>
            <a:endParaRPr lang="en-US" altLang="en-US" sz="2400" dirty="0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297C5DF3-4FC1-41A3-B25D-44FA24F74A0C}"/>
              </a:ext>
            </a:extLst>
          </p:cNvPr>
          <p:cNvSpPr/>
          <p:nvPr/>
        </p:nvSpPr>
        <p:spPr>
          <a:xfrm>
            <a:off x="6691469" y="2568534"/>
            <a:ext cx="2089675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endParaRPr lang="en-US" altLang="en-US" sz="2400" dirty="0"/>
          </a:p>
          <a:p>
            <a:pPr algn="l"/>
            <a:r>
              <a:rPr lang="en-US" altLang="en-US" sz="2400" dirty="0"/>
              <a:t>Assumption</a:t>
            </a:r>
          </a:p>
          <a:p>
            <a:pPr algn="l"/>
            <a:r>
              <a:rPr lang="en-US" altLang="en-US" sz="2400" dirty="0">
                <a:cs typeface="Times New Roman" panose="02020603050405020304" pitchFamily="18" charset="0"/>
              </a:rPr>
              <a:t>Separating And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65BA32EA-6284-4D3F-84B6-174F493D01AA}"/>
              </a:ext>
            </a:extLst>
          </p:cNvPr>
          <p:cNvSpPr/>
          <p:nvPr/>
        </p:nvSpPr>
        <p:spPr>
          <a:xfrm>
            <a:off x="6674651" y="4385608"/>
            <a:ext cx="2720617" cy="19389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/>
              <a:t>A</a:t>
            </a:r>
            <a:endParaRPr lang="en-US" altLang="en-US" sz="2400" baseline="-25000" dirty="0"/>
          </a:p>
          <a:p>
            <a:pPr algn="l"/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Remove </a:t>
            </a:r>
            <a:r>
              <a:rPr lang="en-US" sz="2400" dirty="0"/>
              <a:t>∀</a:t>
            </a:r>
            <a:endParaRPr lang="en-US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algn="l"/>
            <a:r>
              <a:rPr lang="en-US" altLang="en-US" sz="2400" dirty="0"/>
              <a:t>B</a:t>
            </a:r>
            <a:endParaRPr lang="en-US" altLang="en-US" sz="2400" baseline="-25000" dirty="0"/>
          </a:p>
          <a:p>
            <a:pPr algn="l"/>
            <a:r>
              <a:rPr lang="en-CA" sz="2400" dirty="0"/>
              <a:t>Modus Ponens</a:t>
            </a:r>
          </a:p>
          <a:p>
            <a:pPr algn="l"/>
            <a:r>
              <a:rPr lang="en-US" altLang="en-US" sz="2400" dirty="0"/>
              <a:t>Deduction </a:t>
            </a:r>
            <a:r>
              <a:rPr lang="en-CA" sz="2400" dirty="0"/>
              <a:t>Conclude</a:t>
            </a:r>
          </a:p>
        </p:txBody>
      </p:sp>
    </p:spTree>
    <p:extLst>
      <p:ext uri="{BB962C8B-B14F-4D97-AF65-F5344CB8AC3E}">
        <p14:creationId xmlns:p14="http://schemas.microsoft.com/office/powerpoint/2010/main" val="3884373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3" grpId="0"/>
      <p:bldP spid="27" grpId="0" uiExpand="1" build="allAtOnce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22">
            <a:extLst>
              <a:ext uri="{FF2B5EF4-FFF2-40B4-BE49-F238E27FC236}">
                <a16:creationId xmlns:a16="http://schemas.microsoft.com/office/drawing/2014/main" id="{3A41FAB7-AA40-4929-A76D-9C5C22F2E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19529" y="479327"/>
            <a:ext cx="48331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y,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x,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(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x,y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) </a:t>
            </a: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x, 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y,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800" dirty="0">
                <a:solidFill>
                  <a:srgbClr val="FFC000"/>
                </a:solidFill>
              </a:rPr>
              <a:t>(</a:t>
            </a:r>
            <a:r>
              <a:rPr lang="en-US" altLang="en-US" sz="2800" dirty="0" err="1">
                <a:solidFill>
                  <a:srgbClr val="FFC000"/>
                </a:solidFill>
              </a:rPr>
              <a:t>x,y</a:t>
            </a:r>
            <a:r>
              <a:rPr lang="en-US" altLang="en-US" sz="2800" dirty="0">
                <a:solidFill>
                  <a:srgbClr val="FFC000"/>
                </a:solidFill>
              </a:rPr>
              <a:t>) 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sp>
        <p:nvSpPr>
          <p:cNvPr id="28" name="AutoShape 35">
            <a:extLst>
              <a:ext uri="{FF2B5EF4-FFF2-40B4-BE49-F238E27FC236}">
                <a16:creationId xmlns:a16="http://schemas.microsoft.com/office/drawing/2014/main" id="{92E38E32-17B6-4ED7-A60E-483F6EEA6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398" y="4724400"/>
            <a:ext cx="2209802" cy="538870"/>
          </a:xfrm>
          <a:prstGeom prst="wedgeRoundRectCallout">
            <a:avLst>
              <a:gd name="adj1" fmla="val -41310"/>
              <a:gd name="adj2" fmla="val 7483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Ok this is true.</a:t>
            </a:r>
          </a:p>
        </p:txBody>
      </p:sp>
      <p:pic>
        <p:nvPicPr>
          <p:cNvPr id="31" name="Picture 5" descr="j0116172">
            <a:extLst>
              <a:ext uri="{FF2B5EF4-FFF2-40B4-BE49-F238E27FC236}">
                <a16:creationId xmlns:a16="http://schemas.microsoft.com/office/drawing/2014/main" id="{BF54A39B-2876-49D4-B08D-80DCE94D29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2" name="Group 29">
            <a:extLst>
              <a:ext uri="{FF2B5EF4-FFF2-40B4-BE49-F238E27FC236}">
                <a16:creationId xmlns:a16="http://schemas.microsoft.com/office/drawing/2014/main" id="{7D063829-66D8-45B3-B6D9-4E5AC0F84519}"/>
              </a:ext>
            </a:extLst>
          </p:cNvPr>
          <p:cNvGrpSpPr>
            <a:grpSpLocks/>
          </p:cNvGrpSpPr>
          <p:nvPr/>
        </p:nvGrpSpPr>
        <p:grpSpPr bwMode="auto">
          <a:xfrm>
            <a:off x="135447" y="5450601"/>
            <a:ext cx="1223454" cy="1239990"/>
            <a:chOff x="2065" y="1551"/>
            <a:chExt cx="1628" cy="1988"/>
          </a:xfrm>
        </p:grpSpPr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DE1F3597-281F-4376-92D0-379B431B2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002FCF0E-A16B-4ADC-B401-D8F288CB4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E3882178-F23A-4A8B-8748-92CE91029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35BD9495-F6B3-4E06-9C3D-AE715CA90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2D4980E0-E877-458C-8934-7159426D4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4D50F735-B4F9-41B5-A4ED-C322A8227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D7525E53-DFEB-4BBE-85DB-799F013C6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E6A00448-B2D5-424F-AE5F-B876BC8DB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5E7E469E-42C8-45D6-BEF4-095DC9B16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36B96A90-4730-4F55-81AC-44B60C3EA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F719884B-8CDE-4D97-86FB-50D666627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816F88FF-558B-4489-B49A-57951FBA6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FFC97661-49BA-40CE-961C-1135BC8D5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9F20872A-CBD4-466C-993C-236A8363C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3698DABF-ABDC-4043-BC4E-64BEE8D62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7D715CD7-CDC6-4787-A6D3-CDF3367B9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78A1BFFA-A106-4887-AE49-B15C1FD8B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1BD0D36F-61E2-444D-9EBB-2996AF18D4F2}"/>
              </a:ext>
            </a:extLst>
          </p:cNvPr>
          <p:cNvGrpSpPr/>
          <p:nvPr/>
        </p:nvGrpSpPr>
        <p:grpSpPr>
          <a:xfrm>
            <a:off x="2608262" y="2971800"/>
            <a:ext cx="3716338" cy="1905000"/>
            <a:chOff x="5486400" y="762000"/>
            <a:chExt cx="3716338" cy="1905000"/>
          </a:xfrm>
        </p:grpSpPr>
        <p:sp>
          <p:nvSpPr>
            <p:cNvPr id="79" name="Line 15">
              <a:extLst>
                <a:ext uri="{FF2B5EF4-FFF2-40B4-BE49-F238E27FC236}">
                  <a16:creationId xmlns:a16="http://schemas.microsoft.com/office/drawing/2014/main" id="{E8C93243-24E7-40FF-B5E1-B275D3B839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6400" y="2667000"/>
              <a:ext cx="152400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80" name="Line 19">
              <a:extLst>
                <a:ext uri="{FF2B5EF4-FFF2-40B4-BE49-F238E27FC236}">
                  <a16:creationId xmlns:a16="http://schemas.microsoft.com/office/drawing/2014/main" id="{7319539D-0657-47D2-A9FD-59C3397703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10400" y="2667000"/>
              <a:ext cx="152400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81" name="Rectangle 3">
              <a:extLst>
                <a:ext uri="{FF2B5EF4-FFF2-40B4-BE49-F238E27FC236}">
                  <a16:creationId xmlns:a16="http://schemas.microsoft.com/office/drawing/2014/main" id="{1FC186BF-E2AD-44D0-BAAE-6F0A74F4BE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2057400"/>
              <a:ext cx="1981200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marL="342900" indent="-342900" algn="ctr">
                <a:lnSpc>
                  <a:spcPct val="90000"/>
                </a:lnSpc>
                <a:spcBef>
                  <a:spcPct val="20000"/>
                </a:spcBef>
                <a:defRPr/>
              </a:pPr>
              <a:r>
                <a:rPr lang="en-US" sz="2400" kern="0" dirty="0">
                  <a:latin typeface="+mn-lt"/>
                </a:rPr>
                <a:t>One girl</a:t>
              </a:r>
              <a:endParaRPr lang="en-CA" sz="2400" kern="0" dirty="0">
                <a:latin typeface="+mn-lt"/>
              </a:endParaRPr>
            </a:p>
          </p:txBody>
        </p:sp>
        <p:grpSp>
          <p:nvGrpSpPr>
            <p:cNvPr id="82" name="Group 144">
              <a:extLst>
                <a:ext uri="{FF2B5EF4-FFF2-40B4-BE49-F238E27FC236}">
                  <a16:creationId xmlns:a16="http://schemas.microsoft.com/office/drawing/2014/main" id="{DCE05594-42D9-458F-81FC-84FF61C582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2968" y="762000"/>
              <a:ext cx="3259770" cy="1524000"/>
              <a:chOff x="5943600" y="762000"/>
              <a:chExt cx="3259668" cy="1524000"/>
            </a:xfrm>
          </p:grpSpPr>
          <p:pic>
            <p:nvPicPr>
              <p:cNvPr id="83" name="Picture 29">
                <a:extLst>
                  <a:ext uri="{FF2B5EF4-FFF2-40B4-BE49-F238E27FC236}">
                    <a16:creationId xmlns:a16="http://schemas.microsoft.com/office/drawing/2014/main" id="{D7849DC9-F305-4BD7-8629-FBD242FD42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43600" y="786652"/>
                <a:ext cx="840000" cy="1260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84" name="Group 29">
                <a:extLst>
                  <a:ext uri="{FF2B5EF4-FFF2-40B4-BE49-F238E27FC236}">
                    <a16:creationId xmlns:a16="http://schemas.microsoft.com/office/drawing/2014/main" id="{2D92589B-4927-451E-B9DF-D7F4671005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086599" y="762000"/>
                <a:ext cx="2116669" cy="1524000"/>
                <a:chOff x="3216" y="1680"/>
                <a:chExt cx="2544" cy="2020"/>
              </a:xfrm>
            </p:grpSpPr>
            <p:sp>
              <p:nvSpPr>
                <p:cNvPr id="85" name="Rectangle 30">
                  <a:extLst>
                    <a:ext uri="{FF2B5EF4-FFF2-40B4-BE49-F238E27FC236}">
                      <a16:creationId xmlns:a16="http://schemas.microsoft.com/office/drawing/2014/main" id="{BE02FC0E-2566-4E28-9506-4493AD8D2F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3225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Ann</a:t>
                  </a:r>
                  <a:endParaRPr lang="en-CA" altLang="en-US" sz="1600"/>
                </a:p>
              </p:txBody>
            </p:sp>
            <p:sp>
              <p:nvSpPr>
                <p:cNvPr id="86" name="Rectangle 31">
                  <a:extLst>
                    <a:ext uri="{FF2B5EF4-FFF2-40B4-BE49-F238E27FC236}">
                      <a16:creationId xmlns:a16="http://schemas.microsoft.com/office/drawing/2014/main" id="{6CD048C3-0F55-4995-9E24-2C3916C68B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56" y="3225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Fred</a:t>
                  </a:r>
                  <a:endParaRPr lang="en-CA" altLang="en-US" sz="1600"/>
                </a:p>
              </p:txBody>
            </p:sp>
            <p:sp>
              <p:nvSpPr>
                <p:cNvPr id="87" name="Rectangle 32">
                  <a:extLst>
                    <a:ext uri="{FF2B5EF4-FFF2-40B4-BE49-F238E27FC236}">
                      <a16:creationId xmlns:a16="http://schemas.microsoft.com/office/drawing/2014/main" id="{00CC296C-AC7F-4C97-8D39-790F1D3E52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2630"/>
                  <a:ext cx="960" cy="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Marilin Monro</a:t>
                  </a:r>
                  <a:endParaRPr lang="en-CA" altLang="en-US" sz="1600"/>
                </a:p>
              </p:txBody>
            </p:sp>
            <p:sp>
              <p:nvSpPr>
                <p:cNvPr id="88" name="Rectangle 33">
                  <a:extLst>
                    <a:ext uri="{FF2B5EF4-FFF2-40B4-BE49-F238E27FC236}">
                      <a16:creationId xmlns:a16="http://schemas.microsoft.com/office/drawing/2014/main" id="{D4515D68-821C-4E07-BE6B-02BEE1515E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56" y="2630"/>
                  <a:ext cx="960" cy="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John</a:t>
                  </a:r>
                  <a:endParaRPr lang="en-CA" altLang="en-US" sz="1600"/>
                </a:p>
              </p:txBody>
            </p:sp>
            <p:sp>
              <p:nvSpPr>
                <p:cNvPr id="89" name="Rectangle 34">
                  <a:extLst>
                    <a:ext uri="{FF2B5EF4-FFF2-40B4-BE49-F238E27FC236}">
                      <a16:creationId xmlns:a16="http://schemas.microsoft.com/office/drawing/2014/main" id="{B2C1B9A1-0912-4194-88FF-B56032CDA0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2155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Beth</a:t>
                  </a:r>
                  <a:endParaRPr lang="en-CA" altLang="en-US" sz="1600"/>
                </a:p>
              </p:txBody>
            </p:sp>
            <p:sp>
              <p:nvSpPr>
                <p:cNvPr id="90" name="Rectangle 35">
                  <a:extLst>
                    <a:ext uri="{FF2B5EF4-FFF2-40B4-BE49-F238E27FC236}">
                      <a16:creationId xmlns:a16="http://schemas.microsoft.com/office/drawing/2014/main" id="{D1EDC652-DA05-42EF-9721-53C5AA800D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56" y="2155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Bob</a:t>
                  </a:r>
                  <a:endParaRPr lang="en-CA" altLang="en-US" sz="1600"/>
                </a:p>
              </p:txBody>
            </p:sp>
            <p:sp>
              <p:nvSpPr>
                <p:cNvPr id="91" name="Rectangle 36">
                  <a:extLst>
                    <a:ext uri="{FF2B5EF4-FFF2-40B4-BE49-F238E27FC236}">
                      <a16:creationId xmlns:a16="http://schemas.microsoft.com/office/drawing/2014/main" id="{6EEFFA83-564E-4B32-AA78-51747CD655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680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Mary</a:t>
                  </a:r>
                  <a:endParaRPr lang="en-CA" altLang="en-US" sz="1600"/>
                </a:p>
              </p:txBody>
            </p:sp>
            <p:sp>
              <p:nvSpPr>
                <p:cNvPr id="92" name="Rectangle 37">
                  <a:extLst>
                    <a:ext uri="{FF2B5EF4-FFF2-40B4-BE49-F238E27FC236}">
                      <a16:creationId xmlns:a16="http://schemas.microsoft.com/office/drawing/2014/main" id="{E204F0D3-F1E3-4E6E-A7D4-9169E32B05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56" y="1680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Sam</a:t>
                  </a:r>
                  <a:endParaRPr lang="en-CA" altLang="en-US" sz="1600"/>
                </a:p>
              </p:txBody>
            </p:sp>
            <p:sp>
              <p:nvSpPr>
                <p:cNvPr id="93" name="Freeform 38">
                  <a:extLst>
                    <a:ext uri="{FF2B5EF4-FFF2-40B4-BE49-F238E27FC236}">
                      <a16:creationId xmlns:a16="http://schemas.microsoft.com/office/drawing/2014/main" id="{3F707237-96BC-4159-B02E-76A8490628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920"/>
                  <a:ext cx="356" cy="1023"/>
                </a:xfrm>
                <a:custGeom>
                  <a:avLst/>
                  <a:gdLst>
                    <a:gd name="T0" fmla="*/ 0 w 490"/>
                    <a:gd name="T1" fmla="*/ 0 h 515"/>
                    <a:gd name="T2" fmla="*/ 1 w 490"/>
                    <a:gd name="T3" fmla="*/ 2147483647 h 515"/>
                    <a:gd name="T4" fmla="*/ 0 60000 65536"/>
                    <a:gd name="T5" fmla="*/ 0 60000 65536"/>
                    <a:gd name="T6" fmla="*/ 0 w 490"/>
                    <a:gd name="T7" fmla="*/ 0 h 515"/>
                    <a:gd name="T8" fmla="*/ 490 w 490"/>
                    <a:gd name="T9" fmla="*/ 515 h 51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90" h="515">
                      <a:moveTo>
                        <a:pt x="0" y="0"/>
                      </a:moveTo>
                      <a:lnTo>
                        <a:pt x="490" y="515"/>
                      </a:lnTo>
                    </a:path>
                  </a:pathLst>
                </a:cu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4" name="Line 39">
                  <a:extLst>
                    <a:ext uri="{FF2B5EF4-FFF2-40B4-BE49-F238E27FC236}">
                      <a16:creationId xmlns:a16="http://schemas.microsoft.com/office/drawing/2014/main" id="{09B444BE-19CE-498C-859F-894786D294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28" y="2400"/>
                  <a:ext cx="384" cy="528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5" name="Freeform 40">
                  <a:extLst>
                    <a:ext uri="{FF2B5EF4-FFF2-40B4-BE49-F238E27FC236}">
                      <a16:creationId xmlns:a16="http://schemas.microsoft.com/office/drawing/2014/main" id="{EB31C917-EEAF-4BD2-9ACF-136C7E2ACE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4171" y="2898"/>
                  <a:ext cx="351" cy="50"/>
                </a:xfrm>
                <a:custGeom>
                  <a:avLst/>
                  <a:gdLst>
                    <a:gd name="T0" fmla="*/ 0 w 432"/>
                    <a:gd name="T1" fmla="*/ 0 h 967"/>
                    <a:gd name="T2" fmla="*/ 2 w 432"/>
                    <a:gd name="T3" fmla="*/ 0 h 967"/>
                    <a:gd name="T4" fmla="*/ 0 60000 65536"/>
                    <a:gd name="T5" fmla="*/ 0 60000 65536"/>
                    <a:gd name="T6" fmla="*/ 0 w 432"/>
                    <a:gd name="T7" fmla="*/ 0 h 967"/>
                    <a:gd name="T8" fmla="*/ 432 w 432"/>
                    <a:gd name="T9" fmla="*/ 967 h 96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32" h="967">
                      <a:moveTo>
                        <a:pt x="0" y="967"/>
                      </a:moveTo>
                      <a:lnTo>
                        <a:pt x="432" y="0"/>
                      </a:lnTo>
                    </a:path>
                  </a:pathLst>
                </a:cu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Line 41">
                  <a:extLst>
                    <a:ext uri="{FF2B5EF4-FFF2-40B4-BE49-F238E27FC236}">
                      <a16:creationId xmlns:a16="http://schemas.microsoft.com/office/drawing/2014/main" id="{A130CCF2-8201-4A7A-A739-7E556B05C6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176" y="2928"/>
                  <a:ext cx="336" cy="576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97" name="Picture 43" descr="j0396724">
                  <a:extLst>
                    <a:ext uri="{FF2B5EF4-FFF2-40B4-BE49-F238E27FC236}">
                      <a16:creationId xmlns:a16="http://schemas.microsoft.com/office/drawing/2014/main" id="{107901E1-1B59-46C6-AD93-C95CDDC6D8A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04" y="3168"/>
                  <a:ext cx="456" cy="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8" name="Picture 44" descr="j0233040">
                  <a:extLst>
                    <a:ext uri="{FF2B5EF4-FFF2-40B4-BE49-F238E27FC236}">
                      <a16:creationId xmlns:a16="http://schemas.microsoft.com/office/drawing/2014/main" id="{1844CEB0-5B2D-49B0-A621-833152BF5E0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50" y="1728"/>
                  <a:ext cx="384" cy="3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9" name="Picture 45" descr="j0334222">
                  <a:extLst>
                    <a:ext uri="{FF2B5EF4-FFF2-40B4-BE49-F238E27FC236}">
                      <a16:creationId xmlns:a16="http://schemas.microsoft.com/office/drawing/2014/main" id="{142EDC8E-E9D7-485F-9CC9-53E3789DC6E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02" y="2160"/>
                  <a:ext cx="302" cy="4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100" name="Group 46">
                  <a:extLst>
                    <a:ext uri="{FF2B5EF4-FFF2-40B4-BE49-F238E27FC236}">
                      <a16:creationId xmlns:a16="http://schemas.microsoft.com/office/drawing/2014/main" id="{571FE6F0-D54C-4417-94C7-AA581D2F5B0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216" y="1728"/>
                  <a:ext cx="478" cy="1920"/>
                  <a:chOff x="3330" y="1728"/>
                  <a:chExt cx="478" cy="1920"/>
                </a:xfrm>
              </p:grpSpPr>
              <p:pic>
                <p:nvPicPr>
                  <p:cNvPr id="102" name="Picture 47" descr="j0232906">
                    <a:extLst>
                      <a:ext uri="{FF2B5EF4-FFF2-40B4-BE49-F238E27FC236}">
                        <a16:creationId xmlns:a16="http://schemas.microsoft.com/office/drawing/2014/main" id="{ECE978E7-5CB4-46A6-9FC7-6BFC3F4A11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522" y="1728"/>
                    <a:ext cx="232" cy="4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03" name="Picture 48" descr="j0232139">
                    <a:extLst>
                      <a:ext uri="{FF2B5EF4-FFF2-40B4-BE49-F238E27FC236}">
                        <a16:creationId xmlns:a16="http://schemas.microsoft.com/office/drawing/2014/main" id="{0F47AEF8-15EF-43E3-A32A-85068453676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330" y="2256"/>
                    <a:ext cx="475" cy="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04" name="Picture 49" descr="j0397518">
                    <a:extLst>
                      <a:ext uri="{FF2B5EF4-FFF2-40B4-BE49-F238E27FC236}">
                        <a16:creationId xmlns:a16="http://schemas.microsoft.com/office/drawing/2014/main" id="{04FDCE6F-5E70-403A-93C9-257D4EC9070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426" y="2688"/>
                    <a:ext cx="382" cy="3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05" name="Picture 50" descr="j0334220">
                    <a:extLst>
                      <a:ext uri="{FF2B5EF4-FFF2-40B4-BE49-F238E27FC236}">
                        <a16:creationId xmlns:a16="http://schemas.microsoft.com/office/drawing/2014/main" id="{33BEB6B3-83B6-449A-B4C1-8A8770AD2BA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426" y="3120"/>
                    <a:ext cx="333" cy="5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pic>
              <p:nvPicPr>
                <p:cNvPr id="101" name="Picture 51">
                  <a:extLst>
                    <a:ext uri="{FF2B5EF4-FFF2-40B4-BE49-F238E27FC236}">
                      <a16:creationId xmlns:a16="http://schemas.microsoft.com/office/drawing/2014/main" id="{B908F2B1-EF80-4E9E-AED0-5114C526E07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96" y="2688"/>
                  <a:ext cx="320" cy="4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sp>
        <p:nvSpPr>
          <p:cNvPr id="53" name="AutoShape 55">
            <a:extLst>
              <a:ext uri="{FF2B5EF4-FFF2-40B4-BE49-F238E27FC236}">
                <a16:creationId xmlns:a16="http://schemas.microsoft.com/office/drawing/2014/main" id="{B9F0002A-030D-4793-A782-100818B89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2" y="1431315"/>
            <a:ext cx="6705600" cy="1414839"/>
          </a:xfrm>
          <a:prstGeom prst="wedgeRoundRectCallout">
            <a:avLst>
              <a:gd name="adj1" fmla="val -43232"/>
              <a:gd name="adj2" fmla="val 58637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If there is one y that works for every x,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then each x has a y,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namely the one that works for every x!</a:t>
            </a:r>
          </a:p>
        </p:txBody>
      </p:sp>
      <p:sp>
        <p:nvSpPr>
          <p:cNvPr id="55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2444537" y="-76200"/>
            <a:ext cx="4870663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Order</a:t>
            </a:r>
            <a:r>
              <a:rPr kumimoji="0" lang="en-US" altLang="en-US" sz="4000" b="0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 of Quantifiers</a:t>
            </a:r>
            <a:endParaRPr kumimoji="0" lang="en-US" altLang="en-US" sz="40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38BD09B2-D592-4ED3-B7C5-94A48BE6BF1D}"/>
              </a:ext>
            </a:extLst>
          </p:cNvPr>
          <p:cNvSpPr/>
          <p:nvPr/>
        </p:nvSpPr>
        <p:spPr>
          <a:xfrm>
            <a:off x="750257" y="920132"/>
            <a:ext cx="321915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/>
              <a:t>Or condensed to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FF0000"/>
                </a:solidFill>
              </a:rPr>
              <a:t>b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g</a:t>
            </a:r>
            <a:r>
              <a:rPr lang="en-US" altLang="en-US" sz="2400" baseline="-250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BD0D92A3-9157-42F6-B375-3CEFD4836664}"/>
              </a:ext>
            </a:extLst>
          </p:cNvPr>
          <p:cNvSpPr/>
          <p:nvPr/>
        </p:nvSpPr>
        <p:spPr>
          <a:xfrm>
            <a:off x="4875439" y="939988"/>
            <a:ext cx="15616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/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FF0000"/>
                </a:solidFill>
              </a:rPr>
              <a:t>b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g</a:t>
            </a:r>
            <a:r>
              <a:rPr lang="en-US" altLang="en-US" sz="2400" baseline="-250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accent2"/>
                </a:solidFill>
              </a:rPr>
              <a:t>(</a:t>
            </a:r>
            <a:r>
              <a:rPr lang="en-US" altLang="en-US" sz="2400" dirty="0">
                <a:solidFill>
                  <a:srgbClr val="FF0000"/>
                </a:solidFill>
              </a:rPr>
              <a:t>b</a:t>
            </a:r>
            <a:r>
              <a:rPr lang="en-US" altLang="en-US" sz="2400" dirty="0">
                <a:solidFill>
                  <a:schemeClr val="accent2"/>
                </a:solidFill>
              </a:rPr>
              <a:t>)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FC93E5FB-FFD3-45EE-930A-2647305E2DD6}"/>
              </a:ext>
            </a:extLst>
          </p:cNvPr>
          <p:cNvSpPr/>
          <p:nvPr/>
        </p:nvSpPr>
        <p:spPr>
          <a:xfrm>
            <a:off x="3370262" y="961091"/>
            <a:ext cx="401038" cy="513921"/>
          </a:xfrm>
          <a:prstGeom prst="ellipse">
            <a:avLst/>
          </a:prstGeom>
          <a:ln w="22225">
            <a:solidFill>
              <a:srgbClr val="FFFF00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58" name="AutoShape 58">
            <a:extLst>
              <a:ext uri="{FF2B5EF4-FFF2-40B4-BE49-F238E27FC236}">
                <a16:creationId xmlns:a16="http://schemas.microsoft.com/office/drawing/2014/main" id="{7E085506-6707-4C12-97EB-B2595FB0D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8077" y="4904714"/>
            <a:ext cx="3416300" cy="996406"/>
          </a:xfrm>
          <a:prstGeom prst="wedgeRoundRectCallout">
            <a:avLst>
              <a:gd name="adj1" fmla="val -51108"/>
              <a:gd name="adj2" fmla="val -213052"/>
              <a:gd name="adj3" fmla="val 16667"/>
            </a:avLst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sz="2400" dirty="0"/>
              <a:t>This </a:t>
            </a:r>
            <a:r>
              <a:rPr lang="en-US" altLang="en-US" sz="2400" dirty="0">
                <a:solidFill>
                  <a:schemeClr val="accent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g</a:t>
            </a:r>
            <a:r>
              <a:rPr lang="en-US" altLang="en-US" sz="2400" baseline="-25000" dirty="0">
                <a:solidFill>
                  <a:schemeClr val="accent2"/>
                </a:solidFill>
                <a:latin typeface="Symbol" pitchFamily="18" charset="2"/>
              </a:rPr>
              <a:t>$ </a:t>
            </a:r>
            <a:r>
              <a:rPr lang="en-US" sz="2400" dirty="0"/>
              <a:t>is a function of </a:t>
            </a:r>
            <a:r>
              <a:rPr lang="en-US" sz="2400" dirty="0">
                <a:solidFill>
                  <a:srgbClr val="FF0000"/>
                </a:solidFill>
              </a:rPr>
              <a:t>b</a:t>
            </a:r>
            <a:r>
              <a:rPr lang="en-US" sz="2400" dirty="0"/>
              <a:t>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sz="2400" dirty="0"/>
              <a:t>just a constant one.</a:t>
            </a:r>
          </a:p>
        </p:txBody>
      </p:sp>
    </p:spTree>
    <p:extLst>
      <p:ext uri="{BB962C8B-B14F-4D97-AF65-F5344CB8AC3E}">
        <p14:creationId xmlns:p14="http://schemas.microsoft.com/office/powerpoint/2010/main" val="3798825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8" grpId="0" animBg="1"/>
      <p:bldP spid="53" grpId="0" animBg="1"/>
      <p:bldP spid="55" grpId="0"/>
      <p:bldP spid="54" grpId="0"/>
      <p:bldP spid="56" grpId="0"/>
      <p:bldP spid="57" grpId="0" animBg="1"/>
      <p:bldP spid="58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22">
            <a:extLst>
              <a:ext uri="{FF2B5EF4-FFF2-40B4-BE49-F238E27FC236}">
                <a16:creationId xmlns:a16="http://schemas.microsoft.com/office/drawing/2014/main" id="{3A41FAB7-AA40-4929-A76D-9C5C22F2E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19529" y="479327"/>
            <a:ext cx="48331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y,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x,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(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x,y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) </a:t>
            </a: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x, 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y,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800" dirty="0">
                <a:solidFill>
                  <a:srgbClr val="FFC000"/>
                </a:solidFill>
              </a:rPr>
              <a:t>(</a:t>
            </a:r>
            <a:r>
              <a:rPr lang="en-US" altLang="en-US" sz="2800" dirty="0" err="1">
                <a:solidFill>
                  <a:srgbClr val="FFC000"/>
                </a:solidFill>
              </a:rPr>
              <a:t>x,y</a:t>
            </a:r>
            <a:r>
              <a:rPr lang="en-US" altLang="en-US" sz="2800" dirty="0">
                <a:solidFill>
                  <a:srgbClr val="FFC000"/>
                </a:solidFill>
              </a:rPr>
              <a:t>) 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sp>
        <p:nvSpPr>
          <p:cNvPr id="27" name="AutoShape 8">
            <a:extLst>
              <a:ext uri="{FF2B5EF4-FFF2-40B4-BE49-F238E27FC236}">
                <a16:creationId xmlns:a16="http://schemas.microsoft.com/office/drawing/2014/main" id="{175CF7DC-42B9-4A65-A9F8-F916DF5E9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1036036"/>
            <a:ext cx="7661964" cy="3062988"/>
          </a:xfrm>
          <a:prstGeom prst="wedgeRectCallout">
            <a:avLst>
              <a:gd name="adj1" fmla="val -43152"/>
              <a:gd name="adj2" fmla="val 59980"/>
            </a:avLst>
          </a:prstGeom>
          <a:noFill/>
          <a:ln w="127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Proof: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Deduction </a:t>
            </a:r>
            <a:r>
              <a:rPr lang="en-US" altLang="en-US" sz="2400" dirty="0">
                <a:latin typeface="+mj-lt"/>
              </a:rPr>
              <a:t>Goal:</a:t>
            </a:r>
            <a:r>
              <a:rPr lang="en-US" altLang="en-US" sz="2400" dirty="0">
                <a:latin typeface="Symbol" pitchFamily="18" charset="2"/>
              </a:rPr>
              <a:t> $</a:t>
            </a:r>
            <a:r>
              <a:rPr lang="en-US" altLang="en-US" sz="2400" dirty="0"/>
              <a:t>y,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 </a:t>
            </a:r>
            <a:r>
              <a:rPr lang="en-US" altLang="en-US" sz="2400" dirty="0"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x,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y,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 </a:t>
            </a:r>
            <a:endParaRPr lang="en-US" altLang="en-US" sz="2400" dirty="0">
              <a:latin typeface="Symbol" pitchFamily="18" charset="2"/>
            </a:endParaRP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$</a:t>
            </a:r>
            <a:r>
              <a:rPr lang="en-US" altLang="en-US" sz="2400" dirty="0"/>
              <a:t>y,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"</a:t>
            </a:r>
            <a:r>
              <a:rPr lang="en-US" altLang="en-US" sz="2400" dirty="0"/>
              <a:t>x,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baseline="-25000" dirty="0">
                <a:latin typeface="Symbol" pitchFamily="18" charset="2"/>
              </a:rPr>
              <a:t>$</a:t>
            </a:r>
            <a:r>
              <a:rPr lang="en-US" altLang="en-US" sz="2400" dirty="0"/>
              <a:t>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   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baseline="-25000" dirty="0">
                <a:latin typeface="Symbol" pitchFamily="18" charset="2"/>
              </a:rPr>
              <a:t>$</a:t>
            </a:r>
            <a:r>
              <a:rPr lang="en-US" altLang="en-US" sz="2400" dirty="0"/>
              <a:t>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$</a:t>
            </a:r>
            <a:r>
              <a:rPr lang="en-US" altLang="en-US" sz="2400" dirty="0"/>
              <a:t>y,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"</a:t>
            </a:r>
            <a:r>
              <a:rPr lang="en-US" altLang="en-US" sz="2400" dirty="0"/>
              <a:t>x,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y,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y,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x,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y,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 </a:t>
            </a:r>
            <a:endParaRPr lang="en-US" altLang="en-US" sz="2400" dirty="0">
              <a:latin typeface="Symbol" pitchFamily="18" charset="2"/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endParaRPr lang="en-US" altLang="en-US" sz="2400" dirty="0"/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endParaRPr lang="en-US" altLang="en-US" sz="2400" dirty="0"/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endParaRPr lang="en-US" altLang="en-US" sz="24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2D3F9DC-AA4F-44F9-B6CF-ABEFD5921CE9}"/>
              </a:ext>
            </a:extLst>
          </p:cNvPr>
          <p:cNvSpPr/>
          <p:nvPr/>
        </p:nvSpPr>
        <p:spPr>
          <a:xfrm>
            <a:off x="5703347" y="1816100"/>
            <a:ext cx="2720617" cy="23083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/>
              <a:t>Assumption</a:t>
            </a:r>
          </a:p>
          <a:p>
            <a:pPr algn="l"/>
            <a:r>
              <a:rPr lang="en-CA" sz="2400" dirty="0"/>
              <a:t>R</a:t>
            </a:r>
            <a:r>
              <a:rPr lang="en-US" sz="2400" dirty="0" err="1"/>
              <a:t>emove</a:t>
            </a:r>
            <a:r>
              <a:rPr lang="en-US" sz="2400" dirty="0"/>
              <a:t> </a:t>
            </a:r>
            <a:r>
              <a:rPr lang="en-US" altLang="en-US" sz="2400" dirty="0">
                <a:latin typeface="Symbol" pitchFamily="18" charset="2"/>
              </a:rPr>
              <a:t>$</a:t>
            </a:r>
          </a:p>
          <a:p>
            <a:pPr algn="l"/>
            <a:r>
              <a:rPr lang="en-US" sz="2400" dirty="0"/>
              <a:t>Remove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sz="2400" dirty="0"/>
              <a:t> 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$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sz="2400" dirty="0"/>
              <a:t> </a:t>
            </a:r>
          </a:p>
          <a:p>
            <a:pPr algn="l"/>
            <a:r>
              <a:rPr lang="en-US" altLang="en-US" sz="2400" dirty="0"/>
              <a:t>Deduction </a:t>
            </a:r>
            <a:r>
              <a:rPr lang="en-US" sz="2400" dirty="0"/>
              <a:t>Conclude</a:t>
            </a:r>
          </a:p>
        </p:txBody>
      </p:sp>
      <p:pic>
        <p:nvPicPr>
          <p:cNvPr id="31" name="Picture 5" descr="j0116172">
            <a:extLst>
              <a:ext uri="{FF2B5EF4-FFF2-40B4-BE49-F238E27FC236}">
                <a16:creationId xmlns:a16="http://schemas.microsoft.com/office/drawing/2014/main" id="{BF54A39B-2876-49D4-B08D-80DCE94D29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2" name="Group 29">
            <a:extLst>
              <a:ext uri="{FF2B5EF4-FFF2-40B4-BE49-F238E27FC236}">
                <a16:creationId xmlns:a16="http://schemas.microsoft.com/office/drawing/2014/main" id="{7D063829-66D8-45B3-B6D9-4E5AC0F84519}"/>
              </a:ext>
            </a:extLst>
          </p:cNvPr>
          <p:cNvGrpSpPr>
            <a:grpSpLocks/>
          </p:cNvGrpSpPr>
          <p:nvPr/>
        </p:nvGrpSpPr>
        <p:grpSpPr bwMode="auto">
          <a:xfrm>
            <a:off x="135447" y="5450601"/>
            <a:ext cx="1223454" cy="1239990"/>
            <a:chOff x="2065" y="1551"/>
            <a:chExt cx="1628" cy="1988"/>
          </a:xfrm>
        </p:grpSpPr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DE1F3597-281F-4376-92D0-379B431B2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002FCF0E-A16B-4ADC-B401-D8F288CB4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E3882178-F23A-4A8B-8748-92CE91029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35BD9495-F6B3-4E06-9C3D-AE715CA90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2D4980E0-E877-458C-8934-7159426D4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4D50F735-B4F9-41B5-A4ED-C322A8227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D7525E53-DFEB-4BBE-85DB-799F013C6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E6A00448-B2D5-424F-AE5F-B876BC8DB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5E7E469E-42C8-45D6-BEF4-095DC9B16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36B96A90-4730-4F55-81AC-44B60C3EA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F719884B-8CDE-4D97-86FB-50D666627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816F88FF-558B-4489-B49A-57951FBA6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FFC97661-49BA-40CE-961C-1135BC8D5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9F20872A-CBD4-466C-993C-236A8363C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3698DABF-ABDC-4043-BC4E-64BEE8D62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7D715CD7-CDC6-4787-A6D3-CDF3367B9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78A1BFFA-A106-4887-AE49-B15C1FD8B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" name="AutoShape 35">
            <a:extLst>
              <a:ext uri="{FF2B5EF4-FFF2-40B4-BE49-F238E27FC236}">
                <a16:creationId xmlns:a16="http://schemas.microsoft.com/office/drawing/2014/main" id="{5BBB0EEB-091A-44BD-ABC8-12EFA62A7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4871" y="4495800"/>
            <a:ext cx="5049729" cy="914400"/>
          </a:xfrm>
          <a:prstGeom prst="wedgeRoundRectCallout">
            <a:avLst>
              <a:gd name="adj1" fmla="val -42745"/>
              <a:gd name="adj2" fmla="val 5834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Note that we don’t need a </a:t>
            </a:r>
            <a:r>
              <a:rPr lang="en-US" altLang="en-US" sz="2400" dirty="0">
                <a:solidFill>
                  <a:srgbClr val="FF0000"/>
                </a:solidFill>
                <a:sym typeface="Symbol" pitchFamily="18" charset="2"/>
              </a:rPr>
              <a:t>′ </a:t>
            </a:r>
            <a:r>
              <a:rPr lang="en-US" altLang="en-US" sz="2400" dirty="0"/>
              <a:t>because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 the variable are bound to quantifiers.</a:t>
            </a:r>
          </a:p>
        </p:txBody>
      </p:sp>
      <p:sp>
        <p:nvSpPr>
          <p:cNvPr id="26" name="AutoShape 35">
            <a:extLst>
              <a:ext uri="{FF2B5EF4-FFF2-40B4-BE49-F238E27FC236}">
                <a16:creationId xmlns:a16="http://schemas.microsoft.com/office/drawing/2014/main" id="{5BBB0EEB-091A-44BD-ABC8-12EFA62A7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7271" y="5638800"/>
            <a:ext cx="4516329" cy="538870"/>
          </a:xfrm>
          <a:prstGeom prst="wedgeRoundRectCallout">
            <a:avLst>
              <a:gd name="adj1" fmla="val -42745"/>
              <a:gd name="adj2" fmla="val 5834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Well that was embarrassingly easy.</a:t>
            </a:r>
          </a:p>
        </p:txBody>
      </p:sp>
      <p:sp>
        <p:nvSpPr>
          <p:cNvPr id="28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2444537" y="-76200"/>
            <a:ext cx="4870663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Order</a:t>
            </a:r>
            <a:r>
              <a:rPr kumimoji="0" lang="en-US" altLang="en-US" sz="4000" b="0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 of Quantifiers</a:t>
            </a:r>
            <a:endParaRPr kumimoji="0" lang="en-US" altLang="en-US" sz="40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478700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uiExpand="1" build="allAtOnce" animBg="1"/>
      <p:bldP spid="50" grpId="0" animBg="1"/>
      <p:bldP spid="26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" descr="http://www.swordofthespirit.net/bulwark/mosesbush.gif">
            <a:extLst>
              <a:ext uri="{FF2B5EF4-FFF2-40B4-BE49-F238E27FC236}">
                <a16:creationId xmlns:a16="http://schemas.microsoft.com/office/drawing/2014/main" id="{AB33C905-76C0-4868-BCF9-DBB724E347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914" y="1197492"/>
            <a:ext cx="1438410" cy="837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AutoShape 38">
            <a:extLst>
              <a:ext uri="{FF2B5EF4-FFF2-40B4-BE49-F238E27FC236}">
                <a16:creationId xmlns:a16="http://schemas.microsoft.com/office/drawing/2014/main" id="{7FA7CF1F-232C-417A-BB64-BD005AC73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6088" y="1190429"/>
            <a:ext cx="5300112" cy="517457"/>
          </a:xfrm>
          <a:prstGeom prst="wedgeRoundRectCallout">
            <a:avLst>
              <a:gd name="adj1" fmla="val -54331"/>
              <a:gd name="adj2" fmla="val -7733"/>
              <a:gd name="adj3" fmla="val 16667"/>
            </a:avLst>
          </a:prstGeom>
          <a:noFill/>
          <a:ln w="12700">
            <a:solidFill>
              <a:schemeClr val="accent1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ctr">
              <a:spcBef>
                <a:spcPct val="0"/>
              </a:spcBef>
            </a:pPr>
            <a:r>
              <a:rPr lang="en-CA" altLang="en-US" sz="2400" dirty="0">
                <a:latin typeface="+mj-lt"/>
              </a:rPr>
              <a:t>Assume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y,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x, </a:t>
            </a:r>
            <a:r>
              <a:rPr lang="el-GR" altLang="en-US" sz="2400" dirty="0">
                <a:solidFill>
                  <a:srgbClr val="FFC0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(x,y)</a:t>
            </a:r>
            <a:r>
              <a:rPr lang="en-CA" altLang="en-US" sz="2400" dirty="0">
                <a:latin typeface="+mj-lt"/>
              </a:rPr>
              <a:t>. I can help you!</a:t>
            </a:r>
          </a:p>
        </p:txBody>
      </p:sp>
      <p:sp>
        <p:nvSpPr>
          <p:cNvPr id="28" name="AutoShape 38">
            <a:extLst>
              <a:ext uri="{FF2B5EF4-FFF2-40B4-BE49-F238E27FC236}">
                <a16:creationId xmlns:a16="http://schemas.microsoft.com/office/drawing/2014/main" id="{5C19DA80-1F28-4654-A1FE-D6AC29D1C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2288" y="1785411"/>
            <a:ext cx="4552660" cy="517458"/>
          </a:xfrm>
          <a:prstGeom prst="wedgeRoundRectCallout">
            <a:avLst>
              <a:gd name="adj1" fmla="val -53990"/>
              <a:gd name="adj2" fmla="val -38917"/>
              <a:gd name="adj3" fmla="val 16667"/>
            </a:avLst>
          </a:prstGeom>
          <a:noFill/>
          <a:ln w="12700">
            <a:solidFill>
              <a:schemeClr val="accent1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ctr">
              <a:spcBef>
                <a:spcPct val="0"/>
              </a:spcBef>
              <a:defRPr/>
            </a:pPr>
            <a:r>
              <a:rPr lang="en-US" altLang="en-US" sz="2400" dirty="0">
                <a:solidFill>
                  <a:srgbClr val="FFFFFF"/>
                </a:solidFill>
                <a:latin typeface="Times New Roman"/>
                <a:sym typeface="Symbol" pitchFamily="18" charset="2"/>
              </a:rPr>
              <a:t>Let </a:t>
            </a:r>
            <a:r>
              <a:rPr lang="en-US" altLang="en-US" sz="2400" dirty="0">
                <a:solidFill>
                  <a:srgbClr val="FFFF00"/>
                </a:solidFill>
                <a:latin typeface="Times New Roman" pitchFamily="18" charset="0"/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sym typeface="Symbol" pitchFamily="18" charset="2"/>
              </a:rPr>
              <a:t> be the </a:t>
            </a:r>
            <a:r>
              <a:rPr lang="en-US" altLang="en-US" sz="2400" dirty="0">
                <a:solidFill>
                  <a:srgbClr val="FFC000"/>
                </a:solidFill>
                <a:latin typeface="Times New Roman"/>
                <a:sym typeface="Symbol" pitchFamily="18" charset="2"/>
              </a:rPr>
              <a:t>y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sym typeface="Symbol" pitchFamily="18" charset="2"/>
              </a:rPr>
              <a:t> assumed to exist.</a:t>
            </a:r>
          </a:p>
        </p:txBody>
      </p:sp>
      <p:sp>
        <p:nvSpPr>
          <p:cNvPr id="34" name="AutoShape 38">
            <a:extLst>
              <a:ext uri="{FF2B5EF4-FFF2-40B4-BE49-F238E27FC236}">
                <a16:creationId xmlns:a16="http://schemas.microsoft.com/office/drawing/2014/main" id="{BEB5B320-0452-413F-B20F-7CF6F9D29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2288" y="2362200"/>
            <a:ext cx="4077009" cy="517457"/>
          </a:xfrm>
          <a:prstGeom prst="wedgeRoundRectCallout">
            <a:avLst>
              <a:gd name="adj1" fmla="val -53200"/>
              <a:gd name="adj2" fmla="val -49312"/>
              <a:gd name="adj3" fmla="val 16667"/>
            </a:avLst>
          </a:prstGeom>
          <a:noFill/>
          <a:ln w="12700">
            <a:solidFill>
              <a:schemeClr val="accent1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ctr">
              <a:spcBef>
                <a:spcPct val="0"/>
              </a:spcBef>
            </a:pPr>
            <a:r>
              <a:rPr lang="en-CA" altLang="en-US" sz="2400" dirty="0">
                <a:latin typeface="+mj-lt"/>
              </a:rPr>
              <a:t>I assure you that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x, </a:t>
            </a:r>
            <a:r>
              <a:rPr lang="el-GR" altLang="en-US" sz="2400" dirty="0">
                <a:solidFill>
                  <a:srgbClr val="FFC0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(x,</a:t>
            </a:r>
            <a:r>
              <a:rPr lang="en-US" altLang="en-US" sz="2400" dirty="0">
                <a:solidFill>
                  <a:srgbClr val="FFFF00"/>
                </a:solidFill>
                <a:latin typeface="Times New Roman" pitchFamily="18" charset="0"/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)</a:t>
            </a:r>
            <a:r>
              <a:rPr lang="en-CA" altLang="en-US" sz="2400" dirty="0">
                <a:latin typeface="+mj-lt"/>
              </a:rPr>
              <a:t>. </a:t>
            </a:r>
          </a:p>
        </p:txBody>
      </p:sp>
      <p:grpSp>
        <p:nvGrpSpPr>
          <p:cNvPr id="35" name="Group 26">
            <a:extLst>
              <a:ext uri="{FF2B5EF4-FFF2-40B4-BE49-F238E27FC236}">
                <a16:creationId xmlns:a16="http://schemas.microsoft.com/office/drawing/2014/main" id="{99C0E82F-1D06-4EE1-ACB1-6067EB129D1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23468" y="2551205"/>
            <a:ext cx="519029" cy="1271938"/>
            <a:chOff x="2308" y="1513"/>
            <a:chExt cx="1162" cy="2570"/>
          </a:xfrm>
        </p:grpSpPr>
        <p:grpSp>
          <p:nvGrpSpPr>
            <p:cNvPr id="36" name="Group 27">
              <a:extLst>
                <a:ext uri="{FF2B5EF4-FFF2-40B4-BE49-F238E27FC236}">
                  <a16:creationId xmlns:a16="http://schemas.microsoft.com/office/drawing/2014/main" id="{FEC9BFDD-3C5C-4829-AA62-F05BBB79FF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4" name="Freeform 28">
                <a:extLst>
                  <a:ext uri="{FF2B5EF4-FFF2-40B4-BE49-F238E27FC236}">
                    <a16:creationId xmlns:a16="http://schemas.microsoft.com/office/drawing/2014/main" id="{9376D8CC-6568-439E-8D6F-2B199D62C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29">
                <a:extLst>
                  <a:ext uri="{FF2B5EF4-FFF2-40B4-BE49-F238E27FC236}">
                    <a16:creationId xmlns:a16="http://schemas.microsoft.com/office/drawing/2014/main" id="{9AEFF114-2143-488F-B471-3BC12673E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30">
                <a:extLst>
                  <a:ext uri="{FF2B5EF4-FFF2-40B4-BE49-F238E27FC236}">
                    <a16:creationId xmlns:a16="http://schemas.microsoft.com/office/drawing/2014/main" id="{184D8D5B-8AFF-4362-A57B-A3A4D317E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31">
                <a:extLst>
                  <a:ext uri="{FF2B5EF4-FFF2-40B4-BE49-F238E27FC236}">
                    <a16:creationId xmlns:a16="http://schemas.microsoft.com/office/drawing/2014/main" id="{A58C15A2-AC7A-4BBE-B9B7-7F1CEC278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32">
                <a:extLst>
                  <a:ext uri="{FF2B5EF4-FFF2-40B4-BE49-F238E27FC236}">
                    <a16:creationId xmlns:a16="http://schemas.microsoft.com/office/drawing/2014/main" id="{AAB3DF0B-BBD4-4CBE-8138-3ACEFEB4D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33">
                <a:extLst>
                  <a:ext uri="{FF2B5EF4-FFF2-40B4-BE49-F238E27FC236}">
                    <a16:creationId xmlns:a16="http://schemas.microsoft.com/office/drawing/2014/main" id="{807D9853-0658-45E7-B365-9CC315978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9177B1C9-411B-4657-835A-3797D8C4B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AF45FB79-76CD-424E-B01A-C108E1B55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Oval 36">
              <a:extLst>
                <a:ext uri="{FF2B5EF4-FFF2-40B4-BE49-F238E27FC236}">
                  <a16:creationId xmlns:a16="http://schemas.microsoft.com/office/drawing/2014/main" id="{54F22233-2503-4C61-8A5A-833A3F86FBB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0" name="Oval 37">
              <a:extLst>
                <a:ext uri="{FF2B5EF4-FFF2-40B4-BE49-F238E27FC236}">
                  <a16:creationId xmlns:a16="http://schemas.microsoft.com/office/drawing/2014/main" id="{220670FE-35D8-4379-BAC1-8F77A27901E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1" name="Oval 38">
              <a:extLst>
                <a:ext uri="{FF2B5EF4-FFF2-40B4-BE49-F238E27FC236}">
                  <a16:creationId xmlns:a16="http://schemas.microsoft.com/office/drawing/2014/main" id="{FF23B4FD-02A5-49D4-900A-77DB1A45383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2" name="Oval 39">
              <a:extLst>
                <a:ext uri="{FF2B5EF4-FFF2-40B4-BE49-F238E27FC236}">
                  <a16:creationId xmlns:a16="http://schemas.microsoft.com/office/drawing/2014/main" id="{BB13AA27-2AF2-473A-BB82-31A5CD6E788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3" name="Oval 40">
              <a:extLst>
                <a:ext uri="{FF2B5EF4-FFF2-40B4-BE49-F238E27FC236}">
                  <a16:creationId xmlns:a16="http://schemas.microsoft.com/office/drawing/2014/main" id="{F22BBF06-65CB-47B7-8B38-549CE8FB7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0" name="AutoShape 46">
            <a:extLst>
              <a:ext uri="{FF2B5EF4-FFF2-40B4-BE49-F238E27FC236}">
                <a16:creationId xmlns:a16="http://schemas.microsoft.com/office/drawing/2014/main" id="{A4921CC4-2566-4233-B357-6228F5826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4017" y="2946012"/>
            <a:ext cx="4552660" cy="433682"/>
          </a:xfrm>
          <a:prstGeom prst="wedgeRoundRectCallout">
            <a:avLst>
              <a:gd name="adj1" fmla="val -54312"/>
              <a:gd name="adj2" fmla="val -4401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 need to prove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"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</a:rPr>
              <a:t>,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accent2"/>
                </a:solidFill>
              </a:rPr>
              <a:t>y</a:t>
            </a:r>
            <a:r>
              <a:rPr lang="en-US" altLang="en-US" sz="2400" dirty="0">
                <a:solidFill>
                  <a:srgbClr val="FFC000"/>
                </a:solidFill>
              </a:rPr>
              <a:t>,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chemeClr val="accent2"/>
                </a:solidFill>
              </a:rPr>
              <a:t>y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.</a:t>
            </a:r>
          </a:p>
        </p:txBody>
      </p:sp>
      <p:grpSp>
        <p:nvGrpSpPr>
          <p:cNvPr id="51" name="Group 47">
            <a:extLst>
              <a:ext uri="{FF2B5EF4-FFF2-40B4-BE49-F238E27FC236}">
                <a16:creationId xmlns:a16="http://schemas.microsoft.com/office/drawing/2014/main" id="{025F2A33-7847-44BC-9A3A-0F8414E2D8C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00343" y="3061620"/>
            <a:ext cx="697056" cy="1523045"/>
            <a:chOff x="2593" y="768"/>
            <a:chExt cx="849" cy="1475"/>
          </a:xfrm>
        </p:grpSpPr>
        <p:sp>
          <p:nvSpPr>
            <p:cNvPr id="52" name="Freeform 48">
              <a:extLst>
                <a:ext uri="{FF2B5EF4-FFF2-40B4-BE49-F238E27FC236}">
                  <a16:creationId xmlns:a16="http://schemas.microsoft.com/office/drawing/2014/main" id="{5DB2B2F8-D1A4-425B-9BD1-DF77D1F56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49">
              <a:extLst>
                <a:ext uri="{FF2B5EF4-FFF2-40B4-BE49-F238E27FC236}">
                  <a16:creationId xmlns:a16="http://schemas.microsoft.com/office/drawing/2014/main" id="{F0CE2B10-DC73-469D-887D-38DF343A6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50">
              <a:extLst>
                <a:ext uri="{FF2B5EF4-FFF2-40B4-BE49-F238E27FC236}">
                  <a16:creationId xmlns:a16="http://schemas.microsoft.com/office/drawing/2014/main" id="{49123FB3-3F1E-4E7C-9D63-21082CC70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51">
              <a:extLst>
                <a:ext uri="{FF2B5EF4-FFF2-40B4-BE49-F238E27FC236}">
                  <a16:creationId xmlns:a16="http://schemas.microsoft.com/office/drawing/2014/main" id="{A2848A2C-8548-48B4-AAC7-13ADBF86F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2">
              <a:extLst>
                <a:ext uri="{FF2B5EF4-FFF2-40B4-BE49-F238E27FC236}">
                  <a16:creationId xmlns:a16="http://schemas.microsoft.com/office/drawing/2014/main" id="{61DB8E2F-E3A5-48AB-8B74-FDDB60B23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3">
              <a:extLst>
                <a:ext uri="{FF2B5EF4-FFF2-40B4-BE49-F238E27FC236}">
                  <a16:creationId xmlns:a16="http://schemas.microsoft.com/office/drawing/2014/main" id="{67BEC75B-AC42-45F6-A7D5-B4D445D76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4">
              <a:extLst>
                <a:ext uri="{FF2B5EF4-FFF2-40B4-BE49-F238E27FC236}">
                  <a16:creationId xmlns:a16="http://schemas.microsoft.com/office/drawing/2014/main" id="{EC3B3D15-A558-4640-82EB-A05103001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9" name="Group 55">
              <a:extLst>
                <a:ext uri="{FF2B5EF4-FFF2-40B4-BE49-F238E27FC236}">
                  <a16:creationId xmlns:a16="http://schemas.microsoft.com/office/drawing/2014/main" id="{33D9ACBA-2EF5-46AE-AD14-56A05014D0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60" name="Freeform 56">
                <a:extLst>
                  <a:ext uri="{FF2B5EF4-FFF2-40B4-BE49-F238E27FC236}">
                    <a16:creationId xmlns:a16="http://schemas.microsoft.com/office/drawing/2014/main" id="{CC49486E-C6AB-4F07-8CAA-F9008AD06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57">
                <a:extLst>
                  <a:ext uri="{FF2B5EF4-FFF2-40B4-BE49-F238E27FC236}">
                    <a16:creationId xmlns:a16="http://schemas.microsoft.com/office/drawing/2014/main" id="{45E799E8-E252-4B01-B3AA-B633B6C5C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2" name="AutoShape 58">
            <a:extLst>
              <a:ext uri="{FF2B5EF4-FFF2-40B4-BE49-F238E27FC236}">
                <a16:creationId xmlns:a16="http://schemas.microsoft.com/office/drawing/2014/main" id="{311777BF-B3A7-4190-9857-B6E2B5BB7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6908" y="3458914"/>
            <a:ext cx="2679396" cy="503486"/>
          </a:xfrm>
          <a:prstGeom prst="wedgeRoundRectCallout">
            <a:avLst>
              <a:gd name="adj1" fmla="val 56485"/>
              <a:gd name="adj2" fmla="val 15340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ym typeface="Symbol" pitchFamily="18" charset="2"/>
              </a:rPr>
              <a:t>Let 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ym typeface="Symbol" pitchFamily="18" charset="2"/>
              </a:rPr>
              <a:t>be arbitrary.</a:t>
            </a:r>
          </a:p>
        </p:txBody>
      </p:sp>
      <p:sp>
        <p:nvSpPr>
          <p:cNvPr id="63" name="AutoShape 38">
            <a:extLst>
              <a:ext uri="{FF2B5EF4-FFF2-40B4-BE49-F238E27FC236}">
                <a16:creationId xmlns:a16="http://schemas.microsoft.com/office/drawing/2014/main" id="{454E521C-8AF6-4F79-8B0A-1B776A91C6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888" y="5029200"/>
            <a:ext cx="5096262" cy="1295400"/>
          </a:xfrm>
          <a:prstGeom prst="wedgeRoundRectCallout">
            <a:avLst>
              <a:gd name="adj1" fmla="val -51553"/>
              <a:gd name="adj2" fmla="val -49799"/>
              <a:gd name="adj3" fmla="val 16667"/>
            </a:avLst>
          </a:prstGeom>
          <a:noFill/>
          <a:ln w="12700">
            <a:solidFill>
              <a:schemeClr val="accent1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ctr">
              <a:spcBef>
                <a:spcPct val="0"/>
              </a:spcBef>
            </a:pPr>
            <a:r>
              <a:rPr lang="en-CA" altLang="en-US" sz="2400" dirty="0">
                <a:latin typeface="+mj-lt"/>
              </a:rPr>
              <a:t>Because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x, </a:t>
            </a:r>
            <a:r>
              <a:rPr lang="el-GR" altLang="en-US" sz="2400" dirty="0">
                <a:solidFill>
                  <a:srgbClr val="FFC0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(x,</a:t>
            </a:r>
            <a:r>
              <a:rPr lang="en-US" altLang="en-US" sz="2400" dirty="0">
                <a:solidFill>
                  <a:srgbClr val="FFFF00"/>
                </a:solidFill>
                <a:latin typeface="Times New Roman" pitchFamily="18" charset="0"/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) </a:t>
            </a:r>
            <a:r>
              <a:rPr lang="en-CA" altLang="en-US" sz="2400" dirty="0">
                <a:latin typeface="+mj-lt"/>
              </a:rPr>
              <a:t>is true for every </a:t>
            </a:r>
            <a:r>
              <a:rPr lang="en-CA" altLang="en-US" sz="2400" dirty="0">
                <a:solidFill>
                  <a:srgbClr val="FFC000"/>
                </a:solidFill>
                <a:latin typeface="+mj-lt"/>
              </a:rPr>
              <a:t>x</a:t>
            </a:r>
            <a:r>
              <a:rPr lang="en-CA" altLang="en-US" sz="2400" dirty="0">
                <a:latin typeface="+mj-lt"/>
              </a:rPr>
              <a:t>,</a:t>
            </a:r>
          </a:p>
          <a:p>
            <a:pPr lvl="0" algn="ctr">
              <a:spcBef>
                <a:spcPct val="0"/>
              </a:spcBef>
            </a:pPr>
            <a:r>
              <a:rPr lang="en-CA" altLang="en-US" sz="2400" dirty="0">
                <a:latin typeface="+mj-lt"/>
              </a:rPr>
              <a:t>it is true for his </a:t>
            </a:r>
            <a:r>
              <a:rPr lang="en-US" altLang="en-US" sz="2400" dirty="0">
                <a:solidFill>
                  <a:srgbClr val="FF0000"/>
                </a:solidFill>
                <a:latin typeface="Times New Roman" pitchFamily="18" charset="0"/>
              </a:rPr>
              <a:t>x</a:t>
            </a:r>
            <a:r>
              <a:rPr lang="en-CA" altLang="en-US" sz="2400" dirty="0">
                <a:latin typeface="+mj-lt"/>
              </a:rPr>
              <a:t>.</a:t>
            </a:r>
          </a:p>
          <a:p>
            <a:pPr lvl="0" algn="ctr">
              <a:spcBef>
                <a:spcPct val="0"/>
              </a:spcBef>
            </a:pPr>
            <a:r>
              <a:rPr lang="en-CA" altLang="en-US" sz="2400" dirty="0">
                <a:latin typeface="+mj-lt"/>
              </a:rPr>
              <a:t>Hence,</a:t>
            </a:r>
            <a:r>
              <a:rPr lang="en-CA" altLang="en-US" sz="2400" dirty="0">
                <a:solidFill>
                  <a:srgbClr val="FFFFFF"/>
                </a:solidFill>
                <a:latin typeface="Times New Roman"/>
              </a:rPr>
              <a:t> I assure you that </a:t>
            </a:r>
            <a:r>
              <a:rPr lang="el-GR" altLang="en-US" sz="2400" dirty="0">
                <a:solidFill>
                  <a:srgbClr val="FFC000"/>
                </a:solidFill>
                <a:latin typeface="Times New Roman" pitchFamily="18" charset="0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(</a:t>
            </a:r>
            <a:r>
              <a:rPr lang="en-US" altLang="en-US" sz="2400" dirty="0">
                <a:solidFill>
                  <a:srgbClr val="FF0000"/>
                </a:solidFill>
                <a:latin typeface="Times New Roman" pitchFamily="18" charset="0"/>
              </a:rPr>
              <a:t>x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,</a:t>
            </a:r>
            <a:r>
              <a:rPr lang="en-US" altLang="en-US" sz="2400" dirty="0">
                <a:solidFill>
                  <a:srgbClr val="FFFF00"/>
                </a:solidFill>
                <a:latin typeface="Times New Roman" pitchFamily="18" charset="0"/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)</a:t>
            </a:r>
            <a:r>
              <a:rPr lang="en-US" altLang="en-US" sz="2400" dirty="0">
                <a:solidFill>
                  <a:srgbClr val="FFFFFF"/>
                </a:solidFill>
                <a:latin typeface="Times New Roman" pitchFamily="18" charset="0"/>
              </a:rPr>
              <a:t>.</a:t>
            </a:r>
            <a:r>
              <a:rPr lang="en-CA" altLang="en-US" sz="2400" dirty="0">
                <a:latin typeface="+mj-lt"/>
              </a:rPr>
              <a:t>     </a:t>
            </a:r>
          </a:p>
        </p:txBody>
      </p:sp>
      <p:sp>
        <p:nvSpPr>
          <p:cNvPr id="64" name="AutoShape 46">
            <a:extLst>
              <a:ext uri="{FF2B5EF4-FFF2-40B4-BE49-F238E27FC236}">
                <a16:creationId xmlns:a16="http://schemas.microsoft.com/office/drawing/2014/main" id="{1B457E4E-EB98-4E86-A0A6-C9D161609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9110" y="4035224"/>
            <a:ext cx="3492548" cy="895790"/>
          </a:xfrm>
          <a:prstGeom prst="wedgeRoundRectCallout">
            <a:avLst>
              <a:gd name="adj1" fmla="val -54312"/>
              <a:gd name="adj2" fmla="val -4401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 construct girl </a:t>
            </a:r>
            <a:r>
              <a:rPr lang="en-US" altLang="en-US" sz="2400" dirty="0">
                <a:solidFill>
                  <a:schemeClr val="accent2"/>
                </a:solidFill>
              </a:rPr>
              <a:t>y</a:t>
            </a:r>
            <a:r>
              <a:rPr lang="el-GR" altLang="en-US" sz="2400" dirty="0">
                <a:solidFill>
                  <a:srgbClr val="00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/>
              <a:t>to be 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/>
              <a:t>.</a:t>
            </a:r>
          </a:p>
          <a:p>
            <a:pPr lvl="0"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I need to prove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/>
              <a:t>.</a:t>
            </a: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8F9E26EF-D1B7-46FF-912D-5E721C3210CC}"/>
              </a:ext>
            </a:extLst>
          </p:cNvPr>
          <p:cNvSpPr/>
          <p:nvPr/>
        </p:nvSpPr>
        <p:spPr>
          <a:xfrm>
            <a:off x="2209800" y="511117"/>
            <a:ext cx="531502" cy="470245"/>
          </a:xfrm>
          <a:prstGeom prst="ellipse">
            <a:avLst/>
          </a:prstGeom>
          <a:ln w="25400">
            <a:solidFill>
              <a:srgbClr val="FFFF00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950EA2BD-6302-4E86-89FC-AFDF20BC1C51}"/>
              </a:ext>
            </a:extLst>
          </p:cNvPr>
          <p:cNvSpPr/>
          <p:nvPr/>
        </p:nvSpPr>
        <p:spPr>
          <a:xfrm>
            <a:off x="2787783" y="519048"/>
            <a:ext cx="531502" cy="470245"/>
          </a:xfrm>
          <a:prstGeom prst="ellipse">
            <a:avLst/>
          </a:prstGeom>
          <a:ln w="25400">
            <a:solidFill>
              <a:srgbClr val="FFFF00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64F18347-A631-496B-8AC2-D6AC21C8E5AA}"/>
              </a:ext>
            </a:extLst>
          </p:cNvPr>
          <p:cNvSpPr/>
          <p:nvPr/>
        </p:nvSpPr>
        <p:spPr>
          <a:xfrm>
            <a:off x="3402020" y="513532"/>
            <a:ext cx="941380" cy="470245"/>
          </a:xfrm>
          <a:prstGeom prst="ellipse">
            <a:avLst/>
          </a:prstGeom>
          <a:ln w="25400">
            <a:solidFill>
              <a:srgbClr val="FFFF00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4678523C-B8F3-4101-8963-211FDEA85F0D}"/>
              </a:ext>
            </a:extLst>
          </p:cNvPr>
          <p:cNvSpPr/>
          <p:nvPr/>
        </p:nvSpPr>
        <p:spPr>
          <a:xfrm>
            <a:off x="4814248" y="478707"/>
            <a:ext cx="531502" cy="470245"/>
          </a:xfrm>
          <a:prstGeom prst="ellipse">
            <a:avLst/>
          </a:prstGeom>
          <a:ln w="25400">
            <a:solidFill>
              <a:srgbClr val="FFFF00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C9CC66A3-9593-4618-A5CD-59EE6455597A}"/>
              </a:ext>
            </a:extLst>
          </p:cNvPr>
          <p:cNvSpPr/>
          <p:nvPr/>
        </p:nvSpPr>
        <p:spPr>
          <a:xfrm>
            <a:off x="5361917" y="494139"/>
            <a:ext cx="531502" cy="470245"/>
          </a:xfrm>
          <a:prstGeom prst="ellipse">
            <a:avLst/>
          </a:prstGeom>
          <a:ln w="25400">
            <a:solidFill>
              <a:srgbClr val="FFFF00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0B4F8EAE-E258-46B9-B15A-227FB14C3E83}"/>
              </a:ext>
            </a:extLst>
          </p:cNvPr>
          <p:cNvSpPr/>
          <p:nvPr/>
        </p:nvSpPr>
        <p:spPr>
          <a:xfrm>
            <a:off x="5916304" y="534003"/>
            <a:ext cx="959625" cy="470245"/>
          </a:xfrm>
          <a:prstGeom prst="ellipse">
            <a:avLst/>
          </a:prstGeom>
          <a:ln w="25400">
            <a:solidFill>
              <a:srgbClr val="FFFF00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endParaRPr lang="en-CA" sz="2800" i="0" dirty="0"/>
          </a:p>
        </p:txBody>
      </p:sp>
      <p:sp>
        <p:nvSpPr>
          <p:cNvPr id="71" name="Text Box 22">
            <a:extLst>
              <a:ext uri="{FF2B5EF4-FFF2-40B4-BE49-F238E27FC236}">
                <a16:creationId xmlns:a16="http://schemas.microsoft.com/office/drawing/2014/main" id="{F0E2B3BC-A983-480F-8896-5F4BBE7797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19529" y="479327"/>
            <a:ext cx="48331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y,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x,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(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x,y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) </a:t>
            </a: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0000"/>
                </a:solidFill>
              </a:rPr>
              <a:t>x</a:t>
            </a:r>
            <a:r>
              <a:rPr lang="en-US" altLang="en-US" sz="2800" dirty="0">
                <a:solidFill>
                  <a:srgbClr val="FFC000"/>
                </a:solidFill>
              </a:rPr>
              <a:t>, 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chemeClr val="accent2"/>
                </a:solidFill>
              </a:rPr>
              <a:t>y</a:t>
            </a:r>
            <a:r>
              <a:rPr lang="en-US" altLang="en-US" sz="2800" dirty="0">
                <a:solidFill>
                  <a:srgbClr val="FFC000"/>
                </a:solidFill>
              </a:rPr>
              <a:t>,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800" dirty="0">
                <a:solidFill>
                  <a:srgbClr val="FFC000"/>
                </a:solidFill>
              </a:rPr>
              <a:t>(</a:t>
            </a:r>
            <a:r>
              <a:rPr lang="en-US" altLang="en-US" sz="2800" dirty="0" err="1">
                <a:solidFill>
                  <a:srgbClr val="FF0000"/>
                </a:solidFill>
              </a:rPr>
              <a:t>x</a:t>
            </a:r>
            <a:r>
              <a:rPr lang="en-US" altLang="en-US" sz="2800" dirty="0" err="1">
                <a:solidFill>
                  <a:srgbClr val="FFC000"/>
                </a:solidFill>
              </a:rPr>
              <a:t>,</a:t>
            </a:r>
            <a:r>
              <a:rPr lang="en-US" altLang="en-US" sz="2800" dirty="0" err="1">
                <a:solidFill>
                  <a:schemeClr val="accent2"/>
                </a:solidFill>
              </a:rPr>
              <a:t>y</a:t>
            </a:r>
            <a:r>
              <a:rPr lang="en-US" altLang="en-US" sz="2800" dirty="0">
                <a:solidFill>
                  <a:srgbClr val="FFC000"/>
                </a:solidFill>
              </a:rPr>
              <a:t>) 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sp>
        <p:nvSpPr>
          <p:cNvPr id="72" name="AutoShape 46">
            <a:extLst>
              <a:ext uri="{FF2B5EF4-FFF2-40B4-BE49-F238E27FC236}">
                <a16:creationId xmlns:a16="http://schemas.microsoft.com/office/drawing/2014/main" id="{D83A5187-FF71-4862-BA32-739935144B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7688" y="6374296"/>
            <a:ext cx="1562854" cy="435865"/>
          </a:xfrm>
          <a:prstGeom prst="wedgeRoundRectCallout">
            <a:avLst>
              <a:gd name="adj1" fmla="val -54312"/>
              <a:gd name="adj2" fmla="val -4401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Excellent.</a:t>
            </a:r>
          </a:p>
        </p:txBody>
      </p:sp>
      <p:sp>
        <p:nvSpPr>
          <p:cNvPr id="73" name="Rectangle 2">
            <a:extLst>
              <a:ext uri="{FF2B5EF4-FFF2-40B4-BE49-F238E27FC236}">
                <a16:creationId xmlns:a16="http://schemas.microsoft.com/office/drawing/2014/main" id="{62E6C4F4-9B7C-483E-9A1E-F0ED19BA1756}"/>
              </a:ext>
            </a:extLst>
          </p:cNvPr>
          <p:cNvSpPr txBox="1">
            <a:spLocks noChangeArrowheads="1"/>
          </p:cNvSpPr>
          <p:nvPr/>
        </p:nvSpPr>
        <p:spPr>
          <a:xfrm>
            <a:off x="2444537" y="-76200"/>
            <a:ext cx="4870663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Order</a:t>
            </a:r>
            <a:r>
              <a:rPr kumimoji="0" lang="en-US" altLang="en-US" sz="4000" b="0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 of Quantifiers</a:t>
            </a:r>
            <a:endParaRPr kumimoji="0" lang="en-US" altLang="en-US" sz="40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2769988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6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8" grpId="0" animBg="1"/>
      <p:bldP spid="34" grpId="0" animBg="1"/>
      <p:bldP spid="50" grpId="0" animBg="1"/>
      <p:bldP spid="62" grpId="0" animBg="1"/>
      <p:bldP spid="63" grpId="0" animBg="1"/>
      <p:bldP spid="64" grpId="0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69" grpId="0" animBg="1"/>
      <p:bldP spid="69" grpId="1" animBg="1"/>
      <p:bldP spid="70" grpId="0" animBg="1"/>
      <p:bldP spid="72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AutoShape 8">
            <a:extLst>
              <a:ext uri="{FF2B5EF4-FFF2-40B4-BE49-F238E27FC236}">
                <a16:creationId xmlns:a16="http://schemas.microsoft.com/office/drawing/2014/main" id="{175CF7DC-42B9-4A65-A9F8-F916DF5E9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999" y="1036035"/>
            <a:ext cx="8001001" cy="4221765"/>
          </a:xfrm>
          <a:prstGeom prst="wedgeRectCallout">
            <a:avLst>
              <a:gd name="adj1" fmla="val -43152"/>
              <a:gd name="adj2" fmla="val 59980"/>
            </a:avLst>
          </a:prstGeom>
          <a:noFill/>
          <a:ln w="127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Proof: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+mj-lt"/>
              </a:rPr>
              <a:t>Goal</a:t>
            </a:r>
            <a:r>
              <a:rPr lang="en-US" altLang="en-US" sz="2400" dirty="0">
                <a:latin typeface="Symbol" pitchFamily="18" charset="2"/>
              </a:rPr>
              <a:t> $</a:t>
            </a:r>
            <a:r>
              <a:rPr lang="en-US" altLang="en-US" sz="2400" dirty="0"/>
              <a:t>y,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 </a:t>
            </a:r>
            <a:r>
              <a:rPr lang="en-US" altLang="en-US" sz="2400" dirty="0"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x,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y,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 </a:t>
            </a:r>
            <a:endParaRPr lang="en-US" altLang="en-US" sz="2400" dirty="0">
              <a:latin typeface="Symbol" pitchFamily="18" charset="2"/>
            </a:endParaRP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$</a:t>
            </a:r>
            <a:r>
              <a:rPr lang="en-US" altLang="en-US" sz="2400" dirty="0"/>
              <a:t>y,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x, </a:t>
            </a:r>
            <a:r>
              <a:rPr lang="el-GR" altLang="en-US" sz="2400" dirty="0"/>
              <a:t>α</a:t>
            </a:r>
            <a:r>
              <a:rPr lang="en-US" altLang="en-US" sz="2400" dirty="0"/>
              <a:t>(x,y)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endParaRPr lang="en-US" altLang="en-US" sz="2400" dirty="0"/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"</a:t>
            </a:r>
            <a:r>
              <a:rPr lang="en-US" altLang="en-US" sz="2400" dirty="0"/>
              <a:t>x, </a:t>
            </a:r>
            <a:r>
              <a:rPr lang="el-GR" altLang="en-US" sz="2400" dirty="0"/>
              <a:t>α</a:t>
            </a:r>
            <a:r>
              <a:rPr lang="en-US" altLang="en-US" sz="2400" dirty="0"/>
              <a:t>(x,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/>
              <a:t>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endParaRPr lang="en-US" altLang="en-US" sz="2400" dirty="0"/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endParaRPr lang="en-US" altLang="en-US" sz="2400" dirty="0"/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   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dirty="0"/>
              <a:t>,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/>
              <a:t>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$</a:t>
            </a:r>
            <a:r>
              <a:rPr lang="en-US" altLang="en-US" sz="2400" dirty="0"/>
              <a:t>y,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>
                <a:solidFill>
                  <a:srgbClr val="FF0000"/>
                </a:solidFill>
              </a:rPr>
              <a:t>x</a:t>
            </a:r>
            <a:r>
              <a:rPr lang="en-US" altLang="en-US" sz="2400" dirty="0" err="1"/>
              <a:t>,y</a:t>
            </a:r>
            <a:r>
              <a:rPr lang="en-US" altLang="en-US" sz="2400" dirty="0"/>
              <a:t>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"</a:t>
            </a:r>
            <a:r>
              <a:rPr lang="en-US" altLang="en-US" sz="2400" dirty="0"/>
              <a:t>x,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y,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y,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 </a:t>
            </a:r>
            <a:r>
              <a:rPr lang="en-US" altLang="en-US" sz="2400" dirty="0">
                <a:sym typeface="Wingdings" panose="05000000000000000000" pitchFamily="2" charset="2"/>
              </a:rPr>
              <a:t>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x,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y, </a:t>
            </a:r>
            <a:r>
              <a:rPr lang="el-GR" altLang="en-US" sz="2400" dirty="0"/>
              <a:t>α</a:t>
            </a:r>
            <a:r>
              <a:rPr lang="en-US" altLang="en-US" sz="2400" dirty="0"/>
              <a:t>(x,y) </a:t>
            </a:r>
            <a:endParaRPr lang="en-US" altLang="en-US" sz="2400" dirty="0">
              <a:latin typeface="Symbol" pitchFamily="18" charset="2"/>
            </a:endParaRPr>
          </a:p>
        </p:txBody>
      </p:sp>
      <p:pic>
        <p:nvPicPr>
          <p:cNvPr id="31" name="Picture 5" descr="j0116172">
            <a:extLst>
              <a:ext uri="{FF2B5EF4-FFF2-40B4-BE49-F238E27FC236}">
                <a16:creationId xmlns:a16="http://schemas.microsoft.com/office/drawing/2014/main" id="{BF54A39B-2876-49D4-B08D-80DCE94D29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6200" y="5264193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2444537" y="-76200"/>
            <a:ext cx="4870663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Order</a:t>
            </a:r>
            <a:r>
              <a:rPr kumimoji="0" lang="en-US" altLang="en-US" sz="4000" b="0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 of Quantifiers</a:t>
            </a:r>
            <a:endParaRPr kumimoji="0" lang="en-US" altLang="en-US" sz="40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0D956B50-A962-480B-8DC4-8EEA292A2D4B}"/>
              </a:ext>
            </a:extLst>
          </p:cNvPr>
          <p:cNvSpPr/>
          <p:nvPr/>
        </p:nvSpPr>
        <p:spPr>
          <a:xfrm>
            <a:off x="5791200" y="1430701"/>
            <a:ext cx="3339951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/>
              <a:t>          My goal.</a:t>
            </a:r>
          </a:p>
          <a:p>
            <a:pPr algn="l"/>
            <a:r>
              <a:rPr lang="en-US" altLang="en-US" sz="2400" dirty="0"/>
              <a:t>       I can assure you.</a:t>
            </a:r>
          </a:p>
          <a:p>
            <a:pPr algn="l"/>
            <a:r>
              <a:rPr lang="en-US" altLang="en-US" sz="2400" dirty="0">
                <a:solidFill>
                  <a:srgbClr val="FFFFFF"/>
                </a:solidFill>
                <a:latin typeface="Times New Roman"/>
                <a:sym typeface="Symbol" pitchFamily="18" charset="2"/>
              </a:rPr>
              <a:t>Let </a:t>
            </a:r>
            <a:r>
              <a:rPr lang="en-US" altLang="en-US" sz="2400" dirty="0">
                <a:solidFill>
                  <a:srgbClr val="FFFF00"/>
                </a:solidFill>
              </a:rPr>
              <a:t>y</a:t>
            </a:r>
            <a:r>
              <a:rPr lang="en-US" altLang="en-US" sz="2400" baseline="-25000" dirty="0">
                <a:solidFill>
                  <a:srgbClr val="FFFF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sym typeface="Symbol" pitchFamily="18" charset="2"/>
              </a:rPr>
              <a:t> be the </a:t>
            </a:r>
            <a:r>
              <a:rPr lang="en-US" altLang="en-US" sz="2400" dirty="0">
                <a:solidFill>
                  <a:srgbClr val="FFC000"/>
                </a:solidFill>
                <a:latin typeface="Times New Roman"/>
                <a:sym typeface="Symbol" pitchFamily="18" charset="2"/>
              </a:rPr>
              <a:t>y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  <a:sym typeface="Symbol" pitchFamily="18" charset="2"/>
              </a:rPr>
              <a:t> assumed.</a:t>
            </a:r>
          </a:p>
          <a:p>
            <a:pPr algn="l"/>
            <a:r>
              <a:rPr lang="en-US" altLang="en-US" sz="2400" dirty="0">
                <a:solidFill>
                  <a:srgbClr val="FFFFFF"/>
                </a:solidFill>
                <a:latin typeface="Times New Roman"/>
                <a:sym typeface="Symbol" pitchFamily="18" charset="2"/>
              </a:rPr>
              <a:t>I assure you.</a:t>
            </a:r>
          </a:p>
          <a:p>
            <a:pPr algn="l"/>
            <a:r>
              <a:rPr lang="en-US" altLang="en-US" sz="2400" dirty="0"/>
              <a:t>       My goal.</a:t>
            </a:r>
          </a:p>
          <a:p>
            <a:pPr algn="l"/>
            <a:r>
              <a:rPr lang="en-US" altLang="en-US" sz="2400" dirty="0">
                <a:sym typeface="Symbol" pitchFamily="18" charset="2"/>
              </a:rPr>
              <a:t>       Let 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l-GR" altLang="en-US" sz="2400" dirty="0">
                <a:solidFill>
                  <a:srgbClr val="FF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ym typeface="Symbol" pitchFamily="18" charset="2"/>
              </a:rPr>
              <a:t>be arbitrary.</a:t>
            </a:r>
          </a:p>
          <a:p>
            <a:pPr algn="l"/>
            <a:r>
              <a:rPr lang="en-US" altLang="en-US" sz="2400" dirty="0">
                <a:solidFill>
                  <a:srgbClr val="FFFFFF"/>
                </a:solidFill>
                <a:latin typeface="Times New Roman"/>
                <a:sym typeface="Symbol" pitchFamily="18" charset="2"/>
              </a:rPr>
              <a:t>       I assure you.</a:t>
            </a:r>
          </a:p>
          <a:p>
            <a:pPr algn="l"/>
            <a:r>
              <a:rPr lang="en-US" altLang="en-US" sz="2400" dirty="0">
                <a:solidFill>
                  <a:srgbClr val="FFFFFF"/>
                </a:solidFill>
                <a:latin typeface="Times New Roman"/>
                <a:sym typeface="Symbol" pitchFamily="18" charset="2"/>
              </a:rPr>
              <a:t>       Bubble back up</a:t>
            </a:r>
          </a:p>
          <a:p>
            <a:pPr algn="l"/>
            <a:r>
              <a:rPr lang="en-US" altLang="en-US" sz="2400" dirty="0">
                <a:solidFill>
                  <a:srgbClr val="FFFFFF"/>
                </a:solidFill>
                <a:latin typeface="Times New Roman"/>
                <a:sym typeface="Symbol" pitchFamily="18" charset="2"/>
              </a:rPr>
              <a:t>       Bubble back up</a:t>
            </a:r>
          </a:p>
          <a:p>
            <a:pPr algn="l"/>
            <a:r>
              <a:rPr lang="en-US" altLang="en-US" sz="2400" dirty="0">
                <a:solidFill>
                  <a:srgbClr val="FFFFFF"/>
                </a:solidFill>
                <a:latin typeface="Times New Roman"/>
                <a:sym typeface="Symbol" pitchFamily="18" charset="2"/>
              </a:rPr>
              <a:t>       Excellent.</a:t>
            </a:r>
          </a:p>
        </p:txBody>
      </p:sp>
      <p:pic>
        <p:nvPicPr>
          <p:cNvPr id="30" name="Picture 2" descr="http://www.swordofthespirit.net/bulwark/mosesbush.gif">
            <a:extLst>
              <a:ext uri="{FF2B5EF4-FFF2-40B4-BE49-F238E27FC236}">
                <a16:creationId xmlns:a16="http://schemas.microsoft.com/office/drawing/2014/main" id="{3F92F0E2-957E-4588-9757-90000E8C61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1870805"/>
            <a:ext cx="605897" cy="352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2" name="Group 47">
            <a:extLst>
              <a:ext uri="{FF2B5EF4-FFF2-40B4-BE49-F238E27FC236}">
                <a16:creationId xmlns:a16="http://schemas.microsoft.com/office/drawing/2014/main" id="{935B9410-F502-4C1B-9929-7A5924E3DAA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992817" y="3290166"/>
            <a:ext cx="335663" cy="464734"/>
            <a:chOff x="2593" y="768"/>
            <a:chExt cx="849" cy="1475"/>
          </a:xfrm>
        </p:grpSpPr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5D55A213-515B-4336-A4A6-A5286534B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E6C8AA4B-8EB7-4110-82B1-DBCE99FB1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B380A340-4E1F-4891-9640-E05051A8C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1718E57A-A133-4ADA-99B1-DB354D990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94767290-C796-4598-B48D-2B83CE83B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E36E66D4-F5F3-4D21-BE1B-876D6EE2C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78933220-23C1-477C-90AA-32B5FFAAA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" name="Group 55">
              <a:extLst>
                <a:ext uri="{FF2B5EF4-FFF2-40B4-BE49-F238E27FC236}">
                  <a16:creationId xmlns:a16="http://schemas.microsoft.com/office/drawing/2014/main" id="{038AAD52-E07A-4B79-A9C4-D007A9D6E1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61" name="Freeform 56">
                <a:extLst>
                  <a:ext uri="{FF2B5EF4-FFF2-40B4-BE49-F238E27FC236}">
                    <a16:creationId xmlns:a16="http://schemas.microsoft.com/office/drawing/2014/main" id="{6BAA1CA7-A9DE-4E04-905D-AEEE12681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57">
                <a:extLst>
                  <a:ext uri="{FF2B5EF4-FFF2-40B4-BE49-F238E27FC236}">
                    <a16:creationId xmlns:a16="http://schemas.microsoft.com/office/drawing/2014/main" id="{9FCA6A18-8249-4774-ABE3-7CF0DEC22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63" name="Picture 2" descr="http://www.swordofthespirit.net/bulwark/mosesbush.gif">
            <a:extLst>
              <a:ext uri="{FF2B5EF4-FFF2-40B4-BE49-F238E27FC236}">
                <a16:creationId xmlns:a16="http://schemas.microsoft.com/office/drawing/2014/main" id="{4F9B53AD-1932-4016-B23D-B12985D0F0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3742345"/>
            <a:ext cx="605897" cy="352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0" name="Group 26">
            <a:extLst>
              <a:ext uri="{FF2B5EF4-FFF2-40B4-BE49-F238E27FC236}">
                <a16:creationId xmlns:a16="http://schemas.microsoft.com/office/drawing/2014/main" id="{9D3D3A0F-A502-46A3-B012-9F9A981FFAFE}"/>
              </a:ext>
            </a:extLst>
          </p:cNvPr>
          <p:cNvGrpSpPr>
            <a:grpSpLocks/>
          </p:cNvGrpSpPr>
          <p:nvPr/>
        </p:nvGrpSpPr>
        <p:grpSpPr bwMode="auto">
          <a:xfrm>
            <a:off x="6026494" y="2872557"/>
            <a:ext cx="268308" cy="566863"/>
            <a:chOff x="2308" y="1513"/>
            <a:chExt cx="1162" cy="2570"/>
          </a:xfrm>
        </p:grpSpPr>
        <p:grpSp>
          <p:nvGrpSpPr>
            <p:cNvPr id="81" name="Group 27">
              <a:extLst>
                <a:ext uri="{FF2B5EF4-FFF2-40B4-BE49-F238E27FC236}">
                  <a16:creationId xmlns:a16="http://schemas.microsoft.com/office/drawing/2014/main" id="{5744AB77-7EFA-435D-BDF6-C1701F1C34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9" name="Freeform 28">
                <a:extLst>
                  <a:ext uri="{FF2B5EF4-FFF2-40B4-BE49-F238E27FC236}">
                    <a16:creationId xmlns:a16="http://schemas.microsoft.com/office/drawing/2014/main" id="{64B00B1D-6C97-459F-84F4-FE550C43A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29">
                <a:extLst>
                  <a:ext uri="{FF2B5EF4-FFF2-40B4-BE49-F238E27FC236}">
                    <a16:creationId xmlns:a16="http://schemas.microsoft.com/office/drawing/2014/main" id="{40831117-C720-4A6A-B51B-64D726C1D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30">
                <a:extLst>
                  <a:ext uri="{FF2B5EF4-FFF2-40B4-BE49-F238E27FC236}">
                    <a16:creationId xmlns:a16="http://schemas.microsoft.com/office/drawing/2014/main" id="{E9CA6C26-6015-45F5-8E48-0D5D946FC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31">
                <a:extLst>
                  <a:ext uri="{FF2B5EF4-FFF2-40B4-BE49-F238E27FC236}">
                    <a16:creationId xmlns:a16="http://schemas.microsoft.com/office/drawing/2014/main" id="{09545BA6-4012-4767-8C8D-20F392241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Freeform 32">
                <a:extLst>
                  <a:ext uri="{FF2B5EF4-FFF2-40B4-BE49-F238E27FC236}">
                    <a16:creationId xmlns:a16="http://schemas.microsoft.com/office/drawing/2014/main" id="{4DBAE919-D85C-474D-9C2E-2C6D9C530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33">
                <a:extLst>
                  <a:ext uri="{FF2B5EF4-FFF2-40B4-BE49-F238E27FC236}">
                    <a16:creationId xmlns:a16="http://schemas.microsoft.com/office/drawing/2014/main" id="{058CF8D8-CF01-44D7-862B-B060B6C94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2" name="Freeform 34">
              <a:extLst>
                <a:ext uri="{FF2B5EF4-FFF2-40B4-BE49-F238E27FC236}">
                  <a16:creationId xmlns:a16="http://schemas.microsoft.com/office/drawing/2014/main" id="{1B6192D6-697D-4034-830E-1DB59A4B2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35">
              <a:extLst>
                <a:ext uri="{FF2B5EF4-FFF2-40B4-BE49-F238E27FC236}">
                  <a16:creationId xmlns:a16="http://schemas.microsoft.com/office/drawing/2014/main" id="{56558163-163E-4656-BD24-93A4EDA8D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Oval 36">
              <a:extLst>
                <a:ext uri="{FF2B5EF4-FFF2-40B4-BE49-F238E27FC236}">
                  <a16:creationId xmlns:a16="http://schemas.microsoft.com/office/drawing/2014/main" id="{FC28A479-2E84-4259-8C5D-F50DF59D8C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85" name="Oval 37">
              <a:extLst>
                <a:ext uri="{FF2B5EF4-FFF2-40B4-BE49-F238E27FC236}">
                  <a16:creationId xmlns:a16="http://schemas.microsoft.com/office/drawing/2014/main" id="{0D962871-2E32-4680-8E3C-E9350092362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86" name="Oval 38">
              <a:extLst>
                <a:ext uri="{FF2B5EF4-FFF2-40B4-BE49-F238E27FC236}">
                  <a16:creationId xmlns:a16="http://schemas.microsoft.com/office/drawing/2014/main" id="{BF77738A-2554-4FE1-B2B7-0EF46984CB4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87" name="Oval 39">
              <a:extLst>
                <a:ext uri="{FF2B5EF4-FFF2-40B4-BE49-F238E27FC236}">
                  <a16:creationId xmlns:a16="http://schemas.microsoft.com/office/drawing/2014/main" id="{BFA2387C-3102-49B1-9B10-0069162007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88" name="Oval 40">
              <a:extLst>
                <a:ext uri="{FF2B5EF4-FFF2-40B4-BE49-F238E27FC236}">
                  <a16:creationId xmlns:a16="http://schemas.microsoft.com/office/drawing/2014/main" id="{92D5BA42-717F-44A7-8F85-58D2D551F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95" name="Group 26">
            <a:extLst>
              <a:ext uri="{FF2B5EF4-FFF2-40B4-BE49-F238E27FC236}">
                <a16:creationId xmlns:a16="http://schemas.microsoft.com/office/drawing/2014/main" id="{4C8A91A9-F0E4-46B8-8652-FF6E0B8B32D4}"/>
              </a:ext>
            </a:extLst>
          </p:cNvPr>
          <p:cNvGrpSpPr>
            <a:grpSpLocks/>
          </p:cNvGrpSpPr>
          <p:nvPr/>
        </p:nvGrpSpPr>
        <p:grpSpPr bwMode="auto">
          <a:xfrm>
            <a:off x="6026494" y="4690937"/>
            <a:ext cx="268308" cy="566863"/>
            <a:chOff x="2308" y="1513"/>
            <a:chExt cx="1162" cy="2570"/>
          </a:xfrm>
        </p:grpSpPr>
        <p:grpSp>
          <p:nvGrpSpPr>
            <p:cNvPr id="96" name="Group 27">
              <a:extLst>
                <a:ext uri="{FF2B5EF4-FFF2-40B4-BE49-F238E27FC236}">
                  <a16:creationId xmlns:a16="http://schemas.microsoft.com/office/drawing/2014/main" id="{A94EB731-5321-46D2-8147-9C901F19D8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04" name="Freeform 28">
                <a:extLst>
                  <a:ext uri="{FF2B5EF4-FFF2-40B4-BE49-F238E27FC236}">
                    <a16:creationId xmlns:a16="http://schemas.microsoft.com/office/drawing/2014/main" id="{E44CEA33-1AE0-42E8-9D49-F14D8529E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29">
                <a:extLst>
                  <a:ext uri="{FF2B5EF4-FFF2-40B4-BE49-F238E27FC236}">
                    <a16:creationId xmlns:a16="http://schemas.microsoft.com/office/drawing/2014/main" id="{CF19CA99-3A8A-47ED-99C0-544E7DA99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>
                <a:extLst>
                  <a:ext uri="{FF2B5EF4-FFF2-40B4-BE49-F238E27FC236}">
                    <a16:creationId xmlns:a16="http://schemas.microsoft.com/office/drawing/2014/main" id="{3B50004B-C4E2-4E25-B0DF-5516B4AE8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1">
                <a:extLst>
                  <a:ext uri="{FF2B5EF4-FFF2-40B4-BE49-F238E27FC236}">
                    <a16:creationId xmlns:a16="http://schemas.microsoft.com/office/drawing/2014/main" id="{AAF3D84F-03B8-41D7-AEDF-7DA5CB9E5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32">
                <a:extLst>
                  <a:ext uri="{FF2B5EF4-FFF2-40B4-BE49-F238E27FC236}">
                    <a16:creationId xmlns:a16="http://schemas.microsoft.com/office/drawing/2014/main" id="{2A1147EB-4210-4F34-A7DC-7488ACAB2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33">
                <a:extLst>
                  <a:ext uri="{FF2B5EF4-FFF2-40B4-BE49-F238E27FC236}">
                    <a16:creationId xmlns:a16="http://schemas.microsoft.com/office/drawing/2014/main" id="{5A81C722-7B52-41EC-85AF-8F20F7B3D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7" name="Freeform 34">
              <a:extLst>
                <a:ext uri="{FF2B5EF4-FFF2-40B4-BE49-F238E27FC236}">
                  <a16:creationId xmlns:a16="http://schemas.microsoft.com/office/drawing/2014/main" id="{7A0CC203-8441-4FEC-9317-48D272D05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35">
              <a:extLst>
                <a:ext uri="{FF2B5EF4-FFF2-40B4-BE49-F238E27FC236}">
                  <a16:creationId xmlns:a16="http://schemas.microsoft.com/office/drawing/2014/main" id="{058B3115-799F-41D2-AD56-B43AFCFAE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Oval 36">
              <a:extLst>
                <a:ext uri="{FF2B5EF4-FFF2-40B4-BE49-F238E27FC236}">
                  <a16:creationId xmlns:a16="http://schemas.microsoft.com/office/drawing/2014/main" id="{486C9004-0570-43B8-8288-300EB83092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0" name="Oval 37">
              <a:extLst>
                <a:ext uri="{FF2B5EF4-FFF2-40B4-BE49-F238E27FC236}">
                  <a16:creationId xmlns:a16="http://schemas.microsoft.com/office/drawing/2014/main" id="{C6C006DD-A0C1-48C7-880E-F87A28DB966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1" name="Oval 38">
              <a:extLst>
                <a:ext uri="{FF2B5EF4-FFF2-40B4-BE49-F238E27FC236}">
                  <a16:creationId xmlns:a16="http://schemas.microsoft.com/office/drawing/2014/main" id="{B1C5F808-DAFE-4701-A878-C9C373BCBA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2" name="Oval 39">
              <a:extLst>
                <a:ext uri="{FF2B5EF4-FFF2-40B4-BE49-F238E27FC236}">
                  <a16:creationId xmlns:a16="http://schemas.microsoft.com/office/drawing/2014/main" id="{6370892C-2C83-4F7B-BBA7-766696205BA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03" name="Oval 40">
              <a:extLst>
                <a:ext uri="{FF2B5EF4-FFF2-40B4-BE49-F238E27FC236}">
                  <a16:creationId xmlns:a16="http://schemas.microsoft.com/office/drawing/2014/main" id="{3A7DC854-CD2D-4DE4-865C-CE94412C2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125" name="Text Box 22">
            <a:extLst>
              <a:ext uri="{FF2B5EF4-FFF2-40B4-BE49-F238E27FC236}">
                <a16:creationId xmlns:a16="http://schemas.microsoft.com/office/drawing/2014/main" id="{D7FB7B22-FCF1-4BA2-8141-C462DD2068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19529" y="479327"/>
            <a:ext cx="48331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y,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x,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(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x,y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) </a:t>
            </a: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0000"/>
                </a:solidFill>
              </a:rPr>
              <a:t>x</a:t>
            </a:r>
            <a:r>
              <a:rPr lang="en-US" altLang="en-US" sz="2800" dirty="0">
                <a:solidFill>
                  <a:srgbClr val="FFC000"/>
                </a:solidFill>
              </a:rPr>
              <a:t>, 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chemeClr val="accent2"/>
                </a:solidFill>
              </a:rPr>
              <a:t>y</a:t>
            </a:r>
            <a:r>
              <a:rPr lang="en-US" altLang="en-US" sz="2800" dirty="0">
                <a:solidFill>
                  <a:srgbClr val="FFC000"/>
                </a:solidFill>
              </a:rPr>
              <a:t>,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800" dirty="0">
                <a:solidFill>
                  <a:srgbClr val="FFC000"/>
                </a:solidFill>
              </a:rPr>
              <a:t>(</a:t>
            </a:r>
            <a:r>
              <a:rPr lang="en-US" altLang="en-US" sz="2800" dirty="0" err="1">
                <a:solidFill>
                  <a:srgbClr val="FF0000"/>
                </a:solidFill>
              </a:rPr>
              <a:t>x</a:t>
            </a:r>
            <a:r>
              <a:rPr lang="en-US" altLang="en-US" sz="2800" dirty="0" err="1">
                <a:solidFill>
                  <a:srgbClr val="FFC000"/>
                </a:solidFill>
              </a:rPr>
              <a:t>,</a:t>
            </a:r>
            <a:r>
              <a:rPr lang="en-US" altLang="en-US" sz="2800" dirty="0" err="1">
                <a:solidFill>
                  <a:schemeClr val="accent2"/>
                </a:solidFill>
              </a:rPr>
              <a:t>y</a:t>
            </a:r>
            <a:r>
              <a:rPr lang="en-US" altLang="en-US" sz="2800" dirty="0">
                <a:solidFill>
                  <a:srgbClr val="FFC000"/>
                </a:solidFill>
              </a:rPr>
              <a:t>) 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sp>
        <p:nvSpPr>
          <p:cNvPr id="127" name="AutoShape 58">
            <a:extLst>
              <a:ext uri="{FF2B5EF4-FFF2-40B4-BE49-F238E27FC236}">
                <a16:creationId xmlns:a16="http://schemas.microsoft.com/office/drawing/2014/main" id="{DFE97B51-B22E-4ABA-95FA-24185C5B82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315" y="1434548"/>
            <a:ext cx="1839306" cy="436257"/>
          </a:xfrm>
          <a:prstGeom prst="wedgeRoundRectCallout">
            <a:avLst>
              <a:gd name="adj1" fmla="val 50315"/>
              <a:gd name="adj2" fmla="val 305727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dirty="0"/>
          </a:p>
        </p:txBody>
      </p:sp>
      <p:grpSp>
        <p:nvGrpSpPr>
          <p:cNvPr id="128" name="Group 26">
            <a:extLst>
              <a:ext uri="{FF2B5EF4-FFF2-40B4-BE49-F238E27FC236}">
                <a16:creationId xmlns:a16="http://schemas.microsoft.com/office/drawing/2014/main" id="{385EB00F-07BF-44E1-8275-11FA2243E1F2}"/>
              </a:ext>
            </a:extLst>
          </p:cNvPr>
          <p:cNvGrpSpPr>
            <a:grpSpLocks/>
          </p:cNvGrpSpPr>
          <p:nvPr/>
        </p:nvGrpSpPr>
        <p:grpSpPr bwMode="auto">
          <a:xfrm>
            <a:off x="6289666" y="1378228"/>
            <a:ext cx="268308" cy="566863"/>
            <a:chOff x="2308" y="1513"/>
            <a:chExt cx="1162" cy="2570"/>
          </a:xfrm>
        </p:grpSpPr>
        <p:grpSp>
          <p:nvGrpSpPr>
            <p:cNvPr id="129" name="Group 27">
              <a:extLst>
                <a:ext uri="{FF2B5EF4-FFF2-40B4-BE49-F238E27FC236}">
                  <a16:creationId xmlns:a16="http://schemas.microsoft.com/office/drawing/2014/main" id="{6476AA2A-EA00-4685-872F-CB47C27551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37" name="Freeform 28">
                <a:extLst>
                  <a:ext uri="{FF2B5EF4-FFF2-40B4-BE49-F238E27FC236}">
                    <a16:creationId xmlns:a16="http://schemas.microsoft.com/office/drawing/2014/main" id="{A11C469D-46F0-443F-BAC8-2C59B74BF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29">
                <a:extLst>
                  <a:ext uri="{FF2B5EF4-FFF2-40B4-BE49-F238E27FC236}">
                    <a16:creationId xmlns:a16="http://schemas.microsoft.com/office/drawing/2014/main" id="{A09F50D8-68C7-470B-A861-2AEE07636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0">
                <a:extLst>
                  <a:ext uri="{FF2B5EF4-FFF2-40B4-BE49-F238E27FC236}">
                    <a16:creationId xmlns:a16="http://schemas.microsoft.com/office/drawing/2014/main" id="{599AD382-FC7D-48FE-99A7-D52D4E75D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1">
                <a:extLst>
                  <a:ext uri="{FF2B5EF4-FFF2-40B4-BE49-F238E27FC236}">
                    <a16:creationId xmlns:a16="http://schemas.microsoft.com/office/drawing/2014/main" id="{F8EE1F1B-F276-4A25-9E21-4EC414156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>
                <a:extLst>
                  <a:ext uri="{FF2B5EF4-FFF2-40B4-BE49-F238E27FC236}">
                    <a16:creationId xmlns:a16="http://schemas.microsoft.com/office/drawing/2014/main" id="{759B5BE7-0A37-4B03-82E9-84CB744B9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33">
                <a:extLst>
                  <a:ext uri="{FF2B5EF4-FFF2-40B4-BE49-F238E27FC236}">
                    <a16:creationId xmlns:a16="http://schemas.microsoft.com/office/drawing/2014/main" id="{37619660-BCE4-410F-8B19-C32FD93F0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0" name="Freeform 34">
              <a:extLst>
                <a:ext uri="{FF2B5EF4-FFF2-40B4-BE49-F238E27FC236}">
                  <a16:creationId xmlns:a16="http://schemas.microsoft.com/office/drawing/2014/main" id="{0BBF07D0-990F-4765-8BC8-B9D1227C0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35">
              <a:extLst>
                <a:ext uri="{FF2B5EF4-FFF2-40B4-BE49-F238E27FC236}">
                  <a16:creationId xmlns:a16="http://schemas.microsoft.com/office/drawing/2014/main" id="{DBAC73F9-7CAD-422D-9418-ED67C98B5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Oval 36">
              <a:extLst>
                <a:ext uri="{FF2B5EF4-FFF2-40B4-BE49-F238E27FC236}">
                  <a16:creationId xmlns:a16="http://schemas.microsoft.com/office/drawing/2014/main" id="{6EF62EF2-E18F-4A3C-9FF9-A6D78B2BA35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3" name="Oval 37">
              <a:extLst>
                <a:ext uri="{FF2B5EF4-FFF2-40B4-BE49-F238E27FC236}">
                  <a16:creationId xmlns:a16="http://schemas.microsoft.com/office/drawing/2014/main" id="{F7B6EE38-A692-4DDD-B0CE-287D3E6C2A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4" name="Oval 38">
              <a:extLst>
                <a:ext uri="{FF2B5EF4-FFF2-40B4-BE49-F238E27FC236}">
                  <a16:creationId xmlns:a16="http://schemas.microsoft.com/office/drawing/2014/main" id="{C7FD8C6A-1EB7-4A13-AB9B-3E284F54926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5" name="Oval 39">
              <a:extLst>
                <a:ext uri="{FF2B5EF4-FFF2-40B4-BE49-F238E27FC236}">
                  <a16:creationId xmlns:a16="http://schemas.microsoft.com/office/drawing/2014/main" id="{BCD49A32-B97A-456F-A980-F949B53606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6" name="Oval 40">
              <a:extLst>
                <a:ext uri="{FF2B5EF4-FFF2-40B4-BE49-F238E27FC236}">
                  <a16:creationId xmlns:a16="http://schemas.microsoft.com/office/drawing/2014/main" id="{110CF855-EBFC-4096-9288-1EBFEDF9E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20786498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2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2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2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2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2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2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2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2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icture 5" descr="j0116172">
            <a:extLst>
              <a:ext uri="{FF2B5EF4-FFF2-40B4-BE49-F238E27FC236}">
                <a16:creationId xmlns:a16="http://schemas.microsoft.com/office/drawing/2014/main" id="{BF54A39B-2876-49D4-B08D-80DCE94D29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2" name="Group 29">
            <a:extLst>
              <a:ext uri="{FF2B5EF4-FFF2-40B4-BE49-F238E27FC236}">
                <a16:creationId xmlns:a16="http://schemas.microsoft.com/office/drawing/2014/main" id="{7D063829-66D8-45B3-B6D9-4E5AC0F84519}"/>
              </a:ext>
            </a:extLst>
          </p:cNvPr>
          <p:cNvGrpSpPr>
            <a:grpSpLocks/>
          </p:cNvGrpSpPr>
          <p:nvPr/>
        </p:nvGrpSpPr>
        <p:grpSpPr bwMode="auto">
          <a:xfrm>
            <a:off x="135447" y="5450601"/>
            <a:ext cx="1223454" cy="1239990"/>
            <a:chOff x="2065" y="1551"/>
            <a:chExt cx="1628" cy="1988"/>
          </a:xfrm>
        </p:grpSpPr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DE1F3597-281F-4376-92D0-379B431B2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002FCF0E-A16B-4ADC-B401-D8F288CB4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E3882178-F23A-4A8B-8748-92CE91029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35BD9495-F6B3-4E06-9C3D-AE715CA90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2D4980E0-E877-458C-8934-7159426D4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4D50F735-B4F9-41B5-A4ED-C322A8227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D7525E53-DFEB-4BBE-85DB-799F013C6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E6A00448-B2D5-424F-AE5F-B876BC8DB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5E7E469E-42C8-45D6-BEF4-095DC9B16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36B96A90-4730-4F55-81AC-44B60C3EA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F719884B-8CDE-4D97-86FB-50D666627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816F88FF-558B-4489-B49A-57951FBA6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FFC97661-49BA-40CE-961C-1135BC8D5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9F20872A-CBD4-466C-993C-236A8363C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3698DABF-ABDC-4043-BC4E-64BEE8D62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7D715CD7-CDC6-4787-A6D3-CDF3367B9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78A1BFFA-A106-4887-AE49-B15C1FD8B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3" name="Text Box 22">
            <a:extLst>
              <a:ext uri="{FF2B5EF4-FFF2-40B4-BE49-F238E27FC236}">
                <a16:creationId xmlns:a16="http://schemas.microsoft.com/office/drawing/2014/main" id="{88BFAA07-33CE-446A-821E-C8F11456B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19529" y="479327"/>
            <a:ext cx="474341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x, 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y,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800" dirty="0">
                <a:solidFill>
                  <a:srgbClr val="FFC000"/>
                </a:solidFill>
              </a:rPr>
              <a:t>(</a:t>
            </a:r>
            <a:r>
              <a:rPr lang="en-US" altLang="en-US" sz="2800" dirty="0" err="1">
                <a:solidFill>
                  <a:srgbClr val="FFC000"/>
                </a:solidFill>
              </a:rPr>
              <a:t>x,y</a:t>
            </a:r>
            <a:r>
              <a:rPr lang="en-US" altLang="en-US" sz="2800" dirty="0">
                <a:solidFill>
                  <a:srgbClr val="FFC000"/>
                </a:solidFill>
              </a:rPr>
              <a:t>) </a:t>
            </a: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y,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x,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(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x,y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)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F2C6FA0B-1074-41C4-A6DD-EED243C531F2}"/>
              </a:ext>
            </a:extLst>
          </p:cNvPr>
          <p:cNvGrpSpPr/>
          <p:nvPr/>
        </p:nvGrpSpPr>
        <p:grpSpPr>
          <a:xfrm>
            <a:off x="2667000" y="2667000"/>
            <a:ext cx="3716338" cy="1905000"/>
            <a:chOff x="5486400" y="4953000"/>
            <a:chExt cx="3716338" cy="1905000"/>
          </a:xfrm>
        </p:grpSpPr>
        <p:sp>
          <p:nvSpPr>
            <p:cNvPr id="55" name="Line 16">
              <a:extLst>
                <a:ext uri="{FF2B5EF4-FFF2-40B4-BE49-F238E27FC236}">
                  <a16:creationId xmlns:a16="http://schemas.microsoft.com/office/drawing/2014/main" id="{CCA0D9B7-A3A5-4824-B85A-BAD1FD421B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6400" y="6254750"/>
              <a:ext cx="152400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56" name="Line 25">
              <a:extLst>
                <a:ext uri="{FF2B5EF4-FFF2-40B4-BE49-F238E27FC236}">
                  <a16:creationId xmlns:a16="http://schemas.microsoft.com/office/drawing/2014/main" id="{46B24DE4-0AF5-448C-A78E-64263DE436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34400" y="5119688"/>
              <a:ext cx="0" cy="75406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57" name="Line 26">
              <a:extLst>
                <a:ext uri="{FF2B5EF4-FFF2-40B4-BE49-F238E27FC236}">
                  <a16:creationId xmlns:a16="http://schemas.microsoft.com/office/drawing/2014/main" id="{7B5E0C43-1A8A-4B60-A882-EE30AF5453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10400" y="5873750"/>
              <a:ext cx="152400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58" name="Rectangle 4">
              <a:extLst>
                <a:ext uri="{FF2B5EF4-FFF2-40B4-BE49-F238E27FC236}">
                  <a16:creationId xmlns:a16="http://schemas.microsoft.com/office/drawing/2014/main" id="{171E570A-F871-4B00-A1CB-297A121B902C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5791200" y="6400800"/>
              <a:ext cx="2590800" cy="457200"/>
            </a:xfrm>
            <a:prstGeom prst="rect">
              <a:avLst/>
            </a:prstGeom>
          </p:spPr>
          <p:txBody>
            <a:bodyPr/>
            <a:lstStyle/>
            <a:p>
              <a:pPr marL="342900" indent="-342900" algn="l">
                <a:spcBef>
                  <a:spcPct val="20000"/>
                </a:spcBef>
                <a:defRPr/>
              </a:pPr>
              <a:r>
                <a:rPr lang="en-US" sz="2400" kern="0" dirty="0">
                  <a:latin typeface="+mn-lt"/>
                </a:rPr>
                <a:t>His special woman.</a:t>
              </a:r>
              <a:endParaRPr lang="en-CA" sz="2400" kern="0" dirty="0">
                <a:latin typeface="+mn-lt"/>
              </a:endParaRPr>
            </a:p>
          </p:txBody>
        </p:sp>
        <p:grpSp>
          <p:nvGrpSpPr>
            <p:cNvPr id="59" name="Group 146">
              <a:extLst>
                <a:ext uri="{FF2B5EF4-FFF2-40B4-BE49-F238E27FC236}">
                  <a16:creationId xmlns:a16="http://schemas.microsoft.com/office/drawing/2014/main" id="{1915EDB1-1C8A-476F-A5FF-86FA2A920C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1525" y="4953000"/>
              <a:ext cx="3351213" cy="1524000"/>
              <a:chOff x="5852160" y="4953000"/>
              <a:chExt cx="3351108" cy="1524000"/>
            </a:xfrm>
          </p:grpSpPr>
          <p:grpSp>
            <p:nvGrpSpPr>
              <p:cNvPr id="60" name="Group 29">
                <a:extLst>
                  <a:ext uri="{FF2B5EF4-FFF2-40B4-BE49-F238E27FC236}">
                    <a16:creationId xmlns:a16="http://schemas.microsoft.com/office/drawing/2014/main" id="{BE828A0E-7F19-4A82-81CB-D59427942A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086599" y="4953000"/>
                <a:ext cx="2116669" cy="1524000"/>
                <a:chOff x="3216" y="1680"/>
                <a:chExt cx="2544" cy="2020"/>
              </a:xfrm>
            </p:grpSpPr>
            <p:sp>
              <p:nvSpPr>
                <p:cNvPr id="62" name="Rectangle 30">
                  <a:extLst>
                    <a:ext uri="{FF2B5EF4-FFF2-40B4-BE49-F238E27FC236}">
                      <a16:creationId xmlns:a16="http://schemas.microsoft.com/office/drawing/2014/main" id="{5B031DF8-F3F4-4DCD-9AD5-CC549A8CC0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3225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Ann</a:t>
                  </a:r>
                  <a:endParaRPr lang="en-CA" altLang="en-US" sz="1600"/>
                </a:p>
              </p:txBody>
            </p:sp>
            <p:sp>
              <p:nvSpPr>
                <p:cNvPr id="63" name="Rectangle 31">
                  <a:extLst>
                    <a:ext uri="{FF2B5EF4-FFF2-40B4-BE49-F238E27FC236}">
                      <a16:creationId xmlns:a16="http://schemas.microsoft.com/office/drawing/2014/main" id="{4CE56A29-3666-4B38-8BF1-32755D89C8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56" y="3225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Fred</a:t>
                  </a:r>
                  <a:endParaRPr lang="en-CA" altLang="en-US" sz="1600"/>
                </a:p>
              </p:txBody>
            </p:sp>
            <p:sp>
              <p:nvSpPr>
                <p:cNvPr id="64" name="Rectangle 32">
                  <a:extLst>
                    <a:ext uri="{FF2B5EF4-FFF2-40B4-BE49-F238E27FC236}">
                      <a16:creationId xmlns:a16="http://schemas.microsoft.com/office/drawing/2014/main" id="{08F4557D-0F5A-4AD9-AC8D-32C475F4C3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2630"/>
                  <a:ext cx="960" cy="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Marilin Monro</a:t>
                  </a:r>
                  <a:endParaRPr lang="en-CA" altLang="en-US" sz="1600"/>
                </a:p>
              </p:txBody>
            </p:sp>
            <p:sp>
              <p:nvSpPr>
                <p:cNvPr id="65" name="Rectangle 33">
                  <a:extLst>
                    <a:ext uri="{FF2B5EF4-FFF2-40B4-BE49-F238E27FC236}">
                      <a16:creationId xmlns:a16="http://schemas.microsoft.com/office/drawing/2014/main" id="{DC024250-8DEE-4F5A-BEEE-4FFE11AB46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56" y="2630"/>
                  <a:ext cx="960" cy="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John</a:t>
                  </a:r>
                  <a:endParaRPr lang="en-CA" altLang="en-US" sz="1600"/>
                </a:p>
              </p:txBody>
            </p:sp>
            <p:sp>
              <p:nvSpPr>
                <p:cNvPr id="66" name="Rectangle 34">
                  <a:extLst>
                    <a:ext uri="{FF2B5EF4-FFF2-40B4-BE49-F238E27FC236}">
                      <a16:creationId xmlns:a16="http://schemas.microsoft.com/office/drawing/2014/main" id="{3A6AE6AD-8B6F-496E-AEA8-69A4D55AA4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2155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Beth</a:t>
                  </a:r>
                  <a:endParaRPr lang="en-CA" altLang="en-US" sz="1600"/>
                </a:p>
              </p:txBody>
            </p:sp>
            <p:sp>
              <p:nvSpPr>
                <p:cNvPr id="67" name="Rectangle 35">
                  <a:extLst>
                    <a:ext uri="{FF2B5EF4-FFF2-40B4-BE49-F238E27FC236}">
                      <a16:creationId xmlns:a16="http://schemas.microsoft.com/office/drawing/2014/main" id="{90F38C7B-E39B-44EA-869C-515946731D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56" y="2155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Bob</a:t>
                  </a:r>
                  <a:endParaRPr lang="en-CA" altLang="en-US" sz="1600"/>
                </a:p>
              </p:txBody>
            </p:sp>
            <p:sp>
              <p:nvSpPr>
                <p:cNvPr id="68" name="Rectangle 36">
                  <a:extLst>
                    <a:ext uri="{FF2B5EF4-FFF2-40B4-BE49-F238E27FC236}">
                      <a16:creationId xmlns:a16="http://schemas.microsoft.com/office/drawing/2014/main" id="{91F54F18-E60F-4ADE-8B6F-3231592DC0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6" y="1680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Mary</a:t>
                  </a:r>
                  <a:endParaRPr lang="en-CA" altLang="en-US" sz="1600"/>
                </a:p>
              </p:txBody>
            </p:sp>
            <p:sp>
              <p:nvSpPr>
                <p:cNvPr id="69" name="Rectangle 37">
                  <a:extLst>
                    <a:ext uri="{FF2B5EF4-FFF2-40B4-BE49-F238E27FC236}">
                      <a16:creationId xmlns:a16="http://schemas.microsoft.com/office/drawing/2014/main" id="{5F74B2FE-5812-4995-A6DB-59B4CB1B17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56" y="1680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Sam</a:t>
                  </a:r>
                  <a:endParaRPr lang="en-CA" altLang="en-US" sz="1600"/>
                </a:p>
              </p:txBody>
            </p:sp>
            <p:sp>
              <p:nvSpPr>
                <p:cNvPr id="70" name="Freeform 38">
                  <a:extLst>
                    <a:ext uri="{FF2B5EF4-FFF2-40B4-BE49-F238E27FC236}">
                      <a16:creationId xmlns:a16="http://schemas.microsoft.com/office/drawing/2014/main" id="{4D4311FF-E283-4E29-9C24-D6895D6CF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920"/>
                  <a:ext cx="490" cy="515"/>
                </a:xfrm>
                <a:custGeom>
                  <a:avLst/>
                  <a:gdLst>
                    <a:gd name="T0" fmla="*/ 0 w 490"/>
                    <a:gd name="T1" fmla="*/ 0 h 515"/>
                    <a:gd name="T2" fmla="*/ 490 w 490"/>
                    <a:gd name="T3" fmla="*/ 515 h 515"/>
                    <a:gd name="T4" fmla="*/ 0 60000 65536"/>
                    <a:gd name="T5" fmla="*/ 0 60000 65536"/>
                    <a:gd name="T6" fmla="*/ 0 w 490"/>
                    <a:gd name="T7" fmla="*/ 0 h 515"/>
                    <a:gd name="T8" fmla="*/ 490 w 490"/>
                    <a:gd name="T9" fmla="*/ 515 h 51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90" h="515">
                      <a:moveTo>
                        <a:pt x="0" y="0"/>
                      </a:moveTo>
                      <a:lnTo>
                        <a:pt x="490" y="515"/>
                      </a:lnTo>
                    </a:path>
                  </a:pathLst>
                </a:cu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" name="Line 39">
                  <a:extLst>
                    <a:ext uri="{FF2B5EF4-FFF2-40B4-BE49-F238E27FC236}">
                      <a16:creationId xmlns:a16="http://schemas.microsoft.com/office/drawing/2014/main" id="{097556B4-1924-4B35-BD0F-FA285B5EC4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28" y="2400"/>
                  <a:ext cx="384" cy="528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" name="Freeform 40">
                  <a:extLst>
                    <a:ext uri="{FF2B5EF4-FFF2-40B4-BE49-F238E27FC236}">
                      <a16:creationId xmlns:a16="http://schemas.microsoft.com/office/drawing/2014/main" id="{BE25E18B-D9FA-4F7D-85DF-BD37406A91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6" y="1961"/>
                  <a:ext cx="432" cy="967"/>
                </a:xfrm>
                <a:custGeom>
                  <a:avLst/>
                  <a:gdLst>
                    <a:gd name="T0" fmla="*/ 0 w 432"/>
                    <a:gd name="T1" fmla="*/ 967 h 967"/>
                    <a:gd name="T2" fmla="*/ 432 w 432"/>
                    <a:gd name="T3" fmla="*/ 0 h 967"/>
                    <a:gd name="T4" fmla="*/ 0 60000 65536"/>
                    <a:gd name="T5" fmla="*/ 0 60000 65536"/>
                    <a:gd name="T6" fmla="*/ 0 w 432"/>
                    <a:gd name="T7" fmla="*/ 0 h 967"/>
                    <a:gd name="T8" fmla="*/ 432 w 432"/>
                    <a:gd name="T9" fmla="*/ 967 h 96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32" h="967">
                      <a:moveTo>
                        <a:pt x="0" y="967"/>
                      </a:moveTo>
                      <a:lnTo>
                        <a:pt x="432" y="0"/>
                      </a:lnTo>
                    </a:path>
                  </a:pathLst>
                </a:cu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" name="Line 42">
                  <a:extLst>
                    <a:ext uri="{FF2B5EF4-FFF2-40B4-BE49-F238E27FC236}">
                      <a16:creationId xmlns:a16="http://schemas.microsoft.com/office/drawing/2014/main" id="{F79631E5-2267-4869-949F-A231E3FE52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76" y="3504"/>
                  <a:ext cx="432" cy="0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74" name="Picture 43" descr="j0396724">
                  <a:extLst>
                    <a:ext uri="{FF2B5EF4-FFF2-40B4-BE49-F238E27FC236}">
                      <a16:creationId xmlns:a16="http://schemas.microsoft.com/office/drawing/2014/main" id="{EF1DE010-8927-4FFC-82EE-4D4E66AEC4D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04" y="3168"/>
                  <a:ext cx="456" cy="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5" name="Picture 44" descr="j0233040">
                  <a:extLst>
                    <a:ext uri="{FF2B5EF4-FFF2-40B4-BE49-F238E27FC236}">
                      <a16:creationId xmlns:a16="http://schemas.microsoft.com/office/drawing/2014/main" id="{DA207457-176A-447F-B83A-BFDE37FD104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50" y="1728"/>
                  <a:ext cx="384" cy="3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6" name="Picture 45" descr="j0334222">
                  <a:extLst>
                    <a:ext uri="{FF2B5EF4-FFF2-40B4-BE49-F238E27FC236}">
                      <a16:creationId xmlns:a16="http://schemas.microsoft.com/office/drawing/2014/main" id="{FCC1EBD4-39E9-49D8-9F11-FAB37DB1E31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02" y="2160"/>
                  <a:ext cx="302" cy="4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77" name="Group 46">
                  <a:extLst>
                    <a:ext uri="{FF2B5EF4-FFF2-40B4-BE49-F238E27FC236}">
                      <a16:creationId xmlns:a16="http://schemas.microsoft.com/office/drawing/2014/main" id="{7ECBDEB7-ACC2-4029-9716-FBCDCFF8E4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216" y="1728"/>
                  <a:ext cx="478" cy="1920"/>
                  <a:chOff x="3330" y="1728"/>
                  <a:chExt cx="478" cy="1920"/>
                </a:xfrm>
              </p:grpSpPr>
              <p:pic>
                <p:nvPicPr>
                  <p:cNvPr id="107" name="Picture 47" descr="j0232906">
                    <a:extLst>
                      <a:ext uri="{FF2B5EF4-FFF2-40B4-BE49-F238E27FC236}">
                        <a16:creationId xmlns:a16="http://schemas.microsoft.com/office/drawing/2014/main" id="{A1B2A6E5-9754-4CD8-9D79-8DCB1EA1084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6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522" y="1728"/>
                    <a:ext cx="232" cy="4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08" name="Picture 48" descr="j0232139">
                    <a:extLst>
                      <a:ext uri="{FF2B5EF4-FFF2-40B4-BE49-F238E27FC236}">
                        <a16:creationId xmlns:a16="http://schemas.microsoft.com/office/drawing/2014/main" id="{6D05A15C-C474-423C-AAE4-CCBEE7972BB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330" y="2256"/>
                    <a:ext cx="475" cy="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09" name="Picture 49" descr="j0397518">
                    <a:extLst>
                      <a:ext uri="{FF2B5EF4-FFF2-40B4-BE49-F238E27FC236}">
                        <a16:creationId xmlns:a16="http://schemas.microsoft.com/office/drawing/2014/main" id="{92EA550E-EB9B-488F-A4EC-BBDFBCD4575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426" y="2688"/>
                    <a:ext cx="382" cy="3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10" name="Picture 50" descr="j0334220">
                    <a:extLst>
                      <a:ext uri="{FF2B5EF4-FFF2-40B4-BE49-F238E27FC236}">
                        <a16:creationId xmlns:a16="http://schemas.microsoft.com/office/drawing/2014/main" id="{99B721E8-BEAE-4EFA-B0A8-E0D153E35CA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426" y="3120"/>
                    <a:ext cx="333" cy="5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pic>
              <p:nvPicPr>
                <p:cNvPr id="106" name="Picture 51">
                  <a:extLst>
                    <a:ext uri="{FF2B5EF4-FFF2-40B4-BE49-F238E27FC236}">
                      <a16:creationId xmlns:a16="http://schemas.microsoft.com/office/drawing/2014/main" id="{8AC395F1-7B69-402D-A2AF-D141D5A8868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96" y="2688"/>
                  <a:ext cx="320" cy="4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pic>
            <p:nvPicPr>
              <p:cNvPr id="61" name="Picture 2" descr="http://www.logoi.com/pastimages/img/marriage_4.jpg">
                <a:extLst>
                  <a:ext uri="{FF2B5EF4-FFF2-40B4-BE49-F238E27FC236}">
                    <a16:creationId xmlns:a16="http://schemas.microsoft.com/office/drawing/2014/main" id="{1B3959F8-E622-4505-8051-BC71A41156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2707" t="3555" r="26637" b="34222"/>
              <a:stretch>
                <a:fillRect/>
              </a:stretch>
            </p:blipFill>
            <p:spPr bwMode="auto">
              <a:xfrm>
                <a:off x="5852160" y="5079124"/>
                <a:ext cx="1044000" cy="1260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111" name="AutoShape 35">
            <a:extLst>
              <a:ext uri="{FF2B5EF4-FFF2-40B4-BE49-F238E27FC236}">
                <a16:creationId xmlns:a16="http://schemas.microsoft.com/office/drawing/2014/main" id="{DAEF577A-FBE3-498C-85B3-D24761E06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4800600"/>
            <a:ext cx="4876800" cy="930267"/>
          </a:xfrm>
          <a:prstGeom prst="wedgeRoundRectCallout">
            <a:avLst>
              <a:gd name="adj1" fmla="val -56891"/>
              <a:gd name="adj2" fmla="val 22497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/>
              <a:t>T</a:t>
            </a:r>
            <a:r>
              <a:rPr lang="en-CA" altLang="en-US" sz="2400" i="0" dirty="0"/>
              <a:t>he statement is false </a:t>
            </a:r>
            <a:br>
              <a:rPr lang="en-CA" altLang="en-US" sz="2400" i="0" dirty="0"/>
            </a:br>
            <a:r>
              <a:rPr lang="en-CA" altLang="en-US" sz="2400" i="0" dirty="0"/>
              <a:t>so it would be unsound to prove it.</a:t>
            </a:r>
          </a:p>
        </p:txBody>
      </p:sp>
      <p:sp>
        <p:nvSpPr>
          <p:cNvPr id="78" name="AutoShape 55">
            <a:extLst>
              <a:ext uri="{FF2B5EF4-FFF2-40B4-BE49-F238E27FC236}">
                <a16:creationId xmlns:a16="http://schemas.microsoft.com/office/drawing/2014/main" id="{1D55C580-9C98-4EAD-8DFD-6EF019B10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2" y="1151915"/>
            <a:ext cx="6688138" cy="1066939"/>
          </a:xfrm>
          <a:prstGeom prst="wedgeRoundRectCallout">
            <a:avLst>
              <a:gd name="adj1" fmla="val -43232"/>
              <a:gd name="adj2" fmla="val 58637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Just because there is a y for each x,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/>
              <a:t>does not mean there is one y that works for every x.</a:t>
            </a:r>
          </a:p>
        </p:txBody>
      </p:sp>
      <p:sp>
        <p:nvSpPr>
          <p:cNvPr id="81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2444537" y="-76200"/>
            <a:ext cx="4870663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Order</a:t>
            </a:r>
            <a:r>
              <a:rPr kumimoji="0" lang="en-US" altLang="en-US" sz="4000" b="0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 of Quantifiers</a:t>
            </a:r>
            <a:endParaRPr kumimoji="0" lang="en-US" altLang="en-US" sz="40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597868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  <p:bldP spid="111" grpId="0" animBg="1"/>
      <p:bldP spid="7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685800" y="-44304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True</a:t>
            </a:r>
            <a:r>
              <a:rPr lang="fr-FR" altLang="en-US" sz="3200" kern="0" dirty="0">
                <a:solidFill>
                  <a:srgbClr val="FFFF00"/>
                </a:solidFill>
                <a:latin typeface="Times New Roman"/>
              </a:rPr>
              <a:t> iff </a:t>
            </a:r>
            <a:r>
              <a:rPr lang="fr-FR" altLang="en-US" sz="3200" kern="0" dirty="0" err="1">
                <a:solidFill>
                  <a:srgbClr val="FFFF00"/>
                </a:solidFill>
                <a:latin typeface="Times New Roman"/>
              </a:rPr>
              <a:t>Provable</a:t>
            </a:r>
            <a:endParaRPr kumimoji="0" lang="en-CA" altLang="en-US" sz="32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</a:endParaRPr>
          </a:p>
        </p:txBody>
      </p:sp>
      <p:pic>
        <p:nvPicPr>
          <p:cNvPr id="74" name="Picture 73" descr="&lt;strong&gt;Clipart&lt;/strong&gt; - Beautiful Black &lt;strong&gt;Woman&lt;/strong&gt;">
            <a:extLst>
              <a:ext uri="{FF2B5EF4-FFF2-40B4-BE49-F238E27FC236}">
                <a16:creationId xmlns:a16="http://schemas.microsoft.com/office/drawing/2014/main" id="{518207B5-885B-47FE-AF7C-A0540E64A62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750" y="3365945"/>
            <a:ext cx="764615" cy="783052"/>
          </a:xfrm>
          <a:prstGeom prst="rect">
            <a:avLst/>
          </a:prstGeom>
        </p:spPr>
      </p:pic>
      <p:grpSp>
        <p:nvGrpSpPr>
          <p:cNvPr id="31" name="Group 29">
            <a:extLst>
              <a:ext uri="{FF2B5EF4-FFF2-40B4-BE49-F238E27FC236}">
                <a16:creationId xmlns:a16="http://schemas.microsoft.com/office/drawing/2014/main" id="{EFD3F5AA-BC88-43F5-8B3B-723ADC11C543}"/>
              </a:ext>
            </a:extLst>
          </p:cNvPr>
          <p:cNvGrpSpPr>
            <a:grpSpLocks/>
          </p:cNvGrpSpPr>
          <p:nvPr/>
        </p:nvGrpSpPr>
        <p:grpSpPr bwMode="auto">
          <a:xfrm>
            <a:off x="196475" y="2075152"/>
            <a:ext cx="917591" cy="929993"/>
            <a:chOff x="2065" y="1551"/>
            <a:chExt cx="1628" cy="1988"/>
          </a:xfrm>
        </p:grpSpPr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77CA246B-192B-4B43-A396-BD1CC89C7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56E3254C-03B6-4B41-BEBE-13F2A889D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DA675339-0238-4313-B381-51D19D2BD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33937201-F0F4-4661-8DC2-5884A1460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B245C071-79FB-4C1A-8B0A-E7B1701D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7D0B94DA-854E-4C94-8DEA-9034F4DA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CEAA7175-A3B1-4CEB-A2E0-C463F9822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92559F24-3E72-4C2B-B23C-AA9CCF2E6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D1BC65E6-CBCB-4AF8-B41B-C2EDD66F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6" name="Freeform 39">
              <a:extLst>
                <a:ext uri="{FF2B5EF4-FFF2-40B4-BE49-F238E27FC236}">
                  <a16:creationId xmlns:a16="http://schemas.microsoft.com/office/drawing/2014/main" id="{4A841056-D41A-4DB9-9FD0-6353153F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7" name="Freeform 40">
              <a:extLst>
                <a:ext uri="{FF2B5EF4-FFF2-40B4-BE49-F238E27FC236}">
                  <a16:creationId xmlns:a16="http://schemas.microsoft.com/office/drawing/2014/main" id="{241FC7D2-4067-4413-A091-F50AEAC28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8" name="Freeform 41">
              <a:extLst>
                <a:ext uri="{FF2B5EF4-FFF2-40B4-BE49-F238E27FC236}">
                  <a16:creationId xmlns:a16="http://schemas.microsoft.com/office/drawing/2014/main" id="{0E68DD08-DBE9-424B-B800-0F13C32C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9" name="Freeform 42">
              <a:extLst>
                <a:ext uri="{FF2B5EF4-FFF2-40B4-BE49-F238E27FC236}">
                  <a16:creationId xmlns:a16="http://schemas.microsoft.com/office/drawing/2014/main" id="{790A71E9-42EF-4EF1-8816-0A9BB77A5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0" name="Freeform 43">
              <a:extLst>
                <a:ext uri="{FF2B5EF4-FFF2-40B4-BE49-F238E27FC236}">
                  <a16:creationId xmlns:a16="http://schemas.microsoft.com/office/drawing/2014/main" id="{A9E8A0EB-3AD1-4DD9-A739-FD806D91E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1" name="Freeform 44">
              <a:extLst>
                <a:ext uri="{FF2B5EF4-FFF2-40B4-BE49-F238E27FC236}">
                  <a16:creationId xmlns:a16="http://schemas.microsoft.com/office/drawing/2014/main" id="{49DA9DD0-5011-4BA7-A7DE-A8FEAADC9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2" name="Freeform 45">
              <a:extLst>
                <a:ext uri="{FF2B5EF4-FFF2-40B4-BE49-F238E27FC236}">
                  <a16:creationId xmlns:a16="http://schemas.microsoft.com/office/drawing/2014/main" id="{B820E045-ED36-4A2B-AA10-F76FD20AE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3" name="Freeform 46">
              <a:extLst>
                <a:ext uri="{FF2B5EF4-FFF2-40B4-BE49-F238E27FC236}">
                  <a16:creationId xmlns:a16="http://schemas.microsoft.com/office/drawing/2014/main" id="{C22292DF-87B7-4DE2-8330-2D9FAF3F2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pic>
        <p:nvPicPr>
          <p:cNvPr id="56" name="Picture 5" descr="j0116172">
            <a:extLst>
              <a:ext uri="{FF2B5EF4-FFF2-40B4-BE49-F238E27FC236}">
                <a16:creationId xmlns:a16="http://schemas.microsoft.com/office/drawing/2014/main" id="{2DC3117A-E3D9-4EF2-A288-5E8DB31096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79163" y="533400"/>
            <a:ext cx="764614" cy="10403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" name="AutoShape 35">
            <a:extLst>
              <a:ext uri="{FF2B5EF4-FFF2-40B4-BE49-F238E27FC236}">
                <a16:creationId xmlns:a16="http://schemas.microsoft.com/office/drawing/2014/main" id="{7C0F8C76-74A8-48C5-864E-02D25E66A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806809"/>
            <a:ext cx="6463022" cy="984804"/>
          </a:xfrm>
          <a:prstGeom prst="wedgeRoundRectCallout">
            <a:avLst>
              <a:gd name="adj1" fmla="val -51842"/>
              <a:gd name="adj2" fmla="val 46228"/>
              <a:gd name="adj3" fmla="val 16667"/>
            </a:avLst>
          </a:prstGeom>
          <a:noFill/>
          <a:ln w="127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We have more or less proved </a:t>
            </a: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Soundness</a:t>
            </a: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already.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Proving </a:t>
            </a: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Completeness</a:t>
            </a: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 we will leave to Gödel. </a:t>
            </a: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CAD89E37-A939-419C-90E9-84E8E105954F}"/>
              </a:ext>
            </a:extLst>
          </p:cNvPr>
          <p:cNvGrpSpPr/>
          <p:nvPr/>
        </p:nvGrpSpPr>
        <p:grpSpPr>
          <a:xfrm>
            <a:off x="7872923" y="762000"/>
            <a:ext cx="1011518" cy="1952624"/>
            <a:chOff x="7232281" y="5926122"/>
            <a:chExt cx="1680989" cy="2886567"/>
          </a:xfrm>
        </p:grpSpPr>
        <p:pic>
          <p:nvPicPr>
            <p:cNvPr id="65" name="Picture 7">
              <a:extLst>
                <a:ext uri="{FF2B5EF4-FFF2-40B4-BE49-F238E27FC236}">
                  <a16:creationId xmlns:a16="http://schemas.microsoft.com/office/drawing/2014/main" id="{DF420F6D-146C-470D-9D75-B54C0B498812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8600" t="11974" r="20798" b="45795"/>
            <a:stretch/>
          </p:blipFill>
          <p:spPr bwMode="auto">
            <a:xfrm>
              <a:off x="7232281" y="5926122"/>
              <a:ext cx="1648410" cy="18635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" name="Text Box 21">
              <a:extLst>
                <a:ext uri="{FF2B5EF4-FFF2-40B4-BE49-F238E27FC236}">
                  <a16:creationId xmlns:a16="http://schemas.microsoft.com/office/drawing/2014/main" id="{D52E49DE-AE3F-4A5E-A45F-89292F8764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18493" y="7766220"/>
              <a:ext cx="1594777" cy="1046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000" dirty="0">
                  <a:solidFill>
                    <a:srgbClr val="FEFEFE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Gödel (</a:t>
              </a:r>
              <a:r>
                <a:rPr lang="en-CA" altLang="en-US" sz="2000" dirty="0">
                  <a:sym typeface="Wingdings" panose="05000000000000000000" pitchFamily="2" charset="2"/>
                </a:rPr>
                <a:t>1931)</a:t>
              </a:r>
            </a:p>
          </p:txBody>
        </p:sp>
      </p:grpSp>
      <p:sp>
        <p:nvSpPr>
          <p:cNvPr id="58" name="AutoShape 8">
            <a:extLst>
              <a:ext uri="{FF2B5EF4-FFF2-40B4-BE49-F238E27FC236}">
                <a16:creationId xmlns:a16="http://schemas.microsoft.com/office/drawing/2014/main" id="{2BF6EA85-FE82-4429-814A-B778ED386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1916669"/>
            <a:ext cx="6536887" cy="1666946"/>
          </a:xfrm>
          <a:prstGeom prst="wedgeRectCallout">
            <a:avLst>
              <a:gd name="adj1" fmla="val 52746"/>
              <a:gd name="adj2" fmla="val -50279"/>
            </a:avLst>
          </a:prstGeom>
          <a:noFill/>
          <a:ln w="6350">
            <a:solidFill>
              <a:schemeClr val="tx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ctr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also proof a disappointing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thing.</a:t>
            </a:r>
          </a:p>
          <a:p>
            <a:pPr marL="0" marR="0" lvl="0" indent="0" algn="ctr" defTabSz="914400" rtl="0" eaLnBrk="1" fontAlgn="ctr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FFFFFF"/>
                </a:solidFill>
              </a:rPr>
              <a:t>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 we stick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to </a:t>
            </a:r>
            <a:r>
              <a:rPr lang="en-US" sz="2400" noProof="0" dirty="0">
                <a:solidFill>
                  <a:srgbClr val="FFFFFF"/>
                </a:solidFill>
              </a:rPr>
              <a:t>a </a:t>
            </a:r>
            <a:r>
              <a:rPr lang="en-US" sz="2400" dirty="0">
                <a:solidFill>
                  <a:srgbClr val="FFFFFF"/>
                </a:solidFill>
              </a:rPr>
              <a:t>specific universe (eg the integers)</a:t>
            </a:r>
          </a:p>
          <a:p>
            <a:pPr marL="0" marR="0" lvl="0" indent="0" algn="ctr" defTabSz="914400" rtl="0" eaLnBrk="1" fontAlgn="ctr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FFFFFF"/>
                </a:solidFill>
              </a:rPr>
              <a:t>then no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sound proof system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capable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of proving all true formulas.</a:t>
            </a:r>
          </a:p>
        </p:txBody>
      </p:sp>
      <p:sp>
        <p:nvSpPr>
          <p:cNvPr id="67" name="AutoShape 35">
            <a:extLst>
              <a:ext uri="{FF2B5EF4-FFF2-40B4-BE49-F238E27FC236}">
                <a16:creationId xmlns:a16="http://schemas.microsoft.com/office/drawing/2014/main" id="{A9017612-872D-4925-9E78-5F4B616EC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1734" y="3684876"/>
            <a:ext cx="1266794" cy="532086"/>
          </a:xfrm>
          <a:prstGeom prst="wedgeRoundRectCallout">
            <a:avLst>
              <a:gd name="adj1" fmla="val -37644"/>
              <a:gd name="adj2" fmla="val -84113"/>
              <a:gd name="adj3" fmla="val 16667"/>
            </a:avLst>
          </a:prstGeom>
          <a:noFill/>
          <a:ln w="12700" cap="flat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 err="1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Aaaaah</a:t>
            </a:r>
            <a:r>
              <a:rPr lang="en-US" altLang="en-US" sz="2400" dirty="0">
                <a:solidFill>
                  <a:srgbClr val="FEFEFE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!</a:t>
            </a:r>
          </a:p>
        </p:txBody>
      </p:sp>
      <p:sp>
        <p:nvSpPr>
          <p:cNvPr id="69" name="AutoShape 35">
            <a:extLst>
              <a:ext uri="{FF2B5EF4-FFF2-40B4-BE49-F238E27FC236}">
                <a16:creationId xmlns:a16="http://schemas.microsoft.com/office/drawing/2014/main" id="{176C1EA8-33A3-4A91-BBBF-C6DFC0816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474" y="4551293"/>
            <a:ext cx="8947526" cy="2303497"/>
          </a:xfrm>
          <a:prstGeom prst="wedgeRoundRectCallout">
            <a:avLst>
              <a:gd name="adj1" fmla="val -50221"/>
              <a:gd name="adj2" fmla="val -44800"/>
              <a:gd name="adj3" fmla="val 16667"/>
            </a:avLst>
          </a:prstGeom>
          <a:solidFill>
            <a:srgbClr val="000066"/>
          </a:solidFill>
          <a:ln w="12700" cap="flat" cmpd="sng" algn="ctr">
            <a:solidFill>
              <a:srgbClr val="4D0201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Soundness:    </a:t>
            </a:r>
            <a:r>
              <a:rPr lang="en-US" altLang="en-US" sz="1800" dirty="0">
                <a:solidFill>
                  <a:schemeClr val="tx2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has a proof,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  then it is true in every universe.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is not true in some universe,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                         then it does not have a proof.</a:t>
            </a:r>
          </a:p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  <a:cs typeface="Times New Roman" panose="02020603050405020304" pitchFamily="18" charset="0"/>
              </a:rPr>
              <a:t>Completeness: 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     From a failed proof, we construct a universe in which it is not true.</a:t>
            </a:r>
          </a:p>
          <a:p>
            <a:pPr marL="342900" indent="-342900" eaLnBrk="1" hangingPunct="1">
              <a:spcBef>
                <a:spcPct val="0"/>
              </a:spcBef>
            </a:pP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</a:endParaRP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870AA139-EFE7-42D1-8A95-9F335A679CA8}"/>
              </a:ext>
            </a:extLst>
          </p:cNvPr>
          <p:cNvGrpSpPr/>
          <p:nvPr/>
        </p:nvGrpSpPr>
        <p:grpSpPr>
          <a:xfrm flipH="1">
            <a:off x="4871526" y="4575583"/>
            <a:ext cx="3447895" cy="1749017"/>
            <a:chOff x="4902200" y="1029289"/>
            <a:chExt cx="330200" cy="293201"/>
          </a:xfrm>
        </p:grpSpPr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55A262FC-0E05-4287-B831-A1796A6544E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18011" y="1029289"/>
              <a:ext cx="314389" cy="29320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DEF6242E-E2A0-42D4-8573-DAC2C8E06E31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902200" y="1029289"/>
              <a:ext cx="330200" cy="29320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804E59D9-5AB4-4604-8CE5-C41A64756918}"/>
              </a:ext>
            </a:extLst>
          </p:cNvPr>
          <p:cNvGrpSpPr/>
          <p:nvPr/>
        </p:nvGrpSpPr>
        <p:grpSpPr>
          <a:xfrm>
            <a:off x="5581677" y="4630499"/>
            <a:ext cx="3287019" cy="633347"/>
            <a:chOff x="5885556" y="4838019"/>
            <a:chExt cx="3287019" cy="633347"/>
          </a:xfrm>
        </p:grpSpPr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69F68A6E-6B35-4793-9EBA-06DBAEB9CD2E}"/>
                </a:ext>
              </a:extLst>
            </p:cNvPr>
            <p:cNvSpPr/>
            <p:nvPr/>
          </p:nvSpPr>
          <p:spPr>
            <a:xfrm>
              <a:off x="5885556" y="4838019"/>
              <a:ext cx="328701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ctr">
                <a:spcBef>
                  <a:spcPts val="0"/>
                </a:spcBef>
              </a:pPr>
              <a:r>
                <a:rPr lang="en-US" sz="2000" dirty="0">
                  <a:solidFill>
                    <a:srgbClr val="FFFFFF"/>
                  </a:solidFill>
                </a:rPr>
                <a:t>in which our axioms are true.</a:t>
              </a:r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88F17AE3-1C6A-44CF-BF4F-8886F6551403}"/>
                </a:ext>
              </a:extLst>
            </p:cNvPr>
            <p:cNvGrpSpPr/>
            <p:nvPr/>
          </p:nvGrpSpPr>
          <p:grpSpPr>
            <a:xfrm flipH="1">
              <a:off x="6536717" y="5133134"/>
              <a:ext cx="413915" cy="338232"/>
              <a:chOff x="4902200" y="656260"/>
              <a:chExt cx="413915" cy="666231"/>
            </a:xfrm>
          </p:grpSpPr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F36C97C3-818E-47D0-A2CF-9122147EB9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003798" y="656260"/>
                <a:ext cx="312317" cy="666231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8C8F9B85-EF23-4A25-93B7-8DDFA3D970A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02200" y="656260"/>
                <a:ext cx="413915" cy="666231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AF1B2792-EC1C-4F2F-B832-68758DE4B9A0}"/>
              </a:ext>
            </a:extLst>
          </p:cNvPr>
          <p:cNvGrpSpPr/>
          <p:nvPr/>
        </p:nvGrpSpPr>
        <p:grpSpPr>
          <a:xfrm>
            <a:off x="5748113" y="4925614"/>
            <a:ext cx="413915" cy="1398986"/>
            <a:chOff x="4724400" y="1029288"/>
            <a:chExt cx="508000" cy="450741"/>
          </a:xfrm>
        </p:grpSpPr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DB981D97-F248-419A-B9AC-8912B8DFC81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85360" y="1029288"/>
              <a:ext cx="447040" cy="45074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4F38C03C-9387-447F-902A-0AD9367958A6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24400" y="1029288"/>
              <a:ext cx="508000" cy="45074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AA0C78E0-CA45-46CA-8378-2530A4C99884}"/>
              </a:ext>
            </a:extLst>
          </p:cNvPr>
          <p:cNvGrpSpPr/>
          <p:nvPr/>
        </p:nvGrpSpPr>
        <p:grpSpPr>
          <a:xfrm>
            <a:off x="3794229" y="4218932"/>
            <a:ext cx="2990761" cy="645089"/>
            <a:chOff x="4098108" y="4426452"/>
            <a:chExt cx="2990761" cy="645089"/>
          </a:xfrm>
        </p:grpSpPr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81B26985-6025-4E12-A478-FBD7E7AC0ED7}"/>
                </a:ext>
              </a:extLst>
            </p:cNvPr>
            <p:cNvGrpSpPr/>
            <p:nvPr/>
          </p:nvGrpSpPr>
          <p:grpSpPr>
            <a:xfrm>
              <a:off x="4743606" y="4778340"/>
              <a:ext cx="330200" cy="293201"/>
              <a:chOff x="4902200" y="1029289"/>
              <a:chExt cx="330200" cy="293201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0E86F284-46A6-4EE0-AB32-D96BB1195B1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5003799" y="1029289"/>
                <a:ext cx="228601" cy="293201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680EDA4F-BA85-4D0D-95DD-FF3497ED103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4902200" y="1029289"/>
                <a:ext cx="330200" cy="293201"/>
              </a:xfrm>
              <a:prstGeom prst="line">
                <a:avLst/>
              </a:prstGeom>
              <a:noFill/>
              <a:ln w="127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3CDEA406-1CC5-4950-BAF6-EED668D31C4A}"/>
                </a:ext>
              </a:extLst>
            </p:cNvPr>
            <p:cNvSpPr/>
            <p:nvPr/>
          </p:nvSpPr>
          <p:spPr>
            <a:xfrm>
              <a:off x="4098108" y="4426452"/>
              <a:ext cx="2990761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ctr">
                <a:spcBef>
                  <a:spcPts val="0"/>
                </a:spcBef>
              </a:pPr>
              <a:r>
                <a:rPr lang="en-US" sz="2000" dirty="0">
                  <a:solidFill>
                    <a:srgbClr val="FFFFFF"/>
                  </a:solidFill>
                </a:rPr>
                <a:t>using our axioms</a:t>
              </a:r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EAF4DCDC-E011-41B5-A5CE-1019A60530C9}"/>
              </a:ext>
            </a:extLst>
          </p:cNvPr>
          <p:cNvSpPr txBox="1"/>
          <p:nvPr/>
        </p:nvSpPr>
        <p:spPr>
          <a:xfrm>
            <a:off x="2416653" y="6090421"/>
            <a:ext cx="76417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 algn="l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If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α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</a:rPr>
              <a:t> is true in every universe, then it has a proof.</a:t>
            </a:r>
          </a:p>
        </p:txBody>
      </p:sp>
    </p:spTree>
    <p:extLst>
      <p:ext uri="{BB962C8B-B14F-4D97-AF65-F5344CB8AC3E}">
        <p14:creationId xmlns:p14="http://schemas.microsoft.com/office/powerpoint/2010/main" val="4213310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58" grpId="0" animBg="1"/>
      <p:bldP spid="67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22">
            <a:extLst>
              <a:ext uri="{FF2B5EF4-FFF2-40B4-BE49-F238E27FC236}">
                <a16:creationId xmlns:a16="http://schemas.microsoft.com/office/drawing/2014/main" id="{3A41FAB7-AA40-4929-A76D-9C5C22F2E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19529" y="479327"/>
            <a:ext cx="476906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x, 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y, </a:t>
            </a:r>
            <a:r>
              <a:rPr lang="el-GR" altLang="en-US" sz="2800" dirty="0">
                <a:solidFill>
                  <a:srgbClr val="FFC000"/>
                </a:solidFill>
              </a:rPr>
              <a:t>α</a:t>
            </a:r>
            <a:r>
              <a:rPr lang="en-US" altLang="en-US" sz="2800" dirty="0">
                <a:solidFill>
                  <a:srgbClr val="FFC000"/>
                </a:solidFill>
              </a:rPr>
              <a:t>(</a:t>
            </a:r>
            <a:r>
              <a:rPr lang="en-US" altLang="en-US" sz="2800" dirty="0" err="1">
                <a:solidFill>
                  <a:srgbClr val="FFC000"/>
                </a:solidFill>
              </a:rPr>
              <a:t>x,y</a:t>
            </a:r>
            <a:r>
              <a:rPr lang="en-US" altLang="en-US" sz="2800" dirty="0">
                <a:solidFill>
                  <a:srgbClr val="FFC000"/>
                </a:solidFill>
              </a:rPr>
              <a:t>) </a:t>
            </a: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y,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x, </a:t>
            </a:r>
            <a:r>
              <a:rPr kumimoji="0" lang="el-G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α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(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x,y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)</a:t>
            </a:r>
          </a:p>
        </p:txBody>
      </p:sp>
      <p:sp>
        <p:nvSpPr>
          <p:cNvPr id="27" name="AutoShape 8">
            <a:extLst>
              <a:ext uri="{FF2B5EF4-FFF2-40B4-BE49-F238E27FC236}">
                <a16:creationId xmlns:a16="http://schemas.microsoft.com/office/drawing/2014/main" id="{175CF7DC-42B9-4A65-A9F8-F916DF5E9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1036036"/>
            <a:ext cx="6705600" cy="3459764"/>
          </a:xfrm>
          <a:prstGeom prst="wedgeRectCallout">
            <a:avLst>
              <a:gd name="adj1" fmla="val -56858"/>
              <a:gd name="adj2" fmla="val 26050"/>
            </a:avLst>
          </a:prstGeom>
          <a:noFill/>
          <a:ln w="127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Failed Proof: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+mj-lt"/>
              </a:rPr>
              <a:t>Deduction Goal:</a:t>
            </a:r>
            <a:r>
              <a:rPr lang="en-US" altLang="en-US" sz="2400" dirty="0">
                <a:latin typeface="Symbol" pitchFamily="18" charset="2"/>
              </a:rPr>
              <a:t> "</a:t>
            </a:r>
            <a:r>
              <a:rPr lang="en-US" altLang="en-US" sz="2400" dirty="0"/>
              <a:t>x,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y,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 </a:t>
            </a:r>
            <a:r>
              <a:rPr lang="en-US" altLang="en-US" sz="2400" dirty="0"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y,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"</a:t>
            </a:r>
            <a:r>
              <a:rPr lang="en-US" altLang="en-US" sz="2400" dirty="0"/>
              <a:t>x,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y,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  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$</a:t>
            </a:r>
            <a:r>
              <a:rPr lang="en-US" altLang="en-US" sz="2400" dirty="0"/>
              <a:t>y,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 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   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baseline="-25000" dirty="0">
                <a:latin typeface="Symbol" pitchFamily="18" charset="2"/>
              </a:rPr>
              <a:t>$</a:t>
            </a:r>
            <a:r>
              <a:rPr lang="en-US" altLang="en-US" sz="2400" dirty="0"/>
              <a:t>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"</a:t>
            </a:r>
            <a:r>
              <a:rPr lang="en-US" altLang="en-US" sz="2400" dirty="0"/>
              <a:t>x,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baseline="-25000" dirty="0">
                <a:latin typeface="Symbol" pitchFamily="18" charset="2"/>
              </a:rPr>
              <a:t>$</a:t>
            </a:r>
            <a:r>
              <a:rPr lang="en-US" altLang="en-US" sz="2400" dirty="0"/>
              <a:t>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$</a:t>
            </a:r>
            <a:r>
              <a:rPr lang="en-US" altLang="en-US" sz="2400" dirty="0"/>
              <a:t>y,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x,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y,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 </a:t>
            </a:r>
            <a:r>
              <a:rPr lang="en-US" altLang="en-US" sz="2400" dirty="0"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y,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endParaRPr lang="en-US" altLang="en-US" sz="24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2D3F9DC-AA4F-44F9-B6CF-ABEFD5921CE9}"/>
              </a:ext>
            </a:extLst>
          </p:cNvPr>
          <p:cNvSpPr/>
          <p:nvPr/>
        </p:nvSpPr>
        <p:spPr>
          <a:xfrm>
            <a:off x="5169947" y="1820208"/>
            <a:ext cx="1672253" cy="19389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/>
              <a:t>Assumption</a:t>
            </a:r>
          </a:p>
          <a:p>
            <a:pPr algn="l"/>
            <a:r>
              <a:rPr lang="en-US" sz="2400" dirty="0"/>
              <a:t>Remove</a:t>
            </a:r>
            <a:r>
              <a:rPr lang="en-US" altLang="en-US" sz="2400" dirty="0">
                <a:latin typeface="Symbol" pitchFamily="18" charset="2"/>
              </a:rPr>
              <a:t> "</a:t>
            </a:r>
            <a:r>
              <a:rPr lang="en-US" sz="2400" dirty="0"/>
              <a:t> </a:t>
            </a:r>
          </a:p>
          <a:p>
            <a:pPr algn="l"/>
            <a:r>
              <a:rPr lang="en-US" sz="2400" dirty="0"/>
              <a:t>Remove </a:t>
            </a:r>
            <a:r>
              <a:rPr lang="en-US" altLang="en-US" sz="2400" dirty="0">
                <a:latin typeface="Symbol" pitchFamily="18" charset="2"/>
              </a:rPr>
              <a:t>$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"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sz="2400" dirty="0"/>
              <a:t> </a:t>
            </a:r>
          </a:p>
        </p:txBody>
      </p:sp>
      <p:sp>
        <p:nvSpPr>
          <p:cNvPr id="9" name="AutoShape 35">
            <a:extLst>
              <a:ext uri="{FF2B5EF4-FFF2-40B4-BE49-F238E27FC236}">
                <a16:creationId xmlns:a16="http://schemas.microsoft.com/office/drawing/2014/main" id="{345A6C82-77C9-447C-90BD-00FEC32DD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1507" y="4648200"/>
            <a:ext cx="3624893" cy="914400"/>
          </a:xfrm>
          <a:prstGeom prst="wedgeRoundRectCallout">
            <a:avLst>
              <a:gd name="adj1" fmla="val -54973"/>
              <a:gd name="adj2" fmla="val 3160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i="0" dirty="0"/>
              <a:t>We lost the information of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 </a:t>
            </a:r>
            <a:r>
              <a:rPr lang="en-US" altLang="en-US" sz="2400" dirty="0"/>
              <a:t>vs</a:t>
            </a:r>
            <a:r>
              <a:rPr lang="en-US" altLang="en-US" sz="2400" dirty="0">
                <a:solidFill>
                  <a:srgbClr val="00FFFF"/>
                </a:solidFill>
              </a:rPr>
              <a:t>  </a:t>
            </a:r>
            <a:r>
              <a:rPr lang="en-US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endParaRPr lang="en-US" altLang="en-US" sz="2400" i="0" dirty="0">
              <a:solidFill>
                <a:srgbClr val="FFC000"/>
              </a:solidFill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69B75FCD-9E06-4AFB-8926-4F0EA5E63368}"/>
              </a:ext>
            </a:extLst>
          </p:cNvPr>
          <p:cNvCxnSpPr>
            <a:cxnSpLocks/>
          </p:cNvCxnSpPr>
          <p:nvPr/>
        </p:nvCxnSpPr>
        <p:spPr bwMode="auto">
          <a:xfrm>
            <a:off x="2057400" y="2743200"/>
            <a:ext cx="1219200" cy="0"/>
          </a:xfrm>
          <a:prstGeom prst="line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30" name="Picture 5" descr="j0116172">
            <a:extLst>
              <a:ext uri="{FF2B5EF4-FFF2-40B4-BE49-F238E27FC236}">
                <a16:creationId xmlns:a16="http://schemas.microsoft.com/office/drawing/2014/main" id="{872A1B00-8CAE-43A1-817E-DD55C2C309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1" name="Group 29">
            <a:extLst>
              <a:ext uri="{FF2B5EF4-FFF2-40B4-BE49-F238E27FC236}">
                <a16:creationId xmlns:a16="http://schemas.microsoft.com/office/drawing/2014/main" id="{4A980263-534C-473C-8B85-483E570D16A5}"/>
              </a:ext>
            </a:extLst>
          </p:cNvPr>
          <p:cNvGrpSpPr>
            <a:grpSpLocks/>
          </p:cNvGrpSpPr>
          <p:nvPr/>
        </p:nvGrpSpPr>
        <p:grpSpPr bwMode="auto">
          <a:xfrm>
            <a:off x="135447" y="5450601"/>
            <a:ext cx="1223454" cy="1239990"/>
            <a:chOff x="2065" y="1551"/>
            <a:chExt cx="1628" cy="1988"/>
          </a:xfrm>
        </p:grpSpPr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64BA92A9-9365-4C76-98B0-797A2A41B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58338018-FEDE-46C0-AE61-AFF928251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077C9516-8272-4F47-B132-434F99D8E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34DF1EC4-2D4E-43C1-A245-A9F476AC6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75B37396-D693-4F4A-BE97-506796834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843B50C3-48EF-45C4-9A29-D2BFA4382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CBD6D35F-3DBF-466A-AF82-41A963F5F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474C0C6E-18CB-4EDC-8CDB-3A040DF50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A5382FAC-324D-4C85-BA46-EB2D3D831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D6E892D7-39FB-460A-B527-66F838427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E32CEEEA-9DE0-4100-9895-3DEB1ABFF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C0863C37-3BD7-4C21-89A0-FC2F3934A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64BAB5D4-5F81-4FBB-93B0-49E17665A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A2239E31-99CB-4DE1-873E-3C4FA5C17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920DBB2D-B7FC-4F40-839E-F45F62460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634D3E48-2720-4414-8D4A-C4910B700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00299D6D-94B4-475A-8393-76FC53AC3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9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2444537" y="-76200"/>
            <a:ext cx="4870663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Order</a:t>
            </a:r>
            <a:r>
              <a:rPr kumimoji="0" lang="en-US" altLang="en-US" sz="4000" b="0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 of Quantifiers</a:t>
            </a:r>
            <a:endParaRPr kumimoji="0" lang="en-US" altLang="en-US" sz="40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899602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9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22">
            <a:extLst>
              <a:ext uri="{FF2B5EF4-FFF2-40B4-BE49-F238E27FC236}">
                <a16:creationId xmlns:a16="http://schemas.microsoft.com/office/drawing/2014/main" id="{3A41FAB7-AA40-4929-A76D-9C5C22F2E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19529" y="479327"/>
            <a:ext cx="476906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x, 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y, </a:t>
            </a:r>
            <a:r>
              <a:rPr lang="el-GR" altLang="en-US" sz="2800" dirty="0">
                <a:solidFill>
                  <a:srgbClr val="FFC000"/>
                </a:solidFill>
              </a:rPr>
              <a:t>α</a:t>
            </a:r>
            <a:r>
              <a:rPr lang="en-US" altLang="en-US" sz="2800" dirty="0">
                <a:solidFill>
                  <a:srgbClr val="FFC000"/>
                </a:solidFill>
              </a:rPr>
              <a:t>(</a:t>
            </a:r>
            <a:r>
              <a:rPr lang="en-US" altLang="en-US" sz="2800" dirty="0" err="1">
                <a:solidFill>
                  <a:srgbClr val="FFC000"/>
                </a:solidFill>
              </a:rPr>
              <a:t>x,y</a:t>
            </a:r>
            <a:r>
              <a:rPr lang="en-US" altLang="en-US" sz="2800" dirty="0">
                <a:solidFill>
                  <a:srgbClr val="FFC000"/>
                </a:solidFill>
              </a:rPr>
              <a:t>) </a:t>
            </a: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lang="en-US" altLang="en-US" sz="2800" dirty="0">
                <a:solidFill>
                  <a:srgbClr val="FFC0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y,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x, </a:t>
            </a:r>
            <a:r>
              <a:rPr kumimoji="0" lang="el-G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α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(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x,y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)</a:t>
            </a:r>
          </a:p>
        </p:txBody>
      </p:sp>
      <p:sp>
        <p:nvSpPr>
          <p:cNvPr id="27" name="AutoShape 8">
            <a:extLst>
              <a:ext uri="{FF2B5EF4-FFF2-40B4-BE49-F238E27FC236}">
                <a16:creationId xmlns:a16="http://schemas.microsoft.com/office/drawing/2014/main" id="{175CF7DC-42B9-4A65-A9F8-F916DF5E9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1036036"/>
            <a:ext cx="6705600" cy="3078764"/>
          </a:xfrm>
          <a:prstGeom prst="wedgeRectCallout">
            <a:avLst>
              <a:gd name="adj1" fmla="val -56858"/>
              <a:gd name="adj2" fmla="val 26050"/>
            </a:avLst>
          </a:prstGeom>
          <a:noFill/>
          <a:ln w="127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chemeClr val="tx2"/>
                </a:solidFill>
              </a:rPr>
              <a:t>Failed Proof: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+mj-lt"/>
              </a:rPr>
              <a:t>Deduction Goal:</a:t>
            </a:r>
            <a:r>
              <a:rPr lang="en-US" altLang="en-US" sz="2400" dirty="0">
                <a:latin typeface="Symbol" pitchFamily="18" charset="2"/>
              </a:rPr>
              <a:t> "</a:t>
            </a:r>
            <a:r>
              <a:rPr lang="en-US" altLang="en-US" sz="2400" dirty="0"/>
              <a:t>x,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y,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 </a:t>
            </a:r>
            <a:r>
              <a:rPr lang="en-US" altLang="en-US" sz="2400" dirty="0">
                <a:sym typeface="Symbol" panose="05050102010706020507" pitchFamily="18" charset="2"/>
              </a:rPr>
              <a:t></a:t>
            </a:r>
            <a:r>
              <a:rPr lang="en-US" altLang="en-US" sz="2400" dirty="0"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y,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"</a:t>
            </a:r>
            <a:r>
              <a:rPr lang="en-US" altLang="en-US" sz="2400" dirty="0"/>
              <a:t>x,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y,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  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$</a:t>
            </a:r>
            <a:r>
              <a:rPr lang="en-US" altLang="en-US" sz="2400" dirty="0"/>
              <a:t>y,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 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/>
              <a:t>   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baseline="-25000" dirty="0">
                <a:latin typeface="Symbol" pitchFamily="18" charset="2"/>
              </a:rPr>
              <a:t>$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/>
              <a:t>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"</a:t>
            </a:r>
            <a:r>
              <a:rPr lang="en-US" altLang="en-US" sz="2400" dirty="0"/>
              <a:t>x,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baseline="-25000" dirty="0">
                <a:latin typeface="Symbol" pitchFamily="18" charset="2"/>
              </a:rPr>
              <a:t>$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400" dirty="0"/>
              <a:t>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dirty="0">
                <a:latin typeface="Symbol" pitchFamily="18" charset="2"/>
              </a:rPr>
              <a:t>    $</a:t>
            </a:r>
            <a:r>
              <a:rPr lang="en-US" altLang="en-US" sz="2400" dirty="0"/>
              <a:t>y,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x, </a:t>
            </a:r>
            <a:r>
              <a:rPr lang="el-GR" altLang="en-US" sz="2400" dirty="0"/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x,y</a:t>
            </a:r>
            <a:r>
              <a:rPr lang="en-US" altLang="en-US" sz="2400" dirty="0"/>
              <a:t>)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2D3F9DC-AA4F-44F9-B6CF-ABEFD5921CE9}"/>
              </a:ext>
            </a:extLst>
          </p:cNvPr>
          <p:cNvSpPr/>
          <p:nvPr/>
        </p:nvSpPr>
        <p:spPr>
          <a:xfrm>
            <a:off x="5169947" y="1820208"/>
            <a:ext cx="1672253" cy="19389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/>
              <a:t>Assumption</a:t>
            </a:r>
          </a:p>
          <a:p>
            <a:pPr algn="l"/>
            <a:r>
              <a:rPr lang="en-US" sz="2400" dirty="0"/>
              <a:t>Remove</a:t>
            </a:r>
            <a:r>
              <a:rPr lang="en-US" altLang="en-US" sz="2400" dirty="0">
                <a:latin typeface="Symbol" pitchFamily="18" charset="2"/>
              </a:rPr>
              <a:t> "</a:t>
            </a:r>
            <a:r>
              <a:rPr lang="en-US" sz="2400" dirty="0"/>
              <a:t> </a:t>
            </a:r>
          </a:p>
          <a:p>
            <a:pPr algn="l"/>
            <a:r>
              <a:rPr lang="en-US" sz="2400" dirty="0"/>
              <a:t>Remove </a:t>
            </a:r>
            <a:r>
              <a:rPr lang="en-US" altLang="en-US" sz="2400" dirty="0">
                <a:latin typeface="Symbol" pitchFamily="18" charset="2"/>
              </a:rPr>
              <a:t>$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"</a:t>
            </a:r>
          </a:p>
          <a:p>
            <a:pPr algn="l"/>
            <a:r>
              <a:rPr lang="en-US" sz="2400" dirty="0"/>
              <a:t>Add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sz="2400" dirty="0"/>
              <a:t> </a:t>
            </a:r>
          </a:p>
        </p:txBody>
      </p:sp>
      <p:pic>
        <p:nvPicPr>
          <p:cNvPr id="30" name="Picture 5" descr="j0116172">
            <a:extLst>
              <a:ext uri="{FF2B5EF4-FFF2-40B4-BE49-F238E27FC236}">
                <a16:creationId xmlns:a16="http://schemas.microsoft.com/office/drawing/2014/main" id="{872A1B00-8CAE-43A1-817E-DD55C2C309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1" name="Group 29">
            <a:extLst>
              <a:ext uri="{FF2B5EF4-FFF2-40B4-BE49-F238E27FC236}">
                <a16:creationId xmlns:a16="http://schemas.microsoft.com/office/drawing/2014/main" id="{4A980263-534C-473C-8B85-483E570D16A5}"/>
              </a:ext>
            </a:extLst>
          </p:cNvPr>
          <p:cNvGrpSpPr>
            <a:grpSpLocks/>
          </p:cNvGrpSpPr>
          <p:nvPr/>
        </p:nvGrpSpPr>
        <p:grpSpPr bwMode="auto">
          <a:xfrm>
            <a:off x="135447" y="5450601"/>
            <a:ext cx="1223454" cy="1239990"/>
            <a:chOff x="2065" y="1551"/>
            <a:chExt cx="1628" cy="1988"/>
          </a:xfrm>
        </p:grpSpPr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64BA92A9-9365-4C76-98B0-797A2A41B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58338018-FEDE-46C0-AE61-AFF928251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077C9516-8272-4F47-B132-434F99D8E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34DF1EC4-2D4E-43C1-A245-A9F476AC6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75B37396-D693-4F4A-BE97-506796834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843B50C3-48EF-45C4-9A29-D2BFA4382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CBD6D35F-3DBF-466A-AF82-41A963F5F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474C0C6E-18CB-4EDC-8CDB-3A040DF50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A5382FAC-324D-4C85-BA46-EB2D3D831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D6E892D7-39FB-460A-B527-66F838427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E32CEEEA-9DE0-4100-9895-3DEB1ABFF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C0863C37-3BD7-4C21-89A0-FC2F3934A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64BAB5D4-5F81-4FBB-93B0-49E17665A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A2239E31-99CB-4DE1-873E-3C4FA5C17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920DBB2D-B7FC-4F40-839E-F45F62460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634D3E48-2720-4414-8D4A-C4910B700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00299D6D-94B4-475A-8393-76FC53AC3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" name="AutoShape 35">
            <a:extLst>
              <a:ext uri="{FF2B5EF4-FFF2-40B4-BE49-F238E27FC236}">
                <a16:creationId xmlns:a16="http://schemas.microsoft.com/office/drawing/2014/main" id="{EAAF2B2E-7FB3-4E90-87E7-CE9419B3E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1507" y="4267200"/>
            <a:ext cx="2634293" cy="506025"/>
          </a:xfrm>
          <a:prstGeom prst="wedgeRoundRectCallout">
            <a:avLst>
              <a:gd name="adj1" fmla="val -54973"/>
              <a:gd name="adj2" fmla="val 3160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i="0" dirty="0"/>
              <a:t>Ok this is still true.</a:t>
            </a:r>
          </a:p>
        </p:txBody>
      </p:sp>
      <p:sp>
        <p:nvSpPr>
          <p:cNvPr id="29" name="AutoShape 35">
            <a:extLst>
              <a:ext uri="{FF2B5EF4-FFF2-40B4-BE49-F238E27FC236}">
                <a16:creationId xmlns:a16="http://schemas.microsoft.com/office/drawing/2014/main" id="{B10F89EE-EA2D-4A9D-9202-BEEDACD5C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0937" y="4856455"/>
            <a:ext cx="4724400" cy="937825"/>
          </a:xfrm>
          <a:prstGeom prst="wedgeRoundRectCallout">
            <a:avLst>
              <a:gd name="adj1" fmla="val -54973"/>
              <a:gd name="adj2" fmla="val 3160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dirty="0"/>
              <a:t>y</a:t>
            </a:r>
            <a:r>
              <a:rPr lang="en-US" altLang="en-US" sz="2400" baseline="-25000" dirty="0">
                <a:latin typeface="Symbol" pitchFamily="18" charset="2"/>
              </a:rPr>
              <a:t>$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 is not really a fixed term.</a:t>
            </a:r>
            <a:b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</a:b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It depends on x.</a:t>
            </a:r>
            <a:endParaRPr lang="en-US" altLang="en-US" sz="2400" i="0" dirty="0"/>
          </a:p>
        </p:txBody>
      </p:sp>
      <p:sp>
        <p:nvSpPr>
          <p:cNvPr id="49" name="AutoShape 35">
            <a:extLst>
              <a:ext uri="{FF2B5EF4-FFF2-40B4-BE49-F238E27FC236}">
                <a16:creationId xmlns:a16="http://schemas.microsoft.com/office/drawing/2014/main" id="{666E7548-6A27-4CC5-815C-7A6AC83DB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4784" y="4903073"/>
            <a:ext cx="939799" cy="538113"/>
          </a:xfrm>
          <a:prstGeom prst="wedgeRoundRectCallout">
            <a:avLst>
              <a:gd name="adj1" fmla="val -54973"/>
              <a:gd name="adj2" fmla="val 3160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400" i="0" dirty="0"/>
              <a:t>False</a:t>
            </a:r>
          </a:p>
        </p:txBody>
      </p: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ECB48C17-CA16-4DCF-82C7-DD4227393500}"/>
              </a:ext>
            </a:extLst>
          </p:cNvPr>
          <p:cNvCxnSpPr>
            <a:cxnSpLocks/>
          </p:cNvCxnSpPr>
          <p:nvPr/>
        </p:nvCxnSpPr>
        <p:spPr bwMode="auto">
          <a:xfrm>
            <a:off x="2133600" y="3467100"/>
            <a:ext cx="1905000" cy="0"/>
          </a:xfrm>
          <a:prstGeom prst="line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1" name="AutoShape 55">
            <a:extLst>
              <a:ext uri="{FF2B5EF4-FFF2-40B4-BE49-F238E27FC236}">
                <a16:creationId xmlns:a16="http://schemas.microsoft.com/office/drawing/2014/main" id="{275E7CB0-B6CC-4783-B059-DEA200030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9601" y="5867400"/>
            <a:ext cx="5435599" cy="909625"/>
          </a:xfrm>
          <a:prstGeom prst="wedgeRoundRectCallout">
            <a:avLst>
              <a:gd name="adj1" fmla="val -35684"/>
              <a:gd name="adj2" fmla="val -65385"/>
              <a:gd name="adj3" fmla="val 16667"/>
            </a:avLst>
          </a:prstGeom>
          <a:noFill/>
          <a:ln w="127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sz="2400" dirty="0">
                <a:cs typeface="Times New Roman" panose="02020603050405020304" pitchFamily="18" charset="0"/>
                <a:sym typeface="Symbol" panose="05050102010706020507" pitchFamily="18" charset="2"/>
              </a:rPr>
              <a:t>Adding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cannot be done for term y</a:t>
            </a:r>
            <a:r>
              <a:rPr lang="en-US" altLang="en-US" sz="2400" baseline="-25000" dirty="0">
                <a:latin typeface="Symbol" pitchFamily="18" charset="2"/>
              </a:rPr>
              <a:t>$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(x)  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if x is quantified with in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x. </a:t>
            </a:r>
          </a:p>
        </p:txBody>
      </p:sp>
      <p:sp>
        <p:nvSpPr>
          <p:cNvPr id="54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2444537" y="-76200"/>
            <a:ext cx="4870663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Order</a:t>
            </a:r>
            <a:r>
              <a:rPr kumimoji="0" lang="en-US" altLang="en-US" sz="4000" b="0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 of Quantifiers</a:t>
            </a:r>
            <a:endParaRPr kumimoji="0" lang="en-US" altLang="en-US" sz="40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538386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9" grpId="0" animBg="1"/>
      <p:bldP spid="49" grpId="0" animBg="1"/>
      <p:bldP spid="51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22">
            <a:extLst>
              <a:ext uri="{FF2B5EF4-FFF2-40B4-BE49-F238E27FC236}">
                <a16:creationId xmlns:a16="http://schemas.microsoft.com/office/drawing/2014/main" id="{3A41FAB7-AA40-4929-A76D-9C5C22F2E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32" y="479327"/>
            <a:ext cx="918392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800" dirty="0">
                <a:solidFill>
                  <a:srgbClr val="FFC000"/>
                </a:solidFill>
              </a:rPr>
              <a:t> </a:t>
            </a:r>
            <a:r>
              <a:rPr lang="el-GR" altLang="en-US" sz="2800" dirty="0">
                <a:solidFill>
                  <a:srgbClr val="FFC000"/>
                </a:solidFill>
              </a:rPr>
              <a:t>α</a:t>
            </a:r>
            <a:r>
              <a:rPr lang="en-US" altLang="en-US" sz="2800" dirty="0">
                <a:solidFill>
                  <a:srgbClr val="FFC000"/>
                </a:solidFill>
              </a:rPr>
              <a:t>(x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800" dirty="0">
                <a:solidFill>
                  <a:srgbClr val="FFC000"/>
                </a:solidFill>
              </a:rPr>
              <a:t>,x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800" dirty="0">
                <a:solidFill>
                  <a:srgbClr val="FFC000"/>
                </a:solidFill>
              </a:rPr>
              <a:t>,y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800" dirty="0">
                <a:solidFill>
                  <a:srgbClr val="FFC000"/>
                </a:solidFill>
              </a:rPr>
              <a:t>,y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800" dirty="0">
                <a:solidFill>
                  <a:srgbClr val="FFC000"/>
                </a:solidFill>
              </a:rPr>
              <a:t>) </a:t>
            </a: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 </a:t>
            </a:r>
            <a:r>
              <a:rPr lang="el-GR" altLang="en-US" sz="2800" dirty="0">
                <a:solidFill>
                  <a:srgbClr val="FFC000"/>
                </a:solidFill>
              </a:rPr>
              <a:t>α</a:t>
            </a:r>
            <a:r>
              <a:rPr lang="en-US" altLang="en-US" sz="2800" dirty="0">
                <a:solidFill>
                  <a:srgbClr val="FFC000"/>
                </a:solidFill>
              </a:rPr>
              <a:t>(x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800" dirty="0">
                <a:solidFill>
                  <a:srgbClr val="FFC000"/>
                </a:solidFill>
              </a:rPr>
              <a:t>,x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800" dirty="0">
                <a:solidFill>
                  <a:srgbClr val="FFC000"/>
                </a:solidFill>
              </a:rPr>
              <a:t>,y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800" dirty="0">
                <a:solidFill>
                  <a:srgbClr val="FFC000"/>
                </a:solidFill>
              </a:rPr>
              <a:t>,y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800" dirty="0">
                <a:solidFill>
                  <a:srgbClr val="FFC000"/>
                </a:solidFill>
              </a:rPr>
              <a:t>) 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pic>
        <p:nvPicPr>
          <p:cNvPr id="7" name="Picture 5" descr="j0116172">
            <a:extLst>
              <a:ext uri="{FF2B5EF4-FFF2-40B4-BE49-F238E27FC236}">
                <a16:creationId xmlns:a16="http://schemas.microsoft.com/office/drawing/2014/main" id="{04A86366-71F3-4405-AD02-260D9A5CB1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" name="Group 29">
            <a:extLst>
              <a:ext uri="{FF2B5EF4-FFF2-40B4-BE49-F238E27FC236}">
                <a16:creationId xmlns:a16="http://schemas.microsoft.com/office/drawing/2014/main" id="{8F9F2FF9-D519-4645-AFE3-F484CB2AE6A4}"/>
              </a:ext>
            </a:extLst>
          </p:cNvPr>
          <p:cNvGrpSpPr>
            <a:grpSpLocks/>
          </p:cNvGrpSpPr>
          <p:nvPr/>
        </p:nvGrpSpPr>
        <p:grpSpPr bwMode="auto">
          <a:xfrm>
            <a:off x="135447" y="5450601"/>
            <a:ext cx="1223454" cy="1239990"/>
            <a:chOff x="2065" y="1551"/>
            <a:chExt cx="1628" cy="1988"/>
          </a:xfrm>
        </p:grpSpPr>
        <p:sp>
          <p:nvSpPr>
            <p:cNvPr id="9" name="Freeform 30">
              <a:extLst>
                <a:ext uri="{FF2B5EF4-FFF2-40B4-BE49-F238E27FC236}">
                  <a16:creationId xmlns:a16="http://schemas.microsoft.com/office/drawing/2014/main" id="{1FFB9020-DC93-4FBD-8DAB-392B61326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31">
              <a:extLst>
                <a:ext uri="{FF2B5EF4-FFF2-40B4-BE49-F238E27FC236}">
                  <a16:creationId xmlns:a16="http://schemas.microsoft.com/office/drawing/2014/main" id="{3B4F68C8-50C0-4E17-BE91-98FD44BA6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32">
              <a:extLst>
                <a:ext uri="{FF2B5EF4-FFF2-40B4-BE49-F238E27FC236}">
                  <a16:creationId xmlns:a16="http://schemas.microsoft.com/office/drawing/2014/main" id="{1745FEE5-6B10-4BE2-B07E-1DD74D95D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33">
              <a:extLst>
                <a:ext uri="{FF2B5EF4-FFF2-40B4-BE49-F238E27FC236}">
                  <a16:creationId xmlns:a16="http://schemas.microsoft.com/office/drawing/2014/main" id="{1F62270D-C82A-4534-95BC-48312E258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34">
              <a:extLst>
                <a:ext uri="{FF2B5EF4-FFF2-40B4-BE49-F238E27FC236}">
                  <a16:creationId xmlns:a16="http://schemas.microsoft.com/office/drawing/2014/main" id="{A550BB34-5BA0-4DC1-8AE7-0732530BB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35">
              <a:extLst>
                <a:ext uri="{FF2B5EF4-FFF2-40B4-BE49-F238E27FC236}">
                  <a16:creationId xmlns:a16="http://schemas.microsoft.com/office/drawing/2014/main" id="{CBE558BE-2047-4C3E-BAFB-3DB5167CC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36">
              <a:extLst>
                <a:ext uri="{FF2B5EF4-FFF2-40B4-BE49-F238E27FC236}">
                  <a16:creationId xmlns:a16="http://schemas.microsoft.com/office/drawing/2014/main" id="{E6352465-2B8F-4F73-9437-957EA7F19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37">
              <a:extLst>
                <a:ext uri="{FF2B5EF4-FFF2-40B4-BE49-F238E27FC236}">
                  <a16:creationId xmlns:a16="http://schemas.microsoft.com/office/drawing/2014/main" id="{A446F9C0-A4F1-4583-A951-9ED14A370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38">
              <a:extLst>
                <a:ext uri="{FF2B5EF4-FFF2-40B4-BE49-F238E27FC236}">
                  <a16:creationId xmlns:a16="http://schemas.microsoft.com/office/drawing/2014/main" id="{D12941E0-27E6-48C5-BF58-8D524D682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9">
              <a:extLst>
                <a:ext uri="{FF2B5EF4-FFF2-40B4-BE49-F238E27FC236}">
                  <a16:creationId xmlns:a16="http://schemas.microsoft.com/office/drawing/2014/main" id="{9FB4E287-0CCD-4B35-BECC-E60719F91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40">
              <a:extLst>
                <a:ext uri="{FF2B5EF4-FFF2-40B4-BE49-F238E27FC236}">
                  <a16:creationId xmlns:a16="http://schemas.microsoft.com/office/drawing/2014/main" id="{494DF814-B132-44B0-9718-877BBE7A0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41">
              <a:extLst>
                <a:ext uri="{FF2B5EF4-FFF2-40B4-BE49-F238E27FC236}">
                  <a16:creationId xmlns:a16="http://schemas.microsoft.com/office/drawing/2014/main" id="{CB7EB264-F5C4-4119-80D2-D1745BCCF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42">
              <a:extLst>
                <a:ext uri="{FF2B5EF4-FFF2-40B4-BE49-F238E27FC236}">
                  <a16:creationId xmlns:a16="http://schemas.microsoft.com/office/drawing/2014/main" id="{C76D7021-BC2C-465D-AE6B-DCF426AF9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43">
              <a:extLst>
                <a:ext uri="{FF2B5EF4-FFF2-40B4-BE49-F238E27FC236}">
                  <a16:creationId xmlns:a16="http://schemas.microsoft.com/office/drawing/2014/main" id="{998CB92A-9228-490C-9C6A-CBDA92A1E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44">
              <a:extLst>
                <a:ext uri="{FF2B5EF4-FFF2-40B4-BE49-F238E27FC236}">
                  <a16:creationId xmlns:a16="http://schemas.microsoft.com/office/drawing/2014/main" id="{F133C553-A63F-485A-A6D8-276023080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45">
              <a:extLst>
                <a:ext uri="{FF2B5EF4-FFF2-40B4-BE49-F238E27FC236}">
                  <a16:creationId xmlns:a16="http://schemas.microsoft.com/office/drawing/2014/main" id="{16B67F6E-47A8-4DB2-B58B-D2FF0B46E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46">
              <a:extLst>
                <a:ext uri="{FF2B5EF4-FFF2-40B4-BE49-F238E27FC236}">
                  <a16:creationId xmlns:a16="http://schemas.microsoft.com/office/drawing/2014/main" id="{ADAAEADC-695E-4678-B4CD-3AC9DCB84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2444537" y="-76200"/>
            <a:ext cx="4870663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Order</a:t>
            </a:r>
            <a:r>
              <a:rPr kumimoji="0" lang="en-US" altLang="en-US" sz="4000" b="0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 of Quantifiers</a:t>
            </a:r>
            <a:endParaRPr kumimoji="0" lang="en-US" altLang="en-US" sz="40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716F16DD-4C10-42D9-BB7E-833861577471}"/>
              </a:ext>
            </a:extLst>
          </p:cNvPr>
          <p:cNvSpPr/>
          <p:nvPr/>
        </p:nvSpPr>
        <p:spPr>
          <a:xfrm>
            <a:off x="155928" y="1049041"/>
            <a:ext cx="471635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400" dirty="0"/>
              <a:t>Or condensed to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0000"/>
                </a:solidFill>
              </a:rPr>
              <a:t>2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chemeClr val="accent2"/>
                </a:solidFill>
              </a:rPr>
              <a:t>y</a:t>
            </a:r>
            <a:r>
              <a:rPr lang="en-US" altLang="en-US" sz="2400" baseline="-25000" dirty="0">
                <a:solidFill>
                  <a:schemeClr val="accent2"/>
                </a:solidFill>
              </a:rPr>
              <a:t>1</a:t>
            </a:r>
            <a:r>
              <a:rPr lang="en-US" altLang="en-US" sz="2400" baseline="-250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chemeClr val="accent2"/>
                </a:solidFill>
              </a:rPr>
              <a:t>y</a:t>
            </a:r>
            <a:r>
              <a:rPr lang="en-US" altLang="en-US" sz="2400" baseline="-25000" dirty="0">
                <a:solidFill>
                  <a:schemeClr val="accent2"/>
                </a:solidFill>
              </a:rPr>
              <a:t>2</a:t>
            </a:r>
            <a:r>
              <a:rPr lang="en-US" altLang="en-US" sz="2400" baseline="-250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(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45AE5AA6-36EC-498A-BB78-D26DE0E147D3}"/>
              </a:ext>
            </a:extLst>
          </p:cNvPr>
          <p:cNvSpPr/>
          <p:nvPr/>
        </p:nvSpPr>
        <p:spPr>
          <a:xfrm>
            <a:off x="3124200" y="1071420"/>
            <a:ext cx="1447800" cy="513921"/>
          </a:xfrm>
          <a:prstGeom prst="ellipse">
            <a:avLst/>
          </a:prstGeom>
          <a:ln w="22225">
            <a:solidFill>
              <a:srgbClr val="FFFF00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3D25538B-4BB6-4611-8470-9D7854CBCA02}"/>
              </a:ext>
            </a:extLst>
          </p:cNvPr>
          <p:cNvSpPr/>
          <p:nvPr/>
        </p:nvSpPr>
        <p:spPr>
          <a:xfrm>
            <a:off x="4989755" y="1049041"/>
            <a:ext cx="375134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0000"/>
                </a:solidFill>
              </a:rPr>
              <a:t>2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chemeClr val="accent2"/>
                </a:solidFill>
              </a:rPr>
              <a:t>y</a:t>
            </a:r>
            <a:r>
              <a:rPr lang="en-US" altLang="en-US" sz="2400" baseline="-25000" dirty="0">
                <a:solidFill>
                  <a:schemeClr val="accent2"/>
                </a:solidFill>
              </a:rPr>
              <a:t>1</a:t>
            </a:r>
            <a:r>
              <a:rPr lang="en-US" altLang="en-US" sz="2400" baseline="-250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(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0000"/>
                </a:solidFill>
              </a:rPr>
              <a:t>2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chemeClr val="accent2"/>
                </a:solidFill>
              </a:rPr>
              <a:t>y</a:t>
            </a:r>
            <a:r>
              <a:rPr lang="en-US" altLang="en-US" sz="2400" baseline="-25000" dirty="0">
                <a:solidFill>
                  <a:schemeClr val="accent2"/>
                </a:solidFill>
              </a:rPr>
              <a:t>2</a:t>
            </a:r>
            <a:r>
              <a:rPr lang="en-US" altLang="en-US" sz="2400" baseline="-250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(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</a:rPr>
              <a:t>,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0000"/>
                </a:solidFill>
              </a:rPr>
              <a:t>2</a:t>
            </a:r>
            <a:r>
              <a:rPr lang="en-US" altLang="en-US" sz="2400" dirty="0">
                <a:solidFill>
                  <a:schemeClr val="accent2"/>
                </a:solidFill>
                <a:latin typeface="Symbol" pitchFamily="18" charset="2"/>
              </a:rPr>
              <a:t>)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</a:p>
        </p:txBody>
      </p:sp>
      <p:pic>
        <p:nvPicPr>
          <p:cNvPr id="36" name="Picture 29">
            <a:extLst>
              <a:ext uri="{FF2B5EF4-FFF2-40B4-BE49-F238E27FC236}">
                <a16:creationId xmlns:a16="http://schemas.microsoft.com/office/drawing/2014/main" id="{47C1B58C-6F5E-4FD3-9206-508FAFF3E3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58788" y="2169000"/>
            <a:ext cx="840026" cy="126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" name="AutoShape 58">
            <a:extLst>
              <a:ext uri="{FF2B5EF4-FFF2-40B4-BE49-F238E27FC236}">
                <a16:creationId xmlns:a16="http://schemas.microsoft.com/office/drawing/2014/main" id="{3C4C1EBF-5AE2-4DDF-9908-5A9E3B416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800" y="1963441"/>
            <a:ext cx="4450119" cy="1009514"/>
          </a:xfrm>
          <a:prstGeom prst="wedgeRoundRectCallout">
            <a:avLst>
              <a:gd name="adj1" fmla="val -58775"/>
              <a:gd name="adj2" fmla="val 1902"/>
              <a:gd name="adj3" fmla="val 16667"/>
            </a:avLst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sz="2400" dirty="0"/>
              <a:t>These </a:t>
            </a:r>
            <a:r>
              <a:rPr lang="en-US" altLang="en-US" sz="2400" dirty="0"/>
              <a:t>are</a:t>
            </a:r>
            <a:r>
              <a:rPr lang="en-US" sz="2400" dirty="0"/>
              <a:t> “function” of 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/>
              <a:t>&amp;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n-US" altLang="en-US" sz="2400" dirty="0">
                <a:solidFill>
                  <a:srgbClr val="FF0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0000"/>
                </a:solidFill>
              </a:rPr>
              <a:t>2</a:t>
            </a:r>
            <a:r>
              <a:rPr lang="en-US" sz="2400" dirty="0"/>
              <a:t>,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sz="2400" dirty="0"/>
              <a:t>just a constant ones.</a:t>
            </a:r>
          </a:p>
        </p:txBody>
      </p:sp>
    </p:spTree>
    <p:extLst>
      <p:ext uri="{BB962C8B-B14F-4D97-AF65-F5344CB8AC3E}">
        <p14:creationId xmlns:p14="http://schemas.microsoft.com/office/powerpoint/2010/main" val="2868279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30" grpId="0"/>
      <p:bldP spid="33" grpId="0" animBg="1"/>
      <p:bldP spid="35" grpId="0"/>
      <p:bldP spid="34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22">
            <a:extLst>
              <a:ext uri="{FF2B5EF4-FFF2-40B4-BE49-F238E27FC236}">
                <a16:creationId xmlns:a16="http://schemas.microsoft.com/office/drawing/2014/main" id="{3A41FAB7-AA40-4929-A76D-9C5C22F2E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32" y="479327"/>
            <a:ext cx="918392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800" dirty="0">
                <a:solidFill>
                  <a:srgbClr val="FFC000"/>
                </a:solidFill>
              </a:rPr>
              <a:t> </a:t>
            </a:r>
            <a:r>
              <a:rPr lang="el-GR" altLang="en-US" sz="2800" dirty="0">
                <a:solidFill>
                  <a:srgbClr val="FFC000"/>
                </a:solidFill>
              </a:rPr>
              <a:t>α</a:t>
            </a:r>
            <a:r>
              <a:rPr lang="en-US" altLang="en-US" sz="2800" dirty="0">
                <a:solidFill>
                  <a:srgbClr val="FFC000"/>
                </a:solidFill>
              </a:rPr>
              <a:t>(x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800" dirty="0">
                <a:solidFill>
                  <a:srgbClr val="FFC000"/>
                </a:solidFill>
              </a:rPr>
              <a:t>,x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800" dirty="0">
                <a:solidFill>
                  <a:srgbClr val="FFC000"/>
                </a:solidFill>
              </a:rPr>
              <a:t>,y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800" dirty="0">
                <a:solidFill>
                  <a:srgbClr val="FFC000"/>
                </a:solidFill>
              </a:rPr>
              <a:t>,y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800" dirty="0">
                <a:solidFill>
                  <a:srgbClr val="FFC000"/>
                </a:solidFill>
              </a:rPr>
              <a:t>) </a:t>
            </a: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 </a:t>
            </a:r>
            <a:r>
              <a:rPr lang="el-GR" altLang="en-US" sz="2800" dirty="0">
                <a:solidFill>
                  <a:srgbClr val="FFC000"/>
                </a:solidFill>
              </a:rPr>
              <a:t>α</a:t>
            </a:r>
            <a:r>
              <a:rPr lang="en-US" altLang="en-US" sz="2800" dirty="0">
                <a:solidFill>
                  <a:srgbClr val="FFC000"/>
                </a:solidFill>
              </a:rPr>
              <a:t>(x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800" dirty="0">
                <a:solidFill>
                  <a:srgbClr val="FFC000"/>
                </a:solidFill>
              </a:rPr>
              <a:t>,x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800" dirty="0">
                <a:solidFill>
                  <a:srgbClr val="FFC000"/>
                </a:solidFill>
              </a:rPr>
              <a:t>,y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800" dirty="0">
                <a:solidFill>
                  <a:srgbClr val="FFC000"/>
                </a:solidFill>
              </a:rPr>
              <a:t>,y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800" dirty="0">
                <a:solidFill>
                  <a:srgbClr val="FFC000"/>
                </a:solidFill>
              </a:rPr>
              <a:t>) 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sp>
        <p:nvSpPr>
          <p:cNvPr id="27" name="AutoShape 8">
            <a:extLst>
              <a:ext uri="{FF2B5EF4-FFF2-40B4-BE49-F238E27FC236}">
                <a16:creationId xmlns:a16="http://schemas.microsoft.com/office/drawing/2014/main" id="{175CF7DC-42B9-4A65-A9F8-F916DF5E9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1036036"/>
            <a:ext cx="7543800" cy="3688364"/>
          </a:xfrm>
          <a:prstGeom prst="wedgeRectCallout">
            <a:avLst>
              <a:gd name="adj1" fmla="val -56858"/>
              <a:gd name="adj2" fmla="val 26050"/>
            </a:avLst>
          </a:prstGeom>
          <a:noFill/>
          <a:ln w="12700" cap="flat" cmpd="sng" algn="ctr">
            <a:solidFill>
              <a:srgbClr val="FFFF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dirty="0">
                <a:solidFill>
                  <a:schemeClr val="tx2"/>
                </a:solidFill>
              </a:rPr>
              <a:t>Proof: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800" dirty="0">
                <a:latin typeface="Symbol" pitchFamily="18" charset="2"/>
              </a:rPr>
              <a:t>$</a:t>
            </a:r>
            <a:r>
              <a:rPr lang="en-US" altLang="en-US" sz="2800" dirty="0"/>
              <a:t>y</a:t>
            </a:r>
            <a:r>
              <a:rPr lang="en-US" altLang="en-US" sz="2800" baseline="-25000" dirty="0"/>
              <a:t>1</a:t>
            </a:r>
            <a:r>
              <a:rPr lang="en-US" altLang="en-US" sz="2800" dirty="0">
                <a:latin typeface="Symbol" pitchFamily="18" charset="2"/>
              </a:rPr>
              <a:t>"</a:t>
            </a:r>
            <a:r>
              <a:rPr lang="en-US" altLang="en-US" sz="2800" dirty="0"/>
              <a:t>x</a:t>
            </a:r>
            <a:r>
              <a:rPr lang="en-US" altLang="en-US" sz="2800" baseline="-25000" dirty="0"/>
              <a:t>1</a:t>
            </a:r>
            <a:r>
              <a:rPr lang="en-US" altLang="en-US" sz="2800" dirty="0">
                <a:latin typeface="Symbol" pitchFamily="18" charset="2"/>
              </a:rPr>
              <a:t>$</a:t>
            </a:r>
            <a:r>
              <a:rPr lang="en-US" altLang="en-US" sz="2800" dirty="0"/>
              <a:t>y</a:t>
            </a:r>
            <a:r>
              <a:rPr lang="en-US" altLang="en-US" sz="2800" baseline="-25000" dirty="0"/>
              <a:t>2</a:t>
            </a:r>
            <a:r>
              <a:rPr lang="en-US" altLang="en-US" sz="2800" dirty="0">
                <a:latin typeface="Symbol" pitchFamily="18" charset="2"/>
              </a:rPr>
              <a:t>"</a:t>
            </a:r>
            <a:r>
              <a:rPr lang="en-US" altLang="en-US" sz="2800" dirty="0"/>
              <a:t>x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 </a:t>
            </a:r>
            <a:r>
              <a:rPr lang="el-GR" altLang="en-US" sz="2800" dirty="0"/>
              <a:t>α</a:t>
            </a:r>
            <a:r>
              <a:rPr lang="en-US" altLang="en-US" sz="2800" dirty="0"/>
              <a:t>(x</a:t>
            </a:r>
            <a:r>
              <a:rPr lang="en-US" altLang="en-US" sz="2800" baseline="-25000" dirty="0"/>
              <a:t>1</a:t>
            </a:r>
            <a:r>
              <a:rPr lang="en-US" altLang="en-US" sz="2800" dirty="0"/>
              <a:t>,x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,y</a:t>
            </a:r>
            <a:r>
              <a:rPr lang="en-US" altLang="en-US" sz="2800" baseline="-25000" dirty="0"/>
              <a:t>1</a:t>
            </a:r>
            <a:r>
              <a:rPr lang="en-US" altLang="en-US" sz="2800" dirty="0"/>
              <a:t>,y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800" dirty="0">
                <a:latin typeface="Symbol" pitchFamily="18" charset="2"/>
              </a:rPr>
              <a:t>"</a:t>
            </a:r>
            <a:r>
              <a:rPr lang="en-US" altLang="en-US" sz="2800" dirty="0"/>
              <a:t>x</a:t>
            </a:r>
            <a:r>
              <a:rPr lang="en-US" altLang="en-US" sz="2800" baseline="-25000" dirty="0"/>
              <a:t>1</a:t>
            </a:r>
            <a:r>
              <a:rPr lang="en-US" altLang="en-US" sz="2800" dirty="0">
                <a:latin typeface="Symbol" pitchFamily="18" charset="2"/>
              </a:rPr>
              <a:t>$</a:t>
            </a:r>
            <a:r>
              <a:rPr lang="en-US" altLang="en-US" sz="2800" dirty="0"/>
              <a:t>y</a:t>
            </a:r>
            <a:r>
              <a:rPr lang="en-US" altLang="en-US" sz="2800" baseline="-25000" dirty="0"/>
              <a:t>2</a:t>
            </a:r>
            <a:r>
              <a:rPr lang="en-US" altLang="en-US" sz="2800" dirty="0">
                <a:latin typeface="Symbol" pitchFamily="18" charset="2"/>
              </a:rPr>
              <a:t>"</a:t>
            </a:r>
            <a:r>
              <a:rPr lang="en-US" altLang="en-US" sz="2800" dirty="0"/>
              <a:t>x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 </a:t>
            </a:r>
            <a:r>
              <a:rPr lang="el-GR" altLang="en-US" sz="2800" dirty="0"/>
              <a:t>α</a:t>
            </a:r>
            <a:r>
              <a:rPr lang="en-US" altLang="en-US" sz="2800" dirty="0"/>
              <a:t>(x</a:t>
            </a:r>
            <a:r>
              <a:rPr lang="en-US" altLang="en-US" sz="2800" baseline="-25000" dirty="0"/>
              <a:t>1</a:t>
            </a:r>
            <a:r>
              <a:rPr lang="en-US" altLang="en-US" sz="2800" dirty="0"/>
              <a:t>,x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,y</a:t>
            </a:r>
            <a:r>
              <a:rPr lang="en-US" altLang="en-US" sz="2800" baseline="-25000" dirty="0"/>
              <a:t>1</a:t>
            </a:r>
            <a:r>
              <a:rPr lang="en-US" altLang="en-US" sz="2800" baseline="-25000" dirty="0">
                <a:latin typeface="Symbol" pitchFamily="18" charset="2"/>
              </a:rPr>
              <a:t>$</a:t>
            </a:r>
            <a:r>
              <a:rPr lang="en-US" altLang="en-US" sz="2800" dirty="0"/>
              <a:t>,y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800" dirty="0">
                <a:latin typeface="Symbol" pitchFamily="18" charset="2"/>
              </a:rPr>
              <a:t>$</a:t>
            </a:r>
            <a:r>
              <a:rPr lang="en-US" altLang="en-US" sz="2800" dirty="0"/>
              <a:t>y</a:t>
            </a:r>
            <a:r>
              <a:rPr lang="en-US" altLang="en-US" sz="2800" baseline="-25000" dirty="0"/>
              <a:t>2</a:t>
            </a:r>
            <a:r>
              <a:rPr lang="en-US" altLang="en-US" sz="2800" dirty="0">
                <a:latin typeface="Symbol" pitchFamily="18" charset="2"/>
              </a:rPr>
              <a:t>"</a:t>
            </a:r>
            <a:r>
              <a:rPr lang="en-US" altLang="en-US" sz="2800" dirty="0"/>
              <a:t>x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 </a:t>
            </a:r>
            <a:r>
              <a:rPr lang="el-GR" altLang="en-US" sz="2800" dirty="0"/>
              <a:t>α</a:t>
            </a:r>
            <a:r>
              <a:rPr lang="en-US" altLang="en-US" sz="2800" dirty="0"/>
              <a:t>(x</a:t>
            </a:r>
            <a:r>
              <a:rPr lang="en-US" altLang="en-US" sz="2800" baseline="-25000" dirty="0"/>
              <a:t>1</a:t>
            </a:r>
            <a:r>
              <a:rPr lang="en-US" altLang="en-US" sz="2800" dirty="0"/>
              <a:t>,x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,y</a:t>
            </a:r>
            <a:r>
              <a:rPr lang="en-US" altLang="en-US" sz="2800" baseline="-25000" dirty="0"/>
              <a:t>1</a:t>
            </a:r>
            <a:r>
              <a:rPr lang="en-US" altLang="en-US" sz="2800" baseline="-25000" dirty="0">
                <a:latin typeface="Symbol" pitchFamily="18" charset="2"/>
              </a:rPr>
              <a:t>$</a:t>
            </a:r>
            <a:r>
              <a:rPr lang="en-US" altLang="en-US" sz="2800" dirty="0"/>
              <a:t>,y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800" dirty="0">
                <a:latin typeface="Symbol" pitchFamily="18" charset="2"/>
              </a:rPr>
              <a:t>"</a:t>
            </a:r>
            <a:r>
              <a:rPr lang="en-US" altLang="en-US" sz="2800" dirty="0"/>
              <a:t>x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 </a:t>
            </a:r>
            <a:r>
              <a:rPr lang="el-GR" altLang="en-US" sz="2800" dirty="0"/>
              <a:t>α</a:t>
            </a:r>
            <a:r>
              <a:rPr lang="en-US" altLang="en-US" sz="2800" dirty="0"/>
              <a:t>(x</a:t>
            </a:r>
            <a:r>
              <a:rPr lang="en-US" altLang="en-US" sz="2800" baseline="-25000" dirty="0"/>
              <a:t>1</a:t>
            </a:r>
            <a:r>
              <a:rPr lang="en-US" altLang="en-US" sz="2800" dirty="0"/>
              <a:t>,x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,y</a:t>
            </a:r>
            <a:r>
              <a:rPr lang="en-US" altLang="en-US" sz="2800" baseline="-25000" dirty="0"/>
              <a:t>1</a:t>
            </a:r>
            <a:r>
              <a:rPr lang="en-US" altLang="en-US" sz="2800" baseline="-25000" dirty="0">
                <a:latin typeface="Symbol" pitchFamily="18" charset="2"/>
              </a:rPr>
              <a:t>$</a:t>
            </a:r>
            <a:r>
              <a:rPr lang="en-US" altLang="en-US" sz="2800" dirty="0"/>
              <a:t>,y</a:t>
            </a:r>
            <a:r>
              <a:rPr lang="en-US" altLang="en-US" sz="2800" baseline="-25000" dirty="0"/>
              <a:t>2</a:t>
            </a:r>
            <a:r>
              <a:rPr lang="en-US" altLang="en-US" sz="2800" baseline="-25000" dirty="0">
                <a:latin typeface="Symbol" pitchFamily="18" charset="2"/>
              </a:rPr>
              <a:t>$</a:t>
            </a:r>
            <a:r>
              <a:rPr lang="en-US" altLang="en-US" sz="2800" dirty="0"/>
              <a:t>(x</a:t>
            </a:r>
            <a:r>
              <a:rPr lang="en-US" altLang="en-US" sz="2800" baseline="-25000" dirty="0"/>
              <a:t>1</a:t>
            </a:r>
            <a:r>
              <a:rPr lang="en-US" altLang="en-US" sz="2800" dirty="0"/>
              <a:t>))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800" dirty="0"/>
              <a:t>α</a:t>
            </a:r>
            <a:r>
              <a:rPr lang="en-US" altLang="en-US" sz="2800" dirty="0"/>
              <a:t>(x</a:t>
            </a:r>
            <a:r>
              <a:rPr lang="en-US" altLang="en-US" sz="2800" baseline="-25000" dirty="0"/>
              <a:t>1</a:t>
            </a:r>
            <a:r>
              <a:rPr lang="en-US" altLang="en-US" sz="2800" dirty="0"/>
              <a:t>,x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,y</a:t>
            </a:r>
            <a:r>
              <a:rPr lang="en-US" altLang="en-US" sz="2800" baseline="-25000" dirty="0"/>
              <a:t>1</a:t>
            </a:r>
            <a:r>
              <a:rPr lang="en-US" altLang="en-US" sz="2800" baseline="-25000" dirty="0">
                <a:latin typeface="Symbol" pitchFamily="18" charset="2"/>
              </a:rPr>
              <a:t>$</a:t>
            </a:r>
            <a:r>
              <a:rPr lang="en-US" altLang="en-US" sz="2800" dirty="0"/>
              <a:t>,y</a:t>
            </a:r>
            <a:r>
              <a:rPr lang="en-US" altLang="en-US" sz="2800" baseline="-25000" dirty="0"/>
              <a:t>2</a:t>
            </a:r>
            <a:r>
              <a:rPr lang="en-US" altLang="en-US" sz="2800" baseline="-25000" dirty="0">
                <a:latin typeface="Symbol" pitchFamily="18" charset="2"/>
              </a:rPr>
              <a:t>$</a:t>
            </a:r>
            <a:r>
              <a:rPr lang="en-US" altLang="en-US" sz="2800" dirty="0"/>
              <a:t>(x</a:t>
            </a:r>
            <a:r>
              <a:rPr lang="en-US" altLang="en-US" sz="2800" baseline="-25000" dirty="0"/>
              <a:t>1</a:t>
            </a:r>
            <a:r>
              <a:rPr lang="en-US" altLang="en-US" sz="2800" dirty="0"/>
              <a:t>))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800" dirty="0">
                <a:latin typeface="Symbol" pitchFamily="18" charset="2"/>
              </a:rPr>
              <a:t>$</a:t>
            </a:r>
            <a:r>
              <a:rPr lang="en-US" altLang="en-US" sz="2800" dirty="0"/>
              <a:t>y</a:t>
            </a:r>
            <a:r>
              <a:rPr lang="en-US" altLang="en-US" sz="2800" baseline="-25000" dirty="0"/>
              <a:t>1</a:t>
            </a:r>
            <a:r>
              <a:rPr lang="en-US" altLang="en-US" sz="2800" dirty="0">
                <a:latin typeface="Symbol" pitchFamily="18" charset="2"/>
              </a:rPr>
              <a:t>$</a:t>
            </a:r>
            <a:r>
              <a:rPr lang="en-US" altLang="en-US" sz="2800" dirty="0"/>
              <a:t>y</a:t>
            </a:r>
            <a:r>
              <a:rPr lang="en-US" altLang="en-US" sz="2800" baseline="-25000" dirty="0"/>
              <a:t>2 </a:t>
            </a:r>
            <a:r>
              <a:rPr lang="el-GR" altLang="en-US" sz="2800" dirty="0"/>
              <a:t>α</a:t>
            </a:r>
            <a:r>
              <a:rPr lang="en-US" altLang="en-US" sz="2800" dirty="0"/>
              <a:t>(x</a:t>
            </a:r>
            <a:r>
              <a:rPr lang="en-US" altLang="en-US" sz="2800" baseline="-25000" dirty="0"/>
              <a:t>1</a:t>
            </a:r>
            <a:r>
              <a:rPr lang="en-US" altLang="en-US" sz="2800" dirty="0"/>
              <a:t>,x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,y</a:t>
            </a:r>
            <a:r>
              <a:rPr lang="en-US" altLang="en-US" sz="2800" baseline="-25000" dirty="0"/>
              <a:t>1</a:t>
            </a:r>
            <a:r>
              <a:rPr lang="en-US" altLang="en-US" sz="2800" dirty="0"/>
              <a:t>,y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) 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800" dirty="0">
                <a:latin typeface="Symbol" pitchFamily="18" charset="2"/>
              </a:rPr>
              <a:t>"</a:t>
            </a:r>
            <a:r>
              <a:rPr lang="en-US" altLang="en-US" sz="2800" dirty="0"/>
              <a:t>x</a:t>
            </a:r>
            <a:r>
              <a:rPr lang="en-US" altLang="en-US" sz="2800" baseline="-25000" dirty="0"/>
              <a:t>1</a:t>
            </a:r>
            <a:r>
              <a:rPr lang="en-US" altLang="en-US" sz="2800" dirty="0">
                <a:latin typeface="Symbol" pitchFamily="18" charset="2"/>
              </a:rPr>
              <a:t>"</a:t>
            </a:r>
            <a:r>
              <a:rPr lang="en-US" altLang="en-US" sz="2800" dirty="0"/>
              <a:t>x</a:t>
            </a:r>
            <a:r>
              <a:rPr lang="en-US" altLang="en-US" sz="2800" baseline="-25000" dirty="0"/>
              <a:t>2</a:t>
            </a:r>
            <a:r>
              <a:rPr lang="en-US" altLang="en-US" sz="2800" dirty="0">
                <a:latin typeface="Symbol" pitchFamily="18" charset="2"/>
              </a:rPr>
              <a:t>$</a:t>
            </a:r>
            <a:r>
              <a:rPr lang="en-US" altLang="en-US" sz="2800" dirty="0"/>
              <a:t>y</a:t>
            </a:r>
            <a:r>
              <a:rPr lang="en-US" altLang="en-US" sz="2800" baseline="-25000" dirty="0"/>
              <a:t>1</a:t>
            </a:r>
            <a:r>
              <a:rPr lang="en-US" altLang="en-US" sz="2800" dirty="0">
                <a:latin typeface="Symbol" pitchFamily="18" charset="2"/>
              </a:rPr>
              <a:t>$</a:t>
            </a:r>
            <a:r>
              <a:rPr lang="en-US" altLang="en-US" sz="2800" dirty="0"/>
              <a:t>y</a:t>
            </a:r>
            <a:r>
              <a:rPr lang="en-US" altLang="en-US" sz="2800" baseline="-25000" dirty="0"/>
              <a:t>2 </a:t>
            </a:r>
            <a:r>
              <a:rPr lang="el-GR" altLang="en-US" sz="2800" dirty="0"/>
              <a:t>α</a:t>
            </a:r>
            <a:r>
              <a:rPr lang="en-US" altLang="en-US" sz="2800" dirty="0"/>
              <a:t>(x</a:t>
            </a:r>
            <a:r>
              <a:rPr lang="en-US" altLang="en-US" sz="2800" baseline="-25000" dirty="0"/>
              <a:t>1</a:t>
            </a:r>
            <a:r>
              <a:rPr lang="en-US" altLang="en-US" sz="2800" dirty="0"/>
              <a:t>,x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,y</a:t>
            </a:r>
            <a:r>
              <a:rPr lang="en-US" altLang="en-US" sz="2800" baseline="-25000" dirty="0"/>
              <a:t>1</a:t>
            </a:r>
            <a:r>
              <a:rPr lang="en-US" altLang="en-US" sz="2800" dirty="0"/>
              <a:t>,y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) 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endParaRPr lang="en-US" altLang="en-US" sz="2800" dirty="0"/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endParaRPr lang="en-US" altLang="en-US" sz="28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2D3F9DC-AA4F-44F9-B6CF-ABEFD5921CE9}"/>
              </a:ext>
            </a:extLst>
          </p:cNvPr>
          <p:cNvSpPr/>
          <p:nvPr/>
        </p:nvSpPr>
        <p:spPr>
          <a:xfrm>
            <a:off x="6544982" y="1513249"/>
            <a:ext cx="1919115" cy="310854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altLang="en-US" sz="2800" dirty="0"/>
              <a:t>Assumption</a:t>
            </a:r>
          </a:p>
          <a:p>
            <a:pPr algn="l"/>
            <a:r>
              <a:rPr lang="en-US" sz="2800" dirty="0"/>
              <a:t>Remove </a:t>
            </a:r>
            <a:r>
              <a:rPr lang="en-US" altLang="en-US" sz="2800" dirty="0">
                <a:latin typeface="Symbol" pitchFamily="18" charset="2"/>
              </a:rPr>
              <a:t>$</a:t>
            </a:r>
          </a:p>
          <a:p>
            <a:pPr algn="l"/>
            <a:r>
              <a:rPr lang="en-US" sz="2800" dirty="0"/>
              <a:t>Remove </a:t>
            </a:r>
            <a:r>
              <a:rPr lang="en-US" altLang="en-US" sz="2800" dirty="0">
                <a:latin typeface="Symbol" pitchFamily="18" charset="2"/>
              </a:rPr>
              <a:t>"</a:t>
            </a:r>
            <a:r>
              <a:rPr lang="en-US" sz="2800" dirty="0"/>
              <a:t> </a:t>
            </a:r>
          </a:p>
          <a:p>
            <a:pPr algn="l"/>
            <a:r>
              <a:rPr lang="en-US" sz="2800" dirty="0"/>
              <a:t>Remove</a:t>
            </a:r>
            <a:r>
              <a:rPr lang="en-US" altLang="en-US" sz="2800" dirty="0">
                <a:latin typeface="Symbol" pitchFamily="18" charset="2"/>
              </a:rPr>
              <a:t> $</a:t>
            </a:r>
          </a:p>
          <a:p>
            <a:pPr algn="l"/>
            <a:r>
              <a:rPr lang="en-US" sz="2800" dirty="0"/>
              <a:t>Remove </a:t>
            </a:r>
            <a:r>
              <a:rPr lang="en-US" altLang="en-US" sz="2800" dirty="0">
                <a:latin typeface="Symbol" pitchFamily="18" charset="2"/>
              </a:rPr>
              <a:t>"</a:t>
            </a:r>
            <a:r>
              <a:rPr lang="en-US" sz="2800" dirty="0"/>
              <a:t> </a:t>
            </a:r>
          </a:p>
          <a:p>
            <a:pPr algn="l"/>
            <a:r>
              <a:rPr lang="en-US" sz="2800" dirty="0"/>
              <a:t>Adding</a:t>
            </a:r>
            <a:r>
              <a:rPr lang="en-US" altLang="en-US" sz="2800" dirty="0">
                <a:latin typeface="Symbol" pitchFamily="18" charset="2"/>
              </a:rPr>
              <a:t> $</a:t>
            </a:r>
          </a:p>
          <a:p>
            <a:pPr algn="l"/>
            <a:r>
              <a:rPr lang="en-US" altLang="en-US" sz="2800" dirty="0"/>
              <a:t>Adding</a:t>
            </a:r>
            <a:r>
              <a:rPr lang="en-US" altLang="en-US" sz="2800" dirty="0">
                <a:latin typeface="Symbol" pitchFamily="18" charset="2"/>
              </a:rPr>
              <a:t> "</a:t>
            </a:r>
            <a:r>
              <a:rPr lang="en-US" sz="2800" dirty="0"/>
              <a:t> </a:t>
            </a:r>
          </a:p>
        </p:txBody>
      </p:sp>
      <p:pic>
        <p:nvPicPr>
          <p:cNvPr id="7" name="Picture 5" descr="j0116172">
            <a:extLst>
              <a:ext uri="{FF2B5EF4-FFF2-40B4-BE49-F238E27FC236}">
                <a16:creationId xmlns:a16="http://schemas.microsoft.com/office/drawing/2014/main" id="{04A86366-71F3-4405-AD02-260D9A5CB1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747" y="3733800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" name="Group 29">
            <a:extLst>
              <a:ext uri="{FF2B5EF4-FFF2-40B4-BE49-F238E27FC236}">
                <a16:creationId xmlns:a16="http://schemas.microsoft.com/office/drawing/2014/main" id="{8F9F2FF9-D519-4645-AFE3-F484CB2AE6A4}"/>
              </a:ext>
            </a:extLst>
          </p:cNvPr>
          <p:cNvGrpSpPr>
            <a:grpSpLocks/>
          </p:cNvGrpSpPr>
          <p:nvPr/>
        </p:nvGrpSpPr>
        <p:grpSpPr bwMode="auto">
          <a:xfrm>
            <a:off x="135447" y="5450601"/>
            <a:ext cx="1223454" cy="1239990"/>
            <a:chOff x="2065" y="1551"/>
            <a:chExt cx="1628" cy="1988"/>
          </a:xfrm>
        </p:grpSpPr>
        <p:sp>
          <p:nvSpPr>
            <p:cNvPr id="9" name="Freeform 30">
              <a:extLst>
                <a:ext uri="{FF2B5EF4-FFF2-40B4-BE49-F238E27FC236}">
                  <a16:creationId xmlns:a16="http://schemas.microsoft.com/office/drawing/2014/main" id="{1FFB9020-DC93-4FBD-8DAB-392B61326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31">
              <a:extLst>
                <a:ext uri="{FF2B5EF4-FFF2-40B4-BE49-F238E27FC236}">
                  <a16:creationId xmlns:a16="http://schemas.microsoft.com/office/drawing/2014/main" id="{3B4F68C8-50C0-4E17-BE91-98FD44BA6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32">
              <a:extLst>
                <a:ext uri="{FF2B5EF4-FFF2-40B4-BE49-F238E27FC236}">
                  <a16:creationId xmlns:a16="http://schemas.microsoft.com/office/drawing/2014/main" id="{1745FEE5-6B10-4BE2-B07E-1DD74D95D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33">
              <a:extLst>
                <a:ext uri="{FF2B5EF4-FFF2-40B4-BE49-F238E27FC236}">
                  <a16:creationId xmlns:a16="http://schemas.microsoft.com/office/drawing/2014/main" id="{1F62270D-C82A-4534-95BC-48312E258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Freeform 34">
              <a:extLst>
                <a:ext uri="{FF2B5EF4-FFF2-40B4-BE49-F238E27FC236}">
                  <a16:creationId xmlns:a16="http://schemas.microsoft.com/office/drawing/2014/main" id="{A550BB34-5BA0-4DC1-8AE7-0732530BB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35">
              <a:extLst>
                <a:ext uri="{FF2B5EF4-FFF2-40B4-BE49-F238E27FC236}">
                  <a16:creationId xmlns:a16="http://schemas.microsoft.com/office/drawing/2014/main" id="{CBE558BE-2047-4C3E-BAFB-3DB5167CC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36">
              <a:extLst>
                <a:ext uri="{FF2B5EF4-FFF2-40B4-BE49-F238E27FC236}">
                  <a16:creationId xmlns:a16="http://schemas.microsoft.com/office/drawing/2014/main" id="{E6352465-2B8F-4F73-9437-957EA7F19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37">
              <a:extLst>
                <a:ext uri="{FF2B5EF4-FFF2-40B4-BE49-F238E27FC236}">
                  <a16:creationId xmlns:a16="http://schemas.microsoft.com/office/drawing/2014/main" id="{A446F9C0-A4F1-4583-A951-9ED14A370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38">
              <a:extLst>
                <a:ext uri="{FF2B5EF4-FFF2-40B4-BE49-F238E27FC236}">
                  <a16:creationId xmlns:a16="http://schemas.microsoft.com/office/drawing/2014/main" id="{D12941E0-27E6-48C5-BF58-8D524D682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39">
              <a:extLst>
                <a:ext uri="{FF2B5EF4-FFF2-40B4-BE49-F238E27FC236}">
                  <a16:creationId xmlns:a16="http://schemas.microsoft.com/office/drawing/2014/main" id="{9FB4E287-0CCD-4B35-BECC-E60719F91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40">
              <a:extLst>
                <a:ext uri="{FF2B5EF4-FFF2-40B4-BE49-F238E27FC236}">
                  <a16:creationId xmlns:a16="http://schemas.microsoft.com/office/drawing/2014/main" id="{494DF814-B132-44B0-9718-877BBE7A0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41">
              <a:extLst>
                <a:ext uri="{FF2B5EF4-FFF2-40B4-BE49-F238E27FC236}">
                  <a16:creationId xmlns:a16="http://schemas.microsoft.com/office/drawing/2014/main" id="{CB7EB264-F5C4-4119-80D2-D1745BCCF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42">
              <a:extLst>
                <a:ext uri="{FF2B5EF4-FFF2-40B4-BE49-F238E27FC236}">
                  <a16:creationId xmlns:a16="http://schemas.microsoft.com/office/drawing/2014/main" id="{C76D7021-BC2C-465D-AE6B-DCF426AF9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43">
              <a:extLst>
                <a:ext uri="{FF2B5EF4-FFF2-40B4-BE49-F238E27FC236}">
                  <a16:creationId xmlns:a16="http://schemas.microsoft.com/office/drawing/2014/main" id="{998CB92A-9228-490C-9C6A-CBDA92A1E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44">
              <a:extLst>
                <a:ext uri="{FF2B5EF4-FFF2-40B4-BE49-F238E27FC236}">
                  <a16:creationId xmlns:a16="http://schemas.microsoft.com/office/drawing/2014/main" id="{F133C553-A63F-485A-A6D8-276023080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45">
              <a:extLst>
                <a:ext uri="{FF2B5EF4-FFF2-40B4-BE49-F238E27FC236}">
                  <a16:creationId xmlns:a16="http://schemas.microsoft.com/office/drawing/2014/main" id="{16B67F6E-47A8-4DB2-B58B-D2FF0B46E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46">
              <a:extLst>
                <a:ext uri="{FF2B5EF4-FFF2-40B4-BE49-F238E27FC236}">
                  <a16:creationId xmlns:a16="http://schemas.microsoft.com/office/drawing/2014/main" id="{ADAAEADC-695E-4678-B4CD-3AC9DCB84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" name="AutoShape 35">
            <a:extLst>
              <a:ext uri="{FF2B5EF4-FFF2-40B4-BE49-F238E27FC236}">
                <a16:creationId xmlns:a16="http://schemas.microsoft.com/office/drawing/2014/main" id="{55B18422-37E7-40DC-8DE8-FA0A059453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1507" y="4813300"/>
            <a:ext cx="4310693" cy="1005947"/>
          </a:xfrm>
          <a:prstGeom prst="wedgeRoundRectCallout">
            <a:avLst>
              <a:gd name="adj1" fmla="val -54973"/>
              <a:gd name="adj2" fmla="val 3160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800" i="0" dirty="0"/>
              <a:t>This is ok because there does exists these y.</a:t>
            </a:r>
          </a:p>
        </p:txBody>
      </p:sp>
      <p:sp>
        <p:nvSpPr>
          <p:cNvPr id="29" name="AutoShape 35">
            <a:extLst>
              <a:ext uri="{FF2B5EF4-FFF2-40B4-BE49-F238E27FC236}">
                <a16:creationId xmlns:a16="http://schemas.microsoft.com/office/drawing/2014/main" id="{00623165-B2AE-431D-9F12-47FC14C29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1507" y="5859948"/>
            <a:ext cx="1948493" cy="518725"/>
          </a:xfrm>
          <a:prstGeom prst="wedgeRoundRectCallout">
            <a:avLst>
              <a:gd name="adj1" fmla="val -54973"/>
              <a:gd name="adj2" fmla="val 3160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800" i="0" dirty="0"/>
              <a:t>Excellent</a:t>
            </a:r>
          </a:p>
        </p:txBody>
      </p:sp>
      <p:sp>
        <p:nvSpPr>
          <p:cNvPr id="32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2444537" y="-76200"/>
            <a:ext cx="4870663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Order</a:t>
            </a:r>
            <a:r>
              <a:rPr kumimoji="0" lang="en-US" altLang="en-US" sz="4000" b="0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 of Quantifiers</a:t>
            </a:r>
            <a:endParaRPr kumimoji="0" lang="en-US" altLang="en-US" sz="40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13013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http://www.swordofthespirit.net/bulwark/mosesbush.gif">
            <a:extLst>
              <a:ext uri="{FF2B5EF4-FFF2-40B4-BE49-F238E27FC236}">
                <a16:creationId xmlns:a16="http://schemas.microsoft.com/office/drawing/2014/main" id="{C8E0BAF8-2465-4B1A-9A5E-C7CECF4DFA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63" y="1424042"/>
            <a:ext cx="1438410" cy="837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AutoShape 38">
            <a:extLst>
              <a:ext uri="{FF2B5EF4-FFF2-40B4-BE49-F238E27FC236}">
                <a16:creationId xmlns:a16="http://schemas.microsoft.com/office/drawing/2014/main" id="{95795971-D99A-4F1B-B7A8-52BE0182A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1266629"/>
            <a:ext cx="5943600" cy="943171"/>
          </a:xfrm>
          <a:prstGeom prst="wedgeRoundRectCallout">
            <a:avLst>
              <a:gd name="adj1" fmla="val -53200"/>
              <a:gd name="adj2" fmla="val -25924"/>
              <a:gd name="adj3" fmla="val 16667"/>
            </a:avLst>
          </a:prstGeom>
          <a:noFill/>
          <a:ln w="12700">
            <a:solidFill>
              <a:schemeClr val="accent1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/>
          <a:lstStyle>
            <a:lvl1pPr algn="l">
              <a:spcBef>
                <a:spcPct val="20000"/>
              </a:spcBef>
              <a:defRPr sz="3200">
                <a:solidFill>
                  <a:schemeClr val="tx1"/>
                </a:solidFill>
                <a:latin typeface="Comic Sans MS" pitchFamily="66" charset="0"/>
              </a:defRPr>
            </a:lvl1pPr>
            <a:lvl2pPr marL="742950" indent="-28575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Assume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  <a:latin typeface="Times New Roman" pitchFamily="18" charset="0"/>
              </a:rPr>
              <a:t>1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  <a:latin typeface="Times New Roman" pitchFamily="18" charset="0"/>
              </a:rPr>
              <a:t>1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  <a:latin typeface="Times New Roman" pitchFamily="18" charset="0"/>
              </a:rPr>
              <a:t>2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  <a:latin typeface="Times New Roman" pitchFamily="18" charset="0"/>
              </a:rPr>
              <a:t>2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latin typeface="Times New Roman" pitchFamily="18" charset="0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(x</a:t>
            </a:r>
            <a:r>
              <a:rPr lang="en-US" altLang="en-US" sz="2400" baseline="-25000" dirty="0">
                <a:solidFill>
                  <a:srgbClr val="FFC000"/>
                </a:solidFill>
                <a:latin typeface="Times New Roman" pitchFamily="18" charset="0"/>
              </a:rPr>
              <a:t>1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,x</a:t>
            </a:r>
            <a:r>
              <a:rPr lang="en-US" altLang="en-US" sz="2400" baseline="-25000" dirty="0">
                <a:solidFill>
                  <a:srgbClr val="FFC000"/>
                </a:solidFill>
                <a:latin typeface="Times New Roman" pitchFamily="18" charset="0"/>
              </a:rPr>
              <a:t>2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,y</a:t>
            </a:r>
            <a:r>
              <a:rPr lang="en-US" altLang="en-US" sz="2400" baseline="-25000" dirty="0">
                <a:solidFill>
                  <a:srgbClr val="FFC000"/>
                </a:solidFill>
                <a:latin typeface="Times New Roman" pitchFamily="18" charset="0"/>
              </a:rPr>
              <a:t>1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,y</a:t>
            </a:r>
            <a:r>
              <a:rPr lang="en-US" altLang="en-US" sz="2400" baseline="-25000" dirty="0">
                <a:solidFill>
                  <a:srgbClr val="FFC000"/>
                </a:solidFill>
                <a:latin typeface="Times New Roman" pitchFamily="18" charset="0"/>
              </a:rPr>
              <a:t>2</a:t>
            </a:r>
            <a:r>
              <a:rPr lang="en-US" altLang="en-US" sz="2400" dirty="0">
                <a:solidFill>
                  <a:srgbClr val="FFC000"/>
                </a:solidFill>
                <a:latin typeface="Times New Roman" pitchFamily="18" charset="0"/>
              </a:rPr>
              <a:t>)</a:t>
            </a:r>
            <a:r>
              <a:rPr lang="en-CA" altLang="en-US" sz="2400" dirty="0">
                <a:latin typeface="+mj-lt"/>
              </a:rPr>
              <a:t>.</a:t>
            </a:r>
          </a:p>
          <a:p>
            <a:pPr algn="ctr">
              <a:spcBef>
                <a:spcPts val="0"/>
              </a:spcBef>
              <a:defRPr/>
            </a:pPr>
            <a:r>
              <a:rPr lang="en-CA" altLang="en-US" sz="2400" dirty="0">
                <a:latin typeface="+mj-lt"/>
              </a:rPr>
              <a:t>Knowing this, I can help you!</a:t>
            </a:r>
          </a:p>
        </p:txBody>
      </p:sp>
      <p:grpSp>
        <p:nvGrpSpPr>
          <p:cNvPr id="23" name="Group 26">
            <a:extLst>
              <a:ext uri="{FF2B5EF4-FFF2-40B4-BE49-F238E27FC236}">
                <a16:creationId xmlns:a16="http://schemas.microsoft.com/office/drawing/2014/main" id="{B34DA850-239E-4EF4-8959-9CC0DF155DE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11610" y="2876743"/>
            <a:ext cx="519029" cy="1271938"/>
            <a:chOff x="2308" y="1513"/>
            <a:chExt cx="1162" cy="2570"/>
          </a:xfrm>
        </p:grpSpPr>
        <p:grpSp>
          <p:nvGrpSpPr>
            <p:cNvPr id="24" name="Group 27">
              <a:extLst>
                <a:ext uri="{FF2B5EF4-FFF2-40B4-BE49-F238E27FC236}">
                  <a16:creationId xmlns:a16="http://schemas.microsoft.com/office/drawing/2014/main" id="{9624563B-84B7-48AE-904E-8EE2FB80A3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2" name="Freeform 28">
                <a:extLst>
                  <a:ext uri="{FF2B5EF4-FFF2-40B4-BE49-F238E27FC236}">
                    <a16:creationId xmlns:a16="http://schemas.microsoft.com/office/drawing/2014/main" id="{796FCFB4-F49A-46D9-8036-16C247227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29">
                <a:extLst>
                  <a:ext uri="{FF2B5EF4-FFF2-40B4-BE49-F238E27FC236}">
                    <a16:creationId xmlns:a16="http://schemas.microsoft.com/office/drawing/2014/main" id="{C06BB00E-DDB0-4A72-B4F5-6ACE53FC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30">
                <a:extLst>
                  <a:ext uri="{FF2B5EF4-FFF2-40B4-BE49-F238E27FC236}">
                    <a16:creationId xmlns:a16="http://schemas.microsoft.com/office/drawing/2014/main" id="{D219F712-50F3-48D5-A6F7-D868258B2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31">
                <a:extLst>
                  <a:ext uri="{FF2B5EF4-FFF2-40B4-BE49-F238E27FC236}">
                    <a16:creationId xmlns:a16="http://schemas.microsoft.com/office/drawing/2014/main" id="{142904DC-45AE-4F64-BA0B-4EBD70896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32">
                <a:extLst>
                  <a:ext uri="{FF2B5EF4-FFF2-40B4-BE49-F238E27FC236}">
                    <a16:creationId xmlns:a16="http://schemas.microsoft.com/office/drawing/2014/main" id="{BF43C324-72D5-4D50-B379-353610C9B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Freeform 33">
                <a:extLst>
                  <a:ext uri="{FF2B5EF4-FFF2-40B4-BE49-F238E27FC236}">
                    <a16:creationId xmlns:a16="http://schemas.microsoft.com/office/drawing/2014/main" id="{4C6D89C9-67CA-44C3-9E8D-085616B36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" name="Freeform 34">
              <a:extLst>
                <a:ext uri="{FF2B5EF4-FFF2-40B4-BE49-F238E27FC236}">
                  <a16:creationId xmlns:a16="http://schemas.microsoft.com/office/drawing/2014/main" id="{4D42506D-15B5-47D2-ABC5-DA1348A99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35">
              <a:extLst>
                <a:ext uri="{FF2B5EF4-FFF2-40B4-BE49-F238E27FC236}">
                  <a16:creationId xmlns:a16="http://schemas.microsoft.com/office/drawing/2014/main" id="{3927F71A-BCBE-43F1-B7A4-ABD23FCAC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Oval 36">
              <a:extLst>
                <a:ext uri="{FF2B5EF4-FFF2-40B4-BE49-F238E27FC236}">
                  <a16:creationId xmlns:a16="http://schemas.microsoft.com/office/drawing/2014/main" id="{95B47EB9-0FEC-4FA6-A1A6-FF1DABD506C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" name="Oval 37">
              <a:extLst>
                <a:ext uri="{FF2B5EF4-FFF2-40B4-BE49-F238E27FC236}">
                  <a16:creationId xmlns:a16="http://schemas.microsoft.com/office/drawing/2014/main" id="{DC3DEA3D-B468-49B5-AC38-B80E7C1CD1E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" name="Oval 38">
              <a:extLst>
                <a:ext uri="{FF2B5EF4-FFF2-40B4-BE49-F238E27FC236}">
                  <a16:creationId xmlns:a16="http://schemas.microsoft.com/office/drawing/2014/main" id="{5CC23E91-86D7-4BA7-8A5E-48F0B92F88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" name="Oval 39">
              <a:extLst>
                <a:ext uri="{FF2B5EF4-FFF2-40B4-BE49-F238E27FC236}">
                  <a16:creationId xmlns:a16="http://schemas.microsoft.com/office/drawing/2014/main" id="{45DC262D-1906-491E-98DC-3B382D1CA79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1" name="Oval 40">
              <a:extLst>
                <a:ext uri="{FF2B5EF4-FFF2-40B4-BE49-F238E27FC236}">
                  <a16:creationId xmlns:a16="http://schemas.microsoft.com/office/drawing/2014/main" id="{554BB5AC-C3FB-4FDC-A203-748951966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5" name="AutoShape 46">
            <a:extLst>
              <a:ext uri="{FF2B5EF4-FFF2-40B4-BE49-F238E27FC236}">
                <a16:creationId xmlns:a16="http://schemas.microsoft.com/office/drawing/2014/main" id="{A7E63897-A20D-4686-A457-5EF1307CD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3870" y="2306574"/>
            <a:ext cx="5861060" cy="504626"/>
          </a:xfrm>
          <a:prstGeom prst="wedgeRoundRectCallout">
            <a:avLst>
              <a:gd name="adj1" fmla="val -42107"/>
              <a:gd name="adj2" fmla="val 58430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 need to prove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 </a:t>
            </a:r>
            <a:r>
              <a:rPr lang="el-GR" altLang="en-US" sz="2400" dirty="0">
                <a:solidFill>
                  <a:srgbClr val="FFC000"/>
                </a:solidFill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</a:rPr>
              <a:t>,x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>
                <a:solidFill>
                  <a:srgbClr val="FFC000"/>
                </a:solidFill>
              </a:rPr>
              <a:t>,y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</a:rPr>
              <a:t>,y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>
                <a:solidFill>
                  <a:srgbClr val="FFC000"/>
                </a:solidFill>
              </a:rPr>
              <a:t>) .</a:t>
            </a:r>
            <a:r>
              <a:rPr lang="en-US" altLang="en-US" sz="2400"/>
              <a:t>  </a:t>
            </a:r>
            <a:endParaRPr lang="en-US" altLang="en-US" sz="2400" dirty="0"/>
          </a:p>
        </p:txBody>
      </p:sp>
      <p:grpSp>
        <p:nvGrpSpPr>
          <p:cNvPr id="42" name="Group 47">
            <a:extLst>
              <a:ext uri="{FF2B5EF4-FFF2-40B4-BE49-F238E27FC236}">
                <a16:creationId xmlns:a16="http://schemas.microsoft.com/office/drawing/2014/main" id="{835F00CC-0860-4B11-A49D-F8662DB5722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50731" y="2155107"/>
            <a:ext cx="697056" cy="1523045"/>
            <a:chOff x="2593" y="768"/>
            <a:chExt cx="849" cy="1475"/>
          </a:xfrm>
        </p:grpSpPr>
        <p:sp>
          <p:nvSpPr>
            <p:cNvPr id="47" name="Freeform 48">
              <a:extLst>
                <a:ext uri="{FF2B5EF4-FFF2-40B4-BE49-F238E27FC236}">
                  <a16:creationId xmlns:a16="http://schemas.microsoft.com/office/drawing/2014/main" id="{022070BC-D055-4EE2-8D67-4F4C421F1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9">
              <a:extLst>
                <a:ext uri="{FF2B5EF4-FFF2-40B4-BE49-F238E27FC236}">
                  <a16:creationId xmlns:a16="http://schemas.microsoft.com/office/drawing/2014/main" id="{71F4871E-85A0-45EC-86D1-B7F23DB6F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50">
              <a:extLst>
                <a:ext uri="{FF2B5EF4-FFF2-40B4-BE49-F238E27FC236}">
                  <a16:creationId xmlns:a16="http://schemas.microsoft.com/office/drawing/2014/main" id="{FA359F3C-8BF2-4583-92FF-1E9884CEA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51">
              <a:extLst>
                <a:ext uri="{FF2B5EF4-FFF2-40B4-BE49-F238E27FC236}">
                  <a16:creationId xmlns:a16="http://schemas.microsoft.com/office/drawing/2014/main" id="{EF9ABD82-2BE6-4CD1-8880-68E42F5FD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52">
              <a:extLst>
                <a:ext uri="{FF2B5EF4-FFF2-40B4-BE49-F238E27FC236}">
                  <a16:creationId xmlns:a16="http://schemas.microsoft.com/office/drawing/2014/main" id="{C8090421-A48B-4659-AD7B-E8B58996F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53">
              <a:extLst>
                <a:ext uri="{FF2B5EF4-FFF2-40B4-BE49-F238E27FC236}">
                  <a16:creationId xmlns:a16="http://schemas.microsoft.com/office/drawing/2014/main" id="{AA01B250-0FD1-480B-8419-0AB0CA301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54">
              <a:extLst>
                <a:ext uri="{FF2B5EF4-FFF2-40B4-BE49-F238E27FC236}">
                  <a16:creationId xmlns:a16="http://schemas.microsoft.com/office/drawing/2014/main" id="{52D088FA-9472-4470-882A-DA1943D31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4" name="Group 55">
              <a:extLst>
                <a:ext uri="{FF2B5EF4-FFF2-40B4-BE49-F238E27FC236}">
                  <a16:creationId xmlns:a16="http://schemas.microsoft.com/office/drawing/2014/main" id="{5AB783F8-FEFA-4DA2-A214-2CBCA9266D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55" name="Freeform 56">
                <a:extLst>
                  <a:ext uri="{FF2B5EF4-FFF2-40B4-BE49-F238E27FC236}">
                    <a16:creationId xmlns:a16="http://schemas.microsoft.com/office/drawing/2014/main" id="{E51E1669-DBA2-48FF-A0C1-C2930E1E5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57">
                <a:extLst>
                  <a:ext uri="{FF2B5EF4-FFF2-40B4-BE49-F238E27FC236}">
                    <a16:creationId xmlns:a16="http://schemas.microsoft.com/office/drawing/2014/main" id="{A98D10EA-4A9A-4907-B204-3D945AE30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7" name="AutoShape 58">
            <a:extLst>
              <a:ext uri="{FF2B5EF4-FFF2-40B4-BE49-F238E27FC236}">
                <a16:creationId xmlns:a16="http://schemas.microsoft.com/office/drawing/2014/main" id="{49038073-A831-4B48-9B8B-14B6BDF9F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2920720"/>
            <a:ext cx="5181600" cy="508280"/>
          </a:xfrm>
          <a:prstGeom prst="wedgeRoundRectCallout">
            <a:avLst>
              <a:gd name="adj1" fmla="val 61721"/>
              <a:gd name="adj2" fmla="val -31957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 give you arbitrary values for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 </a:t>
            </a:r>
            <a:r>
              <a:rPr lang="en-US" altLang="en-US" sz="2400" dirty="0"/>
              <a:t>and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/>
              <a:t>.</a:t>
            </a:r>
          </a:p>
        </p:txBody>
      </p:sp>
      <p:sp>
        <p:nvSpPr>
          <p:cNvPr id="58" name="AutoShape 46">
            <a:extLst>
              <a:ext uri="{FF2B5EF4-FFF2-40B4-BE49-F238E27FC236}">
                <a16:creationId xmlns:a16="http://schemas.microsoft.com/office/drawing/2014/main" id="{E3F070F6-ACA0-4C3C-B365-8FEB3D82C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2640" y="3484270"/>
            <a:ext cx="5105400" cy="523850"/>
          </a:xfrm>
          <a:prstGeom prst="wedgeRoundRectCallout">
            <a:avLst>
              <a:gd name="adj1" fmla="val -42107"/>
              <a:gd name="adj2" fmla="val 58430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I need to produce a value for 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/>
              <a:t> and 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/>
              <a:t>.</a:t>
            </a:r>
          </a:p>
        </p:txBody>
      </p:sp>
      <p:sp>
        <p:nvSpPr>
          <p:cNvPr id="61" name="AutoShape 46">
            <a:extLst>
              <a:ext uri="{FF2B5EF4-FFF2-40B4-BE49-F238E27FC236}">
                <a16:creationId xmlns:a16="http://schemas.microsoft.com/office/drawing/2014/main" id="{9B8488B5-437F-4D65-886C-586BE1B05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956" y="4230575"/>
            <a:ext cx="6085377" cy="2374931"/>
          </a:xfrm>
          <a:prstGeom prst="wedgeRoundRectCallout">
            <a:avLst>
              <a:gd name="adj1" fmla="val -33476"/>
              <a:gd name="adj2" fmla="val -53868"/>
              <a:gd name="adj3" fmla="val 16667"/>
            </a:avLst>
          </a:prstGeom>
          <a:noFill/>
          <a:ln w="12700">
            <a:solidFill>
              <a:srgbClr val="FFCC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None/>
              <a:defRPr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l-GR" altLang="en-US" sz="2400" dirty="0">
                <a:solidFill>
                  <a:srgbClr val="FFC000"/>
                </a:solidFill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</a:rPr>
              <a:t>,x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>
                <a:solidFill>
                  <a:srgbClr val="FFC000"/>
                </a:solidFill>
              </a:rPr>
              <a:t>,y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</a:rPr>
              <a:t>,y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/>
              <a:t>:</a:t>
            </a:r>
          </a:p>
          <a:p>
            <a:pPr marL="342900" indent="-342900">
              <a:spcBef>
                <a:spcPts val="0"/>
              </a:spcBef>
              <a:defRPr/>
            </a:pPr>
            <a:r>
              <a:rPr lang="en-CA" altLang="en-US" sz="2400" dirty="0"/>
              <a:t> Knowing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...</a:t>
            </a:r>
            <a:r>
              <a:rPr lang="en-CA" altLang="en-US" sz="2400" dirty="0"/>
              <a:t>, I give you the stated 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CA" altLang="en-US" sz="2400" dirty="0"/>
              <a:t>. </a:t>
            </a:r>
          </a:p>
          <a:p>
            <a:pPr marL="342900" indent="-342900">
              <a:spcBef>
                <a:spcPts val="0"/>
              </a:spcBef>
              <a:defRPr/>
            </a:pPr>
            <a:r>
              <a:rPr lang="en-CA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... </a:t>
            </a:r>
            <a:r>
              <a:rPr lang="en-CA" altLang="en-US" sz="2400" dirty="0"/>
              <a:t>is true for every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CA" altLang="en-US" sz="2400" dirty="0"/>
              <a:t>, so is true for his.</a:t>
            </a:r>
          </a:p>
          <a:p>
            <a:pPr marL="342900" indent="-342900">
              <a:spcBef>
                <a:spcPts val="0"/>
              </a:spcBef>
              <a:defRPr/>
            </a:pPr>
            <a:r>
              <a:rPr lang="en-CA" altLang="en-US" sz="2400" dirty="0"/>
              <a:t> Knowing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 ...</a:t>
            </a:r>
            <a:r>
              <a:rPr lang="en-CA" altLang="en-US" sz="2400" dirty="0"/>
              <a:t>, I give you the stated 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CA" altLang="en-US" sz="2400" dirty="0"/>
              <a:t>.</a:t>
            </a:r>
          </a:p>
          <a:p>
            <a:pPr marL="342900" indent="-342900">
              <a:spcBef>
                <a:spcPts val="0"/>
              </a:spcBef>
              <a:defRPr/>
            </a:pPr>
            <a:r>
              <a:rPr lang="en-CA" altLang="en-US" sz="2400" dirty="0"/>
              <a:t>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... </a:t>
            </a:r>
            <a:r>
              <a:rPr lang="en-CA" altLang="en-US" sz="2400" dirty="0"/>
              <a:t>is true for every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CA" altLang="en-US" sz="2400" dirty="0"/>
              <a:t> so is true for his.</a:t>
            </a:r>
          </a:p>
          <a:p>
            <a:pPr marL="342900" indent="-342900">
              <a:spcBef>
                <a:spcPts val="0"/>
              </a:spcBef>
              <a:defRPr/>
            </a:pPr>
            <a:r>
              <a:rPr lang="en-CA" altLang="en-US" sz="2400" dirty="0"/>
              <a:t> Then I assure you </a:t>
            </a:r>
            <a:r>
              <a:rPr lang="el-GR" altLang="en-US" sz="2400" dirty="0">
                <a:solidFill>
                  <a:srgbClr val="FFC000"/>
                </a:solidFill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</a:rPr>
              <a:t>,x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>
                <a:solidFill>
                  <a:srgbClr val="FFC000"/>
                </a:solidFill>
              </a:rPr>
              <a:t>,y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</a:rPr>
              <a:t>,y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CA" altLang="en-US" sz="2400" dirty="0"/>
              <a:t>.</a:t>
            </a:r>
            <a:endParaRPr lang="en-US" altLang="en-US" sz="2400" baseline="-25000" dirty="0">
              <a:solidFill>
                <a:srgbClr val="FFC000"/>
              </a:solidFill>
            </a:endParaRPr>
          </a:p>
        </p:txBody>
      </p:sp>
      <p:sp>
        <p:nvSpPr>
          <p:cNvPr id="62" name="AutoShape 46">
            <a:extLst>
              <a:ext uri="{FF2B5EF4-FFF2-40B4-BE49-F238E27FC236}">
                <a16:creationId xmlns:a16="http://schemas.microsoft.com/office/drawing/2014/main" id="{126682FA-5501-4842-A834-C049E280E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8332" y="4607020"/>
            <a:ext cx="2276397" cy="1998485"/>
          </a:xfrm>
          <a:prstGeom prst="wedgeRoundRectCallout">
            <a:avLst>
              <a:gd name="adj1" fmla="val -54012"/>
              <a:gd name="adj2" fmla="val -32129"/>
              <a:gd name="adj3" fmla="val 16667"/>
            </a:avLst>
          </a:prstGeom>
          <a:solidFill>
            <a:srgbClr val="000066"/>
          </a:solidFill>
          <a:ln w="12700">
            <a:solidFill>
              <a:schemeClr val="accent2"/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Excellent. I use your 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/>
              <a:t> &amp; </a:t>
            </a:r>
            <a:r>
              <a:rPr lang="en-US" altLang="en-US" sz="2400" dirty="0">
                <a:solidFill>
                  <a:srgbClr val="FFC000"/>
                </a:solidFill>
              </a:rPr>
              <a:t>y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/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and know that </a:t>
            </a:r>
            <a:r>
              <a:rPr lang="el-GR" altLang="en-US" sz="2400" dirty="0">
                <a:solidFill>
                  <a:srgbClr val="FFC000"/>
                </a:solidFill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</a:rPr>
              <a:t>,x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>
                <a:solidFill>
                  <a:srgbClr val="FFC000"/>
                </a:solidFill>
              </a:rPr>
              <a:t>,y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400" dirty="0">
                <a:solidFill>
                  <a:srgbClr val="FFC000"/>
                </a:solidFill>
              </a:rPr>
              <a:t>,y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400" dirty="0">
                <a:solidFill>
                  <a:srgbClr val="FFC000"/>
                </a:solidFill>
              </a:rPr>
              <a:t>) </a:t>
            </a:r>
            <a:br>
              <a:rPr lang="en-US" altLang="en-US" sz="2400" dirty="0">
                <a:solidFill>
                  <a:srgbClr val="FFC000"/>
                </a:solidFill>
              </a:rPr>
            </a:br>
            <a:r>
              <a:rPr lang="en-US" altLang="en-US" sz="2400" dirty="0"/>
              <a:t>is true. </a:t>
            </a:r>
          </a:p>
        </p:txBody>
      </p:sp>
      <p:sp>
        <p:nvSpPr>
          <p:cNvPr id="41" name="Text Box 22">
            <a:extLst>
              <a:ext uri="{FF2B5EF4-FFF2-40B4-BE49-F238E27FC236}">
                <a16:creationId xmlns:a16="http://schemas.microsoft.com/office/drawing/2014/main" id="{74E6B58B-3060-4D66-AC97-C9E5EFE34B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32" y="479327"/>
            <a:ext cx="918392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rPr>
              <a:t>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800" dirty="0">
                <a:solidFill>
                  <a:srgbClr val="FFC000"/>
                </a:solidFill>
              </a:rPr>
              <a:t> </a:t>
            </a:r>
            <a:r>
              <a:rPr lang="el-GR" altLang="en-US" sz="2800" dirty="0">
                <a:solidFill>
                  <a:srgbClr val="FFC000"/>
                </a:solidFill>
              </a:rPr>
              <a:t>α</a:t>
            </a:r>
            <a:r>
              <a:rPr lang="en-US" altLang="en-US" sz="2800" dirty="0">
                <a:solidFill>
                  <a:srgbClr val="FFC000"/>
                </a:solidFill>
              </a:rPr>
              <a:t>(x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800" dirty="0">
                <a:solidFill>
                  <a:srgbClr val="FFC000"/>
                </a:solidFill>
              </a:rPr>
              <a:t>,x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800" dirty="0">
                <a:solidFill>
                  <a:srgbClr val="FFC000"/>
                </a:solidFill>
              </a:rPr>
              <a:t>,y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800" dirty="0">
                <a:solidFill>
                  <a:srgbClr val="FFC000"/>
                </a:solidFill>
              </a:rPr>
              <a:t>,y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800" dirty="0">
                <a:solidFill>
                  <a:srgbClr val="FFC000"/>
                </a:solidFill>
              </a:rPr>
              <a:t>) </a:t>
            </a: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rgbClr val="FFC000"/>
                </a:solidFill>
              </a:rPr>
              <a:t>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 </a:t>
            </a:r>
            <a:r>
              <a:rPr lang="el-GR" altLang="en-US" sz="2800" dirty="0">
                <a:solidFill>
                  <a:srgbClr val="FFC000"/>
                </a:solidFill>
              </a:rPr>
              <a:t>α</a:t>
            </a:r>
            <a:r>
              <a:rPr lang="en-US" altLang="en-US" sz="2800" dirty="0">
                <a:solidFill>
                  <a:srgbClr val="FFC000"/>
                </a:solidFill>
              </a:rPr>
              <a:t>(x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800" dirty="0">
                <a:solidFill>
                  <a:srgbClr val="FFC000"/>
                </a:solidFill>
              </a:rPr>
              <a:t>,x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800" dirty="0">
                <a:solidFill>
                  <a:srgbClr val="FFC000"/>
                </a:solidFill>
              </a:rPr>
              <a:t>,y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1</a:t>
            </a:r>
            <a:r>
              <a:rPr lang="en-US" altLang="en-US" sz="2800" dirty="0">
                <a:solidFill>
                  <a:srgbClr val="FFC000"/>
                </a:solidFill>
              </a:rPr>
              <a:t>,y</a:t>
            </a:r>
            <a:r>
              <a:rPr lang="en-US" altLang="en-US" sz="2800" baseline="-25000" dirty="0">
                <a:solidFill>
                  <a:srgbClr val="FFC000"/>
                </a:solidFill>
              </a:rPr>
              <a:t>2</a:t>
            </a:r>
            <a:r>
              <a:rPr lang="en-US" altLang="en-US" sz="2800" dirty="0">
                <a:solidFill>
                  <a:srgbClr val="FFC000"/>
                </a:solidFill>
              </a:rPr>
              <a:t>) 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sp>
        <p:nvSpPr>
          <p:cNvPr id="44" name="Rectangle 2">
            <a:extLst>
              <a:ext uri="{FF2B5EF4-FFF2-40B4-BE49-F238E27FC236}">
                <a16:creationId xmlns:a16="http://schemas.microsoft.com/office/drawing/2014/main" id="{2D6420B2-0B8B-44C6-9164-6CC62724428B}"/>
              </a:ext>
            </a:extLst>
          </p:cNvPr>
          <p:cNvSpPr txBox="1">
            <a:spLocks noChangeArrowheads="1"/>
          </p:cNvSpPr>
          <p:nvPr/>
        </p:nvSpPr>
        <p:spPr>
          <a:xfrm>
            <a:off x="2444537" y="-76200"/>
            <a:ext cx="4870663" cy="787742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Order</a:t>
            </a:r>
            <a:r>
              <a:rPr kumimoji="0" lang="en-US" altLang="en-US" sz="4000" b="0" i="0" u="none" strike="noStrike" kern="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 of Quantifiers</a:t>
            </a:r>
            <a:endParaRPr kumimoji="0" lang="en-US" altLang="en-US" sz="40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166230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45" grpId="0" animBg="1"/>
      <p:bldP spid="57" grpId="0" animBg="1"/>
      <p:bldP spid="58" grpId="0" animBg="1"/>
      <p:bldP spid="61" grpId="0" animBg="1"/>
      <p:bldP spid="62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>
            <a:extLst>
              <a:ext uri="{FF2B5EF4-FFF2-40B4-BE49-F238E27FC236}">
                <a16:creationId xmlns:a16="http://schemas.microsoft.com/office/drawing/2014/main" id="{5BA2DF83-FAE2-4F8C-9513-032294BA1FF3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57556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Times New Roman" panose="02020603050405020304" pitchFamily="18" charset="0"/>
              </a:rPr>
              <a:t>Diagonal</a:t>
            </a:r>
            <a:endParaRPr kumimoji="0" lang="en-CA" altLang="en-US" sz="40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14" name="Text Box 22">
            <a:extLst>
              <a:ext uri="{FF2B5EF4-FFF2-40B4-BE49-F238E27FC236}">
                <a16:creationId xmlns:a16="http://schemas.microsoft.com/office/drawing/2014/main" id="{47ADB0A7-8C73-4B9C-9A71-36FF5E9953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969601"/>
            <a:ext cx="41610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d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l-G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lang="en-US" altLang="en-US" sz="2400">
                <a:solidFill>
                  <a:srgbClr val="FFC000"/>
                </a:solidFill>
              </a:rPr>
              <a:t>d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lang="en-US" altLang="en-US" sz="2400" dirty="0">
                <a:solidFill>
                  <a:srgbClr val="FFC000"/>
                </a:solidFill>
              </a:rPr>
              <a:t>d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graphicFrame>
        <p:nvGraphicFramePr>
          <p:cNvPr id="122" name="Table 121">
            <a:extLst>
              <a:ext uri="{FF2B5EF4-FFF2-40B4-BE49-F238E27FC236}">
                <a16:creationId xmlns:a16="http://schemas.microsoft.com/office/drawing/2014/main" id="{BEACE88F-2E0B-4419-AF64-DCC0E77FB6D1}"/>
              </a:ext>
            </a:extLst>
          </p:cNvPr>
          <p:cNvGraphicFramePr>
            <a:graphicFrameLocks noGrp="1"/>
          </p:cNvGraphicFramePr>
          <p:nvPr/>
        </p:nvGraphicFramePr>
        <p:xfrm>
          <a:off x="5276904" y="902970"/>
          <a:ext cx="2259070" cy="2231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14">
                  <a:extLst>
                    <a:ext uri="{9D8B030D-6E8A-4147-A177-3AD203B41FA5}">
                      <a16:colId xmlns:a16="http://schemas.microsoft.com/office/drawing/2014/main" val="2695560276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76685689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0569233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319969698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47232456"/>
                    </a:ext>
                  </a:extLst>
                </a:gridCol>
              </a:tblGrid>
              <a:tr h="443590">
                <a:tc>
                  <a:txBody>
                    <a:bodyPr/>
                    <a:lstStyle/>
                    <a:p>
                      <a:pPr algn="ctr"/>
                      <a:r>
                        <a:rPr lang="el-GR" altLang="en-US" sz="1800" dirty="0">
                          <a:solidFill>
                            <a:schemeClr val="bg2"/>
                          </a:solidFill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α</a:t>
                      </a:r>
                      <a:endParaRPr lang="en-CA" dirty="0">
                        <a:solidFill>
                          <a:schemeClr val="bg2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501840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21095492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00B05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00B05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2400" dirty="0">
                        <a:solidFill>
                          <a:srgbClr val="00B05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00B05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50634197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65349429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0430140"/>
                  </a:ext>
                </a:extLst>
              </a:tr>
            </a:tbl>
          </a:graphicData>
        </a:graphic>
      </p:graphicFrame>
      <p:pic>
        <p:nvPicPr>
          <p:cNvPr id="123" name="Picture 122" descr="j0396724">
            <a:extLst>
              <a:ext uri="{FF2B5EF4-FFF2-40B4-BE49-F238E27FC236}">
                <a16:creationId xmlns:a16="http://schemas.microsoft.com/office/drawing/2014/main" id="{A95B9D01-C4AA-439F-A5FA-082CF16D69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1391" y="890057"/>
            <a:ext cx="396096" cy="478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" name="Picture 123" descr="j0233040">
            <a:extLst>
              <a:ext uri="{FF2B5EF4-FFF2-40B4-BE49-F238E27FC236}">
                <a16:creationId xmlns:a16="http://schemas.microsoft.com/office/drawing/2014/main" id="{CC9F5D40-1966-425A-9334-14AB807521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7403" y="943039"/>
            <a:ext cx="333555" cy="345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5" name="Picture 45" descr="j0334222">
            <a:extLst>
              <a:ext uri="{FF2B5EF4-FFF2-40B4-BE49-F238E27FC236}">
                <a16:creationId xmlns:a16="http://schemas.microsoft.com/office/drawing/2014/main" id="{DA4189A4-0DC4-4A09-96C8-45579E22AC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0843" y="864275"/>
            <a:ext cx="262327" cy="426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6" name="Picture 125">
            <a:extLst>
              <a:ext uri="{FF2B5EF4-FFF2-40B4-BE49-F238E27FC236}">
                <a16:creationId xmlns:a16="http://schemas.microsoft.com/office/drawing/2014/main" id="{0B3E318B-F1D1-4C69-A1C1-557B455C2E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5740" y="895055"/>
            <a:ext cx="277962" cy="434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7" name="Rectangle 126">
            <a:extLst>
              <a:ext uri="{FF2B5EF4-FFF2-40B4-BE49-F238E27FC236}">
                <a16:creationId xmlns:a16="http://schemas.microsoft.com/office/drawing/2014/main" id="{4284C0D5-E120-43A2-A005-28EBE2EFCF72}"/>
              </a:ext>
            </a:extLst>
          </p:cNvPr>
          <p:cNvSpPr/>
          <p:nvPr/>
        </p:nvSpPr>
        <p:spPr>
          <a:xfrm>
            <a:off x="6268820" y="434848"/>
            <a:ext cx="4154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64DD6DAB-5628-437F-B7D3-E5935E8DA6C1}"/>
              </a:ext>
            </a:extLst>
          </p:cNvPr>
          <p:cNvSpPr/>
          <p:nvPr/>
        </p:nvSpPr>
        <p:spPr>
          <a:xfrm>
            <a:off x="4802232" y="1769732"/>
            <a:ext cx="4154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31" name="Picture 130" descr="j0396724">
            <a:extLst>
              <a:ext uri="{FF2B5EF4-FFF2-40B4-BE49-F238E27FC236}">
                <a16:creationId xmlns:a16="http://schemas.microsoft.com/office/drawing/2014/main" id="{E41415DB-4BB9-463F-9DE4-51C6D76D4E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02842" y="2642897"/>
            <a:ext cx="396096" cy="478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" name="Picture 131" descr="j0233040">
            <a:extLst>
              <a:ext uri="{FF2B5EF4-FFF2-40B4-BE49-F238E27FC236}">
                <a16:creationId xmlns:a16="http://schemas.microsoft.com/office/drawing/2014/main" id="{D2B6FB3A-5FF6-43BC-9B65-62AE5848B8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7007" y="1387682"/>
            <a:ext cx="333555" cy="345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" name="Picture 45" descr="j0334222">
            <a:extLst>
              <a:ext uri="{FF2B5EF4-FFF2-40B4-BE49-F238E27FC236}">
                <a16:creationId xmlns:a16="http://schemas.microsoft.com/office/drawing/2014/main" id="{EC9031B5-2E82-479B-8840-0A730AC15D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7402" y="1824267"/>
            <a:ext cx="262327" cy="426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" name="Picture 133">
            <a:extLst>
              <a:ext uri="{FF2B5EF4-FFF2-40B4-BE49-F238E27FC236}">
                <a16:creationId xmlns:a16="http://schemas.microsoft.com/office/drawing/2014/main" id="{7EC5D31D-6795-4585-BA91-C1039BA8AB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5889" y="2242301"/>
            <a:ext cx="277962" cy="434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" name="Oval 112">
            <a:extLst>
              <a:ext uri="{FF2B5EF4-FFF2-40B4-BE49-F238E27FC236}">
                <a16:creationId xmlns:a16="http://schemas.microsoft.com/office/drawing/2014/main" id="{357A66F4-7A51-460B-8044-BA4F08E66744}"/>
              </a:ext>
            </a:extLst>
          </p:cNvPr>
          <p:cNvSpPr/>
          <p:nvPr/>
        </p:nvSpPr>
        <p:spPr>
          <a:xfrm rot="2706965">
            <a:off x="5162130" y="1880624"/>
            <a:ext cx="2825964" cy="565065"/>
          </a:xfrm>
          <a:prstGeom prst="ellipse">
            <a:avLst/>
          </a:prstGeom>
          <a:noFill/>
          <a:ln w="22225">
            <a:solidFill>
              <a:srgbClr val="00B050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14815DFA-35B6-4FE2-92BA-D57EA2373F90}"/>
              </a:ext>
            </a:extLst>
          </p:cNvPr>
          <p:cNvSpPr/>
          <p:nvPr/>
        </p:nvSpPr>
        <p:spPr>
          <a:xfrm rot="21326123">
            <a:off x="6551151" y="2178561"/>
            <a:ext cx="548111" cy="560739"/>
          </a:xfrm>
          <a:prstGeom prst="ellipse">
            <a:avLst/>
          </a:prstGeom>
          <a:noFill/>
          <a:ln w="22225">
            <a:solidFill>
              <a:srgbClr val="00B050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F48F94D4-4DEE-40B0-AD2A-BADB99F5D1FE}"/>
              </a:ext>
            </a:extLst>
          </p:cNvPr>
          <p:cNvGrpSpPr/>
          <p:nvPr/>
        </p:nvGrpSpPr>
        <p:grpSpPr>
          <a:xfrm>
            <a:off x="5785928" y="2242164"/>
            <a:ext cx="1658169" cy="461665"/>
            <a:chOff x="3816137" y="3907680"/>
            <a:chExt cx="1658169" cy="461665"/>
          </a:xfrm>
        </p:grpSpPr>
        <p:sp>
          <p:nvSpPr>
            <p:cNvPr id="118" name="Rectangle 117">
              <a:extLst>
                <a:ext uri="{FF2B5EF4-FFF2-40B4-BE49-F238E27FC236}">
                  <a16:creationId xmlns:a16="http://schemas.microsoft.com/office/drawing/2014/main" id="{A1E0E2DD-262C-44EE-A246-AF8AACAC1666}"/>
                </a:ext>
              </a:extLst>
            </p:cNvPr>
            <p:cNvSpPr/>
            <p:nvPr/>
          </p:nvSpPr>
          <p:spPr>
            <a:xfrm>
              <a:off x="3816137" y="3907680"/>
              <a:ext cx="372217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</a:p>
          </p:txBody>
        </p:sp>
        <p:sp>
          <p:nvSpPr>
            <p:cNvPr id="119" name="Rectangle 118">
              <a:extLst>
                <a:ext uri="{FF2B5EF4-FFF2-40B4-BE49-F238E27FC236}">
                  <a16:creationId xmlns:a16="http://schemas.microsoft.com/office/drawing/2014/main" id="{9A2D5F02-33BE-4F1D-8419-52B0B139B1D0}"/>
                </a:ext>
              </a:extLst>
            </p:cNvPr>
            <p:cNvSpPr/>
            <p:nvPr/>
          </p:nvSpPr>
          <p:spPr>
            <a:xfrm>
              <a:off x="4212057" y="3907680"/>
              <a:ext cx="372217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</a:p>
          </p:txBody>
        </p:sp>
        <p:sp>
          <p:nvSpPr>
            <p:cNvPr id="120" name="Rectangle 119">
              <a:extLst>
                <a:ext uri="{FF2B5EF4-FFF2-40B4-BE49-F238E27FC236}">
                  <a16:creationId xmlns:a16="http://schemas.microsoft.com/office/drawing/2014/main" id="{4D5BC4F7-D344-476C-8255-078521C2243E}"/>
                </a:ext>
              </a:extLst>
            </p:cNvPr>
            <p:cNvSpPr/>
            <p:nvPr/>
          </p:nvSpPr>
          <p:spPr>
            <a:xfrm>
              <a:off x="4657073" y="3907680"/>
              <a:ext cx="372217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</a:p>
          </p:txBody>
        </p:sp>
        <p:sp>
          <p:nvSpPr>
            <p:cNvPr id="121" name="Rectangle 120">
              <a:extLst>
                <a:ext uri="{FF2B5EF4-FFF2-40B4-BE49-F238E27FC236}">
                  <a16:creationId xmlns:a16="http://schemas.microsoft.com/office/drawing/2014/main" id="{10EFCD46-A24C-4046-9338-CE8409FFCD9F}"/>
                </a:ext>
              </a:extLst>
            </p:cNvPr>
            <p:cNvSpPr/>
            <p:nvPr/>
          </p:nvSpPr>
          <p:spPr>
            <a:xfrm>
              <a:off x="5102089" y="3907680"/>
              <a:ext cx="372217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</a:p>
          </p:txBody>
        </p:sp>
      </p:grpSp>
      <p:sp>
        <p:nvSpPr>
          <p:cNvPr id="135" name="Text Box 22">
            <a:extLst>
              <a:ext uri="{FF2B5EF4-FFF2-40B4-BE49-F238E27FC236}">
                <a16:creationId xmlns:a16="http://schemas.microsoft.com/office/drawing/2014/main" id="{9B34668B-4747-4C13-9C34-4C457F2454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057" y="1978396"/>
            <a:ext cx="392607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This means there is some row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that is all true.</a:t>
            </a:r>
          </a:p>
        </p:txBody>
      </p:sp>
      <p:sp>
        <p:nvSpPr>
          <p:cNvPr id="137" name="Text Box 22">
            <a:extLst>
              <a:ext uri="{FF2B5EF4-FFF2-40B4-BE49-F238E27FC236}">
                <a16:creationId xmlns:a16="http://schemas.microsoft.com/office/drawing/2014/main" id="{5438FCBE-83B7-4E00-9BAA-6D36DE83F0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3582" y="3296193"/>
            <a:ext cx="395813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here is a spot on the diagonal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that is true.</a:t>
            </a:r>
          </a:p>
        </p:txBody>
      </p:sp>
      <p:sp>
        <p:nvSpPr>
          <p:cNvPr id="138" name="Oval 137">
            <a:extLst>
              <a:ext uri="{FF2B5EF4-FFF2-40B4-BE49-F238E27FC236}">
                <a16:creationId xmlns:a16="http://schemas.microsoft.com/office/drawing/2014/main" id="{257B7B87-8426-4A8F-8677-76FBFA1DF62A}"/>
              </a:ext>
            </a:extLst>
          </p:cNvPr>
          <p:cNvSpPr/>
          <p:nvPr/>
        </p:nvSpPr>
        <p:spPr>
          <a:xfrm>
            <a:off x="3276600" y="1044912"/>
            <a:ext cx="747071" cy="413338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586CED6A-3FE8-4742-99DB-8B9931282890}"/>
              </a:ext>
            </a:extLst>
          </p:cNvPr>
          <p:cNvSpPr/>
          <p:nvPr/>
        </p:nvSpPr>
        <p:spPr>
          <a:xfrm>
            <a:off x="551597" y="940526"/>
            <a:ext cx="1903699" cy="560739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291B738A-6A85-4515-9542-6845E1E56912}"/>
              </a:ext>
            </a:extLst>
          </p:cNvPr>
          <p:cNvSpPr/>
          <p:nvPr/>
        </p:nvSpPr>
        <p:spPr>
          <a:xfrm>
            <a:off x="2782078" y="1016726"/>
            <a:ext cx="493010" cy="413338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35" name="Picture 5" descr="j0116172">
            <a:extLst>
              <a:ext uri="{FF2B5EF4-FFF2-40B4-BE49-F238E27FC236}">
                <a16:creationId xmlns:a16="http://schemas.microsoft.com/office/drawing/2014/main" id="{B051240D-4517-4408-8470-D4080A2E7B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152400" y="3374044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" name="Text Box 22">
            <a:extLst>
              <a:ext uri="{FF2B5EF4-FFF2-40B4-BE49-F238E27FC236}">
                <a16:creationId xmlns:a16="http://schemas.microsoft.com/office/drawing/2014/main" id="{8EEB6CE3-6DE2-4D4C-AAEF-61FD1B673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1096" y="2104716"/>
            <a:ext cx="4507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37" name="Text Box 22">
            <a:extLst>
              <a:ext uri="{FF2B5EF4-FFF2-40B4-BE49-F238E27FC236}">
                <a16:creationId xmlns:a16="http://schemas.microsoft.com/office/drawing/2014/main" id="{C7CF770D-B3D5-47E6-A787-A26DA2A86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6445" y="4101125"/>
            <a:ext cx="184024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Yes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altLang="en-US" sz="2400" dirty="0" err="1">
                <a:solidFill>
                  <a:srgbClr val="FF00FF"/>
                </a:solidFill>
                <a:latin typeface="Times New Roman"/>
              </a:rPr>
              <a:t>y</a:t>
            </a:r>
            <a:r>
              <a:rPr lang="en-US" altLang="en-US" sz="2400" baseline="-25000" dirty="0" err="1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altLang="en-US" sz="2400" dirty="0" err="1">
                <a:solidFill>
                  <a:srgbClr val="FF00FF"/>
                </a:solidFill>
                <a:latin typeface="Times New Roman"/>
              </a:rPr>
              <a:t>y</a:t>
            </a:r>
            <a:r>
              <a:rPr lang="en-US" altLang="en-US" sz="2400" baseline="-25000" dirty="0">
                <a:solidFill>
                  <a:srgbClr val="FF00FF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39" name="Text Box 22">
            <a:extLst>
              <a:ext uri="{FF2B5EF4-FFF2-40B4-BE49-F238E27FC236}">
                <a16:creationId xmlns:a16="http://schemas.microsoft.com/office/drawing/2014/main" id="{DAE64B9B-9068-4AAD-99D3-1E6AA21BAA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3132" y="429904"/>
            <a:ext cx="45076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167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4" grpId="0"/>
      <p:bldP spid="113" grpId="0" animBg="1"/>
      <p:bldP spid="114" grpId="0" animBg="1"/>
      <p:bldP spid="135" grpId="0"/>
      <p:bldP spid="137" grpId="0"/>
      <p:bldP spid="138" grpId="0" animBg="1"/>
      <p:bldP spid="33" grpId="0" animBg="1"/>
      <p:bldP spid="33" grpId="1" animBg="1"/>
      <p:bldP spid="34" grpId="0" animBg="1"/>
      <p:bldP spid="36" grpId="0"/>
      <p:bldP spid="37" grpId="0"/>
      <p:bldP spid="39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AutoShape 8">
            <a:extLst>
              <a:ext uri="{FF2B5EF4-FFF2-40B4-BE49-F238E27FC236}">
                <a16:creationId xmlns:a16="http://schemas.microsoft.com/office/drawing/2014/main" id="{175CF7DC-42B9-4A65-A9F8-F916DF5E9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1676399"/>
            <a:ext cx="7696200" cy="3200391"/>
          </a:xfrm>
          <a:prstGeom prst="wedgeRectCallout">
            <a:avLst>
              <a:gd name="adj1" fmla="val -53216"/>
              <a:gd name="adj2" fmla="val 52585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Goal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(x,y)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d,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d,d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(x,y)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d,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d,d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(x,y)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d,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d,d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D3F9DC-AA4F-44F9-B6CF-ABEFD5921CE9}"/>
              </a:ext>
            </a:extLst>
          </p:cNvPr>
          <p:cNvSpPr/>
          <p:nvPr/>
        </p:nvSpPr>
        <p:spPr>
          <a:xfrm>
            <a:off x="6236747" y="2456464"/>
            <a:ext cx="2730235" cy="23083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Assume for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with t=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</a:t>
            </a: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4657FD90-383A-44AC-971A-5FEE5034A956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57556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Times New Roman" panose="02020603050405020304" pitchFamily="18" charset="0"/>
              </a:rPr>
              <a:t>Diagonal</a:t>
            </a:r>
            <a:endParaRPr kumimoji="0" lang="en-CA" altLang="en-US" sz="40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12" name="Text Box 22">
            <a:extLst>
              <a:ext uri="{FF2B5EF4-FFF2-40B4-BE49-F238E27FC236}">
                <a16:creationId xmlns:a16="http://schemas.microsoft.com/office/drawing/2014/main" id="{185AA5B8-EA85-4E77-B8C1-081E8D14FB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969601"/>
            <a:ext cx="45713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[$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l-G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(x,y)]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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[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d, </a:t>
            </a:r>
            <a:r>
              <a:rPr kumimoji="0" lang="el-G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(d,d)]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</p:txBody>
      </p:sp>
      <p:pic>
        <p:nvPicPr>
          <p:cNvPr id="2" name="Picture 5" descr="j0116172">
            <a:extLst>
              <a:ext uri="{FF2B5EF4-FFF2-40B4-BE49-F238E27FC236}">
                <a16:creationId xmlns:a16="http://schemas.microsoft.com/office/drawing/2014/main" id="{8A33C079-EAF4-1338-82B7-AD40F2E360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4636" y="4648200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7F1C991B-3F8B-F500-93E0-E5C97229294C}"/>
              </a:ext>
            </a:extLst>
          </p:cNvPr>
          <p:cNvGrpSpPr/>
          <p:nvPr/>
        </p:nvGrpSpPr>
        <p:grpSpPr>
          <a:xfrm>
            <a:off x="1219200" y="3306926"/>
            <a:ext cx="7772400" cy="731674"/>
            <a:chOff x="533400" y="4692227"/>
            <a:chExt cx="7772400" cy="731674"/>
          </a:xfrm>
        </p:grpSpPr>
        <p:sp>
          <p:nvSpPr>
            <p:cNvPr id="6" name="Text Box 21">
              <a:extLst>
                <a:ext uri="{FF2B5EF4-FFF2-40B4-BE49-F238E27FC236}">
                  <a16:creationId xmlns:a16="http://schemas.microsoft.com/office/drawing/2014/main" id="{F671A620-6A9D-8045-4968-A92CCEEBAE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9523" y="4962236"/>
              <a:ext cx="7649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need</a:t>
              </a: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F5BF1DF9-1BB5-269A-DF2C-AB52D5F953F8}"/>
                </a:ext>
              </a:extLst>
            </p:cNvPr>
            <p:cNvCxnSpPr/>
            <p:nvPr/>
          </p:nvCxnSpPr>
          <p:spPr bwMode="auto">
            <a:xfrm>
              <a:off x="533400" y="5105400"/>
              <a:ext cx="7772400" cy="0"/>
            </a:xfrm>
            <a:prstGeom prst="line">
              <a:avLst/>
            </a:prstGeom>
            <a:noFill/>
            <a:ln w="381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" name="Text Box 21">
              <a:extLst>
                <a:ext uri="{FF2B5EF4-FFF2-40B4-BE49-F238E27FC236}">
                  <a16:creationId xmlns:a16="http://schemas.microsoft.com/office/drawing/2014/main" id="{F7070C4E-37C1-7B14-AC15-812F3342C5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1000" y="4692227"/>
              <a:ext cx="7649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have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73463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8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uiExpand="1" build="allAtOnce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>
            <a:extLst>
              <a:ext uri="{FF2B5EF4-FFF2-40B4-BE49-F238E27FC236}">
                <a16:creationId xmlns:a16="http://schemas.microsoft.com/office/drawing/2014/main" id="{5BA2DF83-FAE2-4F8C-9513-032294BA1FF3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57556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Times New Roman" panose="02020603050405020304" pitchFamily="18" charset="0"/>
              </a:rPr>
              <a:t>Diagonal</a:t>
            </a:r>
            <a:endParaRPr kumimoji="0" lang="en-CA" altLang="en-US" sz="40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14" name="Text Box 22">
            <a:extLst>
              <a:ext uri="{FF2B5EF4-FFF2-40B4-BE49-F238E27FC236}">
                <a16:creationId xmlns:a16="http://schemas.microsoft.com/office/drawing/2014/main" id="{47ADB0A7-8C73-4B9C-9A71-36FF5E9953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969601"/>
            <a:ext cx="40263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2.   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(x,y)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2912F30A-E1A0-48FF-B001-BAA833CBD0D7}"/>
              </a:ext>
            </a:extLst>
          </p:cNvPr>
          <p:cNvGraphicFramePr>
            <a:graphicFrameLocks noGrp="1"/>
          </p:cNvGraphicFramePr>
          <p:nvPr/>
        </p:nvGraphicFramePr>
        <p:xfrm>
          <a:off x="5276904" y="902970"/>
          <a:ext cx="2259070" cy="2231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14">
                  <a:extLst>
                    <a:ext uri="{9D8B030D-6E8A-4147-A177-3AD203B41FA5}">
                      <a16:colId xmlns:a16="http://schemas.microsoft.com/office/drawing/2014/main" val="2695560276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76685689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0569233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319969698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47232456"/>
                    </a:ext>
                  </a:extLst>
                </a:gridCol>
              </a:tblGrid>
              <a:tr h="443590">
                <a:tc>
                  <a:txBody>
                    <a:bodyPr/>
                    <a:lstStyle/>
                    <a:p>
                      <a:pPr algn="ctr"/>
                      <a:r>
                        <a:rPr lang="el-GR" altLang="en-US" sz="1800" dirty="0">
                          <a:solidFill>
                            <a:schemeClr val="bg2"/>
                          </a:solidFill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α</a:t>
                      </a:r>
                      <a:endParaRPr lang="en-CA" dirty="0">
                        <a:solidFill>
                          <a:schemeClr val="bg2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501840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21095492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00B05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00B05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2400" dirty="0">
                        <a:solidFill>
                          <a:srgbClr val="00B05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00B05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50634197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65349429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0430140"/>
                  </a:ext>
                </a:extLst>
              </a:tr>
            </a:tbl>
          </a:graphicData>
        </a:graphic>
      </p:graphicFrame>
      <p:pic>
        <p:nvPicPr>
          <p:cNvPr id="25" name="Picture 24" descr="j0396724">
            <a:extLst>
              <a:ext uri="{FF2B5EF4-FFF2-40B4-BE49-F238E27FC236}">
                <a16:creationId xmlns:a16="http://schemas.microsoft.com/office/drawing/2014/main" id="{0A234AAB-A771-4203-A68F-5F27E116F4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1391" y="890057"/>
            <a:ext cx="396096" cy="478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Picture 25" descr="j0233040">
            <a:extLst>
              <a:ext uri="{FF2B5EF4-FFF2-40B4-BE49-F238E27FC236}">
                <a16:creationId xmlns:a16="http://schemas.microsoft.com/office/drawing/2014/main" id="{0B71B39D-7805-4894-91EE-79C4DDADE9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7403" y="943039"/>
            <a:ext cx="333555" cy="345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45" descr="j0334222">
            <a:extLst>
              <a:ext uri="{FF2B5EF4-FFF2-40B4-BE49-F238E27FC236}">
                <a16:creationId xmlns:a16="http://schemas.microsoft.com/office/drawing/2014/main" id="{90105FF9-C990-4486-8574-B879D5B4EE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0843" y="864275"/>
            <a:ext cx="262327" cy="426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96AFFB6C-6E1D-46F5-8A1B-DE59152DBD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5740" y="895055"/>
            <a:ext cx="277962" cy="434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" name="Rectangle 34">
            <a:extLst>
              <a:ext uri="{FF2B5EF4-FFF2-40B4-BE49-F238E27FC236}">
                <a16:creationId xmlns:a16="http://schemas.microsoft.com/office/drawing/2014/main" id="{D2CC941F-3EB8-4D37-9ABF-1E9D5D3D7A68}"/>
              </a:ext>
            </a:extLst>
          </p:cNvPr>
          <p:cNvSpPr/>
          <p:nvPr/>
        </p:nvSpPr>
        <p:spPr>
          <a:xfrm>
            <a:off x="6268820" y="434848"/>
            <a:ext cx="4154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98542CC0-D5F3-4657-8EEF-044B858D8610}"/>
              </a:ext>
            </a:extLst>
          </p:cNvPr>
          <p:cNvSpPr/>
          <p:nvPr/>
        </p:nvSpPr>
        <p:spPr>
          <a:xfrm>
            <a:off x="4802232" y="1769732"/>
            <a:ext cx="4154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38" name="Picture 37" descr="j0396724">
            <a:extLst>
              <a:ext uri="{FF2B5EF4-FFF2-40B4-BE49-F238E27FC236}">
                <a16:creationId xmlns:a16="http://schemas.microsoft.com/office/drawing/2014/main" id="{BFCE08ED-E6F3-4E5B-BB45-3063D7C28A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02842" y="2642897"/>
            <a:ext cx="396096" cy="478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" name="Picture 38" descr="j0233040">
            <a:extLst>
              <a:ext uri="{FF2B5EF4-FFF2-40B4-BE49-F238E27FC236}">
                <a16:creationId xmlns:a16="http://schemas.microsoft.com/office/drawing/2014/main" id="{A822D6C2-7029-47B1-BAD4-C77F614BED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7007" y="1387682"/>
            <a:ext cx="333555" cy="345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" name="Picture 45" descr="j0334222">
            <a:extLst>
              <a:ext uri="{FF2B5EF4-FFF2-40B4-BE49-F238E27FC236}">
                <a16:creationId xmlns:a16="http://schemas.microsoft.com/office/drawing/2014/main" id="{CAB409A1-23AC-46E1-BF96-1A88699359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7402" y="1824267"/>
            <a:ext cx="262327" cy="426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id="{071862E6-29EE-4AD2-9B9A-D217BD4212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5889" y="2242301"/>
            <a:ext cx="277962" cy="434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AutoShape 46">
            <a:extLst>
              <a:ext uri="{FF2B5EF4-FFF2-40B4-BE49-F238E27FC236}">
                <a16:creationId xmlns:a16="http://schemas.microsoft.com/office/drawing/2014/main" id="{7F0A63A2-6EC7-48BA-A864-6E15D1BF8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945" y="1538514"/>
            <a:ext cx="1708655" cy="503350"/>
          </a:xfrm>
          <a:prstGeom prst="wedgeRoundRectCallout">
            <a:avLst>
              <a:gd name="adj1" fmla="val -33861"/>
              <a:gd name="adj2" fmla="val -6366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 Valid.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7" name="Text Box 44">
            <a:extLst>
              <a:ext uri="{FF2B5EF4-FFF2-40B4-BE49-F238E27FC236}">
                <a16:creationId xmlns:a16="http://schemas.microsoft.com/office/drawing/2014/main" id="{7D12E942-236B-4C18-996E-77D489F417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714828"/>
            <a:ext cx="94288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58" name="Group 47">
            <a:extLst>
              <a:ext uri="{FF2B5EF4-FFF2-40B4-BE49-F238E27FC236}">
                <a16:creationId xmlns:a16="http://schemas.microsoft.com/office/drawing/2014/main" id="{D9F0E908-0EF5-44B6-9CEE-9070682EB06C}"/>
              </a:ext>
            </a:extLst>
          </p:cNvPr>
          <p:cNvGrpSpPr>
            <a:grpSpLocks/>
          </p:cNvGrpSpPr>
          <p:nvPr/>
        </p:nvGrpSpPr>
        <p:grpSpPr bwMode="auto">
          <a:xfrm>
            <a:off x="118563" y="2246811"/>
            <a:ext cx="912812" cy="1905000"/>
            <a:chOff x="2593" y="768"/>
            <a:chExt cx="849" cy="1475"/>
          </a:xfrm>
        </p:grpSpPr>
        <p:sp>
          <p:nvSpPr>
            <p:cNvPr id="59" name="Freeform 48">
              <a:extLst>
                <a:ext uri="{FF2B5EF4-FFF2-40B4-BE49-F238E27FC236}">
                  <a16:creationId xmlns:a16="http://schemas.microsoft.com/office/drawing/2014/main" id="{C309F610-18F4-45D8-94B9-1C8BABF38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0" name="Freeform 49">
              <a:extLst>
                <a:ext uri="{FF2B5EF4-FFF2-40B4-BE49-F238E27FC236}">
                  <a16:creationId xmlns:a16="http://schemas.microsoft.com/office/drawing/2014/main" id="{F11C2E75-CA50-405C-A461-38FA539AD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1" name="Freeform 50">
              <a:extLst>
                <a:ext uri="{FF2B5EF4-FFF2-40B4-BE49-F238E27FC236}">
                  <a16:creationId xmlns:a16="http://schemas.microsoft.com/office/drawing/2014/main" id="{386CBA32-0CA6-425A-863B-8DE0753AF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2" name="Freeform 51">
              <a:extLst>
                <a:ext uri="{FF2B5EF4-FFF2-40B4-BE49-F238E27FC236}">
                  <a16:creationId xmlns:a16="http://schemas.microsoft.com/office/drawing/2014/main" id="{BBC2FC44-DEF8-46AE-8924-8DADCDBAA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3" name="Freeform 52">
              <a:extLst>
                <a:ext uri="{FF2B5EF4-FFF2-40B4-BE49-F238E27FC236}">
                  <a16:creationId xmlns:a16="http://schemas.microsoft.com/office/drawing/2014/main" id="{BC1A3969-3578-4F23-9ABE-F55A0031C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4" name="Freeform 53">
              <a:extLst>
                <a:ext uri="{FF2B5EF4-FFF2-40B4-BE49-F238E27FC236}">
                  <a16:creationId xmlns:a16="http://schemas.microsoft.com/office/drawing/2014/main" id="{2AFBDB80-CFE7-4BF7-B85D-E4DB9AEDA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5" name="Freeform 54">
              <a:extLst>
                <a:ext uri="{FF2B5EF4-FFF2-40B4-BE49-F238E27FC236}">
                  <a16:creationId xmlns:a16="http://schemas.microsoft.com/office/drawing/2014/main" id="{A8F3BA2A-651B-4A1D-9828-9CE89A723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66" name="Group 55">
              <a:extLst>
                <a:ext uri="{FF2B5EF4-FFF2-40B4-BE49-F238E27FC236}">
                  <a16:creationId xmlns:a16="http://schemas.microsoft.com/office/drawing/2014/main" id="{AEBBD3FE-B073-44D6-B0A1-332C189D0C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67" name="Freeform 56">
                <a:extLst>
                  <a:ext uri="{FF2B5EF4-FFF2-40B4-BE49-F238E27FC236}">
                    <a16:creationId xmlns:a16="http://schemas.microsoft.com/office/drawing/2014/main" id="{0E5A2087-9A6C-4743-9FE2-11A730911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8" name="Freeform 57">
                <a:extLst>
                  <a:ext uri="{FF2B5EF4-FFF2-40B4-BE49-F238E27FC236}">
                    <a16:creationId xmlns:a16="http://schemas.microsoft.com/office/drawing/2014/main" id="{E1CA62C5-2158-4531-87ED-7FEFA04C4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B79FA22A-050C-473C-9D46-22DE8124D6CA}"/>
              </a:ext>
            </a:extLst>
          </p:cNvPr>
          <p:cNvGrpSpPr/>
          <p:nvPr/>
        </p:nvGrpSpPr>
        <p:grpSpPr>
          <a:xfrm>
            <a:off x="2429462" y="4542972"/>
            <a:ext cx="1863725" cy="1008245"/>
            <a:chOff x="2705100" y="4754562"/>
            <a:chExt cx="1863725" cy="1008245"/>
          </a:xfrm>
        </p:grpSpPr>
        <p:pic>
          <p:nvPicPr>
            <p:cNvPr id="70" name="Picture 2" descr="Big Bang: How the Big Bang may have happened decoded">
              <a:extLst>
                <a:ext uri="{FF2B5EF4-FFF2-40B4-BE49-F238E27FC236}">
                  <a16:creationId xmlns:a16="http://schemas.microsoft.com/office/drawing/2014/main" id="{574DF01D-CED8-4FE6-A526-5340030076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05100" y="4754562"/>
              <a:ext cx="1863725" cy="100824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70A541E6-A2DC-417A-B762-F56FD2D0D196}"/>
                </a:ext>
              </a:extLst>
            </p:cNvPr>
            <p:cNvSpPr/>
            <p:nvPr/>
          </p:nvSpPr>
          <p:spPr bwMode="auto">
            <a:xfrm>
              <a:off x="2743200" y="5613400"/>
              <a:ext cx="114300" cy="124007"/>
            </a:xfrm>
            <a:prstGeom prst="rect">
              <a:avLst/>
            </a:prstGeom>
            <a:solidFill>
              <a:srgbClr val="0A141D"/>
            </a:solidFill>
            <a:ln w="381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72" name="AutoShape 58">
            <a:extLst>
              <a:ext uri="{FF2B5EF4-FFF2-40B4-BE49-F238E27FC236}">
                <a16:creationId xmlns:a16="http://schemas.microsoft.com/office/drawing/2014/main" id="{04530820-5490-488A-8F55-A703B1F1CC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0" y="2834535"/>
            <a:ext cx="4434037" cy="2799897"/>
          </a:xfrm>
          <a:prstGeom prst="wedgeRoundRectCallout">
            <a:avLst>
              <a:gd name="adj1" fmla="val -54979"/>
              <a:gd name="adj2" fmla="val -37406"/>
              <a:gd name="adj3" fmla="val 16667"/>
            </a:avLst>
          </a:prstGeom>
          <a:noFill/>
          <a:ln w="127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only need to provide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one universe in which it is false.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ie. set of objects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relations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27176B7E-85AA-45AB-9358-71720287A562}"/>
              </a:ext>
            </a:extLst>
          </p:cNvPr>
          <p:cNvSpPr/>
          <p:nvPr/>
        </p:nvSpPr>
        <p:spPr>
          <a:xfrm>
            <a:off x="225688" y="690224"/>
            <a:ext cx="892402" cy="489299"/>
          </a:xfrm>
          <a:prstGeom prst="ellipse">
            <a:avLst/>
          </a:prstGeom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26874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47" grpId="0" animBg="1"/>
      <p:bldP spid="57" grpId="0"/>
      <p:bldP spid="72" grpId="0" animBg="1"/>
      <p:bldP spid="73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>
            <a:extLst>
              <a:ext uri="{FF2B5EF4-FFF2-40B4-BE49-F238E27FC236}">
                <a16:creationId xmlns:a16="http://schemas.microsoft.com/office/drawing/2014/main" id="{5BA2DF83-FAE2-4F8C-9513-032294BA1FF3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57556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Times New Roman" panose="02020603050405020304" pitchFamily="18" charset="0"/>
              </a:rPr>
              <a:t>Diagonal</a:t>
            </a:r>
            <a:endParaRPr kumimoji="0" lang="en-CA" altLang="en-US" sz="40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14" name="Text Box 22">
            <a:extLst>
              <a:ext uri="{FF2B5EF4-FFF2-40B4-BE49-F238E27FC236}">
                <a16:creationId xmlns:a16="http://schemas.microsoft.com/office/drawing/2014/main" id="{47ADB0A7-8C73-4B9C-9A71-36FF5E9953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969601"/>
            <a:ext cx="40263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2.   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(x,y)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2912F30A-E1A0-48FF-B001-BAA833CBD0D7}"/>
              </a:ext>
            </a:extLst>
          </p:cNvPr>
          <p:cNvGraphicFramePr>
            <a:graphicFrameLocks noGrp="1"/>
          </p:cNvGraphicFramePr>
          <p:nvPr/>
        </p:nvGraphicFramePr>
        <p:xfrm>
          <a:off x="5276904" y="902970"/>
          <a:ext cx="2259070" cy="2231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14">
                  <a:extLst>
                    <a:ext uri="{9D8B030D-6E8A-4147-A177-3AD203B41FA5}">
                      <a16:colId xmlns:a16="http://schemas.microsoft.com/office/drawing/2014/main" val="2695560276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76685689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0569233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319969698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47232456"/>
                    </a:ext>
                  </a:extLst>
                </a:gridCol>
              </a:tblGrid>
              <a:tr h="443590">
                <a:tc>
                  <a:txBody>
                    <a:bodyPr/>
                    <a:lstStyle/>
                    <a:p>
                      <a:pPr algn="ctr"/>
                      <a:r>
                        <a:rPr lang="el-GR" altLang="en-US" sz="1800" dirty="0">
                          <a:solidFill>
                            <a:schemeClr val="bg2"/>
                          </a:solidFill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α</a:t>
                      </a:r>
                      <a:endParaRPr lang="en-CA" dirty="0">
                        <a:solidFill>
                          <a:schemeClr val="bg2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501840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21095492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00B05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00B05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2400" dirty="0">
                        <a:solidFill>
                          <a:srgbClr val="00B05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00B05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50634197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65349429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0430140"/>
                  </a:ext>
                </a:extLst>
              </a:tr>
            </a:tbl>
          </a:graphicData>
        </a:graphic>
      </p:graphicFrame>
      <p:pic>
        <p:nvPicPr>
          <p:cNvPr id="25" name="Picture 24" descr="j0396724">
            <a:extLst>
              <a:ext uri="{FF2B5EF4-FFF2-40B4-BE49-F238E27FC236}">
                <a16:creationId xmlns:a16="http://schemas.microsoft.com/office/drawing/2014/main" id="{0A234AAB-A771-4203-A68F-5F27E116F4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1391" y="890057"/>
            <a:ext cx="396096" cy="478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Picture 25" descr="j0233040">
            <a:extLst>
              <a:ext uri="{FF2B5EF4-FFF2-40B4-BE49-F238E27FC236}">
                <a16:creationId xmlns:a16="http://schemas.microsoft.com/office/drawing/2014/main" id="{0B71B39D-7805-4894-91EE-79C4DDADE9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7403" y="943039"/>
            <a:ext cx="333555" cy="345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45" descr="j0334222">
            <a:extLst>
              <a:ext uri="{FF2B5EF4-FFF2-40B4-BE49-F238E27FC236}">
                <a16:creationId xmlns:a16="http://schemas.microsoft.com/office/drawing/2014/main" id="{90105FF9-C990-4486-8574-B879D5B4EE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0843" y="864275"/>
            <a:ext cx="262327" cy="426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96AFFB6C-6E1D-46F5-8A1B-DE59152DBD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5740" y="895055"/>
            <a:ext cx="277962" cy="434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" name="Rectangle 34">
            <a:extLst>
              <a:ext uri="{FF2B5EF4-FFF2-40B4-BE49-F238E27FC236}">
                <a16:creationId xmlns:a16="http://schemas.microsoft.com/office/drawing/2014/main" id="{D2CC941F-3EB8-4D37-9ABF-1E9D5D3D7A68}"/>
              </a:ext>
            </a:extLst>
          </p:cNvPr>
          <p:cNvSpPr/>
          <p:nvPr/>
        </p:nvSpPr>
        <p:spPr>
          <a:xfrm>
            <a:off x="6268820" y="434848"/>
            <a:ext cx="4154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98542CC0-D5F3-4657-8EEF-044B858D8610}"/>
              </a:ext>
            </a:extLst>
          </p:cNvPr>
          <p:cNvSpPr/>
          <p:nvPr/>
        </p:nvSpPr>
        <p:spPr>
          <a:xfrm>
            <a:off x="4802232" y="1769732"/>
            <a:ext cx="4154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38" name="Picture 37" descr="j0396724">
            <a:extLst>
              <a:ext uri="{FF2B5EF4-FFF2-40B4-BE49-F238E27FC236}">
                <a16:creationId xmlns:a16="http://schemas.microsoft.com/office/drawing/2014/main" id="{BFCE08ED-E6F3-4E5B-BB45-3063D7C28A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02842" y="2642897"/>
            <a:ext cx="396096" cy="478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" name="Picture 38" descr="j0233040">
            <a:extLst>
              <a:ext uri="{FF2B5EF4-FFF2-40B4-BE49-F238E27FC236}">
                <a16:creationId xmlns:a16="http://schemas.microsoft.com/office/drawing/2014/main" id="{A822D6C2-7029-47B1-BAD4-C77F614BED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7007" y="1387682"/>
            <a:ext cx="333555" cy="345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" name="Picture 45" descr="j0334222">
            <a:extLst>
              <a:ext uri="{FF2B5EF4-FFF2-40B4-BE49-F238E27FC236}">
                <a16:creationId xmlns:a16="http://schemas.microsoft.com/office/drawing/2014/main" id="{CAB409A1-23AC-46E1-BF96-1A88699359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7402" y="1824267"/>
            <a:ext cx="262327" cy="426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id="{071862E6-29EE-4AD2-9B9A-D217BD4212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5889" y="2242301"/>
            <a:ext cx="277962" cy="434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09A8C3DA-5C94-431C-991E-159E7B5FB21D}"/>
              </a:ext>
            </a:extLst>
          </p:cNvPr>
          <p:cNvGrpSpPr/>
          <p:nvPr/>
        </p:nvGrpSpPr>
        <p:grpSpPr>
          <a:xfrm>
            <a:off x="5794830" y="1360716"/>
            <a:ext cx="1704250" cy="1740034"/>
            <a:chOff x="5794830" y="1360716"/>
            <a:chExt cx="1704250" cy="1740034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0861D541-90E6-4A5E-91B4-F5339FB01CB4}"/>
                </a:ext>
              </a:extLst>
            </p:cNvPr>
            <p:cNvSpPr/>
            <p:nvPr/>
          </p:nvSpPr>
          <p:spPr>
            <a:xfrm>
              <a:off x="5794830" y="1360716"/>
              <a:ext cx="35618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FECA9624-0DAF-47EE-87C5-9383E5CC9D02}"/>
                </a:ext>
              </a:extLst>
            </p:cNvPr>
            <p:cNvSpPr/>
            <p:nvPr/>
          </p:nvSpPr>
          <p:spPr>
            <a:xfrm>
              <a:off x="6244184" y="1777163"/>
              <a:ext cx="35618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020810F3-A842-4380-853C-BF80BC0EA0DA}"/>
                </a:ext>
              </a:extLst>
            </p:cNvPr>
            <p:cNvSpPr/>
            <p:nvPr/>
          </p:nvSpPr>
          <p:spPr>
            <a:xfrm>
              <a:off x="6693538" y="2208124"/>
              <a:ext cx="35618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154949E7-0068-4017-88B8-851379FDF293}"/>
                </a:ext>
              </a:extLst>
            </p:cNvPr>
            <p:cNvSpPr/>
            <p:nvPr/>
          </p:nvSpPr>
          <p:spPr>
            <a:xfrm>
              <a:off x="7142892" y="2639085"/>
              <a:ext cx="35618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F</a:t>
              </a:r>
            </a:p>
          </p:txBody>
        </p:sp>
      </p:grpSp>
      <p:sp>
        <p:nvSpPr>
          <p:cNvPr id="46" name="Rectangle 45">
            <a:extLst>
              <a:ext uri="{FF2B5EF4-FFF2-40B4-BE49-F238E27FC236}">
                <a16:creationId xmlns:a16="http://schemas.microsoft.com/office/drawing/2014/main" id="{34F14610-C870-421B-844C-8F7B885BE935}"/>
              </a:ext>
            </a:extLst>
          </p:cNvPr>
          <p:cNvSpPr/>
          <p:nvPr/>
        </p:nvSpPr>
        <p:spPr>
          <a:xfrm>
            <a:off x="3149012" y="714828"/>
            <a:ext cx="35618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</a:p>
        </p:txBody>
      </p:sp>
      <p:sp>
        <p:nvSpPr>
          <p:cNvPr id="47" name="AutoShape 46">
            <a:extLst>
              <a:ext uri="{FF2B5EF4-FFF2-40B4-BE49-F238E27FC236}">
                <a16:creationId xmlns:a16="http://schemas.microsoft.com/office/drawing/2014/main" id="{7F0A63A2-6EC7-48BA-A864-6E15D1BF8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945" y="1538514"/>
            <a:ext cx="1708655" cy="503350"/>
          </a:xfrm>
          <a:prstGeom prst="wedgeRoundRectCallout">
            <a:avLst>
              <a:gd name="adj1" fmla="val -33861"/>
              <a:gd name="adj2" fmla="val -6366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Not Valid.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9738C92-7858-4F5F-A21E-BD4E6DCF8A6E}"/>
              </a:ext>
            </a:extLst>
          </p:cNvPr>
          <p:cNvGrpSpPr/>
          <p:nvPr/>
        </p:nvGrpSpPr>
        <p:grpSpPr>
          <a:xfrm>
            <a:off x="5776686" y="1328058"/>
            <a:ext cx="1721770" cy="896256"/>
            <a:chOff x="5776686" y="1328058"/>
            <a:chExt cx="1721770" cy="896256"/>
          </a:xfrm>
        </p:grpSpPr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A8B239DA-6D9A-4570-AEEC-868F257A9170}"/>
                </a:ext>
              </a:extLst>
            </p:cNvPr>
            <p:cNvSpPr/>
            <p:nvPr/>
          </p:nvSpPr>
          <p:spPr>
            <a:xfrm>
              <a:off x="6222696" y="1328058"/>
              <a:ext cx="37221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8E45DD1C-D633-4D1E-BD7F-CCCD0F888EEC}"/>
                </a:ext>
              </a:extLst>
            </p:cNvPr>
            <p:cNvSpPr/>
            <p:nvPr/>
          </p:nvSpPr>
          <p:spPr>
            <a:xfrm>
              <a:off x="6667210" y="1338267"/>
              <a:ext cx="37221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B45AF4E6-BD0E-40B8-9FEA-CA0581637E82}"/>
                </a:ext>
              </a:extLst>
            </p:cNvPr>
            <p:cNvSpPr/>
            <p:nvPr/>
          </p:nvSpPr>
          <p:spPr>
            <a:xfrm>
              <a:off x="7126238" y="1328058"/>
              <a:ext cx="37221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E61EB351-D6A1-455E-B1C0-8D58429EA2EE}"/>
                </a:ext>
              </a:extLst>
            </p:cNvPr>
            <p:cNvSpPr/>
            <p:nvPr/>
          </p:nvSpPr>
          <p:spPr>
            <a:xfrm>
              <a:off x="5776686" y="1762649"/>
              <a:ext cx="37221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</a:p>
          </p:txBody>
        </p:sp>
      </p:grpSp>
      <p:sp>
        <p:nvSpPr>
          <p:cNvPr id="51" name="Rectangle 50">
            <a:extLst>
              <a:ext uri="{FF2B5EF4-FFF2-40B4-BE49-F238E27FC236}">
                <a16:creationId xmlns:a16="http://schemas.microsoft.com/office/drawing/2014/main" id="{09E32D51-33F1-4D45-8BB8-67A8B27D5639}"/>
              </a:ext>
            </a:extLst>
          </p:cNvPr>
          <p:cNvSpPr/>
          <p:nvPr/>
        </p:nvSpPr>
        <p:spPr>
          <a:xfrm>
            <a:off x="1248228" y="725712"/>
            <a:ext cx="37221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</a:p>
        </p:txBody>
      </p:sp>
      <p:sp>
        <p:nvSpPr>
          <p:cNvPr id="52" name="Text Box 22">
            <a:extLst>
              <a:ext uri="{FF2B5EF4-FFF2-40B4-BE49-F238E27FC236}">
                <a16:creationId xmlns:a16="http://schemas.microsoft.com/office/drawing/2014/main" id="{4DCC453D-E864-4D87-A1B8-EF2CE2AFB6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051" y="2137230"/>
            <a:ext cx="230787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needs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</a:p>
        </p:txBody>
      </p:sp>
      <p:sp>
        <p:nvSpPr>
          <p:cNvPr id="54" name="Text Box 22">
            <a:extLst>
              <a:ext uri="{FF2B5EF4-FFF2-40B4-BE49-F238E27FC236}">
                <a16:creationId xmlns:a16="http://schemas.microsoft.com/office/drawing/2014/main" id="{A3E80EA1-9012-4AD2-8C10-7812DEB501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2133600"/>
            <a:ext cx="2228459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There is a spot on the diagonal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that is true.</a:t>
            </a:r>
          </a:p>
        </p:txBody>
      </p:sp>
      <p:sp>
        <p:nvSpPr>
          <p:cNvPr id="55" name="Text Box 22">
            <a:extLst>
              <a:ext uri="{FF2B5EF4-FFF2-40B4-BE49-F238E27FC236}">
                <a16:creationId xmlns:a16="http://schemas.microsoft.com/office/drawing/2014/main" id="{DE78EA11-6A06-4682-A62A-0EF2E5A39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930" y="2592198"/>
            <a:ext cx="240482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This is a function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from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to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5EF453A9-3F28-44B4-A8DC-65936553EC4F}"/>
              </a:ext>
            </a:extLst>
          </p:cNvPr>
          <p:cNvSpPr/>
          <p:nvPr/>
        </p:nvSpPr>
        <p:spPr>
          <a:xfrm>
            <a:off x="2096726" y="434591"/>
            <a:ext cx="35618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</a:p>
        </p:txBody>
      </p:sp>
      <p:sp>
        <p:nvSpPr>
          <p:cNvPr id="57" name="Text Box 44">
            <a:extLst>
              <a:ext uri="{FF2B5EF4-FFF2-40B4-BE49-F238E27FC236}">
                <a16:creationId xmlns:a16="http://schemas.microsoft.com/office/drawing/2014/main" id="{7D12E942-236B-4C18-996E-77D489F417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714828"/>
            <a:ext cx="94288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U,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5108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7" grpId="0" animBg="1"/>
      <p:bldP spid="51" grpId="0"/>
      <p:bldP spid="52" grpId="0"/>
      <p:bldP spid="54" grpId="0"/>
      <p:bldP spid="55" grpId="0"/>
      <p:bldP spid="56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9B04AC6C-2E09-4ED0-A6B6-7A3296B89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152400" y="3374044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AutoShape 8">
            <a:extLst>
              <a:ext uri="{FF2B5EF4-FFF2-40B4-BE49-F238E27FC236}">
                <a16:creationId xmlns:a16="http://schemas.microsoft.com/office/drawing/2014/main" id="{175CF7DC-42B9-4A65-A9F8-F916DF5E9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1676400"/>
            <a:ext cx="7543800" cy="3200400"/>
          </a:xfrm>
          <a:prstGeom prst="wedgeRectCallout">
            <a:avLst>
              <a:gd name="adj1" fmla="val -57840"/>
              <a:gd name="adj2" fmla="val 3509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/>
                <a:ea typeface="+mn-ea"/>
                <a:cs typeface="+mn-cs"/>
              </a:rPr>
              <a:t>Goal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x,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y,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(x,y)</a:t>
            </a:r>
            <a:r>
              <a:rPr lang="en-US" altLang="en-US" sz="2400" dirty="0">
                <a:sym typeface="Symbol" panose="05050102010706020507" pitchFamily="18" charset="2"/>
              </a:rPr>
              <a:t> </a:t>
            </a:r>
            <a:r>
              <a:rPr lang="en-US" altLang="en-US" sz="2400" dirty="0"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d,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d,d</a:t>
            </a:r>
            <a:r>
              <a:rPr lang="en-US" altLang="en-US" sz="2400" dirty="0"/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Symbol" pitchFamily="18" charset="2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</a:t>
            </a: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x,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y,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(x,y)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  <a:defRPr/>
            </a:pPr>
            <a:r>
              <a:rPr lang="en-US" altLang="en-US" sz="2400" dirty="0">
                <a:latin typeface="Symbol" pitchFamily="18" charset="2"/>
              </a:rPr>
              <a:t>    $</a:t>
            </a:r>
            <a:r>
              <a:rPr lang="en-US" altLang="en-US" sz="2400" dirty="0"/>
              <a:t>y,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(x,y)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d,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d,d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  <a:defRPr/>
            </a:pPr>
            <a:r>
              <a:rPr lang="en-US" altLang="en-US" sz="2400" dirty="0">
                <a:latin typeface="Symbol" pitchFamily="18" charset="2"/>
              </a:rPr>
              <a:t>"</a:t>
            </a:r>
            <a:r>
              <a:rPr lang="en-US" altLang="en-US" sz="2400" dirty="0"/>
              <a:t>x,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y,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(x,y)</a:t>
            </a:r>
            <a:r>
              <a:rPr lang="en-US" altLang="en-US" sz="2400" dirty="0">
                <a:sym typeface="Symbol" panose="05050102010706020507" pitchFamily="18" charset="2"/>
              </a:rPr>
              <a:t> </a:t>
            </a:r>
            <a:r>
              <a:rPr lang="en-US" altLang="en-US" sz="2400" dirty="0">
                <a:sym typeface="Wingdings" panose="05000000000000000000" pitchFamily="2" charset="2"/>
              </a:rPr>
              <a:t> </a:t>
            </a:r>
            <a:r>
              <a:rPr lang="en-US" altLang="en-US" sz="2400" dirty="0">
                <a:latin typeface="Symbol" pitchFamily="18" charset="2"/>
              </a:rPr>
              <a:t>$</a:t>
            </a:r>
            <a:r>
              <a:rPr lang="en-US" altLang="en-US" sz="2400" dirty="0"/>
              <a:t>d, </a:t>
            </a:r>
            <a:r>
              <a:rPr lang="el-GR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/>
              <a:t>(</a:t>
            </a:r>
            <a:r>
              <a:rPr lang="en-US" altLang="en-US" sz="2400" dirty="0" err="1"/>
              <a:t>d,d</a:t>
            </a:r>
            <a:r>
              <a:rPr lang="en-US" altLang="en-US" sz="2400" dirty="0"/>
              <a:t>)</a:t>
            </a:r>
            <a:endParaRPr lang="en-US" altLang="en-US" sz="2400" dirty="0">
              <a:latin typeface="Symbol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4657FD90-383A-44AC-971A-5FEE5034A956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57556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Times New Roman" panose="02020603050405020304" pitchFamily="18" charset="0"/>
              </a:rPr>
              <a:t>Diagonal</a:t>
            </a:r>
            <a:endParaRPr kumimoji="0" lang="en-CA" altLang="en-US" sz="40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7" name="Text Box 22">
            <a:extLst>
              <a:ext uri="{FF2B5EF4-FFF2-40B4-BE49-F238E27FC236}">
                <a16:creationId xmlns:a16="http://schemas.microsoft.com/office/drawing/2014/main" id="{71F0E5F2-45B4-4737-873B-F9CCF8BAF9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969601"/>
            <a:ext cx="40263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2.   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x,y)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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Wingdings" panose="05000000000000000000" pitchFamily="2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</a:t>
            </a:r>
            <a:r>
              <a:rPr kumimoji="0" lang="el-G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(y,y)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5A2A2BC4-8900-4719-BBC6-B349969B8475}"/>
              </a:ext>
            </a:extLst>
          </p:cNvPr>
          <p:cNvCxnSpPr/>
          <p:nvPr/>
        </p:nvCxnSpPr>
        <p:spPr bwMode="auto">
          <a:xfrm>
            <a:off x="2057400" y="4114800"/>
            <a:ext cx="1524000" cy="0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11" name="Rectangle 10">
            <a:extLst>
              <a:ext uri="{FF2B5EF4-FFF2-40B4-BE49-F238E27FC236}">
                <a16:creationId xmlns:a16="http://schemas.microsoft.com/office/drawing/2014/main" id="{E59658F8-08F5-4747-9DDC-57739A6AF9C8}"/>
              </a:ext>
            </a:extLst>
          </p:cNvPr>
          <p:cNvSpPr/>
          <p:nvPr/>
        </p:nvSpPr>
        <p:spPr>
          <a:xfrm>
            <a:off x="6236747" y="2456464"/>
            <a:ext cx="1992853" cy="267765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Assume for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</a:p>
          <a:p>
            <a:pPr algn="l">
              <a:defRPr/>
            </a:pPr>
            <a:r>
              <a:rPr lang="en-US" sz="2400" dirty="0">
                <a:solidFill>
                  <a:srgbClr val="FFFFFF"/>
                </a:solidFill>
              </a:rPr>
              <a:t>Remove </a:t>
            </a:r>
            <a:r>
              <a:rPr lang="en-US" altLang="en-US" sz="2400" dirty="0">
                <a:solidFill>
                  <a:srgbClr val="FFFFFF"/>
                </a:solidFill>
                <a:latin typeface="Symbol" pitchFamily="18" charset="2"/>
              </a:rPr>
              <a:t>"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</a:p>
          <a:p>
            <a:pPr algn="l">
              <a:defRPr/>
            </a:pPr>
            <a:r>
              <a:rPr lang="en-US" sz="2400" dirty="0">
                <a:solidFill>
                  <a:srgbClr val="FFFFFF"/>
                </a:solidFill>
              </a:rPr>
              <a:t>Conclude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0D851C7-39D9-66E1-44A1-98E4F49BE61E}"/>
              </a:ext>
            </a:extLst>
          </p:cNvPr>
          <p:cNvGrpSpPr/>
          <p:nvPr/>
        </p:nvGrpSpPr>
        <p:grpSpPr>
          <a:xfrm>
            <a:off x="1219200" y="3396726"/>
            <a:ext cx="7772400" cy="731674"/>
            <a:chOff x="533400" y="4692227"/>
            <a:chExt cx="7772400" cy="731674"/>
          </a:xfrm>
        </p:grpSpPr>
        <p:sp>
          <p:nvSpPr>
            <p:cNvPr id="4" name="Text Box 21">
              <a:extLst>
                <a:ext uri="{FF2B5EF4-FFF2-40B4-BE49-F238E27FC236}">
                  <a16:creationId xmlns:a16="http://schemas.microsoft.com/office/drawing/2014/main" id="{DF0C4052-3161-C899-21C3-55E9D2D47F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9523" y="4962236"/>
              <a:ext cx="7649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need</a:t>
              </a:r>
            </a:p>
          </p:txBody>
        </p: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58EA856A-B4BE-5139-B3E2-72FD989124E2}"/>
                </a:ext>
              </a:extLst>
            </p:cNvPr>
            <p:cNvCxnSpPr/>
            <p:nvPr/>
          </p:nvCxnSpPr>
          <p:spPr bwMode="auto">
            <a:xfrm>
              <a:off x="533400" y="5105400"/>
              <a:ext cx="7772400" cy="0"/>
            </a:xfrm>
            <a:prstGeom prst="line">
              <a:avLst/>
            </a:prstGeom>
            <a:noFill/>
            <a:ln w="381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" name="Text Box 21">
              <a:extLst>
                <a:ext uri="{FF2B5EF4-FFF2-40B4-BE49-F238E27FC236}">
                  <a16:creationId xmlns:a16="http://schemas.microsoft.com/office/drawing/2014/main" id="{B8CD378E-1660-0459-215B-94299C06D7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1000" y="4692227"/>
              <a:ext cx="7649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have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94954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uiExpand="1" build="allAtOnce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9A5C14-DB51-4435-48C4-9E05E3AC14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">
            <a:extLst>
              <a:ext uri="{FF2B5EF4-FFF2-40B4-BE49-F238E27FC236}">
                <a16:creationId xmlns:a16="http://schemas.microsoft.com/office/drawing/2014/main" id="{586C6907-C80C-4234-92E5-4DE9A5793254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44304"/>
            <a:ext cx="77724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Our Formal Proof Systems</a:t>
            </a:r>
            <a:endParaRPr kumimoji="0" lang="en-CA" altLang="en-US" sz="44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5" name="Text Box 21">
            <a:extLst>
              <a:ext uri="{FF2B5EF4-FFF2-40B4-BE49-F238E27FC236}">
                <a16:creationId xmlns:a16="http://schemas.microsoft.com/office/drawing/2014/main" id="{94173875-E865-A861-38E7-F9B548A606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948" y="685800"/>
            <a:ext cx="75438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chemeClr val="tx2"/>
                </a:solidFill>
              </a:rPr>
              <a:t>A Hilbert Style Proof: 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 </a:t>
            </a:r>
            <a:endParaRPr lang="en-US" altLang="en-US" sz="2400" dirty="0">
              <a:solidFill>
                <a:srgbClr val="FFC000"/>
              </a:solidFill>
            </a:endParaRPr>
          </a:p>
          <a:p>
            <a:pPr lvl="0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    is a sequence of well formed formulas.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dirty="0"/>
          </a:p>
        </p:txBody>
      </p:sp>
      <p:sp>
        <p:nvSpPr>
          <p:cNvPr id="6" name="Text Box 21">
            <a:extLst>
              <a:ext uri="{FF2B5EF4-FFF2-40B4-BE49-F238E27FC236}">
                <a16:creationId xmlns:a16="http://schemas.microsoft.com/office/drawing/2014/main" id="{05BC6009-A931-66FA-6C53-366A2BCA65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807" y="1552607"/>
            <a:ext cx="966931" cy="24314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</a:rPr>
              <a:t>1</a:t>
            </a: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cs typeface="Times New Roman" panose="02020603050405020304" pitchFamily="18" charset="0"/>
            </a:endParaRP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</a:rPr>
              <a:t>2</a:t>
            </a:r>
            <a:endParaRPr lang="en-US" altLang="en-US" sz="2400" baseline="-25000" dirty="0">
              <a:solidFill>
                <a:srgbClr val="FFC000"/>
              </a:solidFill>
            </a:endParaRP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r>
              <a:rPr lang="en-US" altLang="en-US" sz="2400" baseline="-25000" dirty="0">
                <a:solidFill>
                  <a:srgbClr val="FFC000"/>
                </a:solidFill>
              </a:rPr>
              <a:t>….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baseline="-250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endParaRPr lang="en-US" altLang="en-US" sz="2400" baseline="-25000" dirty="0">
              <a:solidFill>
                <a:srgbClr val="FFC000"/>
              </a:solidFill>
            </a:endParaRP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endParaRPr lang="en-US" altLang="en-US" sz="2400" baseline="-250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n.    </a:t>
            </a: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endParaRPr lang="en-US" altLang="en-US" sz="2400" baseline="-25000" dirty="0">
              <a:solidFill>
                <a:srgbClr val="FFC000"/>
              </a:solidFill>
            </a:endParaRPr>
          </a:p>
          <a:p>
            <a:pPr marL="514350" indent="-514350" eaLnBrk="1" hangingPunct="1">
              <a:spcBef>
                <a:spcPct val="0"/>
              </a:spcBef>
              <a:buFont typeface="+mj-lt"/>
              <a:buAutoNum type="arabicPeriod"/>
            </a:pPr>
            <a:endParaRPr kumimoji="0" lang="en-US" altLang="en-US" sz="2400" b="0" i="0" u="none" strike="noStrike" kern="1200" cap="none" spc="0" normalizeH="0" baseline="-2500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sp>
        <p:nvSpPr>
          <p:cNvPr id="7" name="Text Box 21">
            <a:extLst>
              <a:ext uri="{FF2B5EF4-FFF2-40B4-BE49-F238E27FC236}">
                <a16:creationId xmlns:a16="http://schemas.microsoft.com/office/drawing/2014/main" id="{370E7F9B-B436-FE61-6236-6A459AAAF1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6607" y="1552607"/>
            <a:ext cx="8213193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lvl="5" indent="-342900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Each line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is either:</a:t>
            </a:r>
            <a:endParaRPr lang="en-US" altLang="en-US" sz="2400" dirty="0">
              <a:solidFill>
                <a:srgbClr val="FFC000"/>
              </a:solidFill>
              <a:latin typeface="Symbol" pitchFamily="18" charset="2"/>
              <a:sym typeface="Symbol" panose="05050102010706020507" pitchFamily="18" charset="2"/>
            </a:endParaRPr>
          </a:p>
          <a:p>
            <a:pPr marL="1200150" lvl="1" indent="-457200" eaLnBrk="1" hangingPunct="1">
              <a:spcBef>
                <a:spcPct val="0"/>
              </a:spcBef>
            </a:pPr>
            <a:r>
              <a:rPr lang="el-GR" altLang="en-US" sz="2400" dirty="0">
                <a:solidFill>
                  <a:srgbClr val="FFC000"/>
                </a:solidFill>
                <a:sym typeface="Symbol" panose="05050102010706020507" pitchFamily="18" charset="2"/>
              </a:rPr>
              <a:t></a:t>
            </a:r>
            <a:r>
              <a:rPr lang="en-US" altLang="en-US" sz="2400" baseline="-25000" dirty="0" err="1">
                <a:solidFill>
                  <a:srgbClr val="FFC000"/>
                </a:solidFill>
                <a:cs typeface="Times New Roman" panose="02020603050405020304" pitchFamily="18" charset="0"/>
              </a:rPr>
              <a:t>i</a:t>
            </a:r>
            <a:r>
              <a:rPr lang="en-US" altLang="en-US" sz="2400" baseline="-25000" dirty="0">
                <a:solidFill>
                  <a:srgbClr val="FFC000"/>
                </a:solidFill>
                <a:cs typeface="Times New Roman" panose="02020603050405020304" pitchFamily="18" charset="0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</a:t>
            </a:r>
            <a:r>
              <a:rPr lang="en-US" altLang="en-US" sz="2400" dirty="0" err="1">
                <a:solidFill>
                  <a:srgbClr val="FFC000"/>
                </a:solidFill>
              </a:rPr>
              <a:t>Axioms</a:t>
            </a:r>
            <a:r>
              <a:rPr lang="en-US" altLang="en-US" sz="2400" baseline="-25000" dirty="0" err="1">
                <a:solidFill>
                  <a:srgbClr val="FFC000"/>
                </a:solidFill>
              </a:rPr>
              <a:t>logical</a:t>
            </a:r>
            <a:r>
              <a:rPr lang="en-US" altLang="en-US" sz="2400" dirty="0">
                <a:solidFill>
                  <a:srgbClr val="FFC000"/>
                </a:solidFill>
              </a:rPr>
              <a:t> </a:t>
            </a:r>
            <a:r>
              <a:rPr lang="el-GR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</a:t>
            </a:r>
            <a:r>
              <a:rPr lang="en-CA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n-US" altLang="en-US" sz="2400" dirty="0" err="1">
                <a:solidFill>
                  <a:srgbClr val="FFC000"/>
                </a:solidFill>
              </a:rPr>
              <a:t>Axioms</a:t>
            </a:r>
            <a:r>
              <a:rPr lang="en-US" altLang="en-US" sz="2400" baseline="-25000" dirty="0" err="1">
                <a:solidFill>
                  <a:srgbClr val="FFC000"/>
                </a:solidFill>
              </a:rPr>
              <a:t>model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 </a:t>
            </a:r>
            <a:r>
              <a:rPr lang="en-US" altLang="en-US" sz="2400" baseline="-25000" dirty="0" err="1">
                <a:solidFill>
                  <a:srgbClr val="FFC000"/>
                </a:solidFill>
              </a:rPr>
              <a:t>specifing</a:t>
            </a:r>
            <a:r>
              <a:rPr lang="en-US" altLang="en-US" sz="2400" dirty="0">
                <a:solidFill>
                  <a:srgbClr val="FFC000"/>
                </a:solidFill>
                <a:cs typeface="Times New Roman" panose="02020603050405020304" pitchFamily="18" charset="0"/>
              </a:rPr>
              <a:t> </a:t>
            </a:r>
          </a:p>
          <a:p>
            <a:pPr marL="1200150" lvl="1" indent="-457200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FFFF"/>
                </a:solidFill>
              </a:rPr>
              <a:t>Follows from a lemma/rule of the form:</a:t>
            </a:r>
          </a:p>
          <a:p>
            <a:pPr lvl="1" indent="0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“</a:t>
            </a:r>
            <a:r>
              <a:rPr lang="en-CA" altLang="en-US" sz="2400" dirty="0"/>
              <a:t>If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and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´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are previous lines of your proof,</a:t>
            </a:r>
          </a:p>
          <a:p>
            <a:pPr lvl="1" indent="0" eaLnBrk="1" hangingPunct="1">
              <a:spcBef>
                <a:spcPct val="0"/>
              </a:spcBef>
              <a:buNone/>
            </a:pP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          then you can add</a:t>
            </a:r>
            <a:r>
              <a:rPr lang="en-CA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´´ </a:t>
            </a:r>
            <a:r>
              <a:rPr lang="en-CA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as a line of your proof.</a:t>
            </a:r>
            <a:r>
              <a:rPr lang="en-US" altLang="en-US" sz="2400" dirty="0">
                <a:cs typeface="Times New Roman" panose="02020603050405020304" pitchFamily="18" charset="0"/>
                <a:sym typeface="Symbol" panose="05050102010706020507" pitchFamily="18" charset="2"/>
              </a:rPr>
              <a:t>”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46FF502-C0C5-DAE5-E80B-4DEC17BB6E74}"/>
              </a:ext>
            </a:extLst>
          </p:cNvPr>
          <p:cNvGrpSpPr/>
          <p:nvPr/>
        </p:nvGrpSpPr>
        <p:grpSpPr>
          <a:xfrm>
            <a:off x="1771650" y="3553401"/>
            <a:ext cx="5962154" cy="3295890"/>
            <a:chOff x="2152651" y="1494054"/>
            <a:chExt cx="5962154" cy="3295890"/>
          </a:xfrm>
        </p:grpSpPr>
        <p:pic>
          <p:nvPicPr>
            <p:cNvPr id="3" name="Picture 3" descr="Department of Computer Science">
              <a:extLst>
                <a:ext uri="{FF2B5EF4-FFF2-40B4-BE49-F238E27FC236}">
                  <a16:creationId xmlns:a16="http://schemas.microsoft.com/office/drawing/2014/main" id="{AA92949C-938E-CF5A-6506-369E09C440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52651" y="1912578"/>
              <a:ext cx="1428750" cy="16668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" name="AutoShape 35">
              <a:extLst>
                <a:ext uri="{FF2B5EF4-FFF2-40B4-BE49-F238E27FC236}">
                  <a16:creationId xmlns:a16="http://schemas.microsoft.com/office/drawing/2014/main" id="{5FEE43DE-9EA0-0342-8498-6FC3BC8CE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1" y="1494054"/>
              <a:ext cx="4381004" cy="3295890"/>
            </a:xfrm>
            <a:prstGeom prst="wedgeRoundRectCallout">
              <a:avLst>
                <a:gd name="adj1" fmla="val -55608"/>
                <a:gd name="adj2" fmla="val -18580"/>
                <a:gd name="adj3" fmla="val 16667"/>
              </a:avLst>
            </a:prstGeom>
            <a:noFill/>
            <a:ln w="127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/>
                <a:t>This is a good non-Hilbert style</a:t>
              </a:r>
            </a:p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2400" dirty="0"/>
                <a:t>formal proof system.</a:t>
              </a:r>
            </a:p>
          </p:txBody>
        </p:sp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1FA34F66-E25D-1CDF-2451-AEE8126D1E2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114801" y="2465581"/>
              <a:ext cx="3563091" cy="221286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03620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6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>
            <a:extLst>
              <a:ext uri="{FF2B5EF4-FFF2-40B4-BE49-F238E27FC236}">
                <a16:creationId xmlns:a16="http://schemas.microsoft.com/office/drawing/2014/main" id="{5BA2DF83-FAE2-4F8C-9513-032294BA1FF3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57556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Times New Roman" panose="02020603050405020304" pitchFamily="18" charset="0"/>
              </a:rPr>
              <a:t>Diagonal</a:t>
            </a:r>
            <a:endParaRPr kumimoji="0" lang="en-CA" altLang="en-US" sz="40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aphicFrame>
        <p:nvGraphicFramePr>
          <p:cNvPr id="122" name="Table 121">
            <a:extLst>
              <a:ext uri="{FF2B5EF4-FFF2-40B4-BE49-F238E27FC236}">
                <a16:creationId xmlns:a16="http://schemas.microsoft.com/office/drawing/2014/main" id="{BEACE88F-2E0B-4419-AF64-DCC0E77FB6D1}"/>
              </a:ext>
            </a:extLst>
          </p:cNvPr>
          <p:cNvGraphicFramePr>
            <a:graphicFrameLocks noGrp="1"/>
          </p:cNvGraphicFramePr>
          <p:nvPr/>
        </p:nvGraphicFramePr>
        <p:xfrm>
          <a:off x="5276904" y="902970"/>
          <a:ext cx="2259070" cy="2231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14">
                  <a:extLst>
                    <a:ext uri="{9D8B030D-6E8A-4147-A177-3AD203B41FA5}">
                      <a16:colId xmlns:a16="http://schemas.microsoft.com/office/drawing/2014/main" val="2695560276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76685689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05692330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319969698"/>
                    </a:ext>
                  </a:extLst>
                </a:gridCol>
                <a:gridCol w="451814">
                  <a:extLst>
                    <a:ext uri="{9D8B030D-6E8A-4147-A177-3AD203B41FA5}">
                      <a16:colId xmlns:a16="http://schemas.microsoft.com/office/drawing/2014/main" val="1647232456"/>
                    </a:ext>
                  </a:extLst>
                </a:gridCol>
              </a:tblGrid>
              <a:tr h="443590">
                <a:tc>
                  <a:txBody>
                    <a:bodyPr/>
                    <a:lstStyle/>
                    <a:p>
                      <a:pPr algn="ctr"/>
                      <a:r>
                        <a:rPr lang="el-GR" altLang="en-US" sz="1800" dirty="0">
                          <a:solidFill>
                            <a:schemeClr val="bg2"/>
                          </a:solidFill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α</a:t>
                      </a:r>
                      <a:endParaRPr lang="en-CA" dirty="0">
                        <a:solidFill>
                          <a:schemeClr val="bg2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9501840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21095492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00B05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00B05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2400" dirty="0">
                        <a:solidFill>
                          <a:srgbClr val="00B05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00B05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50634197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65349429"/>
                  </a:ext>
                </a:extLst>
              </a:tr>
              <a:tr h="443590"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CA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90430140"/>
                  </a:ext>
                </a:extLst>
              </a:tr>
            </a:tbl>
          </a:graphicData>
        </a:graphic>
      </p:graphicFrame>
      <p:pic>
        <p:nvPicPr>
          <p:cNvPr id="123" name="Picture 122" descr="j0396724">
            <a:extLst>
              <a:ext uri="{FF2B5EF4-FFF2-40B4-BE49-F238E27FC236}">
                <a16:creationId xmlns:a16="http://schemas.microsoft.com/office/drawing/2014/main" id="{A95B9D01-C4AA-439F-A5FA-082CF16D69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1391" y="890057"/>
            <a:ext cx="396096" cy="478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" name="Picture 123" descr="j0233040">
            <a:extLst>
              <a:ext uri="{FF2B5EF4-FFF2-40B4-BE49-F238E27FC236}">
                <a16:creationId xmlns:a16="http://schemas.microsoft.com/office/drawing/2014/main" id="{CC9F5D40-1966-425A-9334-14AB807521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7403" y="943039"/>
            <a:ext cx="333555" cy="345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5" name="Picture 45" descr="j0334222">
            <a:extLst>
              <a:ext uri="{FF2B5EF4-FFF2-40B4-BE49-F238E27FC236}">
                <a16:creationId xmlns:a16="http://schemas.microsoft.com/office/drawing/2014/main" id="{DA4189A4-0DC4-4A09-96C8-45579E22AC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0843" y="864275"/>
            <a:ext cx="262327" cy="426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6" name="Picture 125">
            <a:extLst>
              <a:ext uri="{FF2B5EF4-FFF2-40B4-BE49-F238E27FC236}">
                <a16:creationId xmlns:a16="http://schemas.microsoft.com/office/drawing/2014/main" id="{0B3E318B-F1D1-4C69-A1C1-557B455C2E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5740" y="895055"/>
            <a:ext cx="277962" cy="434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7" name="Rectangle 126">
            <a:extLst>
              <a:ext uri="{FF2B5EF4-FFF2-40B4-BE49-F238E27FC236}">
                <a16:creationId xmlns:a16="http://schemas.microsoft.com/office/drawing/2014/main" id="{4284C0D5-E120-43A2-A005-28EBE2EFCF72}"/>
              </a:ext>
            </a:extLst>
          </p:cNvPr>
          <p:cNvSpPr/>
          <p:nvPr/>
        </p:nvSpPr>
        <p:spPr>
          <a:xfrm>
            <a:off x="6268820" y="434848"/>
            <a:ext cx="4154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64DD6DAB-5628-437F-B7D3-E5935E8DA6C1}"/>
              </a:ext>
            </a:extLst>
          </p:cNvPr>
          <p:cNvSpPr/>
          <p:nvPr/>
        </p:nvSpPr>
        <p:spPr>
          <a:xfrm>
            <a:off x="4802232" y="1769732"/>
            <a:ext cx="4154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131" name="Picture 130" descr="j0396724">
            <a:extLst>
              <a:ext uri="{FF2B5EF4-FFF2-40B4-BE49-F238E27FC236}">
                <a16:creationId xmlns:a16="http://schemas.microsoft.com/office/drawing/2014/main" id="{E41415DB-4BB9-463F-9DE4-51C6D76D4E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02842" y="2642897"/>
            <a:ext cx="396096" cy="478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" name="Picture 131" descr="j0233040">
            <a:extLst>
              <a:ext uri="{FF2B5EF4-FFF2-40B4-BE49-F238E27FC236}">
                <a16:creationId xmlns:a16="http://schemas.microsoft.com/office/drawing/2014/main" id="{D2B6FB3A-5FF6-43BC-9B65-62AE5848B8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7007" y="1387682"/>
            <a:ext cx="333555" cy="345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" name="Picture 45" descr="j0334222">
            <a:extLst>
              <a:ext uri="{FF2B5EF4-FFF2-40B4-BE49-F238E27FC236}">
                <a16:creationId xmlns:a16="http://schemas.microsoft.com/office/drawing/2014/main" id="{EC9031B5-2E82-479B-8840-0A730AC15D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7402" y="1824267"/>
            <a:ext cx="262327" cy="426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" name="Picture 133">
            <a:extLst>
              <a:ext uri="{FF2B5EF4-FFF2-40B4-BE49-F238E27FC236}">
                <a16:creationId xmlns:a16="http://schemas.microsoft.com/office/drawing/2014/main" id="{7EC5D31D-6795-4585-BA91-C1039BA8AB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5889" y="2242301"/>
            <a:ext cx="277962" cy="434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" name="Oval 113">
            <a:extLst>
              <a:ext uri="{FF2B5EF4-FFF2-40B4-BE49-F238E27FC236}">
                <a16:creationId xmlns:a16="http://schemas.microsoft.com/office/drawing/2014/main" id="{14815DFA-35B6-4FE2-92BA-D57EA2373F90}"/>
              </a:ext>
            </a:extLst>
          </p:cNvPr>
          <p:cNvSpPr/>
          <p:nvPr/>
        </p:nvSpPr>
        <p:spPr>
          <a:xfrm rot="21326123">
            <a:off x="6551151" y="2178561"/>
            <a:ext cx="548111" cy="560739"/>
          </a:xfrm>
          <a:prstGeom prst="ellipse">
            <a:avLst/>
          </a:prstGeom>
          <a:noFill/>
          <a:ln w="22225">
            <a:solidFill>
              <a:srgbClr val="00B050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35" name="Text Box 22">
            <a:extLst>
              <a:ext uri="{FF2B5EF4-FFF2-40B4-BE49-F238E27FC236}">
                <a16:creationId xmlns:a16="http://schemas.microsoft.com/office/drawing/2014/main" id="{9B34668B-4747-4C13-9C34-4C457F2454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4070" y="1978396"/>
            <a:ext cx="263405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The diagonal is true</a:t>
            </a:r>
          </a:p>
        </p:txBody>
      </p:sp>
      <p:sp>
        <p:nvSpPr>
          <p:cNvPr id="138" name="Oval 137">
            <a:extLst>
              <a:ext uri="{FF2B5EF4-FFF2-40B4-BE49-F238E27FC236}">
                <a16:creationId xmlns:a16="http://schemas.microsoft.com/office/drawing/2014/main" id="{257B7B87-8426-4A8F-8677-76FBFA1DF62A}"/>
              </a:ext>
            </a:extLst>
          </p:cNvPr>
          <p:cNvSpPr/>
          <p:nvPr/>
        </p:nvSpPr>
        <p:spPr>
          <a:xfrm>
            <a:off x="2326944" y="1031264"/>
            <a:ext cx="1764967" cy="413338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586CED6A-3FE8-4742-99DB-8B9931282890}"/>
              </a:ext>
            </a:extLst>
          </p:cNvPr>
          <p:cNvSpPr/>
          <p:nvPr/>
        </p:nvSpPr>
        <p:spPr>
          <a:xfrm>
            <a:off x="551597" y="940526"/>
            <a:ext cx="1903699" cy="560739"/>
          </a:xfrm>
          <a:prstGeom prst="ellipse">
            <a:avLst/>
          </a:prstGeom>
          <a:noFill/>
          <a:ln w="22225">
            <a:solidFill>
              <a:srgbClr val="FF00FF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pic>
        <p:nvPicPr>
          <p:cNvPr id="35" name="Picture 5" descr="j0116172">
            <a:extLst>
              <a:ext uri="{FF2B5EF4-FFF2-40B4-BE49-F238E27FC236}">
                <a16:creationId xmlns:a16="http://schemas.microsoft.com/office/drawing/2014/main" id="{B051240D-4517-4408-8470-D4080A2E7B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152400" y="3374044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Text Box 22">
            <a:extLst>
              <a:ext uri="{FF2B5EF4-FFF2-40B4-BE49-F238E27FC236}">
                <a16:creationId xmlns:a16="http://schemas.microsoft.com/office/drawing/2014/main" id="{02594919-E833-40CB-B75C-405D1B1D6B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969601"/>
            <a:ext cx="42315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3.    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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(x,y)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744FF7E-CDF0-4E6D-A0FE-C3EFC28FE319}"/>
              </a:ext>
            </a:extLst>
          </p:cNvPr>
          <p:cNvGrpSpPr/>
          <p:nvPr/>
        </p:nvGrpSpPr>
        <p:grpSpPr>
          <a:xfrm>
            <a:off x="5785928" y="1362347"/>
            <a:ext cx="1658169" cy="1781628"/>
            <a:chOff x="5785928" y="1357086"/>
            <a:chExt cx="1658169" cy="1781628"/>
          </a:xfrm>
        </p:grpSpPr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E73B1D25-3793-486D-9DC3-6A7139DEB308}"/>
                </a:ext>
              </a:extLst>
            </p:cNvPr>
            <p:cNvSpPr/>
            <p:nvPr/>
          </p:nvSpPr>
          <p:spPr>
            <a:xfrm>
              <a:off x="5785928" y="1357086"/>
              <a:ext cx="372217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C450845E-67A2-4321-BE08-95D0D9FA6606}"/>
                </a:ext>
              </a:extLst>
            </p:cNvPr>
            <p:cNvSpPr/>
            <p:nvPr/>
          </p:nvSpPr>
          <p:spPr>
            <a:xfrm>
              <a:off x="6181848" y="1828800"/>
              <a:ext cx="372217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E8CEA69C-B1AA-43FE-B85B-559E9D2C0599}"/>
                </a:ext>
              </a:extLst>
            </p:cNvPr>
            <p:cNvSpPr/>
            <p:nvPr/>
          </p:nvSpPr>
          <p:spPr>
            <a:xfrm>
              <a:off x="6626864" y="2242164"/>
              <a:ext cx="372217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B1AC43CE-02F6-42F7-99DB-2DBE7CCD86DE}"/>
                </a:ext>
              </a:extLst>
            </p:cNvPr>
            <p:cNvSpPr/>
            <p:nvPr/>
          </p:nvSpPr>
          <p:spPr>
            <a:xfrm>
              <a:off x="7071880" y="2677049"/>
              <a:ext cx="372217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T</a:t>
              </a:r>
            </a:p>
          </p:txBody>
        </p:sp>
      </p:grpSp>
      <p:sp>
        <p:nvSpPr>
          <p:cNvPr id="39" name="Text Box 22">
            <a:extLst>
              <a:ext uri="{FF2B5EF4-FFF2-40B4-BE49-F238E27FC236}">
                <a16:creationId xmlns:a16="http://schemas.microsoft.com/office/drawing/2014/main" id="{DFD63D5A-404E-49D6-BB14-E27320F116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9909" y="3352800"/>
            <a:ext cx="2440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Each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needs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E4A3079A-BA97-4F98-8217-2DC364C4593D}"/>
              </a:ext>
            </a:extLst>
          </p:cNvPr>
          <p:cNvSpPr/>
          <p:nvPr/>
        </p:nvSpPr>
        <p:spPr>
          <a:xfrm>
            <a:off x="6648714" y="429651"/>
            <a:ext cx="42992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  <a:endParaRPr kumimoji="0" lang="en-CA" sz="2400" b="0" i="0" u="none" strike="noStrike" kern="1200" cap="none" spc="0" normalizeH="0" baseline="-2500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5472FEA0-6FFE-463F-9245-8DF739A9FE24}"/>
              </a:ext>
            </a:extLst>
          </p:cNvPr>
          <p:cNvSpPr/>
          <p:nvPr/>
        </p:nvSpPr>
        <p:spPr>
          <a:xfrm>
            <a:off x="4876800" y="2205335"/>
            <a:ext cx="42992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FF00FF"/>
                </a:solidFill>
              </a:rPr>
              <a:t>y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?</a:t>
            </a:r>
            <a:endParaRPr kumimoji="0" lang="en-CA" sz="2400" b="0" i="0" u="none" strike="noStrike" kern="1200" cap="none" spc="0" normalizeH="0" baseline="-2500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3" name="Text Box 22">
            <a:extLst>
              <a:ext uri="{FF2B5EF4-FFF2-40B4-BE49-F238E27FC236}">
                <a16:creationId xmlns:a16="http://schemas.microsoft.com/office/drawing/2014/main" id="{EA38C7B6-BEC3-4092-BA34-AB35131AEF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38187" y="3862497"/>
            <a:ext cx="206126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Yes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</a:t>
            </a:r>
            <a:r>
              <a:rPr lang="en-US" sz="2400" dirty="0" err="1">
                <a:solidFill>
                  <a:srgbClr val="FF00FF"/>
                </a:solidFill>
              </a:rPr>
              <a:t>x</a:t>
            </a:r>
            <a:r>
              <a:rPr lang="en-US" sz="2400" baseline="-25000" dirty="0" err="1">
                <a:solidFill>
                  <a:srgbClr val="FF00FF"/>
                </a:solidFill>
              </a:rPr>
              <a:t>?</a:t>
            </a:r>
            <a:r>
              <a:rPr lang="en-US" altLang="en-US" sz="2400" dirty="0" err="1">
                <a:solidFill>
                  <a:srgbClr val="FFC000"/>
                </a:solidFill>
              </a:rPr>
              <a:t>,</a:t>
            </a:r>
            <a:r>
              <a:rPr lang="en-US" sz="2400" dirty="0" err="1">
                <a:solidFill>
                  <a:srgbClr val="FF00FF"/>
                </a:solidFill>
              </a:rPr>
              <a:t>y</a:t>
            </a:r>
            <a:r>
              <a:rPr lang="en-US" sz="2400" baseline="-25000" dirty="0">
                <a:solidFill>
                  <a:srgbClr val="FF00FF"/>
                </a:solidFill>
              </a:rPr>
              <a:t>?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  <a:r>
              <a:rPr lang="en-US" altLang="en-US" sz="2400" dirty="0">
                <a:sym typeface="Symbol" panose="05050102010706020507" pitchFamily="18" charset="2"/>
              </a:rPr>
              <a:t>.</a:t>
            </a:r>
            <a:r>
              <a:rPr lang="en-US" altLang="en-US" sz="2400" dirty="0">
                <a:solidFill>
                  <a:srgbClr val="FFFFFF"/>
                </a:solidFill>
                <a:latin typeface="Times New Roman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9066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 animBg="1"/>
      <p:bldP spid="135" grpId="0"/>
      <p:bldP spid="138" grpId="0" animBg="1"/>
      <p:bldP spid="33" grpId="0" animBg="1"/>
      <p:bldP spid="33" grpId="1" animBg="1"/>
      <p:bldP spid="28" grpId="0"/>
      <p:bldP spid="39" grpId="0"/>
      <p:bldP spid="40" grpId="0"/>
      <p:bldP spid="42" grpId="0"/>
      <p:bldP spid="43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9B04AC6C-2E09-4ED0-A6B6-7A3296B89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101600" y="342174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AutoShape 8">
            <a:extLst>
              <a:ext uri="{FF2B5EF4-FFF2-40B4-BE49-F238E27FC236}">
                <a16:creationId xmlns:a16="http://schemas.microsoft.com/office/drawing/2014/main" id="{175CF7DC-42B9-4A65-A9F8-F916DF5E9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1676400"/>
            <a:ext cx="7671582" cy="2719056"/>
          </a:xfrm>
          <a:prstGeom prst="wedgeRectCallout">
            <a:avLst>
              <a:gd name="adj1" fmla="val -43152"/>
              <a:gd name="adj2" fmla="val 59980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Goal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["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 </a:t>
            </a:r>
            <a:r>
              <a:rPr kumimoji="0" lang="el-G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(d,d)]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 [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x,y)</a:t>
            </a:r>
            <a:r>
              <a:rPr lang="en-US" altLang="en-US" sz="2400">
                <a:solidFill>
                  <a:srgbClr val="FFFFFF"/>
                </a:solidFill>
              </a:rPr>
              <a:t>]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"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d, </a:t>
            </a:r>
            <a:r>
              <a:rPr kumimoji="0" lang="el-G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(d,d)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"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x,y)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(y,y)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x,y)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4657FD90-383A-44AC-971A-5FEE5034A956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57556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Times New Roman" panose="02020603050405020304" pitchFamily="18" charset="0"/>
              </a:rPr>
              <a:t>Diagonal</a:t>
            </a:r>
            <a:endParaRPr kumimoji="0" lang="en-CA" altLang="en-US" sz="40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11" name="Text Box 22">
            <a:extLst>
              <a:ext uri="{FF2B5EF4-FFF2-40B4-BE49-F238E27FC236}">
                <a16:creationId xmlns:a16="http://schemas.microsoft.com/office/drawing/2014/main" id="{60877CDD-7127-428E-8C96-0B7399621D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" y="969601"/>
            <a:ext cx="468192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3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.    ["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d, </a:t>
            </a:r>
            <a:r>
              <a:rPr kumimoji="0" lang="el-G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(d,d)]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 [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y,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(x,y)</a:t>
            </a:r>
            <a:r>
              <a:rPr lang="en-US" altLang="en-US" sz="2400">
                <a:solidFill>
                  <a:srgbClr val="FFC000"/>
                </a:solidFill>
              </a:rPr>
              <a:t>]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2BDC26D-57E1-4171-AB73-F44D6A9E19C3}"/>
              </a:ext>
            </a:extLst>
          </p:cNvPr>
          <p:cNvSpPr/>
          <p:nvPr/>
        </p:nvSpPr>
        <p:spPr>
          <a:xfrm>
            <a:off x="6236747" y="2456464"/>
            <a:ext cx="2618024" cy="23083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Assume for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with t=x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Add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</a:t>
            </a:r>
          </a:p>
        </p:txBody>
      </p:sp>
      <p:grpSp>
        <p:nvGrpSpPr>
          <p:cNvPr id="7" name="Group 29">
            <a:extLst>
              <a:ext uri="{FF2B5EF4-FFF2-40B4-BE49-F238E27FC236}">
                <a16:creationId xmlns:a16="http://schemas.microsoft.com/office/drawing/2014/main" id="{626E7908-0F6C-4C84-87F6-A6AE6BF51465}"/>
              </a:ext>
            </a:extLst>
          </p:cNvPr>
          <p:cNvGrpSpPr>
            <a:grpSpLocks/>
          </p:cNvGrpSpPr>
          <p:nvPr/>
        </p:nvGrpSpPr>
        <p:grpSpPr bwMode="auto">
          <a:xfrm>
            <a:off x="6891677" y="5540988"/>
            <a:ext cx="1189548" cy="1252690"/>
            <a:chOff x="2065" y="1551"/>
            <a:chExt cx="1628" cy="1988"/>
          </a:xfrm>
        </p:grpSpPr>
        <p:sp>
          <p:nvSpPr>
            <p:cNvPr id="8" name="Freeform 30">
              <a:extLst>
                <a:ext uri="{FF2B5EF4-FFF2-40B4-BE49-F238E27FC236}">
                  <a16:creationId xmlns:a16="http://schemas.microsoft.com/office/drawing/2014/main" id="{EBD6739D-6368-463A-AF32-5B6387F3A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" name="Freeform 31">
              <a:extLst>
                <a:ext uri="{FF2B5EF4-FFF2-40B4-BE49-F238E27FC236}">
                  <a16:creationId xmlns:a16="http://schemas.microsoft.com/office/drawing/2014/main" id="{941BAF77-45E5-4C1F-87A8-E0C9D249B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" name="Freeform 32">
              <a:extLst>
                <a:ext uri="{FF2B5EF4-FFF2-40B4-BE49-F238E27FC236}">
                  <a16:creationId xmlns:a16="http://schemas.microsoft.com/office/drawing/2014/main" id="{17AFB46D-F281-47BB-8B5C-49794695B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" name="Freeform 33">
              <a:extLst>
                <a:ext uri="{FF2B5EF4-FFF2-40B4-BE49-F238E27FC236}">
                  <a16:creationId xmlns:a16="http://schemas.microsoft.com/office/drawing/2014/main" id="{80C619E1-69F6-4781-BCE8-1358E8C4B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" name="Freeform 34">
              <a:extLst>
                <a:ext uri="{FF2B5EF4-FFF2-40B4-BE49-F238E27FC236}">
                  <a16:creationId xmlns:a16="http://schemas.microsoft.com/office/drawing/2014/main" id="{A4C81DF4-A467-44FA-BFF4-37D465433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" name="Freeform 35">
              <a:extLst>
                <a:ext uri="{FF2B5EF4-FFF2-40B4-BE49-F238E27FC236}">
                  <a16:creationId xmlns:a16="http://schemas.microsoft.com/office/drawing/2014/main" id="{313ACE37-625C-426C-9DD8-B343FB98D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Freeform 36">
              <a:extLst>
                <a:ext uri="{FF2B5EF4-FFF2-40B4-BE49-F238E27FC236}">
                  <a16:creationId xmlns:a16="http://schemas.microsoft.com/office/drawing/2014/main" id="{96454DB7-2B80-4CB9-B759-D7EBDD3C1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Freeform 37">
              <a:extLst>
                <a:ext uri="{FF2B5EF4-FFF2-40B4-BE49-F238E27FC236}">
                  <a16:creationId xmlns:a16="http://schemas.microsoft.com/office/drawing/2014/main" id="{4463BF66-374E-4097-9976-CC9015201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" name="Freeform 38">
              <a:extLst>
                <a:ext uri="{FF2B5EF4-FFF2-40B4-BE49-F238E27FC236}">
                  <a16:creationId xmlns:a16="http://schemas.microsoft.com/office/drawing/2014/main" id="{C3179459-5B9E-42B8-921D-B1A7587A5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" name="Freeform 39">
              <a:extLst>
                <a:ext uri="{FF2B5EF4-FFF2-40B4-BE49-F238E27FC236}">
                  <a16:creationId xmlns:a16="http://schemas.microsoft.com/office/drawing/2014/main" id="{5BDA29AB-A49B-4FF7-9359-1001350AA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" name="Freeform 40">
              <a:extLst>
                <a:ext uri="{FF2B5EF4-FFF2-40B4-BE49-F238E27FC236}">
                  <a16:creationId xmlns:a16="http://schemas.microsoft.com/office/drawing/2014/main" id="{5AF10F54-FF0F-409F-8005-3343D36A6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2" name="Freeform 41">
              <a:extLst>
                <a:ext uri="{FF2B5EF4-FFF2-40B4-BE49-F238E27FC236}">
                  <a16:creationId xmlns:a16="http://schemas.microsoft.com/office/drawing/2014/main" id="{4B7CA22B-85DB-4C08-96FC-B5ED66E7E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Freeform 42">
              <a:extLst>
                <a:ext uri="{FF2B5EF4-FFF2-40B4-BE49-F238E27FC236}">
                  <a16:creationId xmlns:a16="http://schemas.microsoft.com/office/drawing/2014/main" id="{39B46C67-0266-4B7A-B4E7-992B202AB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Freeform 43">
              <a:extLst>
                <a:ext uri="{FF2B5EF4-FFF2-40B4-BE49-F238E27FC236}">
                  <a16:creationId xmlns:a16="http://schemas.microsoft.com/office/drawing/2014/main" id="{2D5029FA-7496-423B-93ED-A346A7A87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Freeform 44">
              <a:extLst>
                <a:ext uri="{FF2B5EF4-FFF2-40B4-BE49-F238E27FC236}">
                  <a16:creationId xmlns:a16="http://schemas.microsoft.com/office/drawing/2014/main" id="{F52E1B39-0DE0-4A4A-B911-1B42502A2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Freeform 45">
              <a:extLst>
                <a:ext uri="{FF2B5EF4-FFF2-40B4-BE49-F238E27FC236}">
                  <a16:creationId xmlns:a16="http://schemas.microsoft.com/office/drawing/2014/main" id="{A2C25586-392D-4945-B812-38B1CFC16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Freeform 46">
              <a:extLst>
                <a:ext uri="{FF2B5EF4-FFF2-40B4-BE49-F238E27FC236}">
                  <a16:creationId xmlns:a16="http://schemas.microsoft.com/office/drawing/2014/main" id="{32A64E97-0499-42F0-B17D-689734AB6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0" name="AutoShape 35">
            <a:extLst>
              <a:ext uri="{FF2B5EF4-FFF2-40B4-BE49-F238E27FC236}">
                <a16:creationId xmlns:a16="http://schemas.microsoft.com/office/drawing/2014/main" id="{707A0D56-D95E-45D6-ABEC-BAAB3B6D1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6773" y="4710696"/>
            <a:ext cx="3905051" cy="929648"/>
          </a:xfrm>
          <a:prstGeom prst="wedgeRoundRectCallout">
            <a:avLst>
              <a:gd name="adj1" fmla="val 53095"/>
              <a:gd name="adj2" fmla="val 4202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We choose to </a:t>
            </a:r>
            <a:r>
              <a:rPr lang="en-US" altLang="en-US" sz="2400">
                <a:solidFill>
                  <a:srgbClr val="FFFFFF"/>
                </a:solidFill>
              </a:rPr>
              <a:t>add </a:t>
            </a:r>
            <a:r>
              <a:rPr lang="en-US" altLang="en-US" sz="240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2400">
                <a:solidFill>
                  <a:srgbClr val="FFC000"/>
                </a:solidFill>
              </a:rPr>
              <a:t>y</a:t>
            </a:r>
            <a:r>
              <a:rPr lang="en-US" altLang="en-US" sz="2400">
                <a:solidFill>
                  <a:srgbClr val="FFFFFF"/>
                </a:solidFill>
              </a:rPr>
              <a:t> only </a:t>
            </a:r>
            <a:r>
              <a:rPr lang="en-US" altLang="en-US" sz="2400" dirty="0">
                <a:solidFill>
                  <a:srgbClr val="FFFFFF"/>
                </a:solidFill>
              </a:rPr>
              <a:t>for the second occurrence </a:t>
            </a:r>
            <a:r>
              <a:rPr lang="en-US" altLang="en-US" sz="2400">
                <a:solidFill>
                  <a:srgbClr val="FFFFFF"/>
                </a:solidFill>
              </a:rPr>
              <a:t>of </a:t>
            </a:r>
            <a:r>
              <a:rPr lang="en-US" altLang="en-US" sz="2400">
                <a:solidFill>
                  <a:srgbClr val="FFC000"/>
                </a:solidFill>
              </a:rPr>
              <a:t>y</a:t>
            </a:r>
            <a:r>
              <a:rPr lang="en-US" altLang="en-US" sz="2400">
                <a:solidFill>
                  <a:srgbClr val="FFFFFF"/>
                </a:solidFill>
              </a:rPr>
              <a:t>.</a:t>
            </a:r>
            <a:endParaRPr lang="en-CA" altLang="en-US" sz="2400" dirty="0">
              <a:solidFill>
                <a:srgbClr val="FFFFFF"/>
              </a:solidFill>
            </a:endParaRPr>
          </a:p>
        </p:txBody>
      </p:sp>
      <p:sp>
        <p:nvSpPr>
          <p:cNvPr id="2" name="AutoShape 35">
            <a:extLst>
              <a:ext uri="{FF2B5EF4-FFF2-40B4-BE49-F238E27FC236}">
                <a16:creationId xmlns:a16="http://schemas.microsoft.com/office/drawing/2014/main" id="{26FF0CE1-A64B-3769-BF0B-49AF84E7C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776" y="5722464"/>
            <a:ext cx="3905051" cy="929648"/>
          </a:xfrm>
          <a:prstGeom prst="wedgeRoundRectCallout">
            <a:avLst>
              <a:gd name="adj1" fmla="val 56170"/>
              <a:gd name="adj2" fmla="val -2751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>
                <a:solidFill>
                  <a:srgbClr val="FFFFFF"/>
                </a:solidFill>
              </a:rPr>
              <a:t> can be added to </a:t>
            </a:r>
            <a:r>
              <a:rPr lang="el-GR" altLang="en-US" sz="24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FFC000"/>
                </a:solidFill>
              </a:rPr>
              <a:t>(x)</a:t>
            </a:r>
          </a:p>
          <a:p>
            <a:pPr lvl="0" algn="ctr" eaLnBrk="1" hangingPunct="1"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because </a:t>
            </a:r>
            <a:r>
              <a:rPr lang="en-US" altLang="en-US" sz="2400" dirty="0">
                <a:solidFill>
                  <a:srgbClr val="FFC000"/>
                </a:solidFill>
              </a:rPr>
              <a:t>x</a:t>
            </a:r>
            <a:r>
              <a:rPr lang="en-US" altLang="en-US" sz="2400" dirty="0">
                <a:solidFill>
                  <a:srgbClr val="FFFFFF"/>
                </a:solidFill>
              </a:rPr>
              <a:t> is a </a:t>
            </a:r>
            <a:r>
              <a:rPr lang="en-US" altLang="en-US" sz="2400" dirty="0">
                <a:solidFill>
                  <a:srgbClr val="FFFF00"/>
                </a:solidFill>
              </a:rPr>
              <a:t>free variable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  <a:endParaRPr lang="en-CA" altLang="en-US" sz="2400" dirty="0">
              <a:solidFill>
                <a:srgbClr val="FFFFFF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F401B55-3284-046A-8E42-47BC65DAF732}"/>
              </a:ext>
            </a:extLst>
          </p:cNvPr>
          <p:cNvGrpSpPr/>
          <p:nvPr/>
        </p:nvGrpSpPr>
        <p:grpSpPr>
          <a:xfrm>
            <a:off x="1219200" y="3396726"/>
            <a:ext cx="7772400" cy="731674"/>
            <a:chOff x="533400" y="4692227"/>
            <a:chExt cx="7772400" cy="731674"/>
          </a:xfrm>
        </p:grpSpPr>
        <p:sp>
          <p:nvSpPr>
            <p:cNvPr id="4" name="Text Box 21">
              <a:extLst>
                <a:ext uri="{FF2B5EF4-FFF2-40B4-BE49-F238E27FC236}">
                  <a16:creationId xmlns:a16="http://schemas.microsoft.com/office/drawing/2014/main" id="{F6887F6B-81D1-6A29-7AEC-7818D04C15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9523" y="4962236"/>
              <a:ext cx="7649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need</a:t>
              </a:r>
            </a:p>
          </p:txBody>
        </p: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B8987787-2FAC-F48F-E56E-1A325EB05151}"/>
                </a:ext>
              </a:extLst>
            </p:cNvPr>
            <p:cNvCxnSpPr/>
            <p:nvPr/>
          </p:nvCxnSpPr>
          <p:spPr bwMode="auto">
            <a:xfrm>
              <a:off x="533400" y="5105400"/>
              <a:ext cx="7772400" cy="0"/>
            </a:xfrm>
            <a:prstGeom prst="line">
              <a:avLst/>
            </a:prstGeom>
            <a:noFill/>
            <a:ln w="381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" name="Text Box 21">
              <a:extLst>
                <a:ext uri="{FF2B5EF4-FFF2-40B4-BE49-F238E27FC236}">
                  <a16:creationId xmlns:a16="http://schemas.microsoft.com/office/drawing/2014/main" id="{D22FBB10-74BB-90B4-AF06-7F2AD2CA81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1000" y="4692227"/>
              <a:ext cx="7649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have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00297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uiExpand="1" build="allAtOnce" animBg="1"/>
      <p:bldP spid="50" grpId="0" animBg="1"/>
      <p:bldP spid="50" grpId="1" animBg="1"/>
      <p:bldP spid="2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5800" y="1218484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" name="Rectangle 44">
            <a:extLst>
              <a:ext uri="{FF2B5EF4-FFF2-40B4-BE49-F238E27FC236}">
                <a16:creationId xmlns:a16="http://schemas.microsoft.com/office/drawing/2014/main" id="{764C25BF-FDE9-4CA5-AFF9-A5D3568B9BC2}"/>
              </a:ext>
            </a:extLst>
          </p:cNvPr>
          <p:cNvSpPr/>
          <p:nvPr/>
        </p:nvSpPr>
        <p:spPr>
          <a:xfrm>
            <a:off x="4885253" y="2133600"/>
            <a:ext cx="29644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Proved some how.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Replace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with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</a:p>
        </p:txBody>
      </p:sp>
      <p:sp>
        <p:nvSpPr>
          <p:cNvPr id="46" name="AutoShape 8">
            <a:extLst>
              <a:ext uri="{FF2B5EF4-FFF2-40B4-BE49-F238E27FC236}">
                <a16:creationId xmlns:a16="http://schemas.microsoft.com/office/drawing/2014/main" id="{C0229A32-EFE9-4A17-90A6-1B1F1F5E8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3600" y="838200"/>
            <a:ext cx="4981053" cy="261548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1. 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</a:p>
          <a:p>
            <a:pPr marL="571500" marR="0" lvl="0" indent="-5715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romanL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(f(x))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5" name="Rectangle 2">
            <a:extLst>
              <a:ext uri="{FF2B5EF4-FFF2-40B4-BE49-F238E27FC236}">
                <a16:creationId xmlns:a16="http://schemas.microsoft.com/office/drawing/2014/main" id="{D5B7A60D-7AAE-4949-8B74-71C7148529E1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57556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Times New Roman" panose="02020603050405020304" pitchFamily="18" charset="0"/>
              </a:rPr>
              <a:t>Functions f.</a:t>
            </a:r>
            <a:endParaRPr kumimoji="0" lang="en-CA" altLang="en-US" sz="40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28" name="Group 29">
            <a:extLst>
              <a:ext uri="{FF2B5EF4-FFF2-40B4-BE49-F238E27FC236}">
                <a16:creationId xmlns:a16="http://schemas.microsoft.com/office/drawing/2014/main" id="{12830BE8-2572-405D-9ACA-3837AFA81E98}"/>
              </a:ext>
            </a:extLst>
          </p:cNvPr>
          <p:cNvGrpSpPr>
            <a:grpSpLocks/>
          </p:cNvGrpSpPr>
          <p:nvPr/>
        </p:nvGrpSpPr>
        <p:grpSpPr bwMode="auto">
          <a:xfrm>
            <a:off x="7955594" y="4876800"/>
            <a:ext cx="1189548" cy="1252690"/>
            <a:chOff x="2065" y="1551"/>
            <a:chExt cx="1628" cy="1988"/>
          </a:xfrm>
        </p:grpSpPr>
        <p:sp>
          <p:nvSpPr>
            <p:cNvPr id="29" name="Freeform 30">
              <a:extLst>
                <a:ext uri="{FF2B5EF4-FFF2-40B4-BE49-F238E27FC236}">
                  <a16:creationId xmlns:a16="http://schemas.microsoft.com/office/drawing/2014/main" id="{A87F7A88-17CC-4EC5-8A26-98B682C2B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1">
              <a:extLst>
                <a:ext uri="{FF2B5EF4-FFF2-40B4-BE49-F238E27FC236}">
                  <a16:creationId xmlns:a16="http://schemas.microsoft.com/office/drawing/2014/main" id="{49AC7531-3129-4624-9EE0-3D3061B4E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32">
              <a:extLst>
                <a:ext uri="{FF2B5EF4-FFF2-40B4-BE49-F238E27FC236}">
                  <a16:creationId xmlns:a16="http://schemas.microsoft.com/office/drawing/2014/main" id="{4A8D9DEF-6E24-4A82-AAF9-AD981CA55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33">
              <a:extLst>
                <a:ext uri="{FF2B5EF4-FFF2-40B4-BE49-F238E27FC236}">
                  <a16:creationId xmlns:a16="http://schemas.microsoft.com/office/drawing/2014/main" id="{4C2FD98C-19C3-458E-BE4A-27E37F92F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34">
              <a:extLst>
                <a:ext uri="{FF2B5EF4-FFF2-40B4-BE49-F238E27FC236}">
                  <a16:creationId xmlns:a16="http://schemas.microsoft.com/office/drawing/2014/main" id="{0725F267-E5AA-46D6-99F9-9CC187E8F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5">
              <a:extLst>
                <a:ext uri="{FF2B5EF4-FFF2-40B4-BE49-F238E27FC236}">
                  <a16:creationId xmlns:a16="http://schemas.microsoft.com/office/drawing/2014/main" id="{D394F041-3E85-428B-AD7A-3A94E1261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36">
              <a:extLst>
                <a:ext uri="{FF2B5EF4-FFF2-40B4-BE49-F238E27FC236}">
                  <a16:creationId xmlns:a16="http://schemas.microsoft.com/office/drawing/2014/main" id="{E68E5481-B108-42F9-9FEA-D1925EE6B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7">
              <a:extLst>
                <a:ext uri="{FF2B5EF4-FFF2-40B4-BE49-F238E27FC236}">
                  <a16:creationId xmlns:a16="http://schemas.microsoft.com/office/drawing/2014/main" id="{E2731F62-52CA-4179-886A-B70E6B837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1AA1E312-5F50-40CE-86E3-1AE1C5E07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001FE095-5D31-41BC-BC7E-A5EB85066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7199DB50-6A23-43D6-8669-51E478CED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6C1EE2F1-07A0-4A91-8F22-E99352FAA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30BEB6C1-7447-4020-B200-268017811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B1131CFF-69D8-486B-B1F8-41CECE158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B11DDD4C-AF0C-4D5D-8667-BE7D355AF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ECCB04B4-1B22-440B-803C-652E3F538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FFD7A5C8-63C2-4DC1-A7D1-11D2D86F2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9" name="AutoShape 35">
            <a:extLst>
              <a:ext uri="{FF2B5EF4-FFF2-40B4-BE49-F238E27FC236}">
                <a16:creationId xmlns:a16="http://schemas.microsoft.com/office/drawing/2014/main" id="{E54E3D09-85ED-4F4C-A989-9208DD99D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3733800"/>
            <a:ext cx="8610600" cy="2461486"/>
          </a:xfrm>
          <a:prstGeom prst="wedgeRoundRectCallout">
            <a:avLst>
              <a:gd name="adj1" fmla="val 51185"/>
              <a:gd name="adj2" fmla="val -1038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Syntax states which strings of characters are in the proper format.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formal proof should be done purely syntactically,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ie without meaning.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Here the substring “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f(x)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” is syntactically a term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because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stated to return an object.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Hence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can be replaced with it.</a:t>
            </a:r>
          </a:p>
        </p:txBody>
      </p:sp>
    </p:spTree>
    <p:extLst>
      <p:ext uri="{BB962C8B-B14F-4D97-AF65-F5344CB8AC3E}">
        <p14:creationId xmlns:p14="http://schemas.microsoft.com/office/powerpoint/2010/main" val="1736298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4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4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uiExpand="1" build="allAtOnce"/>
      <p:bldP spid="46" grpId="0" uiExpand="1" build="allAtOnce" animBg="1"/>
      <p:bldP spid="49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5800" y="1218484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" name="Rectangle 44">
            <a:extLst>
              <a:ext uri="{FF2B5EF4-FFF2-40B4-BE49-F238E27FC236}">
                <a16:creationId xmlns:a16="http://schemas.microsoft.com/office/drawing/2014/main" id="{764C25BF-FDE9-4CA5-AFF9-A5D3568B9BC2}"/>
              </a:ext>
            </a:extLst>
          </p:cNvPr>
          <p:cNvSpPr/>
          <p:nvPr/>
        </p:nvSpPr>
        <p:spPr>
          <a:xfrm>
            <a:off x="4885253" y="2133600"/>
            <a:ext cx="296449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Proved some how.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Replace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with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</a:p>
        </p:txBody>
      </p:sp>
      <p:sp>
        <p:nvSpPr>
          <p:cNvPr id="46" name="AutoShape 8">
            <a:extLst>
              <a:ext uri="{FF2B5EF4-FFF2-40B4-BE49-F238E27FC236}">
                <a16:creationId xmlns:a16="http://schemas.microsoft.com/office/drawing/2014/main" id="{C0229A32-EFE9-4A17-90A6-1B1F1F5E8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3600" y="838200"/>
            <a:ext cx="4981053" cy="261548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1. 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</a:p>
          <a:p>
            <a:pPr marL="571500" marR="0" lvl="0" indent="-5715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romanL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(f(x))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5" name="Rectangle 2">
            <a:extLst>
              <a:ext uri="{FF2B5EF4-FFF2-40B4-BE49-F238E27FC236}">
                <a16:creationId xmlns:a16="http://schemas.microsoft.com/office/drawing/2014/main" id="{D5B7A60D-7AAE-4949-8B74-71C7148529E1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57556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Times New Roman" panose="02020603050405020304" pitchFamily="18" charset="0"/>
              </a:rPr>
              <a:t>Functions f.</a:t>
            </a:r>
            <a:endParaRPr kumimoji="0" lang="en-CA" altLang="en-US" sz="40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28" name="Group 29">
            <a:extLst>
              <a:ext uri="{FF2B5EF4-FFF2-40B4-BE49-F238E27FC236}">
                <a16:creationId xmlns:a16="http://schemas.microsoft.com/office/drawing/2014/main" id="{12830BE8-2572-405D-9ACA-3837AFA81E98}"/>
              </a:ext>
            </a:extLst>
          </p:cNvPr>
          <p:cNvGrpSpPr>
            <a:grpSpLocks/>
          </p:cNvGrpSpPr>
          <p:nvPr/>
        </p:nvGrpSpPr>
        <p:grpSpPr bwMode="auto">
          <a:xfrm>
            <a:off x="7955594" y="4876800"/>
            <a:ext cx="1189548" cy="1252690"/>
            <a:chOff x="2065" y="1551"/>
            <a:chExt cx="1628" cy="1988"/>
          </a:xfrm>
        </p:grpSpPr>
        <p:sp>
          <p:nvSpPr>
            <p:cNvPr id="29" name="Freeform 30">
              <a:extLst>
                <a:ext uri="{FF2B5EF4-FFF2-40B4-BE49-F238E27FC236}">
                  <a16:creationId xmlns:a16="http://schemas.microsoft.com/office/drawing/2014/main" id="{A87F7A88-17CC-4EC5-8A26-98B682C2B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1">
              <a:extLst>
                <a:ext uri="{FF2B5EF4-FFF2-40B4-BE49-F238E27FC236}">
                  <a16:creationId xmlns:a16="http://schemas.microsoft.com/office/drawing/2014/main" id="{49AC7531-3129-4624-9EE0-3D3061B4E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32">
              <a:extLst>
                <a:ext uri="{FF2B5EF4-FFF2-40B4-BE49-F238E27FC236}">
                  <a16:creationId xmlns:a16="http://schemas.microsoft.com/office/drawing/2014/main" id="{4A8D9DEF-6E24-4A82-AAF9-AD981CA55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33">
              <a:extLst>
                <a:ext uri="{FF2B5EF4-FFF2-40B4-BE49-F238E27FC236}">
                  <a16:creationId xmlns:a16="http://schemas.microsoft.com/office/drawing/2014/main" id="{4C2FD98C-19C3-458E-BE4A-27E37F92F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34">
              <a:extLst>
                <a:ext uri="{FF2B5EF4-FFF2-40B4-BE49-F238E27FC236}">
                  <a16:creationId xmlns:a16="http://schemas.microsoft.com/office/drawing/2014/main" id="{0725F267-E5AA-46D6-99F9-9CC187E8F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5">
              <a:extLst>
                <a:ext uri="{FF2B5EF4-FFF2-40B4-BE49-F238E27FC236}">
                  <a16:creationId xmlns:a16="http://schemas.microsoft.com/office/drawing/2014/main" id="{D394F041-3E85-428B-AD7A-3A94E1261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36">
              <a:extLst>
                <a:ext uri="{FF2B5EF4-FFF2-40B4-BE49-F238E27FC236}">
                  <a16:creationId xmlns:a16="http://schemas.microsoft.com/office/drawing/2014/main" id="{E68E5481-B108-42F9-9FEA-D1925EE6B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7">
              <a:extLst>
                <a:ext uri="{FF2B5EF4-FFF2-40B4-BE49-F238E27FC236}">
                  <a16:creationId xmlns:a16="http://schemas.microsoft.com/office/drawing/2014/main" id="{E2731F62-52CA-4179-886A-B70E6B837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1AA1E312-5F50-40CE-86E3-1AE1C5E07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001FE095-5D31-41BC-BC7E-A5EB85066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7199DB50-6A23-43D6-8669-51E478CED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6C1EE2F1-07A0-4A91-8F22-E99352FAA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30BEB6C1-7447-4020-B200-268017811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B1131CFF-69D8-486B-B1F8-41CECE158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B11DDD4C-AF0C-4D5D-8667-BE7D355AF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ECCB04B4-1B22-440B-803C-652E3F538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FFD7A5C8-63C2-4DC1-A7D1-11D2D86F2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9" name="AutoShape 35">
            <a:extLst>
              <a:ext uri="{FF2B5EF4-FFF2-40B4-BE49-F238E27FC236}">
                <a16:creationId xmlns:a16="http://schemas.microsoft.com/office/drawing/2014/main" id="{E54E3D09-85ED-4F4C-A989-9208DD99D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3733800"/>
            <a:ext cx="8610600" cy="2461486"/>
          </a:xfrm>
          <a:prstGeom prst="wedgeRoundRectCallout">
            <a:avLst>
              <a:gd name="adj1" fmla="val 51185"/>
              <a:gd name="adj2" fmla="val -1038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400" dirty="0">
                <a:solidFill>
                  <a:srgbClr val="FFFFFF"/>
                </a:solidFill>
              </a:rPr>
              <a:t>(Yes, l</a:t>
            </a:r>
            <a:r>
              <a:rPr lang="en-US" altLang="en-US" sz="1400" noProof="0" dirty="0" err="1">
                <a:solidFill>
                  <a:srgbClr val="FFFFFF"/>
                </a:solidFill>
              </a:rPr>
              <a:t>ines</a:t>
            </a:r>
            <a:r>
              <a:rPr lang="en-US" altLang="en-US" sz="1400" noProof="0" dirty="0">
                <a:solidFill>
                  <a:srgbClr val="FFFFFF"/>
                </a:solidFill>
              </a:rPr>
              <a:t> i+2 and i+3 are the same.) </a:t>
            </a:r>
            <a:r>
              <a:rPr lang="en-US" altLang="en-US" sz="2400" noProof="0" dirty="0">
                <a:solidFill>
                  <a:srgbClr val="FFFFFF"/>
                </a:solidFill>
              </a:rPr>
              <a:t>Does line</a:t>
            </a:r>
            <a:r>
              <a:rPr kumimoji="0" lang="en-US" altLang="en-US" sz="2400" b="0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i+3 follow from i+2?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noProof="0" dirty="0">
                <a:solidFill>
                  <a:srgbClr val="FFFFFF"/>
                </a:solidFill>
              </a:rPr>
              <a:t>No!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02D75CD-CAA7-4676-8BE1-45A89CB709AC}"/>
              </a:ext>
            </a:extLst>
          </p:cNvPr>
          <p:cNvCxnSpPr/>
          <p:nvPr/>
        </p:nvCxnSpPr>
        <p:spPr bwMode="auto">
          <a:xfrm>
            <a:off x="3162300" y="3124200"/>
            <a:ext cx="2819400" cy="0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pic>
        <p:nvPicPr>
          <p:cNvPr id="5" name="Picture 4">
            <a:extLst>
              <a:ext uri="{FF2B5EF4-FFF2-40B4-BE49-F238E27FC236}">
                <a16:creationId xmlns:a16="http://schemas.microsoft.com/office/drawing/2014/main" id="{C530A2EF-A39E-43DA-AFCA-AE90A246394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22095" y="4694769"/>
            <a:ext cx="5581650" cy="2114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7920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5800" y="1218484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Rectangle 2">
            <a:extLst>
              <a:ext uri="{FF2B5EF4-FFF2-40B4-BE49-F238E27FC236}">
                <a16:creationId xmlns:a16="http://schemas.microsoft.com/office/drawing/2014/main" id="{D5B7A60D-7AAE-4949-8B74-71C7148529E1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57556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Times New Roman" panose="02020603050405020304" pitchFamily="18" charset="0"/>
              </a:rPr>
              <a:t>Functions f.</a:t>
            </a:r>
            <a:endParaRPr kumimoji="0" lang="en-CA" altLang="en-US" sz="40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28" name="Group 29">
            <a:extLst>
              <a:ext uri="{FF2B5EF4-FFF2-40B4-BE49-F238E27FC236}">
                <a16:creationId xmlns:a16="http://schemas.microsoft.com/office/drawing/2014/main" id="{12830BE8-2572-405D-9ACA-3837AFA81E98}"/>
              </a:ext>
            </a:extLst>
          </p:cNvPr>
          <p:cNvGrpSpPr>
            <a:grpSpLocks/>
          </p:cNvGrpSpPr>
          <p:nvPr/>
        </p:nvGrpSpPr>
        <p:grpSpPr bwMode="auto">
          <a:xfrm>
            <a:off x="7955594" y="4876800"/>
            <a:ext cx="1189548" cy="1252690"/>
            <a:chOff x="2065" y="1551"/>
            <a:chExt cx="1628" cy="1988"/>
          </a:xfrm>
        </p:grpSpPr>
        <p:sp>
          <p:nvSpPr>
            <p:cNvPr id="29" name="Freeform 30">
              <a:extLst>
                <a:ext uri="{FF2B5EF4-FFF2-40B4-BE49-F238E27FC236}">
                  <a16:creationId xmlns:a16="http://schemas.microsoft.com/office/drawing/2014/main" id="{A87F7A88-17CC-4EC5-8A26-98B682C2B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1">
              <a:extLst>
                <a:ext uri="{FF2B5EF4-FFF2-40B4-BE49-F238E27FC236}">
                  <a16:creationId xmlns:a16="http://schemas.microsoft.com/office/drawing/2014/main" id="{49AC7531-3129-4624-9EE0-3D3061B4E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32">
              <a:extLst>
                <a:ext uri="{FF2B5EF4-FFF2-40B4-BE49-F238E27FC236}">
                  <a16:creationId xmlns:a16="http://schemas.microsoft.com/office/drawing/2014/main" id="{4A8D9DEF-6E24-4A82-AAF9-AD981CA55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33">
              <a:extLst>
                <a:ext uri="{FF2B5EF4-FFF2-40B4-BE49-F238E27FC236}">
                  <a16:creationId xmlns:a16="http://schemas.microsoft.com/office/drawing/2014/main" id="{4C2FD98C-19C3-458E-BE4A-27E37F92F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34">
              <a:extLst>
                <a:ext uri="{FF2B5EF4-FFF2-40B4-BE49-F238E27FC236}">
                  <a16:creationId xmlns:a16="http://schemas.microsoft.com/office/drawing/2014/main" id="{0725F267-E5AA-46D6-99F9-9CC187E8F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5">
              <a:extLst>
                <a:ext uri="{FF2B5EF4-FFF2-40B4-BE49-F238E27FC236}">
                  <a16:creationId xmlns:a16="http://schemas.microsoft.com/office/drawing/2014/main" id="{D394F041-3E85-428B-AD7A-3A94E1261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36">
              <a:extLst>
                <a:ext uri="{FF2B5EF4-FFF2-40B4-BE49-F238E27FC236}">
                  <a16:creationId xmlns:a16="http://schemas.microsoft.com/office/drawing/2014/main" id="{E68E5481-B108-42F9-9FEA-D1925EE6B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7">
              <a:extLst>
                <a:ext uri="{FF2B5EF4-FFF2-40B4-BE49-F238E27FC236}">
                  <a16:creationId xmlns:a16="http://schemas.microsoft.com/office/drawing/2014/main" id="{E2731F62-52CA-4179-886A-B70E6B837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1AA1E312-5F50-40CE-86E3-1AE1C5E07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001FE095-5D31-41BC-BC7E-A5EB85066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7199DB50-6A23-43D6-8669-51E478CED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6C1EE2F1-07A0-4A91-8F22-E99352FAA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30BEB6C1-7447-4020-B200-268017811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B1131CFF-69D8-486B-B1F8-41CECE158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B11DDD4C-AF0C-4D5D-8667-BE7D355AF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ECCB04B4-1B22-440B-803C-652E3F538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FFD7A5C8-63C2-4DC1-A7D1-11D2D86F2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9" name="AutoShape 35">
            <a:extLst>
              <a:ext uri="{FF2B5EF4-FFF2-40B4-BE49-F238E27FC236}">
                <a16:creationId xmlns:a16="http://schemas.microsoft.com/office/drawing/2014/main" id="{E54E3D09-85ED-4F4C-A989-9208DD99D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3733800"/>
            <a:ext cx="8610600" cy="2461486"/>
          </a:xfrm>
          <a:prstGeom prst="wedgeRoundRectCallout">
            <a:avLst>
              <a:gd name="adj1" fmla="val 51185"/>
              <a:gd name="adj2" fmla="val -1038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Yes, this</a:t>
            </a:r>
            <a:r>
              <a:rPr kumimoji="0" lang="en-US" altLang="en-US" sz="2400" b="0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i+3 does follow from i+2,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because</a:t>
            </a:r>
            <a:r>
              <a:rPr kumimoji="0" lang="en-US" altLang="en-US" sz="2400" b="0" i="0" u="none" strike="noStrike" kern="1200" cap="none" spc="0" normalizeH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  <a:r>
              <a:rPr kumimoji="0" lang="en-US" altLang="en-US" sz="2400" b="0" i="0" u="none" strike="noStrike" kern="1200" cap="none" spc="0" normalizeH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must hit some object </a:t>
            </a:r>
            <a:r>
              <a:rPr kumimoji="0" lang="en-US" altLang="en-US" sz="2400" b="0" i="0" u="none" strike="noStrike" kern="1200" cap="none" spc="0" normalizeH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530A2EF-A39E-43DA-AFCA-AE90A246394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22095" y="4694769"/>
            <a:ext cx="5581650" cy="2114550"/>
          </a:xfrm>
          <a:prstGeom prst="rect">
            <a:avLst/>
          </a:prstGeom>
        </p:spPr>
      </p:pic>
      <p:sp>
        <p:nvSpPr>
          <p:cNvPr id="45" name="Rectangle 44">
            <a:extLst>
              <a:ext uri="{FF2B5EF4-FFF2-40B4-BE49-F238E27FC236}">
                <a16:creationId xmlns:a16="http://schemas.microsoft.com/office/drawing/2014/main" id="{764C25BF-FDE9-4CA5-AFF9-A5D3568B9BC2}"/>
              </a:ext>
            </a:extLst>
          </p:cNvPr>
          <p:cNvSpPr/>
          <p:nvPr/>
        </p:nvSpPr>
        <p:spPr>
          <a:xfrm>
            <a:off x="4885253" y="2133600"/>
            <a:ext cx="296449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Proved some how.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Replace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with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</a:p>
          <a:p>
            <a:pPr lvl="0"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Add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</p:txBody>
      </p:sp>
      <p:sp>
        <p:nvSpPr>
          <p:cNvPr id="46" name="AutoShape 8">
            <a:extLst>
              <a:ext uri="{FF2B5EF4-FFF2-40B4-BE49-F238E27FC236}">
                <a16:creationId xmlns:a16="http://schemas.microsoft.com/office/drawing/2014/main" id="{C0229A32-EFE9-4A17-90A6-1B1F1F5E8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3600" y="838200"/>
            <a:ext cx="4981053" cy="261548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1. 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</a:p>
          <a:p>
            <a:pPr marL="571500" marR="0" lvl="0" indent="-5715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romanL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(f(x))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r>
              <a:rPr lang="en-US" altLang="en-US" sz="2400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(x)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93076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5" descr="j0116172">
            <a:extLst>
              <a:ext uri="{FF2B5EF4-FFF2-40B4-BE49-F238E27FC236}">
                <a16:creationId xmlns:a16="http://schemas.microsoft.com/office/drawing/2014/main" id="{C9058BF9-450E-443C-B14F-B0E7AECB5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5800" y="1218484"/>
            <a:ext cx="1103012" cy="1500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Rectangle 2">
            <a:extLst>
              <a:ext uri="{FF2B5EF4-FFF2-40B4-BE49-F238E27FC236}">
                <a16:creationId xmlns:a16="http://schemas.microsoft.com/office/drawing/2014/main" id="{D5B7A60D-7AAE-4949-8B74-71C7148529E1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57556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Times New Roman" panose="02020603050405020304" pitchFamily="18" charset="0"/>
              </a:rPr>
              <a:t>Functions f.</a:t>
            </a:r>
            <a:endParaRPr kumimoji="0" lang="en-CA" altLang="en-US" sz="40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28" name="Group 29">
            <a:extLst>
              <a:ext uri="{FF2B5EF4-FFF2-40B4-BE49-F238E27FC236}">
                <a16:creationId xmlns:a16="http://schemas.microsoft.com/office/drawing/2014/main" id="{12830BE8-2572-405D-9ACA-3837AFA81E98}"/>
              </a:ext>
            </a:extLst>
          </p:cNvPr>
          <p:cNvGrpSpPr>
            <a:grpSpLocks/>
          </p:cNvGrpSpPr>
          <p:nvPr/>
        </p:nvGrpSpPr>
        <p:grpSpPr bwMode="auto">
          <a:xfrm>
            <a:off x="7955594" y="4876800"/>
            <a:ext cx="1189548" cy="1252690"/>
            <a:chOff x="2065" y="1551"/>
            <a:chExt cx="1628" cy="1988"/>
          </a:xfrm>
        </p:grpSpPr>
        <p:sp>
          <p:nvSpPr>
            <p:cNvPr id="29" name="Freeform 30">
              <a:extLst>
                <a:ext uri="{FF2B5EF4-FFF2-40B4-BE49-F238E27FC236}">
                  <a16:creationId xmlns:a16="http://schemas.microsoft.com/office/drawing/2014/main" id="{A87F7A88-17CC-4EC5-8A26-98B682C2B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0" name="Freeform 31">
              <a:extLst>
                <a:ext uri="{FF2B5EF4-FFF2-40B4-BE49-F238E27FC236}">
                  <a16:creationId xmlns:a16="http://schemas.microsoft.com/office/drawing/2014/main" id="{49AC7531-3129-4624-9EE0-3D3061B4E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" name="Freeform 32">
              <a:extLst>
                <a:ext uri="{FF2B5EF4-FFF2-40B4-BE49-F238E27FC236}">
                  <a16:creationId xmlns:a16="http://schemas.microsoft.com/office/drawing/2014/main" id="{4A8D9DEF-6E24-4A82-AAF9-AD981CA55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2" name="Freeform 33">
              <a:extLst>
                <a:ext uri="{FF2B5EF4-FFF2-40B4-BE49-F238E27FC236}">
                  <a16:creationId xmlns:a16="http://schemas.microsoft.com/office/drawing/2014/main" id="{4C2FD98C-19C3-458E-BE4A-27E37F92F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3" name="Freeform 34">
              <a:extLst>
                <a:ext uri="{FF2B5EF4-FFF2-40B4-BE49-F238E27FC236}">
                  <a16:creationId xmlns:a16="http://schemas.microsoft.com/office/drawing/2014/main" id="{0725F267-E5AA-46D6-99F9-9CC187E8F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5">
              <a:extLst>
                <a:ext uri="{FF2B5EF4-FFF2-40B4-BE49-F238E27FC236}">
                  <a16:creationId xmlns:a16="http://schemas.microsoft.com/office/drawing/2014/main" id="{D394F041-3E85-428B-AD7A-3A94E1261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5" name="Freeform 36">
              <a:extLst>
                <a:ext uri="{FF2B5EF4-FFF2-40B4-BE49-F238E27FC236}">
                  <a16:creationId xmlns:a16="http://schemas.microsoft.com/office/drawing/2014/main" id="{E68E5481-B108-42F9-9FEA-D1925EE6B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6" name="Freeform 37">
              <a:extLst>
                <a:ext uri="{FF2B5EF4-FFF2-40B4-BE49-F238E27FC236}">
                  <a16:creationId xmlns:a16="http://schemas.microsoft.com/office/drawing/2014/main" id="{E2731F62-52CA-4179-886A-B70E6B837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1AA1E312-5F50-40CE-86E3-1AE1C5E07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001FE095-5D31-41BC-BC7E-A5EB85066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7199DB50-6A23-43D6-8669-51E478CED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6C1EE2F1-07A0-4A91-8F22-E99352FAA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30BEB6C1-7447-4020-B200-268017811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B1131CFF-69D8-486B-B1F8-41CECE158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B11DDD4C-AF0C-4D5D-8667-BE7D355AF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ECCB04B4-1B22-440B-803C-652E3F538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FFD7A5C8-63C2-4DC1-A7D1-11D2D86F2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49" name="AutoShape 35">
            <a:extLst>
              <a:ext uri="{FF2B5EF4-FFF2-40B4-BE49-F238E27FC236}">
                <a16:creationId xmlns:a16="http://schemas.microsoft.com/office/drawing/2014/main" id="{E54E3D09-85ED-4F4C-A989-9208DD99D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3733800"/>
            <a:ext cx="8610600" cy="2461486"/>
          </a:xfrm>
          <a:prstGeom prst="wedgeRoundRectCallout">
            <a:avLst>
              <a:gd name="adj1" fmla="val 51185"/>
              <a:gd name="adj2" fmla="val -1038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one is great because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a free variable.</a:t>
            </a:r>
            <a:endParaRPr kumimoji="0" lang="en-CA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26" name="Picture 25">
            <a:extLst>
              <a:ext uri="{FF2B5EF4-FFF2-40B4-BE49-F238E27FC236}">
                <a16:creationId xmlns:a16="http://schemas.microsoft.com/office/drawing/2014/main" id="{9C8FDAFB-E171-4DCE-9FCE-AC08F35F488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22095" y="4694769"/>
            <a:ext cx="5581650" cy="2114550"/>
          </a:xfrm>
          <a:prstGeom prst="rect">
            <a:avLst/>
          </a:prstGeom>
        </p:spPr>
      </p:pic>
      <p:sp>
        <p:nvSpPr>
          <p:cNvPr id="45" name="Rectangle 44">
            <a:extLst>
              <a:ext uri="{FF2B5EF4-FFF2-40B4-BE49-F238E27FC236}">
                <a16:creationId xmlns:a16="http://schemas.microsoft.com/office/drawing/2014/main" id="{764C25BF-FDE9-4CA5-AFF9-A5D3568B9BC2}"/>
              </a:ext>
            </a:extLst>
          </p:cNvPr>
          <p:cNvSpPr/>
          <p:nvPr/>
        </p:nvSpPr>
        <p:spPr>
          <a:xfrm>
            <a:off x="4885253" y="2133600"/>
            <a:ext cx="296449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Proved some how.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Replace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with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f(x)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</a:p>
        </p:txBody>
      </p:sp>
      <p:sp>
        <p:nvSpPr>
          <p:cNvPr id="46" name="AutoShape 8">
            <a:extLst>
              <a:ext uri="{FF2B5EF4-FFF2-40B4-BE49-F238E27FC236}">
                <a16:creationId xmlns:a16="http://schemas.microsoft.com/office/drawing/2014/main" id="{C0229A32-EFE9-4A17-90A6-1B1F1F5E8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3600" y="838200"/>
            <a:ext cx="4981053" cy="2615484"/>
          </a:xfrm>
          <a:prstGeom prst="wedgeRectCallout">
            <a:avLst>
              <a:gd name="adj1" fmla="val -56780"/>
              <a:gd name="adj2" fmla="val -35388"/>
            </a:avLst>
          </a:prstGeom>
          <a:noFill/>
          <a:ln w="12700" cap="flat" cmpd="sng" algn="ctr">
            <a:solidFill>
              <a:srgbClr val="FF00FF">
                <a:lumMod val="100000"/>
              </a:srgbClr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1. </a:t>
            </a:r>
            <a:r>
              <a:rPr kumimoji="0" lang="en-US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</a:p>
          <a:p>
            <a:pPr marL="571500" marR="0" lvl="0" indent="-5715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AutoNum type="romanL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⁝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(y)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(f(x))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+3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(f(x))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206139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9B04AC6C-2E09-4ED0-A6B6-7A3296B89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152400" y="5615504"/>
            <a:ext cx="838200" cy="1140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AutoShape 8">
            <a:extLst>
              <a:ext uri="{FF2B5EF4-FFF2-40B4-BE49-F238E27FC236}">
                <a16:creationId xmlns:a16="http://schemas.microsoft.com/office/drawing/2014/main" id="{175CF7DC-42B9-4A65-A9F8-F916DF5E9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1" y="979715"/>
            <a:ext cx="7391400" cy="5643980"/>
          </a:xfrm>
          <a:prstGeom prst="wedgeRectCallout">
            <a:avLst>
              <a:gd name="adj1" fmla="val -53911"/>
              <a:gd name="adj2" fmla="val 31279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Deduction Goal LHS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RHS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"</a:t>
            </a:r>
            <a:r>
              <a:rPr lang="en-US" altLang="en-US" sz="2400" noProof="0" dirty="0">
                <a:solidFill>
                  <a:srgbClr val="FFFFFF"/>
                </a:solidFill>
              </a:rPr>
              <a:t>v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f(</a:t>
            </a:r>
            <a:r>
              <a:rPr lang="en-US" altLang="en-US" sz="2400" noProof="0" dirty="0">
                <a:solidFill>
                  <a:srgbClr val="FFFFFF"/>
                </a:solidFill>
                <a:sym typeface="Symbol" panose="05050102010706020507" pitchFamily="18" charset="2"/>
              </a:rPr>
              <a:t>u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)=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v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</a:t>
            </a:r>
            <a:r>
              <a:rPr lang="en-US" altLang="en-US" sz="2400" dirty="0">
                <a:solidFill>
                  <a:srgbClr val="FFFFFF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u f(</a:t>
            </a:r>
            <a:r>
              <a:rPr lang="en-US" altLang="en-US" sz="2400">
                <a:solidFill>
                  <a:srgbClr val="FFFFFF"/>
                </a:solidFill>
                <a:sym typeface="Symbol" panose="05050102010706020507" pitchFamily="18" charset="2"/>
              </a:rPr>
              <a:t>u</a:t>
            </a:r>
            <a:r>
              <a:rPr lang="en-US" altLang="en-US" sz="240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)=y</a:t>
            </a: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  <a:defRPr/>
            </a:pPr>
            <a:endParaRPr lang="en-US" altLang="en-US" sz="2400" dirty="0">
              <a:solidFill>
                <a:srgbClr val="FFFFFF"/>
              </a:solidFill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  <a:defRPr/>
            </a:pP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f(</a:t>
            </a:r>
            <a:r>
              <a:rPr lang="en-US" altLang="en-US" sz="2400" noProof="0">
                <a:solidFill>
                  <a:srgbClr val="FFFFFF"/>
                </a:solidFill>
                <a:sym typeface="Symbol" panose="05050102010706020507" pitchFamily="18" charset="2"/>
              </a:rPr>
              <a:t>x</a:t>
            </a:r>
            <a:r>
              <a:rPr kumimoji="0" lang="en-US" altLang="en-US" sz="24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lang="en-US" altLang="en-US" sz="240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))=</a:t>
            </a:r>
            <a:r>
              <a:rPr lang="en-US" altLang="en-US" sz="240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y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Goal LHS</a:t>
            </a:r>
            <a:r>
              <a:rPr lang="en-US" altLang="en-US" sz="2400" dirty="0">
                <a:solidFill>
                  <a:srgbClr val="FFFFFF"/>
                </a:solidFill>
              </a:rPr>
              <a:t>'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RHS</a:t>
            </a:r>
            <a:r>
              <a:rPr lang="en-US" altLang="en-US" sz="2400" dirty="0">
                <a:solidFill>
                  <a:srgbClr val="FFFFFF"/>
                </a:solidFill>
              </a:rPr>
              <a:t>'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    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α(f(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))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lvl="0" indent="-514350" eaLnBrk="1" hangingPunct="1">
              <a:spcBef>
                <a:spcPct val="0"/>
              </a:spcBef>
              <a:buFont typeface="+mj-lt"/>
              <a:buAutoNum type="arabicPeriod"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          α(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f(</a:t>
            </a:r>
            <a:r>
              <a:rPr lang="en-US" altLang="en-US" sz="2400">
                <a:solidFill>
                  <a:srgbClr val="FFFFFF"/>
                </a:solidFill>
                <a:sym typeface="Symbol" panose="05050102010706020507" pitchFamily="18" charset="2"/>
              </a:rPr>
              <a:t>x</a:t>
            </a:r>
            <a:r>
              <a:rPr lang="en-US" altLang="en-US" sz="2400" baseline="-25000">
                <a:solidFill>
                  <a:srgbClr val="FFFFFF"/>
                </a:solidFill>
                <a:latin typeface="Symbol" pitchFamily="18" charset="2"/>
              </a:rPr>
              <a:t>$</a:t>
            </a:r>
            <a:r>
              <a:rPr lang="en-US" altLang="en-US" sz="240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(y))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        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α(y)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       "</a:t>
            </a:r>
            <a:r>
              <a:rPr lang="en-US" altLang="en-US" sz="2400">
                <a:solidFill>
                  <a:srgbClr val="FFFFFF"/>
                </a:solidFill>
              </a:rPr>
              <a:t>y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α(</a:t>
            </a:r>
            <a:r>
              <a:rPr lang="en-US" altLang="en-US" sz="2400">
                <a:solidFill>
                  <a:srgbClr val="FFFFFF"/>
                </a:solidFill>
              </a:rPr>
              <a:t>y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LHS'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RHS'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LHS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RHS  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2D3F9DC-AA4F-44F9-B6CF-ABEFD5921CE9}"/>
              </a:ext>
            </a:extLst>
          </p:cNvPr>
          <p:cNvSpPr/>
          <p:nvPr/>
        </p:nvSpPr>
        <p:spPr>
          <a:xfrm>
            <a:off x="4768510" y="1360716"/>
            <a:ext cx="3835537" cy="526297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lvl="0" algn="l"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x=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f(</a:t>
            </a:r>
            <a:r>
              <a:rPr lang="en-US" altLang="en-US" sz="2400" dirty="0">
                <a:solidFill>
                  <a:srgbClr val="FFFFFF"/>
                </a:solidFill>
                <a:sym typeface="Symbol" panose="05050102010706020507" pitchFamily="18" charset="2"/>
              </a:rPr>
              <a:t>x</a:t>
            </a:r>
            <a:r>
              <a:rPr lang="en-US" altLang="en-US" sz="2400" baseline="-25000" dirty="0">
                <a:solidFill>
                  <a:srgbClr val="FFFFFF"/>
                </a:solidFill>
                <a:latin typeface="Symbol" pitchFamily="18" charset="2"/>
              </a:rPr>
              <a:t>$</a:t>
            </a:r>
            <a:r>
              <a:rPr lang="en-US" altLang="en-US" sz="24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(y))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0" marR="0" lvl="3" indent="-9144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If t</a:t>
            </a:r>
            <a:r>
              <a:rPr kumimoji="0" lang="en-CA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=t</a:t>
            </a:r>
            <a:r>
              <a:rPr kumimoji="0" lang="en-CA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 (4), then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(t</a:t>
            </a:r>
            <a:r>
              <a:rPr kumimoji="0" lang="en-CA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1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 </a:t>
            </a:r>
            <a:r>
              <a:rPr kumimoji="0" lang="en-CA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iff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(t</a:t>
            </a:r>
            <a:r>
              <a:rPr kumimoji="0" lang="en-CA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2</a:t>
            </a:r>
            <a:r>
              <a: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Add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Conclude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Most Excellent!</a:t>
            </a:r>
          </a:p>
        </p:txBody>
      </p:sp>
      <p:sp>
        <p:nvSpPr>
          <p:cNvPr id="12" name="Rectangle 2">
            <a:extLst>
              <a:ext uri="{FF2B5EF4-FFF2-40B4-BE49-F238E27FC236}">
                <a16:creationId xmlns:a16="http://schemas.microsoft.com/office/drawing/2014/main" id="{42E26145-E0A9-45E1-B7CC-78F2623A88C6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57556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Times New Roman" panose="02020603050405020304" pitchFamily="18" charset="0"/>
              </a:rPr>
              <a:t>Functions f.</a:t>
            </a:r>
            <a:endParaRPr kumimoji="0" lang="en-CA" altLang="en-US" sz="40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13" name="Text Box 22">
            <a:extLst>
              <a:ext uri="{FF2B5EF4-FFF2-40B4-BE49-F238E27FC236}">
                <a16:creationId xmlns:a16="http://schemas.microsoft.com/office/drawing/2014/main" id="{99448911-AFC0-4A4A-8A67-F8F33998F3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9659" y="521707"/>
            <a:ext cx="38726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[(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α(f(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)))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("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y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α(y))]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4" name="Text Box 43">
            <a:extLst>
              <a:ext uri="{FF2B5EF4-FFF2-40B4-BE49-F238E27FC236}">
                <a16:creationId xmlns:a16="http://schemas.microsoft.com/office/drawing/2014/main" id="{DF9FD488-A3B3-4F4A-9113-0710D911FF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21707"/>
            <a:ext cx="98777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Prove:</a:t>
            </a:r>
          </a:p>
        </p:txBody>
      </p:sp>
      <p:sp>
        <p:nvSpPr>
          <p:cNvPr id="15" name="Text Box 22">
            <a:extLst>
              <a:ext uri="{FF2B5EF4-FFF2-40B4-BE49-F238E27FC236}">
                <a16:creationId xmlns:a16="http://schemas.microsoft.com/office/drawing/2014/main" id="{571162BD-ED28-4D9D-B0EA-D2044053BC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4089" y="521916"/>
            <a:ext cx="20438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[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lang="en-US" altLang="en-US" sz="2400">
                <a:solidFill>
                  <a:srgbClr val="FFC000"/>
                </a:solidFill>
              </a:rPr>
              <a:t>v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lang="en-US" altLang="en-US" sz="2400">
                <a:solidFill>
                  <a:srgbClr val="FFC000"/>
                </a:solidFill>
                <a:latin typeface="Times New Roman"/>
              </a:rPr>
              <a:t>u</a:t>
            </a:r>
            <a:r>
              <a:rPr lang="en-US" altLang="en-US" sz="2400">
                <a:solidFill>
                  <a:srgbClr val="FFC000"/>
                </a:solidFill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f(</a:t>
            </a:r>
            <a:r>
              <a:rPr lang="en-US" altLang="en-US" sz="2400">
                <a:solidFill>
                  <a:srgbClr val="FFC000"/>
                </a:solidFill>
              </a:rPr>
              <a:t>u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)=v]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F460C42C-BD24-4C97-B769-67635BBB25D1}"/>
              </a:ext>
            </a:extLst>
          </p:cNvPr>
          <p:cNvSpPr/>
          <p:nvPr/>
        </p:nvSpPr>
        <p:spPr>
          <a:xfrm>
            <a:off x="3185830" y="423736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74CBFDF4-6C85-AD2B-FFAC-7D42825EE4C4}"/>
              </a:ext>
            </a:extLst>
          </p:cNvPr>
          <p:cNvSpPr/>
          <p:nvPr/>
        </p:nvSpPr>
        <p:spPr>
          <a:xfrm>
            <a:off x="1743364" y="5729985"/>
            <a:ext cx="1658263" cy="500086"/>
          </a:xfrm>
          <a:prstGeom prst="ellipse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B81F671A-CC4F-5261-291F-BE4C5EA954AE}"/>
              </a:ext>
            </a:extLst>
          </p:cNvPr>
          <p:cNvSpPr/>
          <p:nvPr/>
        </p:nvSpPr>
        <p:spPr>
          <a:xfrm>
            <a:off x="2057400" y="5334000"/>
            <a:ext cx="1905000" cy="500086"/>
          </a:xfrm>
          <a:prstGeom prst="ellipse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D811CAA0-D341-72B6-D6C4-F0C74082F5B5}"/>
              </a:ext>
            </a:extLst>
          </p:cNvPr>
          <p:cNvSpPr/>
          <p:nvPr/>
        </p:nvSpPr>
        <p:spPr>
          <a:xfrm>
            <a:off x="2438400" y="5006406"/>
            <a:ext cx="1337655" cy="479994"/>
          </a:xfrm>
          <a:prstGeom prst="ellipse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75ABDAF-D0D8-8ED0-F71E-0E86BEA7DA56}"/>
              </a:ext>
            </a:extLst>
          </p:cNvPr>
          <p:cNvSpPr/>
          <p:nvPr/>
        </p:nvSpPr>
        <p:spPr>
          <a:xfrm>
            <a:off x="2548546" y="4648200"/>
            <a:ext cx="759368" cy="479994"/>
          </a:xfrm>
          <a:prstGeom prst="ellipse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C8046C1F-CAF2-6695-FAD0-CF7230F99152}"/>
              </a:ext>
            </a:extLst>
          </p:cNvPr>
          <p:cNvSpPr/>
          <p:nvPr/>
        </p:nvSpPr>
        <p:spPr>
          <a:xfrm>
            <a:off x="2502717" y="3547750"/>
            <a:ext cx="1628531" cy="461665"/>
          </a:xfrm>
          <a:prstGeom prst="ellipse">
            <a:avLst/>
          </a:prstGeom>
          <a:ln w="38100">
            <a:solidFill>
              <a:srgbClr val="FFFF00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9A7C9721-F46F-A236-16FE-6DB6740B1F40}"/>
              </a:ext>
            </a:extLst>
          </p:cNvPr>
          <p:cNvSpPr/>
          <p:nvPr/>
        </p:nvSpPr>
        <p:spPr>
          <a:xfrm>
            <a:off x="1981200" y="1741116"/>
            <a:ext cx="2103867" cy="432036"/>
          </a:xfrm>
          <a:prstGeom prst="ellipse">
            <a:avLst/>
          </a:prstGeom>
          <a:ln w="38100">
            <a:solidFill>
              <a:srgbClr val="FFFF00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8536FEB9-EB5E-A409-EBAB-D09DC55A1CFE}"/>
              </a:ext>
            </a:extLst>
          </p:cNvPr>
          <p:cNvSpPr/>
          <p:nvPr/>
        </p:nvSpPr>
        <p:spPr>
          <a:xfrm>
            <a:off x="2030771" y="2122024"/>
            <a:ext cx="1600200" cy="392484"/>
          </a:xfrm>
          <a:prstGeom prst="ellipse">
            <a:avLst/>
          </a:prstGeom>
          <a:ln w="38100">
            <a:solidFill>
              <a:srgbClr val="FFFF00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B6BE5A8-3E64-A2B7-F48E-79A024BA1E50}"/>
              </a:ext>
            </a:extLst>
          </p:cNvPr>
          <p:cNvGrpSpPr/>
          <p:nvPr/>
        </p:nvGrpSpPr>
        <p:grpSpPr>
          <a:xfrm>
            <a:off x="228600" y="3764126"/>
            <a:ext cx="7772400" cy="731674"/>
            <a:chOff x="533400" y="4692227"/>
            <a:chExt cx="7772400" cy="731674"/>
          </a:xfrm>
        </p:grpSpPr>
        <p:sp>
          <p:nvSpPr>
            <p:cNvPr id="31" name="Text Box 21">
              <a:extLst>
                <a:ext uri="{FF2B5EF4-FFF2-40B4-BE49-F238E27FC236}">
                  <a16:creationId xmlns:a16="http://schemas.microsoft.com/office/drawing/2014/main" id="{51B5D52B-7010-E830-5C54-9287A80883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9523" y="4962236"/>
              <a:ext cx="7649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need</a:t>
              </a:r>
            </a:p>
          </p:txBody>
        </p: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7B23F81A-ABAA-E45A-589A-9C2B535316CD}"/>
                </a:ext>
              </a:extLst>
            </p:cNvPr>
            <p:cNvCxnSpPr/>
            <p:nvPr/>
          </p:nvCxnSpPr>
          <p:spPr bwMode="auto">
            <a:xfrm>
              <a:off x="533400" y="5105400"/>
              <a:ext cx="7772400" cy="0"/>
            </a:xfrm>
            <a:prstGeom prst="line">
              <a:avLst/>
            </a:prstGeom>
            <a:noFill/>
            <a:ln w="381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" name="Text Box 21">
              <a:extLst>
                <a:ext uri="{FF2B5EF4-FFF2-40B4-BE49-F238E27FC236}">
                  <a16:creationId xmlns:a16="http://schemas.microsoft.com/office/drawing/2014/main" id="{6CA4AD80-8B63-7605-9995-00C2C5185F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1000" y="4692227"/>
              <a:ext cx="7649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have</a:t>
              </a:r>
            </a:p>
          </p:txBody>
        </p: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F54E2379-EBE4-DC71-4B00-41840F726437}"/>
              </a:ext>
            </a:extLst>
          </p:cNvPr>
          <p:cNvSpPr/>
          <p:nvPr/>
        </p:nvSpPr>
        <p:spPr>
          <a:xfrm>
            <a:off x="2667000" y="2895600"/>
            <a:ext cx="381000" cy="381000"/>
          </a:xfrm>
          <a:prstGeom prst="rect">
            <a:avLst/>
          </a:prstGeom>
          <a:solidFill>
            <a:srgbClr val="000066"/>
          </a:solidFill>
        </p:spPr>
        <p:txBody>
          <a:bodyPr wrap="square" rtlCol="0" anchor="ctr">
            <a:spAutoFit/>
          </a:bodyPr>
          <a:lstStyle/>
          <a:p>
            <a:pPr algn="l"/>
            <a:endParaRPr lang="en-GB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97316E9-7533-EA08-26F6-0ED2337F274D}"/>
              </a:ext>
            </a:extLst>
          </p:cNvPr>
          <p:cNvGrpSpPr/>
          <p:nvPr/>
        </p:nvGrpSpPr>
        <p:grpSpPr>
          <a:xfrm>
            <a:off x="240144" y="2293127"/>
            <a:ext cx="4464261" cy="1937127"/>
            <a:chOff x="240144" y="2293127"/>
            <a:chExt cx="4464261" cy="1937127"/>
          </a:xfrm>
        </p:grpSpPr>
        <p:sp>
          <p:nvSpPr>
            <p:cNvPr id="2" name="Freeform: Shape 1">
              <a:extLst>
                <a:ext uri="{FF2B5EF4-FFF2-40B4-BE49-F238E27FC236}">
                  <a16:creationId xmlns:a16="http://schemas.microsoft.com/office/drawing/2014/main" id="{B7BC099B-24C8-458A-58A4-F8D4D7E2BF7D}"/>
                </a:ext>
              </a:extLst>
            </p:cNvPr>
            <p:cNvSpPr/>
            <p:nvPr/>
          </p:nvSpPr>
          <p:spPr>
            <a:xfrm>
              <a:off x="240144" y="2670471"/>
              <a:ext cx="4464261" cy="1559783"/>
            </a:xfrm>
            <a:custGeom>
              <a:avLst/>
              <a:gdLst>
                <a:gd name="connsiteX0" fmla="*/ 0 w 8737600"/>
                <a:gd name="connsiteY0" fmla="*/ 72729 h 1530235"/>
                <a:gd name="connsiteX1" fmla="*/ 3685309 w 8737600"/>
                <a:gd name="connsiteY1" fmla="*/ 45020 h 1530235"/>
                <a:gd name="connsiteX2" fmla="*/ 4137891 w 8737600"/>
                <a:gd name="connsiteY2" fmla="*/ 599202 h 1530235"/>
                <a:gd name="connsiteX3" fmla="*/ 1025236 w 8737600"/>
                <a:gd name="connsiteY3" fmla="*/ 636147 h 1530235"/>
                <a:gd name="connsiteX4" fmla="*/ 1274618 w 8737600"/>
                <a:gd name="connsiteY4" fmla="*/ 1448947 h 1530235"/>
                <a:gd name="connsiteX5" fmla="*/ 8737600 w 8737600"/>
                <a:gd name="connsiteY5" fmla="*/ 1458184 h 1530235"/>
                <a:gd name="connsiteX0" fmla="*/ 0 w 4371897"/>
                <a:gd name="connsiteY0" fmla="*/ 72729 h 1448947"/>
                <a:gd name="connsiteX1" fmla="*/ 3685309 w 4371897"/>
                <a:gd name="connsiteY1" fmla="*/ 45020 h 1448947"/>
                <a:gd name="connsiteX2" fmla="*/ 4137891 w 4371897"/>
                <a:gd name="connsiteY2" fmla="*/ 599202 h 1448947"/>
                <a:gd name="connsiteX3" fmla="*/ 1025236 w 4371897"/>
                <a:gd name="connsiteY3" fmla="*/ 636147 h 1448947"/>
                <a:gd name="connsiteX4" fmla="*/ 1274618 w 4371897"/>
                <a:gd name="connsiteY4" fmla="*/ 1448947 h 1448947"/>
                <a:gd name="connsiteX0" fmla="*/ 442007 w 4813904"/>
                <a:gd name="connsiteY0" fmla="*/ 72729 h 1513601"/>
                <a:gd name="connsiteX1" fmla="*/ 4127316 w 4813904"/>
                <a:gd name="connsiteY1" fmla="*/ 45020 h 1513601"/>
                <a:gd name="connsiteX2" fmla="*/ 4579898 w 4813904"/>
                <a:gd name="connsiteY2" fmla="*/ 599202 h 1513601"/>
                <a:gd name="connsiteX3" fmla="*/ 1467243 w 4813904"/>
                <a:gd name="connsiteY3" fmla="*/ 636147 h 1513601"/>
                <a:gd name="connsiteX4" fmla="*/ 488188 w 4813904"/>
                <a:gd name="connsiteY4" fmla="*/ 1513601 h 1513601"/>
                <a:gd name="connsiteX0" fmla="*/ 0 w 4371897"/>
                <a:gd name="connsiteY0" fmla="*/ 72729 h 1513601"/>
                <a:gd name="connsiteX1" fmla="*/ 3685309 w 4371897"/>
                <a:gd name="connsiteY1" fmla="*/ 45020 h 1513601"/>
                <a:gd name="connsiteX2" fmla="*/ 4137891 w 4371897"/>
                <a:gd name="connsiteY2" fmla="*/ 599202 h 1513601"/>
                <a:gd name="connsiteX3" fmla="*/ 1025236 w 4371897"/>
                <a:gd name="connsiteY3" fmla="*/ 636147 h 1513601"/>
                <a:gd name="connsiteX4" fmla="*/ 46181 w 4371897"/>
                <a:gd name="connsiteY4" fmla="*/ 1513601 h 1513601"/>
                <a:gd name="connsiteX0" fmla="*/ 92364 w 4464261"/>
                <a:gd name="connsiteY0" fmla="*/ 72729 h 1559783"/>
                <a:gd name="connsiteX1" fmla="*/ 3777673 w 4464261"/>
                <a:gd name="connsiteY1" fmla="*/ 45020 h 1559783"/>
                <a:gd name="connsiteX2" fmla="*/ 4230255 w 4464261"/>
                <a:gd name="connsiteY2" fmla="*/ 599202 h 1559783"/>
                <a:gd name="connsiteX3" fmla="*/ 1117600 w 4464261"/>
                <a:gd name="connsiteY3" fmla="*/ 636147 h 1559783"/>
                <a:gd name="connsiteX4" fmla="*/ 0 w 4464261"/>
                <a:gd name="connsiteY4" fmla="*/ 1559783 h 155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64261" h="1559783">
                  <a:moveTo>
                    <a:pt x="92364" y="72729"/>
                  </a:moveTo>
                  <a:cubicBezTo>
                    <a:pt x="1590194" y="15002"/>
                    <a:pt x="3088025" y="-42725"/>
                    <a:pt x="3777673" y="45020"/>
                  </a:cubicBezTo>
                  <a:cubicBezTo>
                    <a:pt x="4467321" y="132765"/>
                    <a:pt x="4673601" y="500681"/>
                    <a:pt x="4230255" y="599202"/>
                  </a:cubicBezTo>
                  <a:cubicBezTo>
                    <a:pt x="3786910" y="697723"/>
                    <a:pt x="1822642" y="476050"/>
                    <a:pt x="1117600" y="636147"/>
                  </a:cubicBezTo>
                  <a:cubicBezTo>
                    <a:pt x="412558" y="796244"/>
                    <a:pt x="229369" y="1191868"/>
                    <a:pt x="0" y="1559783"/>
                  </a:cubicBezTo>
                </a:path>
              </a:pathLst>
            </a:custGeom>
            <a:noFill/>
            <a:ln w="28575">
              <a:solidFill>
                <a:srgbClr val="FF00FF"/>
              </a:solidFill>
            </a:ln>
          </p:spPr>
          <p:txBody>
            <a:bodyPr rtlCol="0" anchor="ctr"/>
            <a:lstStyle/>
            <a:p>
              <a:pPr algn="ctr"/>
              <a:endParaRPr lang="en-CA" dirty="0"/>
            </a:p>
          </p:txBody>
        </p:sp>
        <p:sp>
          <p:nvSpPr>
            <p:cNvPr id="4" name="Text Box 21">
              <a:extLst>
                <a:ext uri="{FF2B5EF4-FFF2-40B4-BE49-F238E27FC236}">
                  <a16:creationId xmlns:a16="http://schemas.microsoft.com/office/drawing/2014/main" id="{C95D9AED-8F6F-E4F0-E4AA-5C00AD5542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676" y="2837772"/>
              <a:ext cx="7649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need</a:t>
              </a:r>
            </a:p>
          </p:txBody>
        </p:sp>
        <p:sp>
          <p:nvSpPr>
            <p:cNvPr id="6" name="Text Box 21">
              <a:extLst>
                <a:ext uri="{FF2B5EF4-FFF2-40B4-BE49-F238E27FC236}">
                  <a16:creationId xmlns:a16="http://schemas.microsoft.com/office/drawing/2014/main" id="{1311C849-5049-8EF9-4FAF-4DEF43B7DA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194" y="2293127"/>
              <a:ext cx="7649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have</a:t>
              </a:r>
            </a:p>
          </p:txBody>
        </p:sp>
      </p:grpSp>
      <p:sp>
        <p:nvSpPr>
          <p:cNvPr id="10" name="Oval 9">
            <a:extLst>
              <a:ext uri="{FF2B5EF4-FFF2-40B4-BE49-F238E27FC236}">
                <a16:creationId xmlns:a16="http://schemas.microsoft.com/office/drawing/2014/main" id="{6DAFD52E-2C0B-4D3D-8ABA-1ACD647F1007}"/>
              </a:ext>
            </a:extLst>
          </p:cNvPr>
          <p:cNvSpPr/>
          <p:nvPr/>
        </p:nvSpPr>
        <p:spPr>
          <a:xfrm>
            <a:off x="1999337" y="2847108"/>
            <a:ext cx="1658263" cy="500086"/>
          </a:xfrm>
          <a:prstGeom prst="ellipse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2919666-B8A7-1E19-F946-12576A754CB8}"/>
              </a:ext>
            </a:extLst>
          </p:cNvPr>
          <p:cNvSpPr/>
          <p:nvPr/>
        </p:nvSpPr>
        <p:spPr>
          <a:xfrm>
            <a:off x="3401290" y="4343400"/>
            <a:ext cx="332510" cy="381000"/>
          </a:xfrm>
          <a:prstGeom prst="rect">
            <a:avLst/>
          </a:prstGeom>
          <a:solidFill>
            <a:srgbClr val="000066"/>
          </a:solidFill>
        </p:spPr>
        <p:txBody>
          <a:bodyPr wrap="square" rtlCol="0" anchor="ctr">
            <a:spAutoFit/>
          </a:bodyPr>
          <a:lstStyle/>
          <a:p>
            <a:pPr algn="l"/>
            <a:endParaRPr lang="en-GB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1AA2AA3B-5C4C-477B-B108-578ABC4D3075}"/>
              </a:ext>
            </a:extLst>
          </p:cNvPr>
          <p:cNvSpPr/>
          <p:nvPr/>
        </p:nvSpPr>
        <p:spPr>
          <a:xfrm>
            <a:off x="2426805" y="4276365"/>
            <a:ext cx="1658263" cy="500086"/>
          </a:xfrm>
          <a:prstGeom prst="ellipse">
            <a:avLst/>
          </a:prstGeom>
          <a:ln w="38100">
            <a:solidFill>
              <a:srgbClr val="66FF66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/>
              <a:ea typeface="+mn-ea"/>
              <a:cs typeface="+mn-cs"/>
            </a:endParaRP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03B9F7A7-9261-C0AA-D771-6EE0573E36F0}"/>
              </a:ext>
            </a:extLst>
          </p:cNvPr>
          <p:cNvGrpSpPr/>
          <p:nvPr/>
        </p:nvGrpSpPr>
        <p:grpSpPr>
          <a:xfrm>
            <a:off x="2761672" y="1447800"/>
            <a:ext cx="6231070" cy="4000329"/>
            <a:chOff x="2761672" y="1447800"/>
            <a:chExt cx="6231070" cy="4000329"/>
          </a:xfrm>
        </p:grpSpPr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12AF9BB4-5192-809A-563A-639A2EA0CAEF}"/>
                </a:ext>
              </a:extLst>
            </p:cNvPr>
            <p:cNvGrpSpPr/>
            <p:nvPr/>
          </p:nvGrpSpPr>
          <p:grpSpPr>
            <a:xfrm>
              <a:off x="2761672" y="2202343"/>
              <a:ext cx="983227" cy="3245786"/>
              <a:chOff x="2761672" y="2202343"/>
              <a:chExt cx="983227" cy="3245786"/>
            </a:xfrm>
          </p:grpSpPr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C5561180-F6F3-9C46-7DB2-73C17983BD02}"/>
                  </a:ext>
                </a:extLst>
              </p:cNvPr>
              <p:cNvGrpSpPr/>
              <p:nvPr/>
            </p:nvGrpSpPr>
            <p:grpSpPr>
              <a:xfrm>
                <a:off x="2761672" y="2202343"/>
                <a:ext cx="983227" cy="3245786"/>
                <a:chOff x="2761672" y="2202343"/>
                <a:chExt cx="983227" cy="3245786"/>
              </a:xfrm>
            </p:grpSpPr>
            <p:sp>
              <p:nvSpPr>
                <p:cNvPr id="27" name="Oval 26">
                  <a:extLst>
                    <a:ext uri="{FF2B5EF4-FFF2-40B4-BE49-F238E27FC236}">
                      <a16:creationId xmlns:a16="http://schemas.microsoft.com/office/drawing/2014/main" id="{E69F0637-63B9-0E84-1EBD-0F077747A2C8}"/>
                    </a:ext>
                  </a:extLst>
                </p:cNvPr>
                <p:cNvSpPr/>
                <p:nvPr/>
              </p:nvSpPr>
              <p:spPr>
                <a:xfrm>
                  <a:off x="3126110" y="2202343"/>
                  <a:ext cx="381744" cy="342729"/>
                </a:xfrm>
                <a:prstGeom prst="ellipse">
                  <a:avLst/>
                </a:prstGeom>
                <a:ln w="38100">
                  <a:solidFill>
                    <a:srgbClr val="FF0000"/>
                  </a:solidFill>
                </a:ln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Oval 29">
                  <a:extLst>
                    <a:ext uri="{FF2B5EF4-FFF2-40B4-BE49-F238E27FC236}">
                      <a16:creationId xmlns:a16="http://schemas.microsoft.com/office/drawing/2014/main" id="{4E0B8108-1773-C2F5-9DA8-660BD3F6D1D2}"/>
                    </a:ext>
                  </a:extLst>
                </p:cNvPr>
                <p:cNvSpPr/>
                <p:nvPr/>
              </p:nvSpPr>
              <p:spPr>
                <a:xfrm>
                  <a:off x="3210755" y="2879066"/>
                  <a:ext cx="381744" cy="342729"/>
                </a:xfrm>
                <a:prstGeom prst="ellipse">
                  <a:avLst/>
                </a:prstGeom>
                <a:ln w="38100">
                  <a:solidFill>
                    <a:srgbClr val="FF0000"/>
                  </a:solidFill>
                </a:ln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endParaRPr>
                </a:p>
              </p:txBody>
            </p:sp>
            <p:sp>
              <p:nvSpPr>
                <p:cNvPr id="3" name="Oval 2">
                  <a:extLst>
                    <a:ext uri="{FF2B5EF4-FFF2-40B4-BE49-F238E27FC236}">
                      <a16:creationId xmlns:a16="http://schemas.microsoft.com/office/drawing/2014/main" id="{64C8C234-3F10-D7E8-0177-6B4112BE758D}"/>
                    </a:ext>
                  </a:extLst>
                </p:cNvPr>
                <p:cNvSpPr/>
                <p:nvPr/>
              </p:nvSpPr>
              <p:spPr>
                <a:xfrm>
                  <a:off x="3363155" y="4343400"/>
                  <a:ext cx="381744" cy="342729"/>
                </a:xfrm>
                <a:prstGeom prst="ellipse">
                  <a:avLst/>
                </a:prstGeom>
                <a:ln w="38100">
                  <a:solidFill>
                    <a:srgbClr val="FF0000"/>
                  </a:solidFill>
                </a:ln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endParaRPr>
                </a:p>
              </p:txBody>
            </p:sp>
            <p:sp>
              <p:nvSpPr>
                <p:cNvPr id="5" name="Oval 4">
                  <a:extLst>
                    <a:ext uri="{FF2B5EF4-FFF2-40B4-BE49-F238E27FC236}">
                      <a16:creationId xmlns:a16="http://schemas.microsoft.com/office/drawing/2014/main" id="{E72DBFA9-6CF1-D4E8-6BF2-310A776F2DAA}"/>
                    </a:ext>
                  </a:extLst>
                </p:cNvPr>
                <p:cNvSpPr/>
                <p:nvPr/>
              </p:nvSpPr>
              <p:spPr>
                <a:xfrm>
                  <a:off x="2818656" y="4724400"/>
                  <a:ext cx="381744" cy="342729"/>
                </a:xfrm>
                <a:prstGeom prst="ellipse">
                  <a:avLst/>
                </a:prstGeom>
                <a:ln w="38100">
                  <a:solidFill>
                    <a:srgbClr val="FF0000"/>
                  </a:solidFill>
                </a:ln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endParaRPr>
                </a:p>
              </p:txBody>
            </p:sp>
            <p:sp>
              <p:nvSpPr>
                <p:cNvPr id="21" name="Oval 20">
                  <a:extLst>
                    <a:ext uri="{FF2B5EF4-FFF2-40B4-BE49-F238E27FC236}">
                      <a16:creationId xmlns:a16="http://schemas.microsoft.com/office/drawing/2014/main" id="{6200D4C8-1AB6-ED69-89D5-8EF031CCA511}"/>
                    </a:ext>
                  </a:extLst>
                </p:cNvPr>
                <p:cNvSpPr/>
                <p:nvPr/>
              </p:nvSpPr>
              <p:spPr>
                <a:xfrm>
                  <a:off x="2761672" y="5105400"/>
                  <a:ext cx="381744" cy="342729"/>
                </a:xfrm>
                <a:prstGeom prst="ellipse">
                  <a:avLst/>
                </a:prstGeom>
                <a:ln w="38100">
                  <a:solidFill>
                    <a:srgbClr val="FF0000"/>
                  </a:solidFill>
                </a:ln>
              </p:spPr>
              <p:txBody>
                <a:bodyPr wrap="square" rtlCol="0" anchor="ctr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/>
                    <a:ea typeface="+mn-ea"/>
                    <a:cs typeface="+mn-cs"/>
                  </a:endParaRPr>
                </a:p>
              </p:txBody>
            </p:sp>
            <p:cxnSp>
              <p:nvCxnSpPr>
                <p:cNvPr id="32" name="Straight Arrow Connector 31">
                  <a:extLst>
                    <a:ext uri="{FF2B5EF4-FFF2-40B4-BE49-F238E27FC236}">
                      <a16:creationId xmlns:a16="http://schemas.microsoft.com/office/drawing/2014/main" id="{CFCA8E9B-DDE0-1F5E-0717-5B437B72310C}"/>
                    </a:ext>
                  </a:extLst>
                </p:cNvPr>
                <p:cNvCxnSpPr>
                  <a:cxnSpLocks/>
                  <a:stCxn id="30" idx="0"/>
                </p:cNvCxnSpPr>
                <p:nvPr/>
              </p:nvCxnSpPr>
              <p:spPr bwMode="auto">
                <a:xfrm flipH="1" flipV="1">
                  <a:off x="3363155" y="2514508"/>
                  <a:ext cx="38472" cy="364558"/>
                </a:xfrm>
                <a:prstGeom prst="straightConnector1">
                  <a:avLst/>
                </a:prstGeom>
                <a:noFill/>
                <a:ln w="25400" cap="flat" cmpd="sng" algn="ctr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triangle"/>
                </a:ln>
                <a:effectLst/>
              </p:spPr>
            </p:cxnSp>
            <p:cxnSp>
              <p:nvCxnSpPr>
                <p:cNvPr id="33" name="Straight Arrow Connector 32">
                  <a:extLst>
                    <a:ext uri="{FF2B5EF4-FFF2-40B4-BE49-F238E27FC236}">
                      <a16:creationId xmlns:a16="http://schemas.microsoft.com/office/drawing/2014/main" id="{48B88CCC-4B51-9856-70A3-A2A0F43D4967}"/>
                    </a:ext>
                  </a:extLst>
                </p:cNvPr>
                <p:cNvCxnSpPr>
                  <a:cxnSpLocks/>
                  <a:endCxn id="30" idx="4"/>
                </p:cNvCxnSpPr>
                <p:nvPr/>
              </p:nvCxnSpPr>
              <p:spPr bwMode="auto">
                <a:xfrm flipH="1" flipV="1">
                  <a:off x="3401627" y="3221795"/>
                  <a:ext cx="126898" cy="1105163"/>
                </a:xfrm>
                <a:prstGeom prst="straightConnector1">
                  <a:avLst/>
                </a:prstGeom>
                <a:noFill/>
                <a:ln w="25400" cap="flat" cmpd="sng" algn="ctr">
                  <a:solidFill>
                    <a:schemeClr val="hlink"/>
                  </a:solidFill>
                  <a:prstDash val="solid"/>
                  <a:round/>
                  <a:headEnd type="none" w="med" len="med"/>
                  <a:tailEnd type="triangle"/>
                </a:ln>
                <a:effectLst/>
              </p:spPr>
            </p:cxnSp>
          </p:grpSp>
          <p:cxnSp>
            <p:nvCxnSpPr>
              <p:cNvPr id="35" name="Straight Arrow Connector 34">
                <a:extLst>
                  <a:ext uri="{FF2B5EF4-FFF2-40B4-BE49-F238E27FC236}">
                    <a16:creationId xmlns:a16="http://schemas.microsoft.com/office/drawing/2014/main" id="{44B232A0-7D00-9820-0F59-F6537C0FB702}"/>
                  </a:ext>
                </a:extLst>
              </p:cNvPr>
              <p:cNvCxnSpPr>
                <a:cxnSpLocks/>
                <a:endCxn id="3" idx="3"/>
              </p:cNvCxnSpPr>
              <p:nvPr/>
            </p:nvCxnSpPr>
            <p:spPr bwMode="auto">
              <a:xfrm flipV="1">
                <a:off x="3129383" y="4635938"/>
                <a:ext cx="289677" cy="117349"/>
              </a:xfrm>
              <a:prstGeom prst="straightConnector1">
                <a:avLst/>
              </a:prstGeom>
              <a:noFill/>
              <a:ln w="254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cxnSp>
            <p:nvCxnSpPr>
              <p:cNvPr id="37" name="Straight Arrow Connector 36">
                <a:extLst>
                  <a:ext uri="{FF2B5EF4-FFF2-40B4-BE49-F238E27FC236}">
                    <a16:creationId xmlns:a16="http://schemas.microsoft.com/office/drawing/2014/main" id="{5194D0F7-4C4E-31EC-8913-2694C55D6F31}"/>
                  </a:ext>
                </a:extLst>
              </p:cNvPr>
              <p:cNvCxnSpPr>
                <a:cxnSpLocks/>
                <a:endCxn id="5" idx="4"/>
              </p:cNvCxnSpPr>
              <p:nvPr/>
            </p:nvCxnSpPr>
            <p:spPr bwMode="auto">
              <a:xfrm flipV="1">
                <a:off x="2998915" y="5067129"/>
                <a:ext cx="10613" cy="34654"/>
              </a:xfrm>
              <a:prstGeom prst="straightConnector1">
                <a:avLst/>
              </a:prstGeom>
              <a:noFill/>
              <a:ln w="254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</p:grpSp>
        <p:sp>
          <p:nvSpPr>
            <p:cNvPr id="61" name="AutoShape 35">
              <a:extLst>
                <a:ext uri="{FF2B5EF4-FFF2-40B4-BE49-F238E27FC236}">
                  <a16:creationId xmlns:a16="http://schemas.microsoft.com/office/drawing/2014/main" id="{549EEA41-3B96-ACC6-9905-4CEE1E885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400" y="1447800"/>
              <a:ext cx="4648200" cy="2132927"/>
            </a:xfrm>
            <a:prstGeom prst="wedgeRoundRectCallout">
              <a:avLst>
                <a:gd name="adj1" fmla="val 51185"/>
                <a:gd name="adj2" fmla="val -10383"/>
                <a:gd name="adj3" fmla="val 16667"/>
              </a:avLst>
            </a:prstGeom>
            <a:solidFill>
              <a:srgbClr val="000066"/>
            </a:solidFill>
            <a:ln w="12700">
              <a:solidFill>
                <a:schemeClr val="hlink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 find</a:t>
              </a:r>
              <a:r>
                <a:rPr kumimoji="0" lang="en-CA" altLang="en-US" sz="2400" b="0" i="0" u="none" strike="noStrike" kern="1200" cap="none" spc="0" normalizeH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formal proofs less intuitive than the game because the first oracle</a:t>
              </a:r>
              <a:r>
                <a:rPr lang="en-CA" altLang="en-US" sz="2400" dirty="0">
                  <a:solidFill>
                    <a:srgbClr val="FFFFFF"/>
                  </a:solidFill>
                </a:rPr>
                <a:t> finds the </a:t>
              </a:r>
              <a:r>
                <a:rPr lang="en-CA" altLang="en-US" sz="2400" dirty="0">
                  <a:solidFill>
                    <a:srgbClr val="FFC000"/>
                  </a:solidFill>
                </a:rPr>
                <a:t>x</a:t>
              </a:r>
              <a:r>
                <a:rPr lang="en-CA" altLang="en-US" sz="2400" dirty="0">
                  <a:solidFill>
                    <a:srgbClr val="FFFFFF"/>
                  </a:solidFill>
                </a:rPr>
                <a:t> for </a:t>
              </a:r>
              <a:r>
                <a:rPr lang="en-CA" altLang="en-US" sz="2400">
                  <a:solidFill>
                    <a:srgbClr val="FFFFFF"/>
                  </a:solidFill>
                </a:rPr>
                <a:t>our </a:t>
              </a:r>
              <a:r>
                <a:rPr lang="en-CA" altLang="en-US" sz="2400">
                  <a:solidFill>
                    <a:srgbClr val="FFC000"/>
                  </a:solidFill>
                </a:rPr>
                <a:t>y </a:t>
              </a:r>
              <a:r>
                <a:rPr lang="en-CA" altLang="en-US" sz="2400" dirty="0">
                  <a:solidFill>
                    <a:srgbClr val="FFFFFF"/>
                  </a:solidFill>
                </a:rPr>
                <a:t>before </a:t>
              </a:r>
              <a:r>
                <a:rPr lang="en-CA" altLang="en-US" sz="2400">
                  <a:solidFill>
                    <a:srgbClr val="FFFFFF"/>
                  </a:solidFill>
                </a:rPr>
                <a:t>the adversary </a:t>
              </a:r>
              <a:r>
                <a:rPr lang="en-CA" altLang="en-US" sz="2400" dirty="0">
                  <a:solidFill>
                    <a:srgbClr val="FFFFFF"/>
                  </a:solidFill>
                </a:rPr>
                <a:t>tells us </a:t>
              </a:r>
              <a:r>
                <a:rPr lang="en-CA" altLang="en-US" sz="2400">
                  <a:solidFill>
                    <a:srgbClr val="FFFFFF"/>
                  </a:solidFill>
                </a:rPr>
                <a:t>which </a:t>
              </a:r>
              <a:r>
                <a:rPr lang="en-CA" altLang="en-US" sz="2400">
                  <a:solidFill>
                    <a:srgbClr val="FFC000"/>
                  </a:solidFill>
                </a:rPr>
                <a:t>y</a:t>
              </a:r>
              <a:r>
                <a:rPr lang="en-CA" altLang="en-US" sz="2400">
                  <a:solidFill>
                    <a:srgbClr val="FFFFFF"/>
                  </a:solidFill>
                </a:rPr>
                <a:t> </a:t>
              </a:r>
              <a:r>
                <a:rPr lang="en-CA" altLang="en-US" sz="2400" dirty="0">
                  <a:solidFill>
                    <a:srgbClr val="FFFFFF"/>
                  </a:solidFill>
                </a:rPr>
                <a:t>we care about.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62" name="Group 29">
              <a:extLst>
                <a:ext uri="{FF2B5EF4-FFF2-40B4-BE49-F238E27FC236}">
                  <a16:creationId xmlns:a16="http://schemas.microsoft.com/office/drawing/2014/main" id="{6390C516-6C26-4A0D-C43E-AA16E05544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03194" y="2590800"/>
              <a:ext cx="1189548" cy="1252690"/>
              <a:chOff x="2065" y="1551"/>
              <a:chExt cx="1628" cy="1988"/>
            </a:xfrm>
          </p:grpSpPr>
          <p:sp>
            <p:nvSpPr>
              <p:cNvPr id="63" name="Freeform 30">
                <a:extLst>
                  <a:ext uri="{FF2B5EF4-FFF2-40B4-BE49-F238E27FC236}">
                    <a16:creationId xmlns:a16="http://schemas.microsoft.com/office/drawing/2014/main" id="{68F1E6E4-EA14-52C9-1D5B-569685C5A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977"/>
                <a:ext cx="331" cy="334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4" name="Freeform 31">
                <a:extLst>
                  <a:ext uri="{FF2B5EF4-FFF2-40B4-BE49-F238E27FC236}">
                    <a16:creationId xmlns:a16="http://schemas.microsoft.com/office/drawing/2014/main" id="{297CAAA4-05DD-17E4-AA30-1AA90F903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929"/>
                <a:ext cx="303" cy="127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5" name="Freeform 32">
                <a:extLst>
                  <a:ext uri="{FF2B5EF4-FFF2-40B4-BE49-F238E27FC236}">
                    <a16:creationId xmlns:a16="http://schemas.microsoft.com/office/drawing/2014/main" id="{7B5700D4-F67C-4CA7-34FB-E6B7A0CA4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839"/>
                <a:ext cx="518" cy="632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6" name="Freeform 33">
                <a:extLst>
                  <a:ext uri="{FF2B5EF4-FFF2-40B4-BE49-F238E27FC236}">
                    <a16:creationId xmlns:a16="http://schemas.microsoft.com/office/drawing/2014/main" id="{7AFBF064-C44F-8BDC-1F35-91CAE520F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2046"/>
                <a:ext cx="47" cy="86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7" name="Freeform 34">
                <a:extLst>
                  <a:ext uri="{FF2B5EF4-FFF2-40B4-BE49-F238E27FC236}">
                    <a16:creationId xmlns:a16="http://schemas.microsoft.com/office/drawing/2014/main" id="{FBEC0C5C-CF96-A177-225E-4F8DF1D05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1561"/>
                <a:ext cx="551" cy="452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8" name="Freeform 35">
                <a:extLst>
                  <a:ext uri="{FF2B5EF4-FFF2-40B4-BE49-F238E27FC236}">
                    <a16:creationId xmlns:a16="http://schemas.microsoft.com/office/drawing/2014/main" id="{AEE257BE-6D1E-B70D-3121-AECC8FC60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9" name="Freeform 36">
                <a:extLst>
                  <a:ext uri="{FF2B5EF4-FFF2-40B4-BE49-F238E27FC236}">
                    <a16:creationId xmlns:a16="http://schemas.microsoft.com/office/drawing/2014/main" id="{6B68FB6E-952E-85BE-B41E-420EB586A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1812"/>
                <a:ext cx="27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0" name="Freeform 37">
                <a:extLst>
                  <a:ext uri="{FF2B5EF4-FFF2-40B4-BE49-F238E27FC236}">
                    <a16:creationId xmlns:a16="http://schemas.microsoft.com/office/drawing/2014/main" id="{E436DF90-3C73-5F56-B4CC-5F00D51B6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831"/>
                <a:ext cx="66" cy="73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1" name="Freeform 38">
                <a:extLst>
                  <a:ext uri="{FF2B5EF4-FFF2-40B4-BE49-F238E27FC236}">
                    <a16:creationId xmlns:a16="http://schemas.microsoft.com/office/drawing/2014/main" id="{31648528-526F-C477-E495-68B78EF86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819"/>
                <a:ext cx="421" cy="670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2" name="Freeform 39">
                <a:extLst>
                  <a:ext uri="{FF2B5EF4-FFF2-40B4-BE49-F238E27FC236}">
                    <a16:creationId xmlns:a16="http://schemas.microsoft.com/office/drawing/2014/main" id="{A3F317C9-3593-45A7-E60D-2D1D16CBA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1551"/>
                <a:ext cx="346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3" name="Freeform 40">
                <a:extLst>
                  <a:ext uri="{FF2B5EF4-FFF2-40B4-BE49-F238E27FC236}">
                    <a16:creationId xmlns:a16="http://schemas.microsoft.com/office/drawing/2014/main" id="{97BCE3FB-D1BB-7409-1400-F10365F23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821"/>
                <a:ext cx="67" cy="75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4" name="Freeform 41">
                <a:extLst>
                  <a:ext uri="{FF2B5EF4-FFF2-40B4-BE49-F238E27FC236}">
                    <a16:creationId xmlns:a16="http://schemas.microsoft.com/office/drawing/2014/main" id="{FB8CED85-3269-128A-3862-00FB92228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782"/>
                <a:ext cx="41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5" name="Freeform 42">
                <a:extLst>
                  <a:ext uri="{FF2B5EF4-FFF2-40B4-BE49-F238E27FC236}">
                    <a16:creationId xmlns:a16="http://schemas.microsoft.com/office/drawing/2014/main" id="{17036586-D591-67C8-3400-C5381B5EB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960"/>
                <a:ext cx="80" cy="66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6" name="Freeform 43">
                <a:extLst>
                  <a:ext uri="{FF2B5EF4-FFF2-40B4-BE49-F238E27FC236}">
                    <a16:creationId xmlns:a16="http://schemas.microsoft.com/office/drawing/2014/main" id="{85F4AF3B-1F86-FC9A-C2FF-24BD09230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989"/>
                <a:ext cx="81" cy="75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7" name="Freeform 44">
                <a:extLst>
                  <a:ext uri="{FF2B5EF4-FFF2-40B4-BE49-F238E27FC236}">
                    <a16:creationId xmlns:a16="http://schemas.microsoft.com/office/drawing/2014/main" id="{7B342BF2-9C71-B515-A59E-04C91E5CD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2366"/>
                <a:ext cx="325" cy="574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8" name="Freeform 45">
                <a:extLst>
                  <a:ext uri="{FF2B5EF4-FFF2-40B4-BE49-F238E27FC236}">
                    <a16:creationId xmlns:a16="http://schemas.microsoft.com/office/drawing/2014/main" id="{9E0DCABB-FDA6-37FF-8086-9040F7981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861"/>
                <a:ext cx="366" cy="678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" name="Freeform 46">
                <a:extLst>
                  <a:ext uri="{FF2B5EF4-FFF2-40B4-BE49-F238E27FC236}">
                    <a16:creationId xmlns:a16="http://schemas.microsoft.com/office/drawing/2014/main" id="{ABF97270-88D6-F997-AAC4-1280E13FC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2761"/>
                <a:ext cx="694" cy="361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EF54F8C6-76FA-E178-0EFE-FAF445C90741}"/>
              </a:ext>
            </a:extLst>
          </p:cNvPr>
          <p:cNvSpPr/>
          <p:nvPr/>
        </p:nvSpPr>
        <p:spPr>
          <a:xfrm>
            <a:off x="7636485" y="4364144"/>
            <a:ext cx="364514" cy="360254"/>
          </a:xfrm>
          <a:prstGeom prst="rect">
            <a:avLst/>
          </a:prstGeom>
          <a:solidFill>
            <a:srgbClr val="000066"/>
          </a:solidFill>
        </p:spPr>
        <p:txBody>
          <a:bodyPr wrap="square" rtlCol="0" anchor="ctr">
            <a:spAutoFit/>
          </a:bodyPr>
          <a:lstStyle/>
          <a:p>
            <a:pPr algn="l"/>
            <a:endParaRPr lang="en-GB" sz="2400" dirty="0"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728263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2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2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2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2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2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2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2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2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500" fill="hold"/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500" fill="hold"/>
                                        <p:tgtEl>
                                          <p:spTgt spid="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6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 fill="hold"/>
                                        <p:tgtEl>
                                          <p:spTgt spid="2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500" fill="hold"/>
                                        <p:tgtEl>
                                          <p:spTgt spid="2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2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3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5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9" fill="hold">
                      <p:stCondLst>
                        <p:cond delay="indefinite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uiExpand="1" build="allAtOnce" animBg="1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20" grpId="0" animBg="1"/>
      <p:bldP spid="20" grpId="1" animBg="1"/>
      <p:bldP spid="22" grpId="0" animBg="1"/>
      <p:bldP spid="22" grpId="1" animBg="1"/>
      <p:bldP spid="23" grpId="0" animBg="1"/>
      <p:bldP spid="23" grpId="1" animBg="1"/>
      <p:bldP spid="24" grpId="0" animBg="1"/>
      <p:bldP spid="24" grpId="1" animBg="1"/>
      <p:bldP spid="7" grpId="0" animBg="1"/>
      <p:bldP spid="10" grpId="0" animBg="1"/>
      <p:bldP spid="10" grpId="1" animBg="1"/>
      <p:bldP spid="8" grpId="0" animBg="1"/>
      <p:bldP spid="11" grpId="0" animBg="1"/>
      <p:bldP spid="11" grpId="1" animBg="1"/>
      <p:bldP spid="42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5" descr="j0116172">
            <a:extLst>
              <a:ext uri="{FF2B5EF4-FFF2-40B4-BE49-F238E27FC236}">
                <a16:creationId xmlns:a16="http://schemas.microsoft.com/office/drawing/2014/main" id="{9B04AC6C-2E09-4ED0-A6B6-7A3296B89F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152400" y="2993044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AutoShape 8">
            <a:extLst>
              <a:ext uri="{FF2B5EF4-FFF2-40B4-BE49-F238E27FC236}">
                <a16:creationId xmlns:a16="http://schemas.microsoft.com/office/drawing/2014/main" id="{175CF7DC-42B9-4A65-A9F8-F916DF5E9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1" y="1021140"/>
            <a:ext cx="6248400" cy="2788860"/>
          </a:xfrm>
          <a:prstGeom prst="wedgeRectCallout">
            <a:avLst>
              <a:gd name="adj1" fmla="val -56237"/>
              <a:gd name="adj2" fmla="val 23721"/>
            </a:avLst>
          </a:prstGeom>
          <a:noFill/>
          <a:ln w="127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Proof: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Deduction Goal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α(f(y))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α(x)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α(f(y))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     α(f(y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))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    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α(x)</a:t>
            </a: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α(f(y))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α(x)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514350" marR="0" lvl="0" indent="-5143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" name="Rectangle 2">
            <a:extLst>
              <a:ext uri="{FF2B5EF4-FFF2-40B4-BE49-F238E27FC236}">
                <a16:creationId xmlns:a16="http://schemas.microsoft.com/office/drawing/2014/main" id="{6EE145E2-C59F-4D1F-A9FD-C16FA980A1DB}"/>
              </a:ext>
            </a:extLst>
          </p:cNvPr>
          <p:cNvSpPr txBox="1">
            <a:spLocks noChangeArrowheads="1"/>
          </p:cNvSpPr>
          <p:nvPr/>
        </p:nvSpPr>
        <p:spPr>
          <a:xfrm>
            <a:off x="685800" y="-57556"/>
            <a:ext cx="7772400" cy="54381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Times New Roman" panose="02020603050405020304" pitchFamily="18" charset="0"/>
              </a:rPr>
              <a:t>Functions f.</a:t>
            </a:r>
            <a:endParaRPr kumimoji="0" lang="en-CA" altLang="en-US" sz="4000" b="0" i="0" u="none" strike="noStrike" kern="0" cap="none" spc="0" normalizeH="0" baseline="-2500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11" name="Text Box 22">
            <a:extLst>
              <a:ext uri="{FF2B5EF4-FFF2-40B4-BE49-F238E27FC236}">
                <a16:creationId xmlns:a16="http://schemas.microsoft.com/office/drawing/2014/main" id="{185225ED-779C-4B7D-966C-18E5514D4B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8976" y="521707"/>
            <a:ext cx="38726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α(f(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)))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 ($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y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</a:rPr>
              <a:t>α(y))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" name="Text Box 43">
            <a:extLst>
              <a:ext uri="{FF2B5EF4-FFF2-40B4-BE49-F238E27FC236}">
                <a16:creationId xmlns:a16="http://schemas.microsoft.com/office/drawing/2014/main" id="{2B746A25-4C6F-49DA-92F5-D3985CE6AA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521707"/>
            <a:ext cx="98777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Prove: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55561192-1BF4-4365-9AEA-565E7177708A}"/>
              </a:ext>
            </a:extLst>
          </p:cNvPr>
          <p:cNvSpPr/>
          <p:nvPr/>
        </p:nvSpPr>
        <p:spPr>
          <a:xfrm>
            <a:off x="4920910" y="1783140"/>
            <a:ext cx="2970685" cy="19389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Assume for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anose="05050102010706020507" pitchFamily="18" charset="2"/>
              </a:rPr>
              <a:t>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Remove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ymbol" pitchFamily="18" charset="2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Add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 with term=f(y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+mn-cs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Conclude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2AD9BD3-5E26-EFDC-57F1-77EAF6114CEF}"/>
              </a:ext>
            </a:extLst>
          </p:cNvPr>
          <p:cNvGrpSpPr/>
          <p:nvPr/>
        </p:nvGrpSpPr>
        <p:grpSpPr>
          <a:xfrm>
            <a:off x="381000" y="2316326"/>
            <a:ext cx="7772400" cy="731674"/>
            <a:chOff x="533400" y="4692227"/>
            <a:chExt cx="7772400" cy="731674"/>
          </a:xfrm>
        </p:grpSpPr>
        <p:sp>
          <p:nvSpPr>
            <p:cNvPr id="3" name="Text Box 21">
              <a:extLst>
                <a:ext uri="{FF2B5EF4-FFF2-40B4-BE49-F238E27FC236}">
                  <a16:creationId xmlns:a16="http://schemas.microsoft.com/office/drawing/2014/main" id="{756F76DF-CAB8-022F-C755-844E3E29EF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9523" y="4962236"/>
              <a:ext cx="7649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need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952492E0-A3A8-E5CC-9C20-44F48A96D60D}"/>
                </a:ext>
              </a:extLst>
            </p:cNvPr>
            <p:cNvCxnSpPr/>
            <p:nvPr/>
          </p:nvCxnSpPr>
          <p:spPr bwMode="auto">
            <a:xfrm>
              <a:off x="533400" y="5105400"/>
              <a:ext cx="7772400" cy="0"/>
            </a:xfrm>
            <a:prstGeom prst="line">
              <a:avLst/>
            </a:prstGeom>
            <a:noFill/>
            <a:ln w="38100" cap="flat" cmpd="sng" algn="ctr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" name="Text Box 21">
              <a:extLst>
                <a:ext uri="{FF2B5EF4-FFF2-40B4-BE49-F238E27FC236}">
                  <a16:creationId xmlns:a16="http://schemas.microsoft.com/office/drawing/2014/main" id="{279899DB-1A4F-C7A2-9E99-95DEC543D7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1000" y="4692227"/>
              <a:ext cx="7649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have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82717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4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uiExpand="1" build="allAtOnce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AutoShape 55"/>
          <p:cNvSpPr>
            <a:spLocks noChangeArrowheads="1"/>
          </p:cNvSpPr>
          <p:nvPr/>
        </p:nvSpPr>
        <p:spPr bwMode="auto">
          <a:xfrm>
            <a:off x="381001" y="3515855"/>
            <a:ext cx="4114800" cy="1019175"/>
          </a:xfrm>
          <a:prstGeom prst="wedgeRoundRectCallout">
            <a:avLst>
              <a:gd name="adj1" fmla="val -34511"/>
              <a:gd name="adj2" fmla="val -65496"/>
              <a:gd name="adj3" fmla="val 16667"/>
            </a:avLst>
          </a:prstGeom>
          <a:noFill/>
          <a:ln w="12700">
            <a:solidFill>
              <a:srgbClr val="FFC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Assume </a:t>
            </a:r>
            <a:r>
              <a:rPr lang="en-US" altLang="en-US" sz="2800" dirty="0">
                <a:latin typeface="Symbol" pitchFamily="18" charset="2"/>
              </a:rPr>
              <a:t>"</a:t>
            </a:r>
            <a:r>
              <a:rPr lang="en-US" altLang="en-US" sz="2800" dirty="0"/>
              <a:t>x (</a:t>
            </a:r>
            <a:r>
              <a:rPr lang="el-GR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800" dirty="0"/>
              <a:t>(x)</a:t>
            </a:r>
            <a:r>
              <a:rPr lang="en-US" altLang="en-US" sz="2800" dirty="0">
                <a:sym typeface="Symbol" panose="05050102010706020507" pitchFamily="18" charset="2"/>
              </a:rPr>
              <a:t></a:t>
            </a:r>
            <a:r>
              <a:rPr lang="el-GR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Assume </a:t>
            </a:r>
            <a:r>
              <a:rPr lang="en-US" altLang="en-US" sz="2800" dirty="0">
                <a:latin typeface="Symbol" pitchFamily="18" charset="2"/>
              </a:rPr>
              <a:t>"</a:t>
            </a:r>
            <a:r>
              <a:rPr lang="en-US" altLang="en-US" sz="2800" dirty="0"/>
              <a:t>x </a:t>
            </a:r>
            <a:r>
              <a:rPr lang="el-GR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800" dirty="0"/>
              <a:t>(x) </a:t>
            </a:r>
          </a:p>
        </p:txBody>
      </p:sp>
      <p:sp>
        <p:nvSpPr>
          <p:cNvPr id="37" name="AutoShape 58"/>
          <p:cNvSpPr>
            <a:spLocks noChangeArrowheads="1"/>
          </p:cNvSpPr>
          <p:nvPr/>
        </p:nvSpPr>
        <p:spPr bwMode="auto">
          <a:xfrm>
            <a:off x="4790894" y="3515857"/>
            <a:ext cx="4200706" cy="975333"/>
          </a:xfrm>
          <a:prstGeom prst="wedgeRoundRectCallout">
            <a:avLst>
              <a:gd name="adj1" fmla="val 29448"/>
              <a:gd name="adj2" fmla="val -70378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800"/>
              <a:t>Goal</a:t>
            </a:r>
            <a:r>
              <a:rPr lang="en-US" altLang="en-US" sz="2800" dirty="0"/>
              <a:t>: Prove </a:t>
            </a:r>
            <a:r>
              <a:rPr lang="en-US" altLang="en-US" sz="2800" dirty="0">
                <a:latin typeface="Symbol" pitchFamily="18" charset="2"/>
              </a:rPr>
              <a:t>"</a:t>
            </a:r>
            <a:r>
              <a:rPr lang="en-US" altLang="en-US" sz="2800" dirty="0"/>
              <a:t>x </a:t>
            </a:r>
            <a:r>
              <a:rPr lang="el-GR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</a:t>
            </a:r>
            <a:r>
              <a:rPr lang="en-US" altLang="en-US" sz="2800" dirty="0">
                <a:sym typeface="Symbol" panose="05050102010706020507" pitchFamily="18" charset="2"/>
              </a:rPr>
              <a:t> 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2800" dirty="0">
                <a:sym typeface="Symbol" panose="05050102010706020507" pitchFamily="18" charset="2"/>
              </a:rPr>
              <a:t>true </a:t>
            </a:r>
            <a:endParaRPr lang="en-US" altLang="en-US" sz="2800" dirty="0"/>
          </a:p>
        </p:txBody>
      </p:sp>
      <p:sp>
        <p:nvSpPr>
          <p:cNvPr id="38" name="Rectangle 37"/>
          <p:cNvSpPr/>
          <p:nvPr/>
        </p:nvSpPr>
        <p:spPr>
          <a:xfrm>
            <a:off x="5257800" y="4524375"/>
            <a:ext cx="99060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l">
              <a:defRPr/>
            </a:pPr>
            <a:r>
              <a:rPr lang="el-GR" altLang="en-US" sz="2800" dirty="0">
                <a:solidFill>
                  <a:schemeClr val="accent5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800" dirty="0">
                <a:solidFill>
                  <a:schemeClr val="accent5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(0) </a:t>
            </a:r>
          </a:p>
          <a:p>
            <a:pPr algn="l">
              <a:defRPr/>
            </a:pPr>
            <a:r>
              <a:rPr lang="el-GR" altLang="en-US" sz="2800" dirty="0">
                <a:solidFill>
                  <a:schemeClr val="accent5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800" dirty="0">
                <a:solidFill>
                  <a:schemeClr val="accent5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(1) </a:t>
            </a:r>
            <a:endParaRPr lang="en-US" altLang="en-US" sz="2800" dirty="0">
              <a:solidFill>
                <a:schemeClr val="accent5"/>
              </a:solidFill>
            </a:endParaRPr>
          </a:p>
          <a:p>
            <a:pPr algn="l">
              <a:defRPr/>
            </a:pPr>
            <a:r>
              <a:rPr lang="el-GR" altLang="en-US" sz="2800" dirty="0">
                <a:solidFill>
                  <a:schemeClr val="accent5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800" dirty="0">
                <a:solidFill>
                  <a:schemeClr val="accent5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(2) </a:t>
            </a:r>
            <a:endParaRPr lang="en-US" altLang="en-US" sz="2800" dirty="0">
              <a:solidFill>
                <a:schemeClr val="accent5"/>
              </a:solidFill>
            </a:endParaRPr>
          </a:p>
          <a:p>
            <a:pPr algn="l">
              <a:defRPr/>
            </a:pPr>
            <a:r>
              <a:rPr lang="el-GR" altLang="en-US" sz="2800" dirty="0">
                <a:solidFill>
                  <a:schemeClr val="accent5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800" dirty="0">
                <a:solidFill>
                  <a:schemeClr val="accent5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(3) </a:t>
            </a:r>
            <a:endParaRPr lang="en-US" altLang="en-US" sz="2800" dirty="0">
              <a:solidFill>
                <a:schemeClr val="accent5"/>
              </a:solidFill>
            </a:endParaRPr>
          </a:p>
          <a:p>
            <a:pPr algn="l">
              <a:defRPr/>
            </a:pPr>
            <a:r>
              <a:rPr lang="el-GR" altLang="en-US" sz="2800" dirty="0">
                <a:solidFill>
                  <a:schemeClr val="accent5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CA" altLang="en-US" sz="2800" dirty="0">
                <a:solidFill>
                  <a:schemeClr val="accent5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(4)  </a:t>
            </a:r>
            <a:endParaRPr lang="en-US" altLang="en-US" sz="2800" dirty="0">
              <a:solidFill>
                <a:schemeClr val="accent5"/>
              </a:solidFill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7391400" y="4535031"/>
            <a:ext cx="99060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l">
              <a:defRPr/>
            </a:pPr>
            <a:r>
              <a:rPr lang="el-GR" altLang="en-US" sz="28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8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(0) </a:t>
            </a:r>
          </a:p>
          <a:p>
            <a:pPr algn="l">
              <a:defRPr/>
            </a:pPr>
            <a:r>
              <a:rPr lang="el-GR" altLang="en-US" sz="28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8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(1) </a:t>
            </a:r>
            <a:endParaRPr lang="en-US" altLang="en-US" sz="2800" dirty="0">
              <a:solidFill>
                <a:srgbClr val="66FF66"/>
              </a:solidFill>
            </a:endParaRPr>
          </a:p>
          <a:p>
            <a:pPr algn="l">
              <a:defRPr/>
            </a:pPr>
            <a:r>
              <a:rPr lang="el-GR" altLang="en-US" sz="28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8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(2) </a:t>
            </a:r>
            <a:endParaRPr lang="en-US" altLang="en-US" sz="2800" dirty="0">
              <a:solidFill>
                <a:srgbClr val="66FF66"/>
              </a:solidFill>
            </a:endParaRPr>
          </a:p>
          <a:p>
            <a:pPr algn="l">
              <a:defRPr/>
            </a:pPr>
            <a:r>
              <a:rPr lang="el-GR" altLang="en-US" sz="28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8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(3) </a:t>
            </a:r>
            <a:endParaRPr lang="en-US" altLang="en-US" sz="2800" dirty="0">
              <a:solidFill>
                <a:srgbClr val="66FF66"/>
              </a:solidFill>
            </a:endParaRPr>
          </a:p>
          <a:p>
            <a:pPr algn="l">
              <a:defRPr/>
            </a:pPr>
            <a:r>
              <a:rPr lang="el-GR" altLang="en-US" sz="28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8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(4) </a:t>
            </a:r>
            <a:endParaRPr lang="en-US" altLang="en-US" sz="2800" dirty="0">
              <a:solidFill>
                <a:srgbClr val="66FF66"/>
              </a:solidFill>
            </a:endParaRPr>
          </a:p>
        </p:txBody>
      </p:sp>
      <p:sp>
        <p:nvSpPr>
          <p:cNvPr id="53" name="AutoShape 55"/>
          <p:cNvSpPr>
            <a:spLocks noChangeArrowheads="1"/>
          </p:cNvSpPr>
          <p:nvPr/>
        </p:nvSpPr>
        <p:spPr bwMode="auto">
          <a:xfrm>
            <a:off x="1407134" y="2362200"/>
            <a:ext cx="6593866" cy="990600"/>
          </a:xfrm>
          <a:prstGeom prst="wedgeRoundRectCallout">
            <a:avLst>
              <a:gd name="adj1" fmla="val -56875"/>
              <a:gd name="adj2" fmla="val -5195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sz="2800" dirty="0">
                <a:solidFill>
                  <a:schemeClr val="tx2"/>
                </a:solidFill>
              </a:rPr>
              <a:t>Prove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>
                <a:latin typeface="Symbol" pitchFamily="18" charset="2"/>
              </a:rPr>
              <a:t>"</a:t>
            </a:r>
            <a:r>
              <a:rPr lang="en-US" altLang="en-US" sz="2800" dirty="0"/>
              <a:t>x (</a:t>
            </a:r>
            <a:r>
              <a:rPr lang="el-GR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800" dirty="0"/>
              <a:t>(x)</a:t>
            </a:r>
            <a:r>
              <a:rPr lang="en-US" altLang="en-US" sz="2800" dirty="0">
                <a:sym typeface="Symbol" panose="05050102010706020507" pitchFamily="18" charset="2"/>
              </a:rPr>
              <a:t></a:t>
            </a:r>
            <a:r>
              <a:rPr lang="el-GR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 </a:t>
            </a:r>
            <a:r>
              <a:rPr lang="en-US" altLang="en-US" sz="2800" dirty="0">
                <a:sym typeface="Symbol" panose="05050102010706020507" pitchFamily="18" charset="2"/>
              </a:rPr>
              <a:t>  (</a:t>
            </a:r>
            <a:r>
              <a:rPr lang="en-US" altLang="en-US" sz="2800" dirty="0">
                <a:latin typeface="Symbol" pitchFamily="18" charset="2"/>
              </a:rPr>
              <a:t>"</a:t>
            </a:r>
            <a:r>
              <a:rPr lang="en-US" altLang="en-US" sz="2800" dirty="0"/>
              <a:t>x </a:t>
            </a:r>
            <a:r>
              <a:rPr lang="el-GR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800" dirty="0"/>
              <a:t>(x) </a:t>
            </a:r>
            <a:r>
              <a:rPr lang="en-US" altLang="en-US" sz="2800" dirty="0">
                <a:sym typeface="Symbol" panose="05050102010706020507" pitchFamily="18" charset="2"/>
              </a:rPr>
              <a:t> </a:t>
            </a:r>
            <a:r>
              <a:rPr lang="en-US" altLang="en-US" sz="2800" dirty="0">
                <a:latin typeface="Symbol" pitchFamily="18" charset="2"/>
              </a:rPr>
              <a:t>"</a:t>
            </a:r>
            <a:r>
              <a:rPr lang="en-US" altLang="en-US" sz="2800" dirty="0"/>
              <a:t>x </a:t>
            </a:r>
            <a:r>
              <a:rPr lang="el-GR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</a:t>
            </a:r>
            <a:endParaRPr lang="en-US" altLang="en-US" sz="2800" dirty="0"/>
          </a:p>
        </p:txBody>
      </p:sp>
      <p:sp>
        <p:nvSpPr>
          <p:cNvPr id="3" name="Oval 2"/>
          <p:cNvSpPr/>
          <p:nvPr/>
        </p:nvSpPr>
        <p:spPr>
          <a:xfrm>
            <a:off x="2849881" y="4191000"/>
            <a:ext cx="45719" cy="45719"/>
          </a:xfrm>
          <a:prstGeom prst="ellipse">
            <a:avLst/>
          </a:prstGeom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20" name="Oval 19"/>
          <p:cNvSpPr/>
          <p:nvPr/>
        </p:nvSpPr>
        <p:spPr>
          <a:xfrm>
            <a:off x="5029200" y="4491190"/>
            <a:ext cx="1219200" cy="2366810"/>
          </a:xfrm>
          <a:prstGeom prst="ellipse">
            <a:avLst/>
          </a:prstGeom>
          <a:ln w="22225">
            <a:solidFill>
              <a:srgbClr val="00FF00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41" name="Oval 40"/>
          <p:cNvSpPr/>
          <p:nvPr/>
        </p:nvSpPr>
        <p:spPr>
          <a:xfrm>
            <a:off x="7162800" y="4495800"/>
            <a:ext cx="1219200" cy="2366810"/>
          </a:xfrm>
          <a:prstGeom prst="ellipse">
            <a:avLst/>
          </a:prstGeom>
          <a:ln w="22225">
            <a:solidFill>
              <a:srgbClr val="00FF00"/>
            </a:solidFill>
          </a:ln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990600" y="4491190"/>
            <a:ext cx="2438400" cy="2290610"/>
            <a:chOff x="457200" y="4491190"/>
            <a:chExt cx="2438400" cy="2290610"/>
          </a:xfrm>
        </p:grpSpPr>
        <p:sp>
          <p:nvSpPr>
            <p:cNvPr id="54" name="Rectangle 53"/>
            <p:cNvSpPr/>
            <p:nvPr/>
          </p:nvSpPr>
          <p:spPr>
            <a:xfrm>
              <a:off x="457200" y="4524375"/>
              <a:ext cx="990600" cy="224676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(0) </a:t>
              </a:r>
            </a:p>
            <a:p>
              <a:pPr algn="l"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(1)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(2)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(3)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(4)  </a:t>
              </a:r>
              <a:endParaRPr lang="en-US" altLang="en-US" sz="2800" dirty="0">
                <a:solidFill>
                  <a:schemeClr val="accent5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1905000" y="4535031"/>
              <a:ext cx="990600" cy="224676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(0) </a:t>
              </a:r>
            </a:p>
            <a:p>
              <a:pPr algn="l"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(1)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(2)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(3)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(4) </a:t>
              </a:r>
              <a:endParaRPr lang="en-US" altLang="en-US" sz="2800" dirty="0">
                <a:solidFill>
                  <a:schemeClr val="accent5"/>
                </a:solidFill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1295400" y="4491190"/>
              <a:ext cx="533400" cy="224676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defRPr/>
              </a:pPr>
              <a:r>
                <a:rPr lang="en-US" altLang="en-US" sz="2800" dirty="0">
                  <a:sym typeface="Symbol" panose="05050102010706020507" pitchFamily="18" charset="2"/>
                </a:rPr>
                <a:t></a:t>
              </a:r>
            </a:p>
            <a:p>
              <a:pPr lvl="0" algn="l">
                <a:defRPr/>
              </a:pPr>
              <a:r>
                <a:rPr lang="en-US" altLang="en-US" sz="2800" dirty="0">
                  <a:sym typeface="Symbol" panose="05050102010706020507" pitchFamily="18" charset="2"/>
                </a:rPr>
                <a:t></a:t>
              </a:r>
            </a:p>
            <a:p>
              <a:pPr lvl="0" algn="l">
                <a:defRPr/>
              </a:pPr>
              <a:r>
                <a:rPr lang="en-US" altLang="en-US" sz="2800" dirty="0">
                  <a:sym typeface="Symbol" panose="05050102010706020507" pitchFamily="18" charset="2"/>
                </a:rPr>
                <a:t></a:t>
              </a:r>
            </a:p>
            <a:p>
              <a:pPr lvl="0" algn="l">
                <a:defRPr/>
              </a:pPr>
              <a:r>
                <a:rPr lang="en-US" altLang="en-US" sz="2800" dirty="0">
                  <a:sym typeface="Symbol" panose="05050102010706020507" pitchFamily="18" charset="2"/>
                </a:rPr>
                <a:t></a:t>
              </a:r>
            </a:p>
            <a:p>
              <a:pPr lvl="0" algn="l">
                <a:defRPr/>
              </a:pPr>
              <a:r>
                <a:rPr lang="en-US" altLang="en-US" sz="2800" dirty="0">
                  <a:sym typeface="Symbol" panose="05050102010706020507" pitchFamily="18" charset="2"/>
                </a:rPr>
                <a:t></a:t>
              </a:r>
            </a:p>
          </p:txBody>
        </p:sp>
      </p:grpSp>
      <p:sp>
        <p:nvSpPr>
          <p:cNvPr id="57" name="Rectangle 56"/>
          <p:cNvSpPr/>
          <p:nvPr/>
        </p:nvSpPr>
        <p:spPr>
          <a:xfrm>
            <a:off x="6477000" y="4491190"/>
            <a:ext cx="533400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l">
              <a:defRPr/>
            </a:pPr>
            <a:r>
              <a:rPr lang="en-US" altLang="en-US" sz="2800" dirty="0">
                <a:sym typeface="Symbol" panose="05050102010706020507" pitchFamily="18" charset="2"/>
              </a:rPr>
              <a:t></a:t>
            </a:r>
          </a:p>
          <a:p>
            <a:pPr lvl="0" algn="l">
              <a:defRPr/>
            </a:pPr>
            <a:r>
              <a:rPr lang="en-US" altLang="en-US" sz="2800" dirty="0">
                <a:sym typeface="Symbol" panose="05050102010706020507" pitchFamily="18" charset="2"/>
              </a:rPr>
              <a:t></a:t>
            </a:r>
          </a:p>
          <a:p>
            <a:pPr lvl="0" algn="l">
              <a:defRPr/>
            </a:pPr>
            <a:r>
              <a:rPr lang="en-US" altLang="en-US" sz="2800" dirty="0">
                <a:sym typeface="Symbol" panose="05050102010706020507" pitchFamily="18" charset="2"/>
              </a:rPr>
              <a:t></a:t>
            </a:r>
          </a:p>
          <a:p>
            <a:pPr lvl="0" algn="l">
              <a:defRPr/>
            </a:pPr>
            <a:r>
              <a:rPr lang="en-US" altLang="en-US" sz="2800" dirty="0">
                <a:sym typeface="Symbol" panose="05050102010706020507" pitchFamily="18" charset="2"/>
              </a:rPr>
              <a:t></a:t>
            </a:r>
          </a:p>
          <a:p>
            <a:pPr lvl="0" algn="l">
              <a:defRPr/>
            </a:pPr>
            <a:r>
              <a:rPr lang="en-US" altLang="en-US" sz="2800" dirty="0">
                <a:sym typeface="Symbol" panose="05050102010706020507" pitchFamily="18" charset="2"/>
              </a:rPr>
              <a:t></a:t>
            </a:r>
          </a:p>
        </p:txBody>
      </p:sp>
      <p:sp>
        <p:nvSpPr>
          <p:cNvPr id="59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1295400" y="-44304"/>
            <a:ext cx="7772400" cy="6539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lvl="1" algn="l"/>
            <a:r>
              <a:rPr lang="en-US"/>
              <a:t>Distributive Law </a:t>
            </a:r>
            <a:r>
              <a:rPr lang="en-US" dirty="0"/>
              <a:t>for </a:t>
            </a:r>
            <a:r>
              <a:rPr lang="en-US" altLang="en-US">
                <a:latin typeface="Symbol" pitchFamily="18" charset="2"/>
              </a:rPr>
              <a:t>" </a:t>
            </a:r>
            <a:r>
              <a:rPr lang="en-US" altLang="en-US"/>
              <a:t>and </a:t>
            </a:r>
            <a:r>
              <a:rPr lang="en-US" altLang="en-US" dirty="0">
                <a:sym typeface="Symbol" panose="05050102010706020507" pitchFamily="18" charset="2"/>
              </a:rPr>
              <a:t></a:t>
            </a:r>
            <a:endParaRPr lang="en-US" altLang="en-US" dirty="0">
              <a:latin typeface="Symbol" pitchFamily="18" charset="2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4F39E89C-E284-4615-9A92-B96BBA1F0BC7}"/>
              </a:ext>
            </a:extLst>
          </p:cNvPr>
          <p:cNvSpPr/>
          <p:nvPr/>
        </p:nvSpPr>
        <p:spPr>
          <a:xfrm>
            <a:off x="1600200" y="609600"/>
            <a:ext cx="6629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ctr"/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 (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800" dirty="0">
                <a:solidFill>
                  <a:srgbClr val="FFC000"/>
                </a:solidFill>
              </a:rPr>
              <a:t>(x)</a:t>
            </a: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 </a:t>
            </a: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  (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800" dirty="0">
                <a:solidFill>
                  <a:srgbClr val="FFC000"/>
                </a:solidFill>
              </a:rPr>
              <a:t>(x) </a:t>
            </a: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 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r>
              <a:rPr lang="en-CA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endParaRPr lang="en-US" sz="2400" dirty="0"/>
          </a:p>
        </p:txBody>
      </p:sp>
      <p:sp>
        <p:nvSpPr>
          <p:cNvPr id="52" name="Text Box 44">
            <a:extLst>
              <a:ext uri="{FF2B5EF4-FFF2-40B4-BE49-F238E27FC236}">
                <a16:creationId xmlns:a16="http://schemas.microsoft.com/office/drawing/2014/main" id="{0FAAB56E-EFC4-4591-A0FB-E3F1564A5E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43235"/>
            <a:ext cx="11769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  <a:latin typeface="+mj-lt"/>
              </a:rPr>
              <a:t>U,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endParaRPr lang="en-US" altLang="en-US" sz="2400" dirty="0">
              <a:solidFill>
                <a:srgbClr val="66FF66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972420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8" dur="8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FF66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7" grpId="0" animBg="1"/>
      <p:bldP spid="38" grpId="0"/>
      <p:bldP spid="38" grpId="1"/>
      <p:bldP spid="53" grpId="0" animBg="1"/>
      <p:bldP spid="20" grpId="0" animBg="1"/>
      <p:bldP spid="20" grpId="1" animBg="1"/>
      <p:bldP spid="41" grpId="0" animBg="1"/>
      <p:bldP spid="59" grpId="0"/>
      <p:bldP spid="60" grpId="0"/>
      <p:bldP spid="52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AutoShape 55"/>
          <p:cNvSpPr>
            <a:spLocks noChangeArrowheads="1"/>
          </p:cNvSpPr>
          <p:nvPr/>
        </p:nvSpPr>
        <p:spPr bwMode="auto">
          <a:xfrm>
            <a:off x="1407134" y="2362200"/>
            <a:ext cx="6593866" cy="990600"/>
          </a:xfrm>
          <a:prstGeom prst="wedgeRoundRectCallout">
            <a:avLst>
              <a:gd name="adj1" fmla="val -56875"/>
              <a:gd name="adj2" fmla="val -51952"/>
              <a:gd name="adj3" fmla="val 16667"/>
            </a:avLst>
          </a:prstGeom>
          <a:noFill/>
          <a:ln w="1270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sz="2800" dirty="0"/>
              <a:t>What about the reverse?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>
                <a:sym typeface="Symbol" panose="05050102010706020507" pitchFamily="18" charset="2"/>
              </a:rPr>
              <a:t>(</a:t>
            </a:r>
            <a:r>
              <a:rPr lang="en-US" altLang="en-US" sz="2800" dirty="0">
                <a:latin typeface="Symbol" pitchFamily="18" charset="2"/>
              </a:rPr>
              <a:t>"</a:t>
            </a:r>
            <a:r>
              <a:rPr lang="en-US" altLang="en-US" sz="2800" dirty="0"/>
              <a:t>x </a:t>
            </a:r>
            <a:r>
              <a:rPr lang="el-GR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800" dirty="0"/>
              <a:t>(x) </a:t>
            </a:r>
            <a:r>
              <a:rPr lang="en-US" altLang="en-US" sz="2800" dirty="0">
                <a:sym typeface="Symbol" panose="05050102010706020507" pitchFamily="18" charset="2"/>
              </a:rPr>
              <a:t> </a:t>
            </a:r>
            <a:r>
              <a:rPr lang="en-US" altLang="en-US" sz="2800" dirty="0">
                <a:latin typeface="Symbol" pitchFamily="18" charset="2"/>
              </a:rPr>
              <a:t>"</a:t>
            </a:r>
            <a:r>
              <a:rPr lang="en-US" altLang="en-US" sz="2800" dirty="0"/>
              <a:t>x </a:t>
            </a:r>
            <a:r>
              <a:rPr lang="el-GR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r>
              <a:rPr lang="en-US" altLang="en-US" sz="2800" dirty="0">
                <a:sym typeface="Symbol" panose="05050102010706020507" pitchFamily="18" charset="2"/>
              </a:rPr>
              <a:t> (</a:t>
            </a:r>
            <a:r>
              <a:rPr lang="en-US" altLang="en-US" sz="2800" dirty="0">
                <a:latin typeface="Symbol" pitchFamily="18" charset="2"/>
              </a:rPr>
              <a:t>"</a:t>
            </a:r>
            <a:r>
              <a:rPr lang="en-US" altLang="en-US" sz="2800" dirty="0"/>
              <a:t>x (</a:t>
            </a:r>
            <a:r>
              <a:rPr lang="el-GR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800" dirty="0"/>
              <a:t>(x)</a:t>
            </a:r>
            <a:r>
              <a:rPr lang="en-US" altLang="en-US" sz="2800" dirty="0">
                <a:sym typeface="Symbol" panose="05050102010706020507" pitchFamily="18" charset="2"/>
              </a:rPr>
              <a:t></a:t>
            </a:r>
            <a:r>
              <a:rPr lang="el-GR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(x))) </a:t>
            </a:r>
            <a:endParaRPr lang="en-US" altLang="en-US" sz="2800" dirty="0"/>
          </a:p>
        </p:txBody>
      </p:sp>
      <p:sp>
        <p:nvSpPr>
          <p:cNvPr id="3" name="Oval 2"/>
          <p:cNvSpPr/>
          <p:nvPr/>
        </p:nvSpPr>
        <p:spPr>
          <a:xfrm>
            <a:off x="2849881" y="4191000"/>
            <a:ext cx="45719" cy="45719"/>
          </a:xfrm>
          <a:prstGeom prst="ellipse">
            <a:avLst/>
          </a:prstGeom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5257800" y="4491190"/>
            <a:ext cx="3124200" cy="567061"/>
            <a:chOff x="5257800" y="4491190"/>
            <a:chExt cx="3124200" cy="567061"/>
          </a:xfrm>
        </p:grpSpPr>
        <p:sp>
          <p:nvSpPr>
            <p:cNvPr id="38" name="Rectangle 37"/>
            <p:cNvSpPr/>
            <p:nvPr/>
          </p:nvSpPr>
          <p:spPr>
            <a:xfrm>
              <a:off x="5257800" y="4524375"/>
              <a:ext cx="99060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(0) </a:t>
              </a: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7391400" y="4535031"/>
              <a:ext cx="99060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(0) </a:t>
              </a: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6477000" y="4491190"/>
              <a:ext cx="53340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defRPr/>
              </a:pPr>
              <a:r>
                <a:rPr lang="en-US" altLang="en-US" sz="2800" dirty="0">
                  <a:sym typeface="Symbol" panose="05050102010706020507" pitchFamily="18" charset="2"/>
                </a:rPr>
                <a:t></a:t>
              </a:r>
            </a:p>
          </p:txBody>
        </p:sp>
      </p:grpSp>
      <p:sp>
        <p:nvSpPr>
          <p:cNvPr id="60" name="Oval 59"/>
          <p:cNvSpPr/>
          <p:nvPr/>
        </p:nvSpPr>
        <p:spPr>
          <a:xfrm>
            <a:off x="411481" y="4191000"/>
            <a:ext cx="45719" cy="45719"/>
          </a:xfrm>
          <a:prstGeom prst="ellipse">
            <a:avLst/>
          </a:prstGeom>
        </p:spPr>
        <p:txBody>
          <a:bodyPr wrap="square" rtlCol="0" anchor="ctr">
            <a:spAutoFit/>
          </a:bodyPr>
          <a:lstStyle/>
          <a:p>
            <a:pPr marL="0" algn="l"/>
            <a:endParaRPr lang="en-CA" sz="2800" dirty="0">
              <a:latin typeface="+mj-lt"/>
            </a:endParaRPr>
          </a:p>
        </p:txBody>
      </p:sp>
      <p:sp>
        <p:nvSpPr>
          <p:cNvPr id="63" name="AutoShape 55"/>
          <p:cNvSpPr>
            <a:spLocks noChangeArrowheads="1"/>
          </p:cNvSpPr>
          <p:nvPr/>
        </p:nvSpPr>
        <p:spPr bwMode="auto">
          <a:xfrm>
            <a:off x="4585658" y="5197909"/>
            <a:ext cx="4320476" cy="1583891"/>
          </a:xfrm>
          <a:prstGeom prst="wedgeRoundRectCallout">
            <a:avLst>
              <a:gd name="adj1" fmla="val -34511"/>
              <a:gd name="adj2" fmla="val -6549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dirty="0"/>
              <a:t>Always? No. 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Maybe its </a:t>
            </a:r>
            <a:r>
              <a:rPr lang="el-GR" altLang="en-US" sz="2800" dirty="0">
                <a:solidFill>
                  <a:srgbClr val="FFDECB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800" dirty="0">
                <a:solidFill>
                  <a:srgbClr val="FFDECB"/>
                </a:solidFill>
              </a:rPr>
              <a:t>(1)</a:t>
            </a:r>
            <a:r>
              <a:rPr lang="en-US" altLang="en-US" sz="2800" dirty="0"/>
              <a:t> being true that causes </a:t>
            </a:r>
            <a:r>
              <a:rPr lang="el-GR" altLang="en-US" sz="2800" dirty="0">
                <a:solidFill>
                  <a:srgbClr val="FFDECB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800" dirty="0">
                <a:solidFill>
                  <a:srgbClr val="FFDECB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(0)</a:t>
            </a:r>
            <a:r>
              <a:rPr lang="en-CA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to be true.</a:t>
            </a:r>
            <a:endParaRPr lang="en-US" altLang="en-US" sz="2800" dirty="0"/>
          </a:p>
        </p:txBody>
      </p:sp>
      <p:sp>
        <p:nvSpPr>
          <p:cNvPr id="56" name="Rectangle 2">
            <a:extLst>
              <a:ext uri="{FF2B5EF4-FFF2-40B4-BE49-F238E27FC236}">
                <a16:creationId xmlns:a16="http://schemas.microsoft.com/office/drawing/2014/main" id="{71089A1E-11E3-486D-B540-E694DA249290}"/>
              </a:ext>
            </a:extLst>
          </p:cNvPr>
          <p:cNvSpPr txBox="1">
            <a:spLocks noChangeArrowheads="1"/>
          </p:cNvSpPr>
          <p:nvPr/>
        </p:nvSpPr>
        <p:spPr>
          <a:xfrm>
            <a:off x="1295400" y="-44304"/>
            <a:ext cx="7772400" cy="653904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lvl="1" algn="l"/>
            <a:r>
              <a:rPr lang="en-US"/>
              <a:t>Distributive Law </a:t>
            </a:r>
            <a:r>
              <a:rPr lang="en-US" dirty="0"/>
              <a:t>for </a:t>
            </a:r>
            <a:r>
              <a:rPr lang="en-US" altLang="en-US">
                <a:latin typeface="Symbol" pitchFamily="18" charset="2"/>
              </a:rPr>
              <a:t>" </a:t>
            </a:r>
            <a:r>
              <a:rPr lang="en-US" altLang="en-US"/>
              <a:t>and </a:t>
            </a:r>
            <a:r>
              <a:rPr lang="en-US" altLang="en-US" dirty="0">
                <a:sym typeface="Symbol" panose="05050102010706020507" pitchFamily="18" charset="2"/>
              </a:rPr>
              <a:t></a:t>
            </a:r>
            <a:endParaRPr lang="en-US" altLang="en-US" dirty="0">
              <a:latin typeface="Symbol" pitchFamily="18" charset="2"/>
            </a:endParaRP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3E041A26-F83C-450F-924E-597DE97C4542}"/>
              </a:ext>
            </a:extLst>
          </p:cNvPr>
          <p:cNvCxnSpPr/>
          <p:nvPr/>
        </p:nvCxnSpPr>
        <p:spPr bwMode="auto">
          <a:xfrm flipV="1">
            <a:off x="5410200" y="6248400"/>
            <a:ext cx="1066800" cy="381000"/>
          </a:xfrm>
          <a:prstGeom prst="line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/>
          </a:ln>
          <a:effectLst/>
        </p:spPr>
      </p:cxnSp>
      <p:sp>
        <p:nvSpPr>
          <p:cNvPr id="64" name="Rectangle 63">
            <a:extLst>
              <a:ext uri="{FF2B5EF4-FFF2-40B4-BE49-F238E27FC236}">
                <a16:creationId xmlns:a16="http://schemas.microsoft.com/office/drawing/2014/main" id="{6B8DD030-5E50-4FAF-BC14-F0A61B149709}"/>
              </a:ext>
            </a:extLst>
          </p:cNvPr>
          <p:cNvSpPr/>
          <p:nvPr/>
        </p:nvSpPr>
        <p:spPr>
          <a:xfrm>
            <a:off x="1600200" y="609600"/>
            <a:ext cx="6629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algn="ctr"/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 (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800" dirty="0">
                <a:solidFill>
                  <a:srgbClr val="FFC000"/>
                </a:solidFill>
              </a:rPr>
              <a:t>(x)</a:t>
            </a: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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 </a:t>
            </a: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      (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800" dirty="0">
                <a:solidFill>
                  <a:srgbClr val="FFC000"/>
                </a:solidFill>
              </a:rPr>
              <a:t>(x) </a:t>
            </a:r>
            <a:r>
              <a:rPr lang="en-US" altLang="en-US" sz="2800" dirty="0">
                <a:solidFill>
                  <a:srgbClr val="FFC000"/>
                </a:solidFill>
                <a:sym typeface="Symbol" panose="05050102010706020507" pitchFamily="18" charset="2"/>
              </a:rPr>
              <a:t> </a:t>
            </a:r>
            <a:r>
              <a:rPr lang="en-US" altLang="en-US" sz="2800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rgbClr val="FFC000"/>
                </a:solidFill>
              </a:rPr>
              <a:t>x </a:t>
            </a:r>
            <a:r>
              <a:rPr lang="el-GR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CA" altLang="en-US" sz="2800" dirty="0">
                <a:solidFill>
                  <a:srgbClr val="FFC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(x)) </a:t>
            </a:r>
            <a:r>
              <a:rPr lang="en-CA" altLang="en-US" sz="2800" dirty="0">
                <a:solidFill>
                  <a:srgbClr val="FFFFFF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          </a:t>
            </a:r>
            <a:endParaRPr lang="en-US" sz="2400" dirty="0"/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7BABBB1F-D772-4BF0-B27A-ACC2DCEEB24D}"/>
              </a:ext>
            </a:extLst>
          </p:cNvPr>
          <p:cNvSpPr/>
          <p:nvPr/>
        </p:nvSpPr>
        <p:spPr>
          <a:xfrm>
            <a:off x="4276887" y="504502"/>
            <a:ext cx="590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>
                <a:solidFill>
                  <a:srgbClr val="FFC000"/>
                </a:solidFill>
                <a:sym typeface="Symbol" panose="05050102010706020507" pitchFamily="18" charset="2"/>
              </a:rPr>
              <a:t></a:t>
            </a:r>
            <a:endParaRPr lang="en-US" dirty="0"/>
          </a:p>
        </p:txBody>
      </p:sp>
      <p:sp>
        <p:nvSpPr>
          <p:cNvPr id="54" name="Text Box 44">
            <a:extLst>
              <a:ext uri="{FF2B5EF4-FFF2-40B4-BE49-F238E27FC236}">
                <a16:creationId xmlns:a16="http://schemas.microsoft.com/office/drawing/2014/main" id="{7B7DA7BC-3066-4ADF-A3E5-9180267AE9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643235"/>
            <a:ext cx="11769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66FF66"/>
                </a:solidFill>
                <a:latin typeface="Symbol" pitchFamily="18" charset="2"/>
              </a:rPr>
              <a:t>"</a:t>
            </a:r>
            <a:r>
              <a:rPr lang="en-US" altLang="en-US" sz="2400" dirty="0">
                <a:solidFill>
                  <a:srgbClr val="66FF66"/>
                </a:solidFill>
                <a:latin typeface="+mj-lt"/>
              </a:rPr>
              <a:t>U,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α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r>
              <a:rPr lang="el-GR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β</a:t>
            </a:r>
            <a:r>
              <a:rPr lang="en-US" altLang="en-US" sz="2400" dirty="0">
                <a:solidFill>
                  <a:srgbClr val="66FF66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,</a:t>
            </a:r>
            <a:endParaRPr lang="en-US" altLang="en-US" sz="2400" dirty="0">
              <a:solidFill>
                <a:srgbClr val="66FF66"/>
              </a:solidFill>
              <a:latin typeface="+mj-lt"/>
            </a:endParaRPr>
          </a:p>
        </p:txBody>
      </p:sp>
      <p:grpSp>
        <p:nvGrpSpPr>
          <p:cNvPr id="68" name="Group 29">
            <a:extLst>
              <a:ext uri="{FF2B5EF4-FFF2-40B4-BE49-F238E27FC236}">
                <a16:creationId xmlns:a16="http://schemas.microsoft.com/office/drawing/2014/main" id="{BC774F79-ED46-41BE-8DBE-43B694154D49}"/>
              </a:ext>
            </a:extLst>
          </p:cNvPr>
          <p:cNvGrpSpPr>
            <a:grpSpLocks/>
          </p:cNvGrpSpPr>
          <p:nvPr/>
        </p:nvGrpSpPr>
        <p:grpSpPr bwMode="auto">
          <a:xfrm>
            <a:off x="1017969" y="1353845"/>
            <a:ext cx="917591" cy="929993"/>
            <a:chOff x="2065" y="1551"/>
            <a:chExt cx="1628" cy="1988"/>
          </a:xfrm>
        </p:grpSpPr>
        <p:sp>
          <p:nvSpPr>
            <p:cNvPr id="71" name="Freeform 30">
              <a:extLst>
                <a:ext uri="{FF2B5EF4-FFF2-40B4-BE49-F238E27FC236}">
                  <a16:creationId xmlns:a16="http://schemas.microsoft.com/office/drawing/2014/main" id="{6F200EAA-A7AF-458B-A565-5C45BA88B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2" name="Freeform 31">
              <a:extLst>
                <a:ext uri="{FF2B5EF4-FFF2-40B4-BE49-F238E27FC236}">
                  <a16:creationId xmlns:a16="http://schemas.microsoft.com/office/drawing/2014/main" id="{7355B516-1E71-4888-97BE-941D282F8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3" name="Freeform 32">
              <a:extLst>
                <a:ext uri="{FF2B5EF4-FFF2-40B4-BE49-F238E27FC236}">
                  <a16:creationId xmlns:a16="http://schemas.microsoft.com/office/drawing/2014/main" id="{9BD11406-E24D-42BD-A1B4-22B480017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4" name="Freeform 33">
              <a:extLst>
                <a:ext uri="{FF2B5EF4-FFF2-40B4-BE49-F238E27FC236}">
                  <a16:creationId xmlns:a16="http://schemas.microsoft.com/office/drawing/2014/main" id="{CAE2BC33-50D5-4CEA-8DC1-34E04BFA6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5" name="Freeform 34">
              <a:extLst>
                <a:ext uri="{FF2B5EF4-FFF2-40B4-BE49-F238E27FC236}">
                  <a16:creationId xmlns:a16="http://schemas.microsoft.com/office/drawing/2014/main" id="{905A936F-CB31-4080-B7BA-A5ED70ADB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6" name="Freeform 35">
              <a:extLst>
                <a:ext uri="{FF2B5EF4-FFF2-40B4-BE49-F238E27FC236}">
                  <a16:creationId xmlns:a16="http://schemas.microsoft.com/office/drawing/2014/main" id="{6F27F490-EF30-459F-BB0C-983D6DDEE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7" name="Freeform 36">
              <a:extLst>
                <a:ext uri="{FF2B5EF4-FFF2-40B4-BE49-F238E27FC236}">
                  <a16:creationId xmlns:a16="http://schemas.microsoft.com/office/drawing/2014/main" id="{3873C1A8-F240-4E24-A13D-34303257E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8" name="Freeform 37">
              <a:extLst>
                <a:ext uri="{FF2B5EF4-FFF2-40B4-BE49-F238E27FC236}">
                  <a16:creationId xmlns:a16="http://schemas.microsoft.com/office/drawing/2014/main" id="{581340DC-F6BC-42CD-B9CE-35570736C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9" name="Freeform 38">
              <a:extLst>
                <a:ext uri="{FF2B5EF4-FFF2-40B4-BE49-F238E27FC236}">
                  <a16:creationId xmlns:a16="http://schemas.microsoft.com/office/drawing/2014/main" id="{ADECD8EA-FF52-465A-BBD5-5D62C2317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0" name="Freeform 39">
              <a:extLst>
                <a:ext uri="{FF2B5EF4-FFF2-40B4-BE49-F238E27FC236}">
                  <a16:creationId xmlns:a16="http://schemas.microsoft.com/office/drawing/2014/main" id="{60D91919-748E-4EC7-973E-93F1186DD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1" name="Freeform 40">
              <a:extLst>
                <a:ext uri="{FF2B5EF4-FFF2-40B4-BE49-F238E27FC236}">
                  <a16:creationId xmlns:a16="http://schemas.microsoft.com/office/drawing/2014/main" id="{7209E62F-CECF-4759-B512-4FBCE786C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2" name="Freeform 41">
              <a:extLst>
                <a:ext uri="{FF2B5EF4-FFF2-40B4-BE49-F238E27FC236}">
                  <a16:creationId xmlns:a16="http://schemas.microsoft.com/office/drawing/2014/main" id="{06F5E423-861E-491F-A900-36F755DA0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3" name="Freeform 42">
              <a:extLst>
                <a:ext uri="{FF2B5EF4-FFF2-40B4-BE49-F238E27FC236}">
                  <a16:creationId xmlns:a16="http://schemas.microsoft.com/office/drawing/2014/main" id="{CD89FAB4-22D9-4170-8DE3-FCE23648B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4" name="Freeform 43">
              <a:extLst>
                <a:ext uri="{FF2B5EF4-FFF2-40B4-BE49-F238E27FC236}">
                  <a16:creationId xmlns:a16="http://schemas.microsoft.com/office/drawing/2014/main" id="{6745D6DA-7E74-4BE6-B42B-AF60C5451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5" name="Freeform 44">
              <a:extLst>
                <a:ext uri="{FF2B5EF4-FFF2-40B4-BE49-F238E27FC236}">
                  <a16:creationId xmlns:a16="http://schemas.microsoft.com/office/drawing/2014/main" id="{10E761C5-CD8D-42B0-AACE-F2C3A8BE5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6" name="Freeform 45">
              <a:extLst>
                <a:ext uri="{FF2B5EF4-FFF2-40B4-BE49-F238E27FC236}">
                  <a16:creationId xmlns:a16="http://schemas.microsoft.com/office/drawing/2014/main" id="{866FCB72-E6B9-43A1-8002-AF24A1346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7" name="Freeform 46">
              <a:extLst>
                <a:ext uri="{FF2B5EF4-FFF2-40B4-BE49-F238E27FC236}">
                  <a16:creationId xmlns:a16="http://schemas.microsoft.com/office/drawing/2014/main" id="{3C1E0C93-7491-4929-8165-0E5EDE59F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62FEE87-B312-43C0-8F68-3747CF95C324}"/>
              </a:ext>
            </a:extLst>
          </p:cNvPr>
          <p:cNvGrpSpPr/>
          <p:nvPr/>
        </p:nvGrpSpPr>
        <p:grpSpPr>
          <a:xfrm>
            <a:off x="609600" y="4491190"/>
            <a:ext cx="1219200" cy="2366810"/>
            <a:chOff x="609600" y="4491190"/>
            <a:chExt cx="1219200" cy="2366810"/>
          </a:xfrm>
        </p:grpSpPr>
        <p:sp>
          <p:nvSpPr>
            <p:cNvPr id="52" name="Rectangle 51"/>
            <p:cNvSpPr/>
            <p:nvPr/>
          </p:nvSpPr>
          <p:spPr>
            <a:xfrm>
              <a:off x="838200" y="4524375"/>
              <a:ext cx="990600" cy="224676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(0) </a:t>
              </a:r>
            </a:p>
            <a:p>
              <a:pPr algn="l"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(1)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(2)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(3)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α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(4)  </a:t>
              </a:r>
              <a:endParaRPr lang="en-US" altLang="en-US" sz="2800" dirty="0">
                <a:solidFill>
                  <a:schemeClr val="accent5"/>
                </a:solidFill>
              </a:endParaRPr>
            </a:p>
          </p:txBody>
        </p:sp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5B781549-6DF4-4C39-9C56-C2D140D7DE52}"/>
                </a:ext>
              </a:extLst>
            </p:cNvPr>
            <p:cNvSpPr/>
            <p:nvPr/>
          </p:nvSpPr>
          <p:spPr>
            <a:xfrm>
              <a:off x="609600" y="4491190"/>
              <a:ext cx="1219200" cy="2366810"/>
            </a:xfrm>
            <a:prstGeom prst="ellipse">
              <a:avLst/>
            </a:prstGeom>
            <a:ln w="22225">
              <a:solidFill>
                <a:srgbClr val="00FF00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800" dirty="0">
                <a:latin typeface="+mj-lt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F35A7EC-6BC7-47E4-9778-47A330207B86}"/>
              </a:ext>
            </a:extLst>
          </p:cNvPr>
          <p:cNvGrpSpPr/>
          <p:nvPr/>
        </p:nvGrpSpPr>
        <p:grpSpPr>
          <a:xfrm>
            <a:off x="2057400" y="4495800"/>
            <a:ext cx="1905000" cy="2366810"/>
            <a:chOff x="2057400" y="4495800"/>
            <a:chExt cx="1905000" cy="2366810"/>
          </a:xfrm>
        </p:grpSpPr>
        <p:sp>
          <p:nvSpPr>
            <p:cNvPr id="58" name="Rectangle 57"/>
            <p:cNvSpPr/>
            <p:nvPr/>
          </p:nvSpPr>
          <p:spPr>
            <a:xfrm>
              <a:off x="2971800" y="4535031"/>
              <a:ext cx="990600" cy="224676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(0) </a:t>
              </a:r>
            </a:p>
            <a:p>
              <a:pPr algn="l"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(1)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(2)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(3) </a:t>
              </a:r>
              <a:endParaRPr lang="en-US" altLang="en-US" sz="2800" dirty="0">
                <a:solidFill>
                  <a:schemeClr val="accent5"/>
                </a:solidFill>
              </a:endParaRPr>
            </a:p>
            <a:p>
              <a:pPr algn="l">
                <a:defRPr/>
              </a:pPr>
              <a:r>
                <a:rPr lang="el-GR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β</a:t>
              </a:r>
              <a:r>
                <a:rPr lang="en-CA" altLang="en-US" sz="2800" dirty="0">
                  <a:solidFill>
                    <a:schemeClr val="accent5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(4) </a:t>
              </a:r>
              <a:endParaRPr lang="en-US" altLang="en-US" sz="2800" dirty="0">
                <a:solidFill>
                  <a:schemeClr val="accent5"/>
                </a:solidFill>
              </a:endParaRP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6C133088-AD7F-4379-B071-F3AA2A81CB8B}"/>
                </a:ext>
              </a:extLst>
            </p:cNvPr>
            <p:cNvSpPr/>
            <p:nvPr/>
          </p:nvSpPr>
          <p:spPr>
            <a:xfrm>
              <a:off x="2743200" y="4495800"/>
              <a:ext cx="1219200" cy="2366810"/>
            </a:xfrm>
            <a:prstGeom prst="ellipse">
              <a:avLst/>
            </a:prstGeom>
            <a:ln w="22225">
              <a:solidFill>
                <a:srgbClr val="00FF00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algn="l"/>
              <a:endParaRPr lang="en-CA" sz="2800" dirty="0">
                <a:latin typeface="+mj-lt"/>
              </a:endParaRPr>
            </a:p>
          </p:txBody>
        </p: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F29A9D45-32B3-41EE-9906-35B637F4AA28}"/>
                </a:ext>
              </a:extLst>
            </p:cNvPr>
            <p:cNvSpPr/>
            <p:nvPr/>
          </p:nvSpPr>
          <p:spPr>
            <a:xfrm>
              <a:off x="2057400" y="5420380"/>
              <a:ext cx="53340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l">
                <a:defRPr/>
              </a:pPr>
              <a:r>
                <a:rPr lang="en-US" altLang="en-US" sz="2800" dirty="0">
                  <a:sym typeface="Symbol" panose="05050102010706020507" pitchFamily="18" charset="2"/>
                </a:rPr>
                <a:t></a:t>
              </a:r>
            </a:p>
          </p:txBody>
        </p:sp>
      </p:grpSp>
      <p:cxnSp>
        <p:nvCxnSpPr>
          <p:cNvPr id="91" name="Straight Arrow Connector 90">
            <a:extLst>
              <a:ext uri="{FF2B5EF4-FFF2-40B4-BE49-F238E27FC236}">
                <a16:creationId xmlns:a16="http://schemas.microsoft.com/office/drawing/2014/main" id="{77E4ABA2-7FAD-4739-A9F8-C9ED1BA62DC4}"/>
              </a:ext>
            </a:extLst>
          </p:cNvPr>
          <p:cNvCxnSpPr>
            <a:cxnSpLocks/>
          </p:cNvCxnSpPr>
          <p:nvPr/>
        </p:nvCxnSpPr>
        <p:spPr bwMode="auto">
          <a:xfrm flipV="1">
            <a:off x="1566382" y="4796641"/>
            <a:ext cx="1481618" cy="441263"/>
          </a:xfrm>
          <a:prstGeom prst="straightConnector1">
            <a:avLst/>
          </a:pr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1333012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63" grpId="0" animBg="1"/>
      <p:bldP spid="65" grpId="0"/>
    </p:bldLst>
  </p:timing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38100">
          <a:solidFill>
            <a:srgbClr val="CC00FF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/>
      <a:lstStyle>
        <a:defPPr eaLnBrk="1" hangingPunct="1">
          <a:spcBef>
            <a:spcPct val="0"/>
          </a:spcBef>
          <a:buNone/>
          <a:defRPr sz="2400" dirty="0" smtClean="0">
            <a:solidFill>
              <a:schemeClr val="tx2"/>
            </a:solidFill>
          </a:defRPr>
        </a:defPPr>
      </a:lstStyle>
    </a:spDef>
    <a:lnDef>
      <a:spPr bwMode="auto"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triangle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4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 algn="l">
          <a:defRPr sz="2400" dirty="0" smtClean="0">
            <a:cs typeface="Times New Roman" panose="02020603050405020304" pitchFamily="18" charset="0"/>
            <a:sym typeface="Symbol" panose="05050102010706020507" pitchFamily="18" charset="2"/>
          </a:defRPr>
        </a:defPPr>
      </a:lstStyle>
    </a:spDef>
    <a:lnDef>
      <a:spPr bwMode="auto"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triangle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5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 algn="l">
          <a:defRPr sz="2400" dirty="0" smtClean="0">
            <a:cs typeface="Times New Roman" panose="02020603050405020304" pitchFamily="18" charset="0"/>
            <a:sym typeface="Symbol" panose="05050102010706020507" pitchFamily="18" charset="2"/>
          </a:defRPr>
        </a:defPPr>
      </a:lstStyle>
    </a:spDef>
    <a:lnDef>
      <a:spPr bwMode="auto"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triangle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2800" i="0"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122561</TotalTime>
  <Words>32225</Words>
  <Application>Microsoft Office PowerPoint</Application>
  <PresentationFormat>On-screen Show (4:3)</PresentationFormat>
  <Paragraphs>4657</Paragraphs>
  <Slides>253</Slides>
  <Notes>164</Notes>
  <HiddenSlides>0</HiddenSlides>
  <MMClips>0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5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253</vt:i4>
      </vt:variant>
    </vt:vector>
  </HeadingPairs>
  <TitlesOfParts>
    <vt:vector size="267" baseType="lpstr">
      <vt:lpstr>Arial</vt:lpstr>
      <vt:lpstr>Cambria Math</vt:lpstr>
      <vt:lpstr>Comic Sans MS</vt:lpstr>
      <vt:lpstr>Courgette</vt:lpstr>
      <vt:lpstr>Monotype Corsiva</vt:lpstr>
      <vt:lpstr>Symbol</vt:lpstr>
      <vt:lpstr>Times New Roman</vt:lpstr>
      <vt:lpstr>Wingdings</vt:lpstr>
      <vt:lpstr>Default Design</vt:lpstr>
      <vt:lpstr>1_Default Design</vt:lpstr>
      <vt:lpstr>4_Default Design</vt:lpstr>
      <vt:lpstr>5_Default Design</vt:lpstr>
      <vt:lpstr>2_Default Design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Adding Meaning </vt:lpstr>
      <vt:lpstr>Adding Meaning </vt:lpstr>
      <vt:lpstr>Adding Meaning </vt:lpstr>
      <vt:lpstr>Adding Meaning </vt:lpstr>
      <vt:lpstr>Adding Meaning </vt:lpstr>
      <vt:lpstr>Adding Meaning </vt:lpstr>
      <vt:lpstr>Adding Meaning </vt:lpstr>
      <vt:lpstr>Adding Meaning </vt:lpstr>
      <vt:lpstr>Adding Meaning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End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York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math</dc:title>
  <dc:creator>Jeff Edmonds</dc:creator>
  <cp:lastModifiedBy>Jeff Edmonds</cp:lastModifiedBy>
  <cp:revision>1793</cp:revision>
  <dcterms:created xsi:type="dcterms:W3CDTF">2000-08-25T17:31:26Z</dcterms:created>
  <dcterms:modified xsi:type="dcterms:W3CDTF">2025-01-13T00:11:38Z</dcterms:modified>
</cp:coreProperties>
</file>