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  <p:sldMasterId id="2147483777" r:id="rId3"/>
    <p:sldMasterId id="2147483794" r:id="rId4"/>
    <p:sldMasterId id="2147483811" r:id="rId5"/>
    <p:sldMasterId id="2147483822" r:id="rId6"/>
    <p:sldMasterId id="2147483866" r:id="rId7"/>
  </p:sldMasterIdLst>
  <p:notesMasterIdLst>
    <p:notesMasterId r:id="rId35"/>
  </p:notesMasterIdLst>
  <p:handoutMasterIdLst>
    <p:handoutMasterId r:id="rId36"/>
  </p:handoutMasterIdLst>
  <p:sldIdLst>
    <p:sldId id="1383" r:id="rId8"/>
    <p:sldId id="3869" r:id="rId9"/>
    <p:sldId id="3598" r:id="rId10"/>
    <p:sldId id="3626" r:id="rId11"/>
    <p:sldId id="2319" r:id="rId12"/>
    <p:sldId id="3017" r:id="rId13"/>
    <p:sldId id="1554" r:id="rId14"/>
    <p:sldId id="3719" r:id="rId15"/>
    <p:sldId id="3861" r:id="rId16"/>
    <p:sldId id="3567" r:id="rId17"/>
    <p:sldId id="3564" r:id="rId18"/>
    <p:sldId id="3714" r:id="rId19"/>
    <p:sldId id="3862" r:id="rId20"/>
    <p:sldId id="3570" r:id="rId21"/>
    <p:sldId id="3868" r:id="rId22"/>
    <p:sldId id="3571" r:id="rId23"/>
    <p:sldId id="3615" r:id="rId24"/>
    <p:sldId id="1367" r:id="rId25"/>
    <p:sldId id="3866" r:id="rId26"/>
    <p:sldId id="3867" r:id="rId27"/>
    <p:sldId id="3870" r:id="rId28"/>
    <p:sldId id="3872" r:id="rId29"/>
    <p:sldId id="3873" r:id="rId30"/>
    <p:sldId id="3874" r:id="rId31"/>
    <p:sldId id="3875" r:id="rId32"/>
    <p:sldId id="3864" r:id="rId33"/>
    <p:sldId id="3621" r:id="rId34"/>
  </p:sldIdLst>
  <p:sldSz cx="9144000" cy="6858000" type="screen4x3"/>
  <p:notesSz cx="6934200" cy="9120188"/>
  <p:defaultTextStyle>
    <a:defPPr>
      <a:defRPr lang="en-CA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Edmonds" initials="JE" lastIdx="2" clrIdx="0">
    <p:extLst>
      <p:ext uri="{19B8F6BF-5375-455C-9EA6-DF929625EA0E}">
        <p15:presenceInfo xmlns:p15="http://schemas.microsoft.com/office/powerpoint/2012/main" userId="a8785b683ef20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66FF66"/>
    <a:srgbClr val="FF00FF"/>
    <a:srgbClr val="99FF66"/>
    <a:srgbClr val="000066"/>
    <a:srgbClr val="E6E6E6"/>
    <a:srgbClr val="CCFFCC"/>
    <a:srgbClr val="4D0201"/>
    <a:srgbClr val="D5D4FC"/>
    <a:srgbClr val="D6D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3" autoAdjust="0"/>
    <p:restoredTop sz="60132" autoAdjust="0"/>
  </p:normalViewPr>
  <p:slideViewPr>
    <p:cSldViewPr>
      <p:cViewPr varScale="1">
        <p:scale>
          <a:sx n="95" d="100"/>
          <a:sy n="95" d="100"/>
        </p:scale>
        <p:origin x="768" y="77"/>
      </p:cViewPr>
      <p:guideLst>
        <p:guide orient="horz" pos="33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24D8B43-BAEB-4C0F-BC20-7823DDE875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817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32288"/>
            <a:ext cx="55467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80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1D717B2-2470-4192-B072-B1976093DE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321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CA" altLang="en-US" dirty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4675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95600-D2E1-E2EB-5E14-FF03C16BA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7F3911E9-B1B0-E7AE-164B-FFBF17BC08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F66DF-A821-4CCA-A7FC-D539835AEB3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6CA808DF-DD35-A47A-DEF4-7D2CC989E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4401F60C-FE23-7CCC-D6DD-A46334680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2341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26D3DB-761B-4860-9028-20D93F956057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14</a:t>
            </a:fld>
            <a:endParaRPr lang="en-CA" altLang="en-US" dirty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2785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82E2C-4D75-E743-E9AC-63F707228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>
            <a:extLst>
              <a:ext uri="{FF2B5EF4-FFF2-40B4-BE49-F238E27FC236}">
                <a16:creationId xmlns:a16="http://schemas.microsoft.com/office/drawing/2014/main" id="{0984770D-8A9D-9A86-F1D1-DDA5648266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26D3DB-761B-4860-9028-20D93F956057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15</a:t>
            </a:fld>
            <a:endParaRPr lang="en-CA" altLang="en-US" dirty="0"/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id="{612E4D5B-D02C-E2F8-0D9C-6D56F9EE2D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>
            <a:extLst>
              <a:ext uri="{FF2B5EF4-FFF2-40B4-BE49-F238E27FC236}">
                <a16:creationId xmlns:a16="http://schemas.microsoft.com/office/drawing/2014/main" id="{FC95F1C1-EF26-9755-500A-D7A24E520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6763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16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4514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6A1B25D-CB75-AEF0-2433-834528E87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7F51E-74B4-F92F-7B83-B4C83545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B36003F-E920-F62A-35F3-1623B04DE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3169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B3D6B-0AA1-1686-0A02-06A4E51D2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3839A69-1882-F962-163A-5613266E3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7530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9F42B-132F-03A8-89BC-6CA192471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37D4BC9-D1B1-44E2-ECFF-89A842EF7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6286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8B71A-8AFB-6CE9-DC53-6BF9077E5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A4E325E-C9CC-7758-7973-80816900F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5446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04C99-37A2-6E51-B7C5-D8ED25E2E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301ED06-0AF1-DFA0-61A3-9A51D0B62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193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B85301-3D47-40D2-949D-9324CDE1F080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CA" altLang="en-US" dirty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9879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D534E-C222-8E2D-1622-AE245B2B5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592BC66-5B1D-2D17-5806-F24807F6A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8944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E33B9-32CB-5097-9F1A-06CA5DA6B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5DD12A8-8E70-A545-CE69-8C9DA7AF6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6721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BEEE4-53BA-2415-342F-5C4765CC2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8639293-8213-9C14-1E4E-F35744AFD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5065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6A1B25D-CB75-AEF0-2433-834528E87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680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82EDD-EBD2-42AA-81CD-38B52F7CB5FF}" type="slidenum">
              <a:rPr lang="en-CA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881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82EDD-EBD2-42AA-81CD-38B52F7CB5FF}" type="slidenum">
              <a:rPr lang="en-CA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6445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91A96-E842-4247-9B33-983A0D11A5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278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F56D5-1D98-4354-BD76-C77F33D6632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7742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CC675-A111-C421-48B3-BB62335F8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36DE8E8C-E2B2-38A7-7C29-9A7C0CEE63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F56D5-1D98-4354-BD76-C77F33D6632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D8576BB6-E0A5-978E-A81C-3763B0EDA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7DA72E9F-8163-5196-706C-AF48C94FC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270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26D3DB-761B-4860-9028-20D93F956057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10</a:t>
            </a:fld>
            <a:endParaRPr lang="en-CA" altLang="en-US" dirty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026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F66DF-A821-4CCA-A7FC-D539835AEB3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617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71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F357B-129B-4717-BE74-A84958261E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26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90511-6C4E-48D1-B21D-D9AFE5917F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925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80638-AB07-4418-B286-85E9053D62F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2296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499D-28CC-43D4-80C1-0D666557F4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482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D1EF5-3A67-4ADB-A0E2-C175DF6717D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4229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DE6F5-436C-4391-8FEC-452BED05F96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991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n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54086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70451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892198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8484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342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164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60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0949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2458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625453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308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56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250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58586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7169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077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536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26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1079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8527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544303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782848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475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9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8100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4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599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632580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7382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9E52A-E609-4DBB-A8B1-F9B62A1B57C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5220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0199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236913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57889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5980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25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8100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4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599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35176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2990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CB30B-7E70-4CBF-B2BB-CB70E06D2F8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75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D17D-FCDC-4355-88F6-225363AB79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17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3B6F-B5DD-42FC-9089-F6754F07468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146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B3A11-CD3D-414B-A2A0-F6D306CEF76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70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0F38-F87F-4BFA-A88E-9EB71259DF5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7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D0BEDCD-A305-4E47-B6D0-E608F18D27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87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4277E8-0BFA-4E26-B055-E5EBC5B3B6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A0D09F4C-E62F-4585-B564-B47BB1A524A6}" type="slidenum">
              <a:rPr lang="en-CA" altLang="en-US" sz="1400" smtClean="0"/>
              <a:pPr algn="r" eaLnBrk="1" hangingPunct="1">
                <a:defRPr/>
              </a:pPr>
              <a:t>‹#›</a:t>
            </a:fld>
            <a:endParaRPr lang="en-CA" altLang="en-US" sz="1400"/>
          </a:p>
        </p:txBody>
      </p:sp>
    </p:spTree>
    <p:extLst>
      <p:ext uri="{BB962C8B-B14F-4D97-AF65-F5344CB8AC3E}">
        <p14:creationId xmlns:p14="http://schemas.microsoft.com/office/powerpoint/2010/main" val="23519186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8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26476B0B-206B-4AFE-9AEC-D3FA261CB927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139031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26476B0B-206B-4AFE-9AEC-D3FA261CB927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225281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26476B0B-206B-4AFE-9AEC-D3FA261CB927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217468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2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26476B0B-206B-4AFE-9AEC-D3FA261CB927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354018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3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26476B0B-206B-4AFE-9AEC-D3FA261CB927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993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oleObject" Target="../embeddings/oleObject1.bin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ecs.yorku.ca/~jeff/courses/1090" TargetMode="External"/><Relationship Id="rId11" Type="http://schemas.openxmlformats.org/officeDocument/2006/relationships/slide" Target="slide16.xml"/><Relationship Id="rId5" Type="http://schemas.openxmlformats.org/officeDocument/2006/relationships/image" Target="../media/image2.png"/><Relationship Id="rId10" Type="http://schemas.openxmlformats.org/officeDocument/2006/relationships/slide" Target="slide12.xml"/><Relationship Id="rId4" Type="http://schemas.openxmlformats.org/officeDocument/2006/relationships/image" Target="../media/image1.wmf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126" y="5143023"/>
            <a:ext cx="2492048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Jeff Edmonds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York University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Lecture 2.5</a:t>
            </a:r>
          </a:p>
        </p:txBody>
      </p:sp>
      <p:pic>
        <p:nvPicPr>
          <p:cNvPr id="2055" name="Picture 8" descr="poo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33" y="4431580"/>
            <a:ext cx="15970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46B83C-7A82-5039-9683-0AB3D049C4A0}"/>
              </a:ext>
            </a:extLst>
          </p:cNvPr>
          <p:cNvSpPr txBox="1"/>
          <p:nvPr/>
        </p:nvSpPr>
        <p:spPr>
          <a:xfrm>
            <a:off x="5445171" y="-18210"/>
            <a:ext cx="3775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</a:rPr>
              <a:t>Predicates and Quantifiers</a:t>
            </a:r>
            <a:endParaRPr lang="en-C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82EBE-425F-9626-9C29-674228C7BD31}"/>
              </a:ext>
            </a:extLst>
          </p:cNvPr>
          <p:cNvSpPr txBox="1"/>
          <p:nvPr/>
        </p:nvSpPr>
        <p:spPr>
          <a:xfrm>
            <a:off x="5414691" y="300341"/>
            <a:ext cx="3775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chemeClr val="tx2"/>
                </a:solidFill>
              </a:rPr>
              <a:t>boys </a:t>
            </a:r>
            <a:r>
              <a:rPr lang="en-US" altLang="en-US" sz="2400" dirty="0">
                <a:solidFill>
                  <a:schemeClr val="tx2"/>
                </a:solidFill>
              </a:rPr>
              <a:t>b, Loves(b)</a:t>
            </a:r>
          </a:p>
        </p:txBody>
      </p:sp>
      <p:sp>
        <p:nvSpPr>
          <p:cNvPr id="12" name="Rectangle 2">
            <a:hlinkClick r:id="rId6"/>
            <a:extLst>
              <a:ext uri="{FF2B5EF4-FFF2-40B4-BE49-F238E27FC236}">
                <a16:creationId xmlns:a16="http://schemas.microsoft.com/office/drawing/2014/main" id="{F220CBE6-B7B8-6A02-EF75-700981ECB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56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53F8677-2DF6-4354-4986-B3B05FB06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91181"/>
            <a:ext cx="3485852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0" dirty="0">
                <a:solidFill>
                  <a:schemeClr val="accent2"/>
                </a:solidFill>
              </a:rPr>
              <a:t>Math</a:t>
            </a:r>
            <a:r>
              <a:rPr lang="en-US" altLang="en-US" sz="2400" b="1" i="0" dirty="0">
                <a:solidFill>
                  <a:schemeClr val="accent2"/>
                </a:solidFill>
              </a:rPr>
              <a:t>/EECS 1019/1090</a:t>
            </a:r>
            <a:endParaRPr lang="en-US" altLang="en-US" sz="2400" i="0" dirty="0">
              <a:solidFill>
                <a:schemeClr val="accent2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B3CF185-547B-7CFF-FB66-D1725BB32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71600" y="-76200"/>
            <a:ext cx="7772400" cy="7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kern="0" dirty="0"/>
              <a:t>Logic and Proofs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C39DC-EABD-59F2-6B3E-DA97EE6B80A6}"/>
              </a:ext>
            </a:extLst>
          </p:cNvPr>
          <p:cNvSpPr txBox="1"/>
          <p:nvPr/>
        </p:nvSpPr>
        <p:spPr>
          <a:xfrm>
            <a:off x="3662466" y="517487"/>
            <a:ext cx="37750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4400" dirty="0">
                <a:solidFill>
                  <a:schemeClr val="tx2"/>
                </a:solidFill>
              </a:rPr>
              <a:t>Review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79AA7CB-5839-36DC-77BD-16BC9306D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74" y="1605677"/>
            <a:ext cx="321113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ym typeface="Symbol" pitchFamily="18" charset="2"/>
                <a:hlinkClick r:id="" action="ppaction://hlinkshowjump?jump=nextslide"/>
              </a:rPr>
              <a:t>Objects, Predicates, &amp; Relations</a:t>
            </a:r>
            <a:endParaRPr lang="en-US" altLang="en-US" sz="18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ym typeface="Symbol" pitchFamily="18" charset="2"/>
                <a:hlinkClick r:id="rId7" action="ppaction://hlinksldjump"/>
              </a:rPr>
              <a:t>Order of Quantifiers:  vs   </a:t>
            </a:r>
            <a:endParaRPr lang="en-US" altLang="en-US" sz="1800" dirty="0">
              <a:hlinkClick r:id="rId8" action="ppaction://hlinksldjump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hlinkClick r:id="rId8" action="ppaction://hlinksldjump"/>
              </a:rPr>
              <a:t>Negations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 err="1">
                <a:hlinkClick r:id="rId9" action="ppaction://hlinksldjump"/>
              </a:rPr>
              <a:t>Unierse</a:t>
            </a:r>
            <a:r>
              <a:rPr lang="en-US" altLang="en-US" sz="1800" dirty="0">
                <a:hlinkClick r:id="rId9" action="ppaction://hlinksldjump"/>
              </a:rPr>
              <a:t>/Models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rId10" action="ppaction://hlinksldjump"/>
              </a:rPr>
              <a:t>Quantifiers and Games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ym typeface="Symbol" pitchFamily="18" charset="2"/>
                <a:hlinkClick r:id="rId11" action="ppaction://hlinksldjump"/>
              </a:rPr>
              <a:t>Understanding</a:t>
            </a:r>
            <a:r>
              <a:rPr lang="en-US" altLang="en-US" sz="1800" dirty="0">
                <a:sym typeface="Symbol" pitchFamily="18" charset="2"/>
                <a:hlinkClick r:id="" action="ppaction://noaction"/>
              </a:rPr>
              <a:t> from the Inside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rId11" action="ppaction://hlinksldjump"/>
              </a:rPr>
              <a:t>Playing the Game</a:t>
            </a:r>
            <a:endParaRPr lang="en-US" altLang="en-US" sz="1800" dirty="0"/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22D0C090-8119-868A-65E5-171DFDE65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1958975" cy="46165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l" eaLnBrk="0" hangingPunct="0">
              <a:defRPr/>
            </a:pP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Test 1</a:t>
            </a:r>
            <a:endParaRPr lang="en-US" sz="24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57178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8">
            <a:extLst>
              <a:ext uri="{FF2B5EF4-FFF2-40B4-BE49-F238E27FC236}">
                <a16:creationId xmlns:a16="http://schemas.microsoft.com/office/drawing/2014/main" id="{9C9AC13C-4050-4A56-AFE1-44E78C72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411" y="3993851"/>
            <a:ext cx="5070390" cy="2811324"/>
          </a:xfrm>
          <a:prstGeom prst="wedgeRoundRectCallout">
            <a:avLst>
              <a:gd name="adj1" fmla="val -51879"/>
              <a:gd name="adj2" fmla="val -44699"/>
              <a:gd name="adj3" fmla="val 16667"/>
            </a:avLst>
          </a:prstGeom>
          <a:noFill/>
          <a:ln w="127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400" dirty="0"/>
              <a:t>Over the Reals </a:t>
            </a:r>
            <a:r>
              <a:rPr lang="en-US" altLang="en-US" sz="2400" dirty="0"/>
              <a:t>defines 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a set of objects to be </a:t>
            </a:r>
            <a:r>
              <a:rPr lang="en-US" altLang="en-US" sz="2400" dirty="0">
                <a:solidFill>
                  <a:srgbClr val="66FF66"/>
                </a:solidFill>
              </a:rPr>
              <a:t>U = reals</a:t>
            </a:r>
            <a:r>
              <a:rPr lang="en-US" altLang="en-US" sz="2400" dirty="0"/>
              <a:t>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C000"/>
                </a:solidFill>
              </a:rPr>
              <a:t>+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US" altLang="en-US" sz="2400" dirty="0">
                <a:sym typeface="Symbol" pitchFamily="18" charset="2"/>
              </a:rPr>
              <a:t>,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 … to be the standard.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is fixed by the logic to always mean the two objects are the same.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is fixed by the logic to always mean the two objects are the same.</a:t>
            </a:r>
            <a:endParaRPr lang="en-US" altLang="en-US" sz="24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sym typeface="Symbol" pitchFamily="18" charset="2"/>
            </a:endParaRPr>
          </a:p>
        </p:txBody>
      </p:sp>
      <p:grpSp>
        <p:nvGrpSpPr>
          <p:cNvPr id="13360" name="Group 13359">
            <a:extLst>
              <a:ext uri="{FF2B5EF4-FFF2-40B4-BE49-F238E27FC236}">
                <a16:creationId xmlns:a16="http://schemas.microsoft.com/office/drawing/2014/main" id="{AF5149AE-6FA5-BC73-92DA-639C804C3AC6}"/>
              </a:ext>
            </a:extLst>
          </p:cNvPr>
          <p:cNvGrpSpPr/>
          <p:nvPr/>
        </p:nvGrpSpPr>
        <p:grpSpPr>
          <a:xfrm>
            <a:off x="613402" y="2883281"/>
            <a:ext cx="8254168" cy="1047629"/>
            <a:chOff x="613402" y="2883281"/>
            <a:chExt cx="8254168" cy="10476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027AC7-9E34-4353-A15D-251EAAC27381}"/>
                </a:ext>
              </a:extLst>
            </p:cNvPr>
            <p:cNvGrpSpPr/>
            <p:nvPr/>
          </p:nvGrpSpPr>
          <p:grpSpPr>
            <a:xfrm>
              <a:off x="613402" y="3037724"/>
              <a:ext cx="1434618" cy="813079"/>
              <a:chOff x="150052" y="3505200"/>
              <a:chExt cx="1434618" cy="813079"/>
            </a:xfrm>
          </p:grpSpPr>
          <p:pic>
            <p:nvPicPr>
              <p:cNvPr id="12" name="Picture 2" descr="http://www.swordofthespirit.net/bulwark/mosesbush.gif">
                <a:extLst>
                  <a:ext uri="{FF2B5EF4-FFF2-40B4-BE49-F238E27FC236}">
                    <a16:creationId xmlns:a16="http://schemas.microsoft.com/office/drawing/2014/main" id="{65C4CE0D-93A0-4AE0-A55F-5A3AEFFF55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701" y="3505200"/>
                <a:ext cx="1397000" cy="813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0A0C08-EA12-4E26-8375-2FE4027E4920}"/>
                  </a:ext>
                </a:extLst>
              </p:cNvPr>
              <p:cNvSpPr/>
              <p:nvPr/>
            </p:nvSpPr>
            <p:spPr>
              <a:xfrm>
                <a:off x="150052" y="3505200"/>
                <a:ext cx="1434618" cy="813079"/>
              </a:xfrm>
              <a:prstGeom prst="rect">
                <a:avLst/>
              </a:prstGeom>
              <a:ln w="76200">
                <a:solidFill>
                  <a:srgbClr val="66FF66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456D93-5401-5286-B1EB-4B69803C2C85}"/>
                </a:ext>
              </a:extLst>
            </p:cNvPr>
            <p:cNvGrpSpPr/>
            <p:nvPr/>
          </p:nvGrpSpPr>
          <p:grpSpPr>
            <a:xfrm>
              <a:off x="2453386" y="2883281"/>
              <a:ext cx="6414184" cy="1047629"/>
              <a:chOff x="-2303049" y="-574480"/>
              <a:chExt cx="6414184" cy="1047629"/>
            </a:xfrm>
          </p:grpSpPr>
          <p:pic>
            <p:nvPicPr>
              <p:cNvPr id="30" name="Picture 2" descr="Why We Care About the Big Bang (and Everything Else) - Pacific Standard">
                <a:extLst>
                  <a:ext uri="{FF2B5EF4-FFF2-40B4-BE49-F238E27FC236}">
                    <a16:creationId xmlns:a16="http://schemas.microsoft.com/office/drawing/2014/main" id="{6A6CA261-5E09-4A19-BF25-9717126E31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1358" y="-561707"/>
                <a:ext cx="1609777" cy="10348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AutoShape 58">
                <a:extLst>
                  <a:ext uri="{FF2B5EF4-FFF2-40B4-BE49-F238E27FC236}">
                    <a16:creationId xmlns:a16="http://schemas.microsoft.com/office/drawing/2014/main" id="{438FD858-3966-461D-9866-8944E8B57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3049" y="-574480"/>
                <a:ext cx="6414184" cy="1047629"/>
              </a:xfrm>
              <a:prstGeom prst="wedgeRoundRectCallout">
                <a:avLst>
                  <a:gd name="adj1" fmla="val -68433"/>
                  <a:gd name="adj2" fmla="val -12277"/>
                  <a:gd name="adj3" fmla="val 16667"/>
                </a:avLst>
              </a:prstGeom>
              <a:noFill/>
              <a:ln w="12700">
                <a:solidFill>
                  <a:srgbClr val="66FF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Sometimes I will </a:t>
                </a:r>
                <a:r>
                  <a:rPr lang="en-US" sz="2400" dirty="0">
                    <a:solidFill>
                      <a:schemeClr val="tx2"/>
                    </a:solidFill>
                  </a:rPr>
                  <a:t>assume</a:t>
                </a:r>
                <a:r>
                  <a:rPr lang="en-US" sz="2400" dirty="0"/>
                  <a:t> the universe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is the one provided in the question.</a:t>
                </a:r>
                <a:r>
                  <a:rPr lang="en-US" altLang="en-US" sz="2400" dirty="0"/>
                  <a:t> </a:t>
                </a:r>
              </a:p>
            </p:txBody>
          </p:sp>
        </p:grpSp>
      </p:grpSp>
      <p:grpSp>
        <p:nvGrpSpPr>
          <p:cNvPr id="13362" name="Group 13361">
            <a:extLst>
              <a:ext uri="{FF2B5EF4-FFF2-40B4-BE49-F238E27FC236}">
                <a16:creationId xmlns:a16="http://schemas.microsoft.com/office/drawing/2014/main" id="{C3BD6C18-7CBC-E21B-27BD-75A25F5EE810}"/>
              </a:ext>
            </a:extLst>
          </p:cNvPr>
          <p:cNvGrpSpPr/>
          <p:nvPr/>
        </p:nvGrpSpPr>
        <p:grpSpPr>
          <a:xfrm>
            <a:off x="799566" y="909007"/>
            <a:ext cx="7334897" cy="462593"/>
            <a:chOff x="799566" y="626215"/>
            <a:chExt cx="7334897" cy="462593"/>
          </a:xfrm>
        </p:grpSpPr>
        <p:sp>
          <p:nvSpPr>
            <p:cNvPr id="24616" name="Text Box 22"/>
            <p:cNvSpPr txBox="1">
              <a:spLocks noChangeArrowheads="1"/>
            </p:cNvSpPr>
            <p:nvPr/>
          </p:nvSpPr>
          <p:spPr bwMode="auto">
            <a:xfrm>
              <a:off x="6158409" y="62621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 err="1">
                  <a:solidFill>
                    <a:srgbClr val="FFC000"/>
                  </a:solidFill>
                </a:rPr>
                <a:t>x+y</a:t>
              </a:r>
              <a:r>
                <a:rPr lang="en-US" altLang="en-US" sz="2400" dirty="0">
                  <a:solidFill>
                    <a:srgbClr val="FFC000"/>
                  </a:solidFill>
                </a:rPr>
                <a:t>=0</a:t>
              </a:r>
            </a:p>
          </p:txBody>
        </p:sp>
        <p:sp>
          <p:nvSpPr>
            <p:cNvPr id="13328" name="Text Box 44">
              <a:extLst>
                <a:ext uri="{FF2B5EF4-FFF2-40B4-BE49-F238E27FC236}">
                  <a16:creationId xmlns:a16="http://schemas.microsoft.com/office/drawing/2014/main" id="{E8990781-41B5-425F-F297-E0E023010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566" y="627143"/>
              <a:ext cx="25298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>
                      <a:lumMod val="100000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"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ea typeface="+mn-ea"/>
                  <a:cs typeface="+mn-cs"/>
                </a:rPr>
                <a:t>b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ea typeface="+mn-ea"/>
                  <a:cs typeface="+mn-cs"/>
                </a:rPr>
                <a:t>,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ea typeface="+mn-ea"/>
                  <a:cs typeface="+mn-cs"/>
                </a:rPr>
                <a:t>g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ea typeface="+mn-ea"/>
                  <a:cs typeface="+mn-cs"/>
                </a:rPr>
                <a:t>,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ea typeface="+mn-ea"/>
                  <a:cs typeface="+mn-cs"/>
                </a:rPr>
                <a:t>Loves(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ea typeface="+mn-ea"/>
                  <a:cs typeface="+mn-cs"/>
                </a:rPr>
                <a:t>b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ea typeface="+mn-ea"/>
                  <a:cs typeface="+mn-cs"/>
                </a:rPr>
                <a:t>,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ea typeface="+mn-ea"/>
                  <a:cs typeface="+mn-cs"/>
                </a:rPr>
                <a:t>g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398C13C7-83A2-672B-26BA-BD71069EC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altLang="en-US" dirty="0"/>
              <a:t>Universe/Model/Interpretation</a:t>
            </a:r>
            <a:endParaRPr lang="en-CA" altLang="en-US" dirty="0"/>
          </a:p>
        </p:txBody>
      </p:sp>
      <p:grpSp>
        <p:nvGrpSpPr>
          <p:cNvPr id="13361" name="Group 13360">
            <a:extLst>
              <a:ext uri="{FF2B5EF4-FFF2-40B4-BE49-F238E27FC236}">
                <a16:creationId xmlns:a16="http://schemas.microsoft.com/office/drawing/2014/main" id="{CBE801FF-F6E7-D093-0156-FA7CF4699977}"/>
              </a:ext>
            </a:extLst>
          </p:cNvPr>
          <p:cNvGrpSpPr/>
          <p:nvPr/>
        </p:nvGrpSpPr>
        <p:grpSpPr>
          <a:xfrm>
            <a:off x="257886" y="4012042"/>
            <a:ext cx="3544330" cy="2793133"/>
            <a:chOff x="257886" y="4012042"/>
            <a:chExt cx="3544330" cy="279313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7AFCA75-5B22-6348-CC8A-36609D71A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7591" y="5369993"/>
              <a:ext cx="1825609" cy="1435182"/>
            </a:xfrm>
            <a:prstGeom prst="rect">
              <a:avLst/>
            </a:prstGeom>
          </p:spPr>
        </p:pic>
        <p:sp>
          <p:nvSpPr>
            <p:cNvPr id="6" name="AutoShape 46">
              <a:extLst>
                <a:ext uri="{FF2B5EF4-FFF2-40B4-BE49-F238E27FC236}">
                  <a16:creationId xmlns:a16="http://schemas.microsoft.com/office/drawing/2014/main" id="{FC4924BF-9B3D-0ACC-EBBD-19528FB1B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86" y="4012042"/>
              <a:ext cx="3544330" cy="1324754"/>
            </a:xfrm>
            <a:prstGeom prst="wedgeRoundRectCallout">
              <a:avLst>
                <a:gd name="adj1" fmla="val -51742"/>
                <a:gd name="adj2" fmla="val -43307"/>
                <a:gd name="adj3" fmla="val 16667"/>
              </a:avLst>
            </a:prstGeom>
            <a:noFill/>
            <a:ln w="12700">
              <a:solidFill>
                <a:srgbClr val="66FF66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What is the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universe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of objects for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and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? 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Who loves who?</a:t>
              </a:r>
            </a:p>
          </p:txBody>
        </p:sp>
      </p:grpSp>
      <p:grpSp>
        <p:nvGrpSpPr>
          <p:cNvPr id="13340" name="Group 13339">
            <a:extLst>
              <a:ext uri="{FF2B5EF4-FFF2-40B4-BE49-F238E27FC236}">
                <a16:creationId xmlns:a16="http://schemas.microsoft.com/office/drawing/2014/main" id="{01F2CFFF-A7F6-C5A0-1D19-85AA55AEB55C}"/>
              </a:ext>
            </a:extLst>
          </p:cNvPr>
          <p:cNvGrpSpPr/>
          <p:nvPr/>
        </p:nvGrpSpPr>
        <p:grpSpPr>
          <a:xfrm>
            <a:off x="0" y="1676400"/>
            <a:ext cx="4864143" cy="929993"/>
            <a:chOff x="1773164" y="2534381"/>
            <a:chExt cx="4864143" cy="929993"/>
          </a:xfrm>
        </p:grpSpPr>
        <p:grpSp>
          <p:nvGrpSpPr>
            <p:cNvPr id="13341" name="Group 29">
              <a:extLst>
                <a:ext uri="{FF2B5EF4-FFF2-40B4-BE49-F238E27FC236}">
                  <a16:creationId xmlns:a16="http://schemas.microsoft.com/office/drawing/2014/main" id="{31FEB790-6EF1-7ED2-EEFD-7085F20EAF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3164" y="2534381"/>
              <a:ext cx="917591" cy="929993"/>
              <a:chOff x="2065" y="1551"/>
              <a:chExt cx="1628" cy="1988"/>
            </a:xfrm>
          </p:grpSpPr>
          <p:sp>
            <p:nvSpPr>
              <p:cNvPr id="13343" name="Freeform 30">
                <a:extLst>
                  <a:ext uri="{FF2B5EF4-FFF2-40B4-BE49-F238E27FC236}">
                    <a16:creationId xmlns:a16="http://schemas.microsoft.com/office/drawing/2014/main" id="{F7B957EE-2229-0B64-3D23-5A5EA8550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977"/>
                <a:ext cx="331" cy="334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13344" name="Freeform 31">
                <a:extLst>
                  <a:ext uri="{FF2B5EF4-FFF2-40B4-BE49-F238E27FC236}">
                    <a16:creationId xmlns:a16="http://schemas.microsoft.com/office/drawing/2014/main" id="{232CCE7A-B430-CB80-0F27-E964B27A2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929"/>
                <a:ext cx="303" cy="127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13345" name="Freeform 32">
                <a:extLst>
                  <a:ext uri="{FF2B5EF4-FFF2-40B4-BE49-F238E27FC236}">
                    <a16:creationId xmlns:a16="http://schemas.microsoft.com/office/drawing/2014/main" id="{7D3C148C-325A-BDE8-3B91-6FD789E70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1839"/>
                <a:ext cx="518" cy="632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13346" name="Freeform 33">
                <a:extLst>
                  <a:ext uri="{FF2B5EF4-FFF2-40B4-BE49-F238E27FC236}">
                    <a16:creationId xmlns:a16="http://schemas.microsoft.com/office/drawing/2014/main" id="{CEE15FBF-0B85-BC19-7A06-EB5FC2B32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046"/>
                <a:ext cx="47" cy="86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13347" name="Freeform 34">
                <a:extLst>
                  <a:ext uri="{FF2B5EF4-FFF2-40B4-BE49-F238E27FC236}">
                    <a16:creationId xmlns:a16="http://schemas.microsoft.com/office/drawing/2014/main" id="{858D68A7-E7BA-F51D-33AD-7453E1511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1561"/>
                <a:ext cx="551" cy="452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13348" name="Freeform 35">
                <a:extLst>
                  <a:ext uri="{FF2B5EF4-FFF2-40B4-BE49-F238E27FC236}">
                    <a16:creationId xmlns:a16="http://schemas.microsoft.com/office/drawing/2014/main" id="{8CAD0EF7-7F20-CD82-5600-14E2C9A71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13349" name="Freeform 36">
                <a:extLst>
                  <a:ext uri="{FF2B5EF4-FFF2-40B4-BE49-F238E27FC236}">
                    <a16:creationId xmlns:a16="http://schemas.microsoft.com/office/drawing/2014/main" id="{419D9612-78D2-B5C6-F613-3D55F8265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1812"/>
                <a:ext cx="27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13350" name="Freeform 37">
                <a:extLst>
                  <a:ext uri="{FF2B5EF4-FFF2-40B4-BE49-F238E27FC236}">
                    <a16:creationId xmlns:a16="http://schemas.microsoft.com/office/drawing/2014/main" id="{745A97A9-DDF3-F17B-62D8-545060AF5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831"/>
                <a:ext cx="66" cy="73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13351" name="Freeform 38">
                <a:extLst>
                  <a:ext uri="{FF2B5EF4-FFF2-40B4-BE49-F238E27FC236}">
                    <a16:creationId xmlns:a16="http://schemas.microsoft.com/office/drawing/2014/main" id="{8305A021-D067-D0A3-2FB6-DB2B68819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19"/>
                <a:ext cx="421" cy="670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13352" name="Freeform 39">
                <a:extLst>
                  <a:ext uri="{FF2B5EF4-FFF2-40B4-BE49-F238E27FC236}">
                    <a16:creationId xmlns:a16="http://schemas.microsoft.com/office/drawing/2014/main" id="{AA106736-0B70-D980-8CFE-8C0026BA6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1551"/>
                <a:ext cx="346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13353" name="Freeform 40">
                <a:extLst>
                  <a:ext uri="{FF2B5EF4-FFF2-40B4-BE49-F238E27FC236}">
                    <a16:creationId xmlns:a16="http://schemas.microsoft.com/office/drawing/2014/main" id="{A29464CC-B713-75DE-8BCE-4C2492369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821"/>
                <a:ext cx="67" cy="75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13354" name="Freeform 41">
                <a:extLst>
                  <a:ext uri="{FF2B5EF4-FFF2-40B4-BE49-F238E27FC236}">
                    <a16:creationId xmlns:a16="http://schemas.microsoft.com/office/drawing/2014/main" id="{5EAC3841-EBC2-9249-85F8-A656A5A5A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1782"/>
                <a:ext cx="41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13355" name="Freeform 42">
                <a:extLst>
                  <a:ext uri="{FF2B5EF4-FFF2-40B4-BE49-F238E27FC236}">
                    <a16:creationId xmlns:a16="http://schemas.microsoft.com/office/drawing/2014/main" id="{5CACFB5C-7DEE-178D-1A2F-C6FE698AC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960"/>
                <a:ext cx="80" cy="66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13356" name="Freeform 43">
                <a:extLst>
                  <a:ext uri="{FF2B5EF4-FFF2-40B4-BE49-F238E27FC236}">
                    <a16:creationId xmlns:a16="http://schemas.microsoft.com/office/drawing/2014/main" id="{053E620C-C32E-3841-5FBF-DFE428A4F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989"/>
                <a:ext cx="81" cy="75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13357" name="Freeform 44">
                <a:extLst>
                  <a:ext uri="{FF2B5EF4-FFF2-40B4-BE49-F238E27FC236}">
                    <a16:creationId xmlns:a16="http://schemas.microsoft.com/office/drawing/2014/main" id="{7D14867D-BF66-6B46-7D6F-03A987BCF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2366"/>
                <a:ext cx="325" cy="574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13358" name="Freeform 45">
                <a:extLst>
                  <a:ext uri="{FF2B5EF4-FFF2-40B4-BE49-F238E27FC236}">
                    <a16:creationId xmlns:a16="http://schemas.microsoft.com/office/drawing/2014/main" id="{A7C6ECC2-3376-2882-B3FB-AF5BACDEB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861"/>
                <a:ext cx="366" cy="678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13359" name="Freeform 46">
                <a:extLst>
                  <a:ext uri="{FF2B5EF4-FFF2-40B4-BE49-F238E27FC236}">
                    <a16:creationId xmlns:a16="http://schemas.microsoft.com/office/drawing/2014/main" id="{2DAD7F7C-1DEF-CF19-D347-9D2BA041B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2761"/>
                <a:ext cx="694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</p:grpSp>
        <p:sp>
          <p:nvSpPr>
            <p:cNvPr id="13342" name="AutoShape 35">
              <a:extLst>
                <a:ext uri="{FF2B5EF4-FFF2-40B4-BE49-F238E27FC236}">
                  <a16:creationId xmlns:a16="http://schemas.microsoft.com/office/drawing/2014/main" id="{004D9907-0CB2-165E-00C8-60184463A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564" y="2567609"/>
              <a:ext cx="3949743" cy="833424"/>
            </a:xfrm>
            <a:prstGeom prst="wedgeRoundRectCallout">
              <a:avLst>
                <a:gd name="adj1" fmla="val -53324"/>
                <a:gd name="adj2" fmla="val -21789"/>
                <a:gd name="adj3" fmla="val 16667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 eaLnBrk="1" fontAlgn="auto" hangingPunct="1"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altLang="en-US" sz="2400" dirty="0">
                  <a:solidFill>
                    <a:srgbClr val="FFFFFF"/>
                  </a:solidFill>
                </a:rPr>
                <a:t>Whether the statement is true</a:t>
              </a:r>
              <a:br>
                <a:rPr lang="en-US" altLang="en-US" sz="2400" dirty="0">
                  <a:solidFill>
                    <a:srgbClr val="FFFFFF"/>
                  </a:solidFill>
                </a:rPr>
              </a:br>
              <a:r>
                <a:rPr lang="en-US" altLang="en-US" sz="2400" dirty="0">
                  <a:solidFill>
                    <a:srgbClr val="FFFFFF"/>
                  </a:solidFill>
                </a:rPr>
                <a:t>   depends on the </a:t>
              </a:r>
              <a:r>
                <a:rPr lang="en-US" altLang="en-US" sz="2400" dirty="0">
                  <a:solidFill>
                    <a:schemeClr val="tx2"/>
                  </a:solidFill>
                </a:rPr>
                <a:t>Universe</a:t>
              </a:r>
              <a:r>
                <a:rPr lang="en-US" altLang="en-US" sz="2400" dirty="0">
                  <a:solidFill>
                    <a:srgbClr val="FFFFFF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731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A1455C8B-6E5F-42EB-9AC6-22D8CA288255}"/>
              </a:ext>
            </a:extLst>
          </p:cNvPr>
          <p:cNvGrpSpPr/>
          <p:nvPr/>
        </p:nvGrpSpPr>
        <p:grpSpPr>
          <a:xfrm>
            <a:off x="927124" y="2666697"/>
            <a:ext cx="5702276" cy="3691497"/>
            <a:chOff x="927124" y="2666697"/>
            <a:chExt cx="5702276" cy="3691497"/>
          </a:xfrm>
        </p:grpSpPr>
        <p:grpSp>
          <p:nvGrpSpPr>
            <p:cNvPr id="57" name="Group 47">
              <a:extLst>
                <a:ext uri="{FF2B5EF4-FFF2-40B4-BE49-F238E27FC236}">
                  <a16:creationId xmlns:a16="http://schemas.microsoft.com/office/drawing/2014/main" id="{33CDE8CD-26DA-40B2-A195-2FCE2705B0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7124" y="2852995"/>
              <a:ext cx="912812" cy="1905000"/>
              <a:chOff x="2593" y="768"/>
              <a:chExt cx="849" cy="1475"/>
            </a:xfrm>
          </p:grpSpPr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9031C854-9520-4373-A0B0-5177FEA0B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0085919E-CDE7-4591-98DC-31F485B6C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Freeform 50">
                <a:extLst>
                  <a:ext uri="{FF2B5EF4-FFF2-40B4-BE49-F238E27FC236}">
                    <a16:creationId xmlns:a16="http://schemas.microsoft.com/office/drawing/2014/main" id="{67CC3A3E-CA0B-42B0-97CB-D240A4076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Freeform 51">
                <a:extLst>
                  <a:ext uri="{FF2B5EF4-FFF2-40B4-BE49-F238E27FC236}">
                    <a16:creationId xmlns:a16="http://schemas.microsoft.com/office/drawing/2014/main" id="{9E1834FE-00C2-4082-8D33-E8F1E9BE4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Freeform 52">
                <a:extLst>
                  <a:ext uri="{FF2B5EF4-FFF2-40B4-BE49-F238E27FC236}">
                    <a16:creationId xmlns:a16="http://schemas.microsoft.com/office/drawing/2014/main" id="{AC2C0490-57D2-4A36-981A-3ED0FFD49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Freeform 53">
                <a:extLst>
                  <a:ext uri="{FF2B5EF4-FFF2-40B4-BE49-F238E27FC236}">
                    <a16:creationId xmlns:a16="http://schemas.microsoft.com/office/drawing/2014/main" id="{1FA7B4CB-8B5F-4C7F-9614-CCBF3E65D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Freeform 54">
                <a:extLst>
                  <a:ext uri="{FF2B5EF4-FFF2-40B4-BE49-F238E27FC236}">
                    <a16:creationId xmlns:a16="http://schemas.microsoft.com/office/drawing/2014/main" id="{AD759B43-C1CB-42D8-8288-18CD73E19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5" name="Group 55">
                <a:extLst>
                  <a:ext uri="{FF2B5EF4-FFF2-40B4-BE49-F238E27FC236}">
                    <a16:creationId xmlns:a16="http://schemas.microsoft.com/office/drawing/2014/main" id="{77D3D2FB-64C1-4CF1-8584-FF6AE0EC84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66" name="Freeform 56">
                  <a:extLst>
                    <a:ext uri="{FF2B5EF4-FFF2-40B4-BE49-F238E27FC236}">
                      <a16:creationId xmlns:a16="http://schemas.microsoft.com/office/drawing/2014/main" id="{E781379A-2C3B-45A6-82A8-869414D2AF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" name="Freeform 57">
                  <a:extLst>
                    <a:ext uri="{FF2B5EF4-FFF2-40B4-BE49-F238E27FC236}">
                      <a16:creationId xmlns:a16="http://schemas.microsoft.com/office/drawing/2014/main" id="{04D31E01-F92F-44DF-AFF2-AFAA8B087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9494D25-B5C8-14EF-C7F8-716AA9F887BE}"/>
                </a:ext>
              </a:extLst>
            </p:cNvPr>
            <p:cNvGrpSpPr/>
            <p:nvPr/>
          </p:nvGrpSpPr>
          <p:grpSpPr>
            <a:xfrm>
              <a:off x="2316844" y="2666697"/>
              <a:ext cx="4312556" cy="3691497"/>
              <a:chOff x="1654834" y="1413902"/>
              <a:chExt cx="4312556" cy="3691497"/>
            </a:xfrm>
          </p:grpSpPr>
          <p:pic>
            <p:nvPicPr>
              <p:cNvPr id="69" name="Picture 2" descr="Big Bang: How the Big Bang may have happened decoded">
                <a:extLst>
                  <a:ext uri="{FF2B5EF4-FFF2-40B4-BE49-F238E27FC236}">
                    <a16:creationId xmlns:a16="http://schemas.microsoft.com/office/drawing/2014/main" id="{E1085244-6306-412C-8A79-DFFC27050F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0665" y="3886200"/>
                <a:ext cx="1863725" cy="1008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AutoShape 58">
                <a:extLst>
                  <a:ext uri="{FF2B5EF4-FFF2-40B4-BE49-F238E27FC236}">
                    <a16:creationId xmlns:a16="http://schemas.microsoft.com/office/drawing/2014/main" id="{09EBD9D0-2EC4-4FFD-A5CF-E6F241489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834" y="1413902"/>
                <a:ext cx="4312556" cy="3691497"/>
              </a:xfrm>
              <a:prstGeom prst="wedgeRoundRectCallout">
                <a:avLst>
                  <a:gd name="adj1" fmla="val -60187"/>
                  <a:gd name="adj2" fmla="val -21762"/>
                  <a:gd name="adj3" fmla="val 16667"/>
                </a:avLst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When proving this, </a:t>
                </a:r>
                <a:br>
                  <a:rPr lang="en-US" sz="2400" dirty="0"/>
                </a:br>
                <a:r>
                  <a:rPr lang="en-US" sz="2400" dirty="0"/>
                  <a:t>I get to get to provide 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the worse case universe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/>
                  <a:t>ie. set of objects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U</a:t>
                </a:r>
                <a:r>
                  <a:rPr lang="en-US" altLang="en-US" sz="2400" dirty="0"/>
                  <a:t>,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/>
                  <a:t>predicates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Human </a:t>
                </a:r>
                <a:r>
                  <a:rPr lang="en-US" altLang="en-US" sz="2400" dirty="0"/>
                  <a:t>&amp;</a:t>
                </a:r>
                <a:r>
                  <a:rPr lang="en-US" altLang="en-US" sz="2400" dirty="0">
                    <a:solidFill>
                      <a:srgbClr val="66FF66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Mortal</a:t>
                </a:r>
                <a:r>
                  <a:rPr lang="en-US" altLang="en-US" sz="2400" dirty="0"/>
                  <a:t>,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/>
                  <a:t>and fixed objects 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Socrates</a:t>
                </a:r>
                <a:r>
                  <a:rPr lang="en-US" altLang="en-US" sz="2400" dirty="0">
                    <a:solidFill>
                      <a:srgbClr val="66FF66"/>
                    </a:solidFill>
                  </a:rPr>
                  <a:t>.</a:t>
                </a:r>
                <a:endParaRPr lang="en-US" sz="2400" dirty="0"/>
              </a:p>
            </p:txBody>
          </p:sp>
        </p:grpSp>
      </p:grpSp>
      <p:grpSp>
        <p:nvGrpSpPr>
          <p:cNvPr id="72" name="Group 29">
            <a:extLst>
              <a:ext uri="{FF2B5EF4-FFF2-40B4-BE49-F238E27FC236}">
                <a16:creationId xmlns:a16="http://schemas.microsoft.com/office/drawing/2014/main" id="{1A558328-0294-45A6-96FC-E7EB25229F92}"/>
              </a:ext>
            </a:extLst>
          </p:cNvPr>
          <p:cNvGrpSpPr>
            <a:grpSpLocks/>
          </p:cNvGrpSpPr>
          <p:nvPr/>
        </p:nvGrpSpPr>
        <p:grpSpPr bwMode="auto">
          <a:xfrm>
            <a:off x="6965988" y="-1143000"/>
            <a:ext cx="698425" cy="763910"/>
            <a:chOff x="2065" y="1551"/>
            <a:chExt cx="1628" cy="1988"/>
          </a:xfrm>
        </p:grpSpPr>
        <p:sp>
          <p:nvSpPr>
            <p:cNvPr id="73" name="Freeform 30">
              <a:extLst>
                <a:ext uri="{FF2B5EF4-FFF2-40B4-BE49-F238E27FC236}">
                  <a16:creationId xmlns:a16="http://schemas.microsoft.com/office/drawing/2014/main" id="{69EB7A3C-44A7-4638-9106-641A29A48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1">
              <a:extLst>
                <a:ext uri="{FF2B5EF4-FFF2-40B4-BE49-F238E27FC236}">
                  <a16:creationId xmlns:a16="http://schemas.microsoft.com/office/drawing/2014/main" id="{80D88564-42A2-464A-A866-DF09F3939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2">
              <a:extLst>
                <a:ext uri="{FF2B5EF4-FFF2-40B4-BE49-F238E27FC236}">
                  <a16:creationId xmlns:a16="http://schemas.microsoft.com/office/drawing/2014/main" id="{268328A9-FE80-47E0-829D-32ECAA925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3">
              <a:extLst>
                <a:ext uri="{FF2B5EF4-FFF2-40B4-BE49-F238E27FC236}">
                  <a16:creationId xmlns:a16="http://schemas.microsoft.com/office/drawing/2014/main" id="{391FD851-64A1-4A4A-9329-53584A56E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787BF520-3D53-4EE6-A987-AC8A1A573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35">
              <a:extLst>
                <a:ext uri="{FF2B5EF4-FFF2-40B4-BE49-F238E27FC236}">
                  <a16:creationId xmlns:a16="http://schemas.microsoft.com/office/drawing/2014/main" id="{FDE5089F-DC37-4781-8291-45DA71D08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EC5BF5B0-5C01-42E7-9900-98201F283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A1D948F7-F3D4-46C9-950B-97EEAD019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2C9DED0F-A254-4910-9FA3-AB4F9C274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9">
              <a:extLst>
                <a:ext uri="{FF2B5EF4-FFF2-40B4-BE49-F238E27FC236}">
                  <a16:creationId xmlns:a16="http://schemas.microsoft.com/office/drawing/2014/main" id="{D437ACFF-C76C-4029-AD5B-2FB10B994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40">
              <a:extLst>
                <a:ext uri="{FF2B5EF4-FFF2-40B4-BE49-F238E27FC236}">
                  <a16:creationId xmlns:a16="http://schemas.microsoft.com/office/drawing/2014/main" id="{B26967CF-C03D-42B1-A08C-D49BFAD15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41">
              <a:extLst>
                <a:ext uri="{FF2B5EF4-FFF2-40B4-BE49-F238E27FC236}">
                  <a16:creationId xmlns:a16="http://schemas.microsoft.com/office/drawing/2014/main" id="{6439BC7C-F351-463C-947F-F2586A78C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42">
              <a:extLst>
                <a:ext uri="{FF2B5EF4-FFF2-40B4-BE49-F238E27FC236}">
                  <a16:creationId xmlns:a16="http://schemas.microsoft.com/office/drawing/2014/main" id="{E54C5448-81F5-4701-A53A-42581C0F0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2997A07B-F7B7-48FB-ABF6-0927430A3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44">
              <a:extLst>
                <a:ext uri="{FF2B5EF4-FFF2-40B4-BE49-F238E27FC236}">
                  <a16:creationId xmlns:a16="http://schemas.microsoft.com/office/drawing/2014/main" id="{69F6C015-9CB6-42CA-B601-73D6E1669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45">
              <a:extLst>
                <a:ext uri="{FF2B5EF4-FFF2-40B4-BE49-F238E27FC236}">
                  <a16:creationId xmlns:a16="http://schemas.microsoft.com/office/drawing/2014/main" id="{0C562EAD-8447-4A6D-B6FA-2D3EAF62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id="{82EB0951-1234-4B2D-B93C-17A7031EF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312DA0F-275A-24D0-A066-7262D316964F}"/>
              </a:ext>
            </a:extLst>
          </p:cNvPr>
          <p:cNvGrpSpPr/>
          <p:nvPr/>
        </p:nvGrpSpPr>
        <p:grpSpPr>
          <a:xfrm>
            <a:off x="304800" y="652814"/>
            <a:ext cx="9589741" cy="1107996"/>
            <a:chOff x="304800" y="652814"/>
            <a:chExt cx="9589741" cy="110799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8433C2-45F0-42B5-A19E-5167C9BC0892}"/>
                </a:ext>
              </a:extLst>
            </p:cNvPr>
            <p:cNvGrpSpPr/>
            <p:nvPr/>
          </p:nvGrpSpPr>
          <p:grpSpPr>
            <a:xfrm>
              <a:off x="1948052" y="652814"/>
              <a:ext cx="7946489" cy="1107996"/>
              <a:chOff x="1948052" y="2396598"/>
              <a:chExt cx="7946489" cy="1107996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F15CE51-FC5D-4C78-9675-17D8C7BD7A27}"/>
                  </a:ext>
                </a:extLst>
              </p:cNvPr>
              <p:cNvGrpSpPr/>
              <p:nvPr/>
            </p:nvGrpSpPr>
            <p:grpSpPr>
              <a:xfrm>
                <a:off x="1948052" y="2396598"/>
                <a:ext cx="4103341" cy="1107996"/>
                <a:chOff x="1948052" y="2396598"/>
                <a:chExt cx="4103341" cy="1107996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EE55685-68FF-46FE-A4AF-C977A6674C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8052" y="2606223"/>
                  <a:ext cx="4103341" cy="830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ts val="0"/>
                    </a:spcBef>
                    <a:buFontTx/>
                    <a:buNone/>
                  </a:pPr>
                  <a:r>
                    <a:rPr lang="en-US" sz="2400" dirty="0">
                      <a:solidFill>
                        <a:srgbClr val="FFC000"/>
                      </a:solidFill>
                    </a:rPr>
                    <a:t>∀x</a:t>
                  </a:r>
                  <a:r>
                    <a:rPr lang="en-US" sz="2400">
                      <a:solidFill>
                        <a:srgbClr val="FFC000"/>
                      </a:solidFill>
                    </a:rPr>
                    <a:t>, Human</a:t>
                  </a:r>
                  <a:r>
                    <a:rPr lang="en-US" sz="2400" dirty="0">
                      <a:solidFill>
                        <a:srgbClr val="FFC000"/>
                      </a:solidFill>
                    </a:rPr>
                    <a:t>(x)</a:t>
                  </a:r>
                  <a:r>
                    <a:rPr lang="el-GR" altLang="en-US" sz="2400">
                      <a:solidFill>
                        <a:srgbClr val="FFC0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</a:t>
                  </a:r>
                  <a:r>
                    <a:rPr lang="en-US" sz="2400">
                      <a:solidFill>
                        <a:srgbClr val="FFC000"/>
                      </a:solidFill>
                    </a:rPr>
                    <a:t>Mortal</a:t>
                  </a:r>
                  <a:r>
                    <a:rPr lang="en-US" sz="2400" dirty="0">
                      <a:solidFill>
                        <a:srgbClr val="FFC000"/>
                      </a:solidFill>
                    </a:rPr>
                    <a:t>(x)</a:t>
                  </a:r>
                </a:p>
                <a:p>
                  <a:pPr eaLnBrk="1" hangingPunct="1">
                    <a:spcBef>
                      <a:spcPts val="0"/>
                    </a:spcBef>
                    <a:buFontTx/>
                    <a:buNone/>
                  </a:pPr>
                  <a:r>
                    <a:rPr lang="en-US" sz="2400">
                      <a:solidFill>
                        <a:srgbClr val="FFC000"/>
                      </a:solidFill>
                    </a:rPr>
                    <a:t>Human(Socrates</a:t>
                  </a:r>
                  <a:r>
                    <a:rPr lang="en-US" sz="2400" dirty="0">
                      <a:solidFill>
                        <a:srgbClr val="FFC000"/>
                      </a:solidFill>
                    </a:rPr>
                    <a:t>) 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230F8A9-21CE-42AF-B531-5F2BC136E8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7800" y="2396598"/>
                  <a:ext cx="674342" cy="11079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ts val="0"/>
                    </a:spcBef>
                    <a:buFontTx/>
                    <a:buNone/>
                  </a:pPr>
                  <a:r>
                    <a:rPr lang="en-US" sz="6600" dirty="0">
                      <a:solidFill>
                        <a:srgbClr val="FFC000"/>
                      </a:solidFill>
                    </a:rPr>
                    <a:t>}</a:t>
                  </a: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48459F8-C211-4D13-BFFB-2A65CC9D5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790888"/>
                <a:ext cx="410334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sz="2400" dirty="0">
                    <a:solidFill>
                      <a:srgbClr val="FFC000"/>
                    </a:solidFill>
                  </a:rPr>
                  <a:t> Mortal(Socrates) </a:t>
                </a:r>
              </a:p>
            </p:txBody>
          </p:sp>
        </p:grpSp>
        <p:sp>
          <p:nvSpPr>
            <p:cNvPr id="40" name="Text Box 43">
              <a:extLst>
                <a:ext uri="{FF2B5EF4-FFF2-40B4-BE49-F238E27FC236}">
                  <a16:creationId xmlns:a16="http://schemas.microsoft.com/office/drawing/2014/main" id="{A5669464-46DA-47B7-B93D-488C47F3B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869721"/>
              <a:ext cx="9877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2"/>
                  </a:solidFill>
                </a:rPr>
                <a:t>Prove:</a:t>
              </a:r>
            </a:p>
          </p:txBody>
        </p:sp>
        <p:sp>
          <p:nvSpPr>
            <p:cNvPr id="93" name="Text Box 44">
              <a:extLst>
                <a:ext uri="{FF2B5EF4-FFF2-40B4-BE49-F238E27FC236}">
                  <a16:creationId xmlns:a16="http://schemas.microsoft.com/office/drawing/2014/main" id="{C26012F3-AA89-461B-8367-F812A9D48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2639" y="870529"/>
              <a:ext cx="6623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en-US" altLang="en-US" sz="2400" dirty="0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0000"/>
                  </a:solidFill>
                  <a:latin typeface="Monotype Corsiva" panose="03010101010201010101" pitchFamily="66" charset="0"/>
                </a:rPr>
                <a:t>M</a:t>
              </a:r>
              <a:endParaRPr lang="en-US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E2FD486-5272-3FD5-8484-1A616C764203}"/>
              </a:ext>
            </a:extLst>
          </p:cNvPr>
          <p:cNvGrpSpPr/>
          <p:nvPr/>
        </p:nvGrpSpPr>
        <p:grpSpPr>
          <a:xfrm>
            <a:off x="0" y="1676400"/>
            <a:ext cx="4864143" cy="929993"/>
            <a:chOff x="1773164" y="2534381"/>
            <a:chExt cx="4864143" cy="929993"/>
          </a:xfrm>
        </p:grpSpPr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id="{574B6006-013B-CD2B-ADA3-F867BDBD3B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3164" y="2534381"/>
              <a:ext cx="917591" cy="929993"/>
              <a:chOff x="2065" y="1551"/>
              <a:chExt cx="1628" cy="1988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0AF861E9-FF5F-6A85-3CA6-7B443820D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977"/>
                <a:ext cx="331" cy="334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B1C0C6F8-4E0C-DEF9-3B0C-66B798665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929"/>
                <a:ext cx="303" cy="127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B547823B-841D-CCEC-46A5-DF8A5490D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1839"/>
                <a:ext cx="518" cy="632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93E8009A-1F43-D8F3-E260-98CBABFC5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046"/>
                <a:ext cx="47" cy="86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1" name="Freeform 34">
                <a:extLst>
                  <a:ext uri="{FF2B5EF4-FFF2-40B4-BE49-F238E27FC236}">
                    <a16:creationId xmlns:a16="http://schemas.microsoft.com/office/drawing/2014/main" id="{CADC9478-DE9B-D8AF-6E3E-51A187BFE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1561"/>
                <a:ext cx="551" cy="452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AB161FE4-CA81-C731-FA23-414287FAF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C16EA1F4-7DD8-BC26-3129-CE2C87A8A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1812"/>
                <a:ext cx="27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F4A3869B-4BB5-299E-D90E-373723422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831"/>
                <a:ext cx="66" cy="73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D4549599-1E27-B41B-5294-1BB85021A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19"/>
                <a:ext cx="421" cy="670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6" name="Freeform 39">
                <a:extLst>
                  <a:ext uri="{FF2B5EF4-FFF2-40B4-BE49-F238E27FC236}">
                    <a16:creationId xmlns:a16="http://schemas.microsoft.com/office/drawing/2014/main" id="{59157A88-965A-5AB7-C904-F8E0F049D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1551"/>
                <a:ext cx="346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7" name="Freeform 40">
                <a:extLst>
                  <a:ext uri="{FF2B5EF4-FFF2-40B4-BE49-F238E27FC236}">
                    <a16:creationId xmlns:a16="http://schemas.microsoft.com/office/drawing/2014/main" id="{0E9A70CB-D662-B49D-2D15-74811B3EB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821"/>
                <a:ext cx="67" cy="75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8" name="Freeform 41">
                <a:extLst>
                  <a:ext uri="{FF2B5EF4-FFF2-40B4-BE49-F238E27FC236}">
                    <a16:creationId xmlns:a16="http://schemas.microsoft.com/office/drawing/2014/main" id="{F4A5B1BF-B3DA-8ADA-BB5F-01F28FB51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1782"/>
                <a:ext cx="41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9" name="Freeform 42">
                <a:extLst>
                  <a:ext uri="{FF2B5EF4-FFF2-40B4-BE49-F238E27FC236}">
                    <a16:creationId xmlns:a16="http://schemas.microsoft.com/office/drawing/2014/main" id="{496A0CE5-2903-4C44-164A-84A114D38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960"/>
                <a:ext cx="80" cy="66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41" name="Freeform 43">
                <a:extLst>
                  <a:ext uri="{FF2B5EF4-FFF2-40B4-BE49-F238E27FC236}">
                    <a16:creationId xmlns:a16="http://schemas.microsoft.com/office/drawing/2014/main" id="{DCED1232-43BD-C49D-F61B-51C87D183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989"/>
                <a:ext cx="81" cy="75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42" name="Freeform 44">
                <a:extLst>
                  <a:ext uri="{FF2B5EF4-FFF2-40B4-BE49-F238E27FC236}">
                    <a16:creationId xmlns:a16="http://schemas.microsoft.com/office/drawing/2014/main" id="{9B67E0FB-FAB0-05E0-7B25-129E140D1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2366"/>
                <a:ext cx="325" cy="574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43" name="Freeform 45">
                <a:extLst>
                  <a:ext uri="{FF2B5EF4-FFF2-40B4-BE49-F238E27FC236}">
                    <a16:creationId xmlns:a16="http://schemas.microsoft.com/office/drawing/2014/main" id="{7AA6BF94-BDDE-44C4-9D82-4B898E1A0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861"/>
                <a:ext cx="366" cy="678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44" name="Freeform 46">
                <a:extLst>
                  <a:ext uri="{FF2B5EF4-FFF2-40B4-BE49-F238E27FC236}">
                    <a16:creationId xmlns:a16="http://schemas.microsoft.com/office/drawing/2014/main" id="{88D70D46-B6E5-CB8B-7455-19C686895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2761"/>
                <a:ext cx="694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</p:grpSp>
        <p:sp>
          <p:nvSpPr>
            <p:cNvPr id="45" name="AutoShape 35">
              <a:extLst>
                <a:ext uri="{FF2B5EF4-FFF2-40B4-BE49-F238E27FC236}">
                  <a16:creationId xmlns:a16="http://schemas.microsoft.com/office/drawing/2014/main" id="{36F62235-68EE-1E65-8BE0-7D76DD534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564" y="2567609"/>
              <a:ext cx="3949743" cy="833424"/>
            </a:xfrm>
            <a:prstGeom prst="wedgeRoundRectCallout">
              <a:avLst>
                <a:gd name="adj1" fmla="val -53324"/>
                <a:gd name="adj2" fmla="val -21789"/>
                <a:gd name="adj3" fmla="val 16667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 eaLnBrk="1" fontAlgn="auto" hangingPunct="1"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altLang="en-US" sz="2400" dirty="0">
                  <a:solidFill>
                    <a:srgbClr val="FFFFFF"/>
                  </a:solidFill>
                </a:rPr>
                <a:t>Whether the statement is true</a:t>
              </a:r>
              <a:br>
                <a:rPr lang="en-US" altLang="en-US" sz="2400" dirty="0">
                  <a:solidFill>
                    <a:srgbClr val="FFFFFF"/>
                  </a:solidFill>
                </a:rPr>
              </a:br>
              <a:r>
                <a:rPr lang="en-US" altLang="en-US" sz="2400" dirty="0">
                  <a:solidFill>
                    <a:srgbClr val="FFFFFF"/>
                  </a:solidFill>
                </a:rPr>
                <a:t>   depends on the </a:t>
              </a:r>
              <a:r>
                <a:rPr lang="en-US" altLang="en-US" sz="2400" dirty="0">
                  <a:solidFill>
                    <a:schemeClr val="tx2"/>
                  </a:solidFill>
                </a:rPr>
                <a:t>Universe</a:t>
              </a:r>
              <a:r>
                <a:rPr lang="en-US" altLang="en-US" sz="2400" dirty="0">
                  <a:solidFill>
                    <a:srgbClr val="FFFFFF"/>
                  </a:solidFill>
                </a:rPr>
                <a:t>.</a:t>
              </a:r>
            </a:p>
          </p:txBody>
        </p:sp>
      </p:grpSp>
      <p:sp>
        <p:nvSpPr>
          <p:cNvPr id="13318" name="Rectangle 2">
            <a:extLst>
              <a:ext uri="{FF2B5EF4-FFF2-40B4-BE49-F238E27FC236}">
                <a16:creationId xmlns:a16="http://schemas.microsoft.com/office/drawing/2014/main" id="{8CD6D5A2-C2BD-820B-2BB9-8164C9B8254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36095"/>
            <a:ext cx="7772400" cy="11430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Universe/Model/Interpretation</a:t>
            </a:r>
            <a:endParaRPr lang="en-CA" altLang="en-US" kern="0" dirty="0"/>
          </a:p>
        </p:txBody>
      </p:sp>
      <p:sp>
        <p:nvSpPr>
          <p:cNvPr id="48" name="AutoShape 35">
            <a:extLst>
              <a:ext uri="{FF2B5EF4-FFF2-40B4-BE49-F238E27FC236}">
                <a16:creationId xmlns:a16="http://schemas.microsoft.com/office/drawing/2014/main" id="{AC1055A3-E019-11E6-F90E-F445CA80A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16" y="1721183"/>
            <a:ext cx="4103341" cy="833424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A statement is </a:t>
            </a:r>
            <a:r>
              <a:rPr lang="en-US" altLang="en-US" sz="2400" dirty="0">
                <a:solidFill>
                  <a:schemeClr val="tx2"/>
                </a:solidFill>
              </a:rPr>
              <a:t>Valid/Tautology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if it is true in every </a:t>
            </a:r>
            <a:r>
              <a:rPr lang="en-US" altLang="en-US" sz="2400" dirty="0">
                <a:solidFill>
                  <a:schemeClr val="tx2"/>
                </a:solidFill>
              </a:rPr>
              <a:t>Universe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1" name="Text Box 44">
            <a:extLst>
              <a:ext uri="{FF2B5EF4-FFF2-40B4-BE49-F238E27FC236}">
                <a16:creationId xmlns:a16="http://schemas.microsoft.com/office/drawing/2014/main" id="{05393EE8-9987-4DAB-8100-F21F76062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0414"/>
            <a:ext cx="3719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</a:rPr>
              <a:t>U,Human,Mortal,Socrates</a:t>
            </a:r>
            <a:r>
              <a:rPr lang="en-US" altLang="en-US" sz="2400" dirty="0">
                <a:solidFill>
                  <a:srgbClr val="FF0000"/>
                </a:solidFill>
                <a:latin typeface="+mj-lt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9985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>
            <a:extLst>
              <a:ext uri="{FF2B5EF4-FFF2-40B4-BE49-F238E27FC236}">
                <a16:creationId xmlns:a16="http://schemas.microsoft.com/office/drawing/2014/main" id="{6AC431BE-DD16-475B-B3AC-B6E5B8EF5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Quantifiers and Games</a:t>
            </a:r>
            <a:endParaRPr lang="en-CA" altLang="en-US" dirty="0"/>
          </a:p>
        </p:txBody>
      </p:sp>
      <p:pic>
        <p:nvPicPr>
          <p:cNvPr id="6" name="Picture 2" descr="http://www.swordofthespirit.net/bulwark/mosesbush.gif">
            <a:extLst>
              <a:ext uri="{FF2B5EF4-FFF2-40B4-BE49-F238E27FC236}">
                <a16:creationId xmlns:a16="http://schemas.microsoft.com/office/drawing/2014/main" id="{CEC4FED4-DBE2-E5D7-2765-10589F55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10" y="3508651"/>
            <a:ext cx="1938042" cy="112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8">
            <a:extLst>
              <a:ext uri="{FF2B5EF4-FFF2-40B4-BE49-F238E27FC236}">
                <a16:creationId xmlns:a16="http://schemas.microsoft.com/office/drawing/2014/main" id="{8BD48FB4-77FF-8DF0-6973-6877B855F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1" y="685800"/>
            <a:ext cx="5758220" cy="1257705"/>
          </a:xfrm>
          <a:prstGeom prst="wedgeRoundRectCallout">
            <a:avLst>
              <a:gd name="adj1" fmla="val 50206"/>
              <a:gd name="adj2" fmla="val 46848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If I assure you that </a:t>
            </a:r>
            <a:r>
              <a:rPr 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sz="2400" dirty="0">
                <a:solidFill>
                  <a:srgbClr val="FFC000"/>
                </a:solidFill>
              </a:rPr>
              <a:t>b</a:t>
            </a:r>
            <a:r>
              <a:rPr lang="en-US" sz="2400" dirty="0">
                <a:solidFill>
                  <a:srgbClr val="FFC000"/>
                </a:solidFill>
                <a:latin typeface="Times New Roman"/>
              </a:rPr>
              <a:t>, Loves(b),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then </a:t>
            </a:r>
            <a:r>
              <a:rPr lang="en-US" altLang="en-US" sz="2400" dirty="0">
                <a:solidFill>
                  <a:schemeClr val="accent2"/>
                </a:solidFill>
                <a:sym typeface="Symbol" pitchFamily="18" charset="2"/>
              </a:rPr>
              <a:t>anyone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 can give me his favorite boy </a:t>
            </a:r>
            <a:r>
              <a:rPr lang="en-US" altLang="en-US" sz="24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sz="2400" baseline="-25000" dirty="0">
                <a:solidFill>
                  <a:schemeClr val="accent2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and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I assure him that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Loves(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b</a:t>
            </a:r>
            <a:r>
              <a:rPr lang="en-US" sz="2400" baseline="-25000" dirty="0">
                <a:solidFill>
                  <a:schemeClr val="accent2"/>
                </a:solidFill>
                <a:latin typeface="Symbol" pitchFamily="18" charset="2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is true.</a:t>
            </a:r>
          </a:p>
        </p:txBody>
      </p:sp>
      <p:sp>
        <p:nvSpPr>
          <p:cNvPr id="90" name="AutoShape 38">
            <a:extLst>
              <a:ext uri="{FF2B5EF4-FFF2-40B4-BE49-F238E27FC236}">
                <a16:creationId xmlns:a16="http://schemas.microsoft.com/office/drawing/2014/main" id="{9F8184DB-64F9-3ED3-F131-FEFF1007D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43" y="2002352"/>
            <a:ext cx="5527941" cy="1350448"/>
          </a:xfrm>
          <a:prstGeom prst="wedgeRoundRectCallout">
            <a:avLst>
              <a:gd name="adj1" fmla="val 53662"/>
              <a:gd name="adj2" fmla="val 37617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If I assure you that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sz="2400" dirty="0">
                <a:solidFill>
                  <a:srgbClr val="FFC000"/>
                </a:solidFill>
              </a:rPr>
              <a:t>b</a:t>
            </a:r>
            <a:r>
              <a:rPr lang="en-US" sz="2400" dirty="0">
                <a:solidFill>
                  <a:srgbClr val="FFC000"/>
                </a:solidFill>
                <a:latin typeface="Times New Roman"/>
              </a:rPr>
              <a:t>, Loves(b),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then I will provide my favorite boy </a:t>
            </a:r>
            <a:r>
              <a:rPr lang="en-US" altLang="en-US" sz="2400" dirty="0">
                <a:solidFill>
                  <a:srgbClr val="FFFF00"/>
                </a:solidFill>
                <a:sym typeface="Symbol" pitchFamily="18" charset="2"/>
              </a:rPr>
              <a:t>b</a:t>
            </a:r>
            <a:r>
              <a:rPr lang="en-US" altLang="en-US" sz="2400" baseline="-25000" dirty="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and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I assure you that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Loves(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b</a:t>
            </a:r>
            <a:r>
              <a:rPr lang="en-US" altLang="en-US" sz="2400" baseline="-25000" dirty="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is true.</a:t>
            </a:r>
          </a:p>
        </p:txBody>
      </p:sp>
      <p:grpSp>
        <p:nvGrpSpPr>
          <p:cNvPr id="5157" name="Group 47">
            <a:extLst>
              <a:ext uri="{FF2B5EF4-FFF2-40B4-BE49-F238E27FC236}">
                <a16:creationId xmlns:a16="http://schemas.microsoft.com/office/drawing/2014/main" id="{7B3905CE-E442-2E69-46D2-136832404EF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14852" y="1066800"/>
            <a:ext cx="457200" cy="838200"/>
            <a:chOff x="2593" y="768"/>
            <a:chExt cx="849" cy="1475"/>
          </a:xfrm>
        </p:grpSpPr>
        <p:sp>
          <p:nvSpPr>
            <p:cNvPr id="5158" name="Freeform 48">
              <a:extLst>
                <a:ext uri="{FF2B5EF4-FFF2-40B4-BE49-F238E27FC236}">
                  <a16:creationId xmlns:a16="http://schemas.microsoft.com/office/drawing/2014/main" id="{07B565C8-F2BF-7CEA-BA2D-F66510642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59" name="Freeform 49">
              <a:extLst>
                <a:ext uri="{FF2B5EF4-FFF2-40B4-BE49-F238E27FC236}">
                  <a16:creationId xmlns:a16="http://schemas.microsoft.com/office/drawing/2014/main" id="{13D51388-82A6-2114-0560-AD5974386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60" name="Freeform 50">
              <a:extLst>
                <a:ext uri="{FF2B5EF4-FFF2-40B4-BE49-F238E27FC236}">
                  <a16:creationId xmlns:a16="http://schemas.microsoft.com/office/drawing/2014/main" id="{8829D537-336A-F7DF-22A0-8E3379811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61" name="Freeform 51">
              <a:extLst>
                <a:ext uri="{FF2B5EF4-FFF2-40B4-BE49-F238E27FC236}">
                  <a16:creationId xmlns:a16="http://schemas.microsoft.com/office/drawing/2014/main" id="{108437C1-40CC-3109-872C-1AC6EF6A1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62" name="Freeform 52">
              <a:extLst>
                <a:ext uri="{FF2B5EF4-FFF2-40B4-BE49-F238E27FC236}">
                  <a16:creationId xmlns:a16="http://schemas.microsoft.com/office/drawing/2014/main" id="{3FC16FE6-84D8-F3ED-C983-2174FB561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63" name="Freeform 53">
              <a:extLst>
                <a:ext uri="{FF2B5EF4-FFF2-40B4-BE49-F238E27FC236}">
                  <a16:creationId xmlns:a16="http://schemas.microsoft.com/office/drawing/2014/main" id="{1AAB2A39-C171-CD92-F14F-12FA8DDD1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64" name="Freeform 54">
              <a:extLst>
                <a:ext uri="{FF2B5EF4-FFF2-40B4-BE49-F238E27FC236}">
                  <a16:creationId xmlns:a16="http://schemas.microsoft.com/office/drawing/2014/main" id="{BA9334BB-E10E-B27B-4E63-2213BCF48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165" name="Group 55">
              <a:extLst>
                <a:ext uri="{FF2B5EF4-FFF2-40B4-BE49-F238E27FC236}">
                  <a16:creationId xmlns:a16="http://schemas.microsoft.com/office/drawing/2014/main" id="{BFAE3338-8D06-6BAC-BFEA-70F64D7F1F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5166" name="Freeform 56">
                <a:extLst>
                  <a:ext uri="{FF2B5EF4-FFF2-40B4-BE49-F238E27FC236}">
                    <a16:creationId xmlns:a16="http://schemas.microsoft.com/office/drawing/2014/main" id="{09F796E0-02EB-FCE7-D736-E39CAFBD4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67" name="Freeform 57">
                <a:extLst>
                  <a:ext uri="{FF2B5EF4-FFF2-40B4-BE49-F238E27FC236}">
                    <a16:creationId xmlns:a16="http://schemas.microsoft.com/office/drawing/2014/main" id="{B11C2326-1383-4D53-2950-1541D7ED5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169" name="TextBox 5168">
            <a:extLst>
              <a:ext uri="{FF2B5EF4-FFF2-40B4-BE49-F238E27FC236}">
                <a16:creationId xmlns:a16="http://schemas.microsoft.com/office/drawing/2014/main" id="{BA0B67CA-F0C8-FA37-F124-8A1D36B7266C}"/>
              </a:ext>
            </a:extLst>
          </p:cNvPr>
          <p:cNvSpPr txBox="1"/>
          <p:nvPr/>
        </p:nvSpPr>
        <p:spPr>
          <a:xfrm>
            <a:off x="7878096" y="730252"/>
            <a:ext cx="167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sym typeface="Symbol" pitchFamily="18" charset="2"/>
              </a:rPr>
              <a:t>Proving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5170" name="Group 26">
            <a:extLst>
              <a:ext uri="{FF2B5EF4-FFF2-40B4-BE49-F238E27FC236}">
                <a16:creationId xmlns:a16="http://schemas.microsoft.com/office/drawing/2014/main" id="{C5EDBAF6-E608-5491-B59F-9CDB2E7C0A66}"/>
              </a:ext>
            </a:extLst>
          </p:cNvPr>
          <p:cNvGrpSpPr>
            <a:grpSpLocks/>
          </p:cNvGrpSpPr>
          <p:nvPr/>
        </p:nvGrpSpPr>
        <p:grpSpPr bwMode="auto">
          <a:xfrm>
            <a:off x="8232060" y="1828800"/>
            <a:ext cx="304800" cy="609600"/>
            <a:chOff x="2308" y="1513"/>
            <a:chExt cx="1162" cy="2570"/>
          </a:xfrm>
        </p:grpSpPr>
        <p:grpSp>
          <p:nvGrpSpPr>
            <p:cNvPr id="5172" name="Group 27">
              <a:extLst>
                <a:ext uri="{FF2B5EF4-FFF2-40B4-BE49-F238E27FC236}">
                  <a16:creationId xmlns:a16="http://schemas.microsoft.com/office/drawing/2014/main" id="{B3E42401-F43D-E48F-0752-8CFCB96F23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180" name="Freeform 28">
                <a:extLst>
                  <a:ext uri="{FF2B5EF4-FFF2-40B4-BE49-F238E27FC236}">
                    <a16:creationId xmlns:a16="http://schemas.microsoft.com/office/drawing/2014/main" id="{A566F1B9-B051-A972-C28A-7983E134C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81" name="Freeform 29">
                <a:extLst>
                  <a:ext uri="{FF2B5EF4-FFF2-40B4-BE49-F238E27FC236}">
                    <a16:creationId xmlns:a16="http://schemas.microsoft.com/office/drawing/2014/main" id="{3D3BBC43-60EE-1AA1-D799-1844E5033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82" name="Freeform 30">
                <a:extLst>
                  <a:ext uri="{FF2B5EF4-FFF2-40B4-BE49-F238E27FC236}">
                    <a16:creationId xmlns:a16="http://schemas.microsoft.com/office/drawing/2014/main" id="{1940406A-729C-BDF1-FBA4-629A54C32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83" name="Freeform 31">
                <a:extLst>
                  <a:ext uri="{FF2B5EF4-FFF2-40B4-BE49-F238E27FC236}">
                    <a16:creationId xmlns:a16="http://schemas.microsoft.com/office/drawing/2014/main" id="{C7D72DEC-8AFF-F058-12F9-B4FF272CA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84" name="Freeform 32">
                <a:extLst>
                  <a:ext uri="{FF2B5EF4-FFF2-40B4-BE49-F238E27FC236}">
                    <a16:creationId xmlns:a16="http://schemas.microsoft.com/office/drawing/2014/main" id="{55B60907-0238-CCB1-07FB-61BF0EBEC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85" name="Freeform 33">
                <a:extLst>
                  <a:ext uri="{FF2B5EF4-FFF2-40B4-BE49-F238E27FC236}">
                    <a16:creationId xmlns:a16="http://schemas.microsoft.com/office/drawing/2014/main" id="{A2B153C4-DA26-AA06-BD00-E4714B690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73" name="Freeform 34">
              <a:extLst>
                <a:ext uri="{FF2B5EF4-FFF2-40B4-BE49-F238E27FC236}">
                  <a16:creationId xmlns:a16="http://schemas.microsoft.com/office/drawing/2014/main" id="{4EDBB29D-AD04-8EFE-6070-708F05F3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74" name="Freeform 35">
              <a:extLst>
                <a:ext uri="{FF2B5EF4-FFF2-40B4-BE49-F238E27FC236}">
                  <a16:creationId xmlns:a16="http://schemas.microsoft.com/office/drawing/2014/main" id="{B94B4AA4-8458-AAFD-D02F-1EA56C22A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75" name="Oval 36">
              <a:extLst>
                <a:ext uri="{FF2B5EF4-FFF2-40B4-BE49-F238E27FC236}">
                  <a16:creationId xmlns:a16="http://schemas.microsoft.com/office/drawing/2014/main" id="{F2B10426-20B7-44E4-1D0F-15CC3A8FCF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76" name="Oval 37">
              <a:extLst>
                <a:ext uri="{FF2B5EF4-FFF2-40B4-BE49-F238E27FC236}">
                  <a16:creationId xmlns:a16="http://schemas.microsoft.com/office/drawing/2014/main" id="{B6B54946-7F34-E479-D133-10F806F819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77" name="Oval 38">
              <a:extLst>
                <a:ext uri="{FF2B5EF4-FFF2-40B4-BE49-F238E27FC236}">
                  <a16:creationId xmlns:a16="http://schemas.microsoft.com/office/drawing/2014/main" id="{D2541177-2BD2-9DB6-1C36-45E60E66DC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78" name="Oval 39">
              <a:extLst>
                <a:ext uri="{FF2B5EF4-FFF2-40B4-BE49-F238E27FC236}">
                  <a16:creationId xmlns:a16="http://schemas.microsoft.com/office/drawing/2014/main" id="{C5B2C4E0-CB97-C489-920A-48BD7FF9FA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79" name="Oval 40">
              <a:extLst>
                <a:ext uri="{FF2B5EF4-FFF2-40B4-BE49-F238E27FC236}">
                  <a16:creationId xmlns:a16="http://schemas.microsoft.com/office/drawing/2014/main" id="{5B810BBE-FF6A-4FC8-44D5-45E863B78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5171" name="Straight Connector 5170">
            <a:extLst>
              <a:ext uri="{FF2B5EF4-FFF2-40B4-BE49-F238E27FC236}">
                <a16:creationId xmlns:a16="http://schemas.microsoft.com/office/drawing/2014/main" id="{C22C3FF8-97BB-83ED-6215-64F8AF1A0884}"/>
              </a:ext>
            </a:extLst>
          </p:cNvPr>
          <p:cNvCxnSpPr/>
          <p:nvPr/>
        </p:nvCxnSpPr>
        <p:spPr bwMode="auto">
          <a:xfrm flipV="1">
            <a:off x="7924800" y="609600"/>
            <a:ext cx="0" cy="1828800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5187" name="Group 26">
            <a:extLst>
              <a:ext uri="{FF2B5EF4-FFF2-40B4-BE49-F238E27FC236}">
                <a16:creationId xmlns:a16="http://schemas.microsoft.com/office/drawing/2014/main" id="{9729A840-0EEA-B1CD-4E23-B28EACC50C5D}"/>
              </a:ext>
            </a:extLst>
          </p:cNvPr>
          <p:cNvGrpSpPr>
            <a:grpSpLocks/>
          </p:cNvGrpSpPr>
          <p:nvPr/>
        </p:nvGrpSpPr>
        <p:grpSpPr bwMode="auto">
          <a:xfrm>
            <a:off x="7255652" y="4852142"/>
            <a:ext cx="947738" cy="1828800"/>
            <a:chOff x="2308" y="1513"/>
            <a:chExt cx="1162" cy="2570"/>
          </a:xfrm>
        </p:grpSpPr>
        <p:grpSp>
          <p:nvGrpSpPr>
            <p:cNvPr id="5188" name="Group 27">
              <a:extLst>
                <a:ext uri="{FF2B5EF4-FFF2-40B4-BE49-F238E27FC236}">
                  <a16:creationId xmlns:a16="http://schemas.microsoft.com/office/drawing/2014/main" id="{0C5D4246-13DC-C455-58C0-B4AD4C015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196" name="Freeform 28">
                <a:extLst>
                  <a:ext uri="{FF2B5EF4-FFF2-40B4-BE49-F238E27FC236}">
                    <a16:creationId xmlns:a16="http://schemas.microsoft.com/office/drawing/2014/main" id="{6F0343C0-1632-F25F-F635-1041C548E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97" name="Freeform 29">
                <a:extLst>
                  <a:ext uri="{FF2B5EF4-FFF2-40B4-BE49-F238E27FC236}">
                    <a16:creationId xmlns:a16="http://schemas.microsoft.com/office/drawing/2014/main" id="{E2063876-D448-EAF2-A821-8F28DA4E4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98" name="Freeform 30">
                <a:extLst>
                  <a:ext uri="{FF2B5EF4-FFF2-40B4-BE49-F238E27FC236}">
                    <a16:creationId xmlns:a16="http://schemas.microsoft.com/office/drawing/2014/main" id="{C62423D6-E862-8080-B5FD-7AA195C4A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99" name="Freeform 31">
                <a:extLst>
                  <a:ext uri="{FF2B5EF4-FFF2-40B4-BE49-F238E27FC236}">
                    <a16:creationId xmlns:a16="http://schemas.microsoft.com/office/drawing/2014/main" id="{E12CEEDF-9F98-8CDB-93C8-4CACE7802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00" name="Freeform 32">
                <a:extLst>
                  <a:ext uri="{FF2B5EF4-FFF2-40B4-BE49-F238E27FC236}">
                    <a16:creationId xmlns:a16="http://schemas.microsoft.com/office/drawing/2014/main" id="{A37AE754-67A8-45E9-DE3F-98DCB8E36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01" name="Freeform 33">
                <a:extLst>
                  <a:ext uri="{FF2B5EF4-FFF2-40B4-BE49-F238E27FC236}">
                    <a16:creationId xmlns:a16="http://schemas.microsoft.com/office/drawing/2014/main" id="{BAA61708-A2BD-AD54-9545-19336F57F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89" name="Freeform 34">
              <a:extLst>
                <a:ext uri="{FF2B5EF4-FFF2-40B4-BE49-F238E27FC236}">
                  <a16:creationId xmlns:a16="http://schemas.microsoft.com/office/drawing/2014/main" id="{39637A4C-1A37-D1D8-27AE-1CEC250CD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90" name="Freeform 35">
              <a:extLst>
                <a:ext uri="{FF2B5EF4-FFF2-40B4-BE49-F238E27FC236}">
                  <a16:creationId xmlns:a16="http://schemas.microsoft.com/office/drawing/2014/main" id="{49C20CC0-7377-3784-DCA0-F908B2951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91" name="Oval 36">
              <a:extLst>
                <a:ext uri="{FF2B5EF4-FFF2-40B4-BE49-F238E27FC236}">
                  <a16:creationId xmlns:a16="http://schemas.microsoft.com/office/drawing/2014/main" id="{12B618F0-B958-F49D-F6EA-614D6D309D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92" name="Oval 37">
              <a:extLst>
                <a:ext uri="{FF2B5EF4-FFF2-40B4-BE49-F238E27FC236}">
                  <a16:creationId xmlns:a16="http://schemas.microsoft.com/office/drawing/2014/main" id="{BA633DE5-3149-3E41-1436-F814792ACE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93" name="Oval 38">
              <a:extLst>
                <a:ext uri="{FF2B5EF4-FFF2-40B4-BE49-F238E27FC236}">
                  <a16:creationId xmlns:a16="http://schemas.microsoft.com/office/drawing/2014/main" id="{634085E3-5426-EBC8-2343-2627A2F9D7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94" name="Oval 39">
              <a:extLst>
                <a:ext uri="{FF2B5EF4-FFF2-40B4-BE49-F238E27FC236}">
                  <a16:creationId xmlns:a16="http://schemas.microsoft.com/office/drawing/2014/main" id="{97B33A33-8263-A871-C827-515AD3FE82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95" name="Oval 40">
              <a:extLst>
                <a:ext uri="{FF2B5EF4-FFF2-40B4-BE49-F238E27FC236}">
                  <a16:creationId xmlns:a16="http://schemas.microsoft.com/office/drawing/2014/main" id="{245DFCAD-7020-FFED-AAD7-D32831673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5202" name="AutoShape 38">
            <a:extLst>
              <a:ext uri="{FF2B5EF4-FFF2-40B4-BE49-F238E27FC236}">
                <a16:creationId xmlns:a16="http://schemas.microsoft.com/office/drawing/2014/main" id="{1B6A7317-0A34-CCEC-28E6-D85B9729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415044"/>
            <a:ext cx="6161148" cy="1360221"/>
          </a:xfrm>
          <a:prstGeom prst="wedgeRoundRectCallout">
            <a:avLst>
              <a:gd name="adj1" fmla="val 51205"/>
              <a:gd name="adj2" fmla="val 41665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For me to prove </a:t>
            </a:r>
            <a:r>
              <a:rPr 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sz="2400" dirty="0">
                <a:solidFill>
                  <a:srgbClr val="FFC000"/>
                </a:solidFill>
              </a:rPr>
              <a:t>b</a:t>
            </a:r>
            <a:r>
              <a:rPr lang="en-US" sz="2400" dirty="0">
                <a:solidFill>
                  <a:srgbClr val="FFC000"/>
                </a:solidFill>
                <a:latin typeface="Times New Roman"/>
              </a:rPr>
              <a:t>, Loves(b),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then, the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adversary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 gives me his favorite boy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and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 I must prove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Loves(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is true.</a:t>
            </a:r>
          </a:p>
        </p:txBody>
      </p:sp>
      <p:sp>
        <p:nvSpPr>
          <p:cNvPr id="5203" name="AutoShape 38">
            <a:extLst>
              <a:ext uri="{FF2B5EF4-FFF2-40B4-BE49-F238E27FC236}">
                <a16:creationId xmlns:a16="http://schemas.microsoft.com/office/drawing/2014/main" id="{0DE72036-DA52-C4CE-07ED-92864EE19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7010400"/>
            <a:ext cx="6172200" cy="1676400"/>
          </a:xfrm>
          <a:prstGeom prst="wedgeRoundRectCallout">
            <a:avLst>
              <a:gd name="adj1" fmla="val -52294"/>
              <a:gd name="adj2" fmla="val -38252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For me to prove that</a:t>
            </a:r>
            <a:b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</a:br>
            <a:r>
              <a:rPr lang="en-US" altLang="en-US" sz="2400">
                <a:solidFill>
                  <a:srgbClr val="FFFFFF"/>
                </a:solidFill>
                <a:sym typeface="Symbol" pitchFamily="18" charset="2"/>
              </a:rPr>
              <a:t>some boy 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loves, ie,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sz="2400" dirty="0">
                <a:solidFill>
                  <a:srgbClr val="FFC000"/>
                </a:solidFill>
              </a:rPr>
              <a:t>b</a:t>
            </a:r>
            <a:r>
              <a:rPr lang="en-US" sz="2400" dirty="0">
                <a:solidFill>
                  <a:srgbClr val="FFC000"/>
                </a:solidFill>
                <a:latin typeface="Times New Roman"/>
              </a:rPr>
              <a:t>, Loves(b),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then I will </a:t>
            </a:r>
            <a:r>
              <a:rPr lang="en-US" altLang="en-US" sz="2400">
                <a:solidFill>
                  <a:srgbClr val="FFFFFF"/>
                </a:solidFill>
                <a:sym typeface="Symbol" pitchFamily="18" charset="2"/>
              </a:rPr>
              <a:t>construct my favorite boy </a:t>
            </a:r>
            <a:r>
              <a:rPr lang="en-US" altLang="en-US" sz="24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</a:t>
            </a:r>
            <a:b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and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prove that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Loves(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b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is true.</a:t>
            </a:r>
          </a:p>
        </p:txBody>
      </p:sp>
      <p:sp>
        <p:nvSpPr>
          <p:cNvPr id="5204" name="AutoShape 38">
            <a:extLst>
              <a:ext uri="{FF2B5EF4-FFF2-40B4-BE49-F238E27FC236}">
                <a16:creationId xmlns:a16="http://schemas.microsoft.com/office/drawing/2014/main" id="{EAE47F50-9095-5A64-97F4-AE2F3D3E7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5181600" cy="1371600"/>
          </a:xfrm>
          <a:prstGeom prst="wedgeRoundRectCallout">
            <a:avLst>
              <a:gd name="adj1" fmla="val 53279"/>
              <a:gd name="adj2" fmla="val -17784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For me to prove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sz="2400" dirty="0">
                <a:solidFill>
                  <a:srgbClr val="FFC000"/>
                </a:solidFill>
              </a:rPr>
              <a:t>b</a:t>
            </a:r>
            <a:r>
              <a:rPr lang="en-US" sz="2400" dirty="0">
                <a:solidFill>
                  <a:srgbClr val="FFC000"/>
                </a:solidFill>
                <a:latin typeface="Times New Roman"/>
              </a:rPr>
              <a:t>, Loves(b),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then I will construct my favorite boy </a:t>
            </a:r>
            <a:r>
              <a:rPr lang="en-US" altLang="en-US" sz="24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</a:t>
            </a:r>
            <a:b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and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prove that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Loves(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b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is true.</a:t>
            </a:r>
          </a:p>
        </p:txBody>
      </p:sp>
      <p:grpSp>
        <p:nvGrpSpPr>
          <p:cNvPr id="5205" name="Group 5204">
            <a:extLst>
              <a:ext uri="{FF2B5EF4-FFF2-40B4-BE49-F238E27FC236}">
                <a16:creationId xmlns:a16="http://schemas.microsoft.com/office/drawing/2014/main" id="{EE22E92D-D2E6-D5B9-E181-0A29C44464DE}"/>
              </a:ext>
            </a:extLst>
          </p:cNvPr>
          <p:cNvGrpSpPr/>
          <p:nvPr/>
        </p:nvGrpSpPr>
        <p:grpSpPr>
          <a:xfrm>
            <a:off x="6019800" y="607142"/>
            <a:ext cx="2286000" cy="1312606"/>
            <a:chOff x="5562600" y="607142"/>
            <a:chExt cx="2286000" cy="1312606"/>
          </a:xfrm>
        </p:grpSpPr>
        <p:sp>
          <p:nvSpPr>
            <p:cNvPr id="5206" name="TextBox 5205">
              <a:extLst>
                <a:ext uri="{FF2B5EF4-FFF2-40B4-BE49-F238E27FC236}">
                  <a16:creationId xmlns:a16="http://schemas.microsoft.com/office/drawing/2014/main" id="{C003BB95-8B7D-F5BC-F9BA-F52F1869B2D1}"/>
                </a:ext>
              </a:extLst>
            </p:cNvPr>
            <p:cNvSpPr txBox="1"/>
            <p:nvPr/>
          </p:nvSpPr>
          <p:spPr>
            <a:xfrm>
              <a:off x="5562600" y="1295400"/>
              <a:ext cx="2057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"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Wingdings" panose="05000000000000000000" pitchFamily="2" charset="2"/>
                </a:rPr>
                <a:t>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endParaRPr>
            </a:p>
          </p:txBody>
        </p:sp>
        <p:grpSp>
          <p:nvGrpSpPr>
            <p:cNvPr id="5207" name="Group 47">
              <a:extLst>
                <a:ext uri="{FF2B5EF4-FFF2-40B4-BE49-F238E27FC236}">
                  <a16:creationId xmlns:a16="http://schemas.microsoft.com/office/drawing/2014/main" id="{C4618A53-2849-D7C4-95B1-223A17080E7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553200" y="1066800"/>
              <a:ext cx="457200" cy="838200"/>
              <a:chOff x="2593" y="768"/>
              <a:chExt cx="849" cy="1475"/>
            </a:xfrm>
          </p:grpSpPr>
          <p:sp>
            <p:nvSpPr>
              <p:cNvPr id="5224" name="Freeform 48">
                <a:extLst>
                  <a:ext uri="{FF2B5EF4-FFF2-40B4-BE49-F238E27FC236}">
                    <a16:creationId xmlns:a16="http://schemas.microsoft.com/office/drawing/2014/main" id="{8FECF250-E633-EC66-DEB2-B4131688B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25" name="Freeform 49">
                <a:extLst>
                  <a:ext uri="{FF2B5EF4-FFF2-40B4-BE49-F238E27FC236}">
                    <a16:creationId xmlns:a16="http://schemas.microsoft.com/office/drawing/2014/main" id="{1DD6DDC3-0A6A-AEA5-D1C1-49EAC9F11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26" name="Freeform 50">
                <a:extLst>
                  <a:ext uri="{FF2B5EF4-FFF2-40B4-BE49-F238E27FC236}">
                    <a16:creationId xmlns:a16="http://schemas.microsoft.com/office/drawing/2014/main" id="{AC2B5F8E-227E-1543-106A-774636DDE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27" name="Freeform 51">
                <a:extLst>
                  <a:ext uri="{FF2B5EF4-FFF2-40B4-BE49-F238E27FC236}">
                    <a16:creationId xmlns:a16="http://schemas.microsoft.com/office/drawing/2014/main" id="{DFAA9149-0176-2B34-B176-FE9934C59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28" name="Freeform 52">
                <a:extLst>
                  <a:ext uri="{FF2B5EF4-FFF2-40B4-BE49-F238E27FC236}">
                    <a16:creationId xmlns:a16="http://schemas.microsoft.com/office/drawing/2014/main" id="{4D32FDB6-0101-1EFF-9C3E-769A5CA3D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29" name="Freeform 53">
                <a:extLst>
                  <a:ext uri="{FF2B5EF4-FFF2-40B4-BE49-F238E27FC236}">
                    <a16:creationId xmlns:a16="http://schemas.microsoft.com/office/drawing/2014/main" id="{77FFE44F-B0D8-201D-2376-3FBE6A9E7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30" name="Freeform 54">
                <a:extLst>
                  <a:ext uri="{FF2B5EF4-FFF2-40B4-BE49-F238E27FC236}">
                    <a16:creationId xmlns:a16="http://schemas.microsoft.com/office/drawing/2014/main" id="{C95DE69B-FC76-E132-ADF8-F029B9277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5231" name="Group 55">
                <a:extLst>
                  <a:ext uri="{FF2B5EF4-FFF2-40B4-BE49-F238E27FC236}">
                    <a16:creationId xmlns:a16="http://schemas.microsoft.com/office/drawing/2014/main" id="{DD2826FB-B1E8-8F7E-3C5E-BABF45AF67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5232" name="Freeform 56">
                  <a:extLst>
                    <a:ext uri="{FF2B5EF4-FFF2-40B4-BE49-F238E27FC236}">
                      <a16:creationId xmlns:a16="http://schemas.microsoft.com/office/drawing/2014/main" id="{44AA05A8-08C1-1C17-9AA5-2EDD0EAA4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33" name="Freeform 57">
                  <a:extLst>
                    <a:ext uri="{FF2B5EF4-FFF2-40B4-BE49-F238E27FC236}">
                      <a16:creationId xmlns:a16="http://schemas.microsoft.com/office/drawing/2014/main" id="{B2DB0EAF-90B0-EC7A-805E-01D72FDFF6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08" name="Group 26">
              <a:extLst>
                <a:ext uri="{FF2B5EF4-FFF2-40B4-BE49-F238E27FC236}">
                  <a16:creationId xmlns:a16="http://schemas.microsoft.com/office/drawing/2014/main" id="{9A5E36E9-BA75-C557-F357-6E14A53828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6044" y="1310148"/>
              <a:ext cx="304800" cy="609600"/>
              <a:chOff x="2308" y="1513"/>
              <a:chExt cx="1162" cy="2570"/>
            </a:xfrm>
          </p:grpSpPr>
          <p:grpSp>
            <p:nvGrpSpPr>
              <p:cNvPr id="5210" name="Group 27">
                <a:extLst>
                  <a:ext uri="{FF2B5EF4-FFF2-40B4-BE49-F238E27FC236}">
                    <a16:creationId xmlns:a16="http://schemas.microsoft.com/office/drawing/2014/main" id="{EF770E95-0979-F356-4E6E-85D290BD74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5218" name="Freeform 28">
                  <a:extLst>
                    <a:ext uri="{FF2B5EF4-FFF2-40B4-BE49-F238E27FC236}">
                      <a16:creationId xmlns:a16="http://schemas.microsoft.com/office/drawing/2014/main" id="{71BDBFD2-D868-FBBE-5412-3256316853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19" name="Freeform 29">
                  <a:extLst>
                    <a:ext uri="{FF2B5EF4-FFF2-40B4-BE49-F238E27FC236}">
                      <a16:creationId xmlns:a16="http://schemas.microsoft.com/office/drawing/2014/main" id="{EC84CE0D-E7FF-89EA-22E7-8E0F18D35E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20" name="Freeform 30">
                  <a:extLst>
                    <a:ext uri="{FF2B5EF4-FFF2-40B4-BE49-F238E27FC236}">
                      <a16:creationId xmlns:a16="http://schemas.microsoft.com/office/drawing/2014/main" id="{D9C91669-AEE8-5CD3-5D16-FFDD686DE3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21" name="Freeform 31">
                  <a:extLst>
                    <a:ext uri="{FF2B5EF4-FFF2-40B4-BE49-F238E27FC236}">
                      <a16:creationId xmlns:a16="http://schemas.microsoft.com/office/drawing/2014/main" id="{9FCC0C79-06FD-ABCA-0198-F41A5528D4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22" name="Freeform 32">
                  <a:extLst>
                    <a:ext uri="{FF2B5EF4-FFF2-40B4-BE49-F238E27FC236}">
                      <a16:creationId xmlns:a16="http://schemas.microsoft.com/office/drawing/2014/main" id="{F012106B-B53A-9BC0-F579-869BEB4C8F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23" name="Freeform 33">
                  <a:extLst>
                    <a:ext uri="{FF2B5EF4-FFF2-40B4-BE49-F238E27FC236}">
                      <a16:creationId xmlns:a16="http://schemas.microsoft.com/office/drawing/2014/main" id="{3C3AA663-EBCB-D59A-4EF2-2C7C162619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11" name="Freeform 34">
                <a:extLst>
                  <a:ext uri="{FF2B5EF4-FFF2-40B4-BE49-F238E27FC236}">
                    <a16:creationId xmlns:a16="http://schemas.microsoft.com/office/drawing/2014/main" id="{1B9760F6-C548-D672-63C8-A2A8285EB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12" name="Freeform 35">
                <a:extLst>
                  <a:ext uri="{FF2B5EF4-FFF2-40B4-BE49-F238E27FC236}">
                    <a16:creationId xmlns:a16="http://schemas.microsoft.com/office/drawing/2014/main" id="{8F21A42F-F6BE-AAF0-7C90-3306CFE7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13" name="Oval 36">
                <a:extLst>
                  <a:ext uri="{FF2B5EF4-FFF2-40B4-BE49-F238E27FC236}">
                    <a16:creationId xmlns:a16="http://schemas.microsoft.com/office/drawing/2014/main" id="{FBC1F7F0-BC2C-8D1B-E5D6-73D9F7BF4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14" name="Oval 37">
                <a:extLst>
                  <a:ext uri="{FF2B5EF4-FFF2-40B4-BE49-F238E27FC236}">
                    <a16:creationId xmlns:a16="http://schemas.microsoft.com/office/drawing/2014/main" id="{11530364-0909-2D3A-9E4A-F3CEE9CA7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15" name="Oval 38">
                <a:extLst>
                  <a:ext uri="{FF2B5EF4-FFF2-40B4-BE49-F238E27FC236}">
                    <a16:creationId xmlns:a16="http://schemas.microsoft.com/office/drawing/2014/main" id="{3B3C4156-FEB1-2DEE-1980-F6ADBC30A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16" name="Oval 39">
                <a:extLst>
                  <a:ext uri="{FF2B5EF4-FFF2-40B4-BE49-F238E27FC236}">
                    <a16:creationId xmlns:a16="http://schemas.microsoft.com/office/drawing/2014/main" id="{D5B6788A-B25A-2F55-FDF0-9C15FE3CB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17" name="Oval 40">
                <a:extLst>
                  <a:ext uri="{FF2B5EF4-FFF2-40B4-BE49-F238E27FC236}">
                    <a16:creationId xmlns:a16="http://schemas.microsoft.com/office/drawing/2014/main" id="{39FAEFAC-406F-FA1D-C5D1-5876865E4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209" name="TextBox 5208">
              <a:extLst>
                <a:ext uri="{FF2B5EF4-FFF2-40B4-BE49-F238E27FC236}">
                  <a16:creationId xmlns:a16="http://schemas.microsoft.com/office/drawing/2014/main" id="{43810087-0398-CA44-E424-8A06405DB010}"/>
                </a:ext>
              </a:extLst>
            </p:cNvPr>
            <p:cNvSpPr txBox="1"/>
            <p:nvPr/>
          </p:nvSpPr>
          <p:spPr>
            <a:xfrm>
              <a:off x="6172200" y="607142"/>
              <a:ext cx="1676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400" dirty="0">
                  <a:solidFill>
                    <a:schemeClr val="tx2"/>
                  </a:solidFill>
                  <a:sym typeface="Symbol" pitchFamily="18" charset="2"/>
                </a:rPr>
                <a:t>Assuring</a:t>
              </a:r>
              <a:r>
                <a:rPr lang="en-US" altLang="en-US" sz="3200" dirty="0">
                  <a:solidFill>
                    <a:schemeClr val="tx2"/>
                  </a:solidFill>
                  <a:sym typeface="Symbol" pitchFamily="18" charset="2"/>
                </a:rPr>
                <a:t> 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266" name="Group 5265">
            <a:extLst>
              <a:ext uri="{FF2B5EF4-FFF2-40B4-BE49-F238E27FC236}">
                <a16:creationId xmlns:a16="http://schemas.microsoft.com/office/drawing/2014/main" id="{D6AB7851-BAD0-C20D-D7AE-3CB621A3A631}"/>
              </a:ext>
            </a:extLst>
          </p:cNvPr>
          <p:cNvGrpSpPr/>
          <p:nvPr/>
        </p:nvGrpSpPr>
        <p:grpSpPr>
          <a:xfrm>
            <a:off x="6019800" y="1801488"/>
            <a:ext cx="2057400" cy="584775"/>
            <a:chOff x="6019800" y="1801488"/>
            <a:chExt cx="2057400" cy="584775"/>
          </a:xfrm>
        </p:grpSpPr>
        <p:sp>
          <p:nvSpPr>
            <p:cNvPr id="5263" name="TextBox 5262">
              <a:extLst>
                <a:ext uri="{FF2B5EF4-FFF2-40B4-BE49-F238E27FC236}">
                  <a16:creationId xmlns:a16="http://schemas.microsoft.com/office/drawing/2014/main" id="{1FE547A8-A965-8894-BB81-78F5A0303C58}"/>
                </a:ext>
              </a:extLst>
            </p:cNvPr>
            <p:cNvSpPr txBox="1"/>
            <p:nvPr/>
          </p:nvSpPr>
          <p:spPr>
            <a:xfrm>
              <a:off x="6019800" y="1801488"/>
              <a:ext cx="2057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Wingdings" panose="05000000000000000000" pitchFamily="2" charset="2"/>
                </a:rPr>
                <a:t></a:t>
              </a:r>
              <a:endParaRPr lang="en-GB" dirty="0"/>
            </a:p>
          </p:txBody>
        </p:sp>
        <p:pic>
          <p:nvPicPr>
            <p:cNvPr id="5264" name="Picture 2" descr="http://www.swordofthespirit.net/bulwark/mosesbush.gif">
              <a:extLst>
                <a:ext uri="{FF2B5EF4-FFF2-40B4-BE49-F238E27FC236}">
                  <a16:creationId xmlns:a16="http://schemas.microsoft.com/office/drawing/2014/main" id="{578B1CBE-FB6E-352B-C6B8-5FCCE5460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949244"/>
              <a:ext cx="566442" cy="32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483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0" grpId="0" animBg="1"/>
      <p:bldP spid="5169" grpId="0"/>
      <p:bldP spid="5202" grpId="0" animBg="1"/>
      <p:bldP spid="52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D8E6B-15F0-5931-F058-869FD1CCC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7">
            <a:extLst>
              <a:ext uri="{FF2B5EF4-FFF2-40B4-BE49-F238E27FC236}">
                <a16:creationId xmlns:a16="http://schemas.microsoft.com/office/drawing/2014/main" id="{64DF25E4-5692-8D5D-C3C1-AB399CFF701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5142" name="Freeform 48">
              <a:extLst>
                <a:ext uri="{FF2B5EF4-FFF2-40B4-BE49-F238E27FC236}">
                  <a16:creationId xmlns:a16="http://schemas.microsoft.com/office/drawing/2014/main" id="{DDC02417-38FC-A78B-3A92-0DB77A200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3" name="Freeform 49">
              <a:extLst>
                <a:ext uri="{FF2B5EF4-FFF2-40B4-BE49-F238E27FC236}">
                  <a16:creationId xmlns:a16="http://schemas.microsoft.com/office/drawing/2014/main" id="{D3C2D236-385B-2463-28F0-3D1A74C32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4" name="Freeform 50">
              <a:extLst>
                <a:ext uri="{FF2B5EF4-FFF2-40B4-BE49-F238E27FC236}">
                  <a16:creationId xmlns:a16="http://schemas.microsoft.com/office/drawing/2014/main" id="{6C11A8EE-74B6-AA20-F1BE-D801A8BDE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5" name="Freeform 51">
              <a:extLst>
                <a:ext uri="{FF2B5EF4-FFF2-40B4-BE49-F238E27FC236}">
                  <a16:creationId xmlns:a16="http://schemas.microsoft.com/office/drawing/2014/main" id="{D5672A0B-85A1-D7F5-6836-0B47F1B3B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6" name="Freeform 52">
              <a:extLst>
                <a:ext uri="{FF2B5EF4-FFF2-40B4-BE49-F238E27FC236}">
                  <a16:creationId xmlns:a16="http://schemas.microsoft.com/office/drawing/2014/main" id="{84AB878D-92E0-7C02-220C-642D4F7C8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7" name="Freeform 53">
              <a:extLst>
                <a:ext uri="{FF2B5EF4-FFF2-40B4-BE49-F238E27FC236}">
                  <a16:creationId xmlns:a16="http://schemas.microsoft.com/office/drawing/2014/main" id="{99C0D947-6C22-1214-F8DB-B06DE9950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8" name="Freeform 54">
              <a:extLst>
                <a:ext uri="{FF2B5EF4-FFF2-40B4-BE49-F238E27FC236}">
                  <a16:creationId xmlns:a16="http://schemas.microsoft.com/office/drawing/2014/main" id="{3701BBAF-0386-5E07-AB12-3F3D6B629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149" name="Group 55">
              <a:extLst>
                <a:ext uri="{FF2B5EF4-FFF2-40B4-BE49-F238E27FC236}">
                  <a16:creationId xmlns:a16="http://schemas.microsoft.com/office/drawing/2014/main" id="{089FA299-EA9A-E7BB-58EB-C3B769C028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5150" name="Freeform 56">
                <a:extLst>
                  <a:ext uri="{FF2B5EF4-FFF2-40B4-BE49-F238E27FC236}">
                    <a16:creationId xmlns:a16="http://schemas.microsoft.com/office/drawing/2014/main" id="{BC80F82C-86FE-83AF-18BF-36755849C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51" name="Freeform 57">
                <a:extLst>
                  <a:ext uri="{FF2B5EF4-FFF2-40B4-BE49-F238E27FC236}">
                    <a16:creationId xmlns:a16="http://schemas.microsoft.com/office/drawing/2014/main" id="{968DA23D-4624-C401-081F-0E1ACFDAC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0" name="AutoShape 19">
            <a:extLst>
              <a:ext uri="{FF2B5EF4-FFF2-40B4-BE49-F238E27FC236}">
                <a16:creationId xmlns:a16="http://schemas.microsoft.com/office/drawing/2014/main" id="{59DFCFB3-79F8-E63C-2669-BB14D898F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02405"/>
            <a:ext cx="4468785" cy="1389682"/>
          </a:xfrm>
          <a:prstGeom prst="wedgeRoundRectCallout">
            <a:avLst>
              <a:gd name="adj1" fmla="val -54532"/>
              <a:gd name="adj2" fmla="val -3194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Predicate logic,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we can state that I win the game: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y,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y&gt;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125" name="Group 26">
            <a:extLst>
              <a:ext uri="{FF2B5EF4-FFF2-40B4-BE49-F238E27FC236}">
                <a16:creationId xmlns:a16="http://schemas.microsoft.com/office/drawing/2014/main" id="{AA5A099B-667A-A66A-2B80-F90909D4C49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5128" name="Group 27">
              <a:extLst>
                <a:ext uri="{FF2B5EF4-FFF2-40B4-BE49-F238E27FC236}">
                  <a16:creationId xmlns:a16="http://schemas.microsoft.com/office/drawing/2014/main" id="{1D162C34-6837-6D10-D88C-483B173B7C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136" name="Freeform 28">
                <a:extLst>
                  <a:ext uri="{FF2B5EF4-FFF2-40B4-BE49-F238E27FC236}">
                    <a16:creationId xmlns:a16="http://schemas.microsoft.com/office/drawing/2014/main" id="{4B38C598-7CA7-E8F9-5381-5560D2D67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37" name="Freeform 29">
                <a:extLst>
                  <a:ext uri="{FF2B5EF4-FFF2-40B4-BE49-F238E27FC236}">
                    <a16:creationId xmlns:a16="http://schemas.microsoft.com/office/drawing/2014/main" id="{2C51BA5F-451B-0CFA-27D9-11856808C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38" name="Freeform 30">
                <a:extLst>
                  <a:ext uri="{FF2B5EF4-FFF2-40B4-BE49-F238E27FC236}">
                    <a16:creationId xmlns:a16="http://schemas.microsoft.com/office/drawing/2014/main" id="{A47D6401-1277-E6D9-0980-2734BF276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39" name="Freeform 31">
                <a:extLst>
                  <a:ext uri="{FF2B5EF4-FFF2-40B4-BE49-F238E27FC236}">
                    <a16:creationId xmlns:a16="http://schemas.microsoft.com/office/drawing/2014/main" id="{F1FE0C10-B16B-2D4C-196F-2B9BB13B5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40" name="Freeform 32">
                <a:extLst>
                  <a:ext uri="{FF2B5EF4-FFF2-40B4-BE49-F238E27FC236}">
                    <a16:creationId xmlns:a16="http://schemas.microsoft.com/office/drawing/2014/main" id="{35275643-287B-67D8-8332-92CFD9230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41" name="Freeform 33">
                <a:extLst>
                  <a:ext uri="{FF2B5EF4-FFF2-40B4-BE49-F238E27FC236}">
                    <a16:creationId xmlns:a16="http://schemas.microsoft.com/office/drawing/2014/main" id="{A2E324E7-C6AE-F03E-AA6A-2D91D8785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29" name="Freeform 34">
              <a:extLst>
                <a:ext uri="{FF2B5EF4-FFF2-40B4-BE49-F238E27FC236}">
                  <a16:creationId xmlns:a16="http://schemas.microsoft.com/office/drawing/2014/main" id="{740072AC-0A36-8742-6983-2F58B0CA2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0" name="Freeform 35">
              <a:extLst>
                <a:ext uri="{FF2B5EF4-FFF2-40B4-BE49-F238E27FC236}">
                  <a16:creationId xmlns:a16="http://schemas.microsoft.com/office/drawing/2014/main" id="{C80D3847-1E3C-B589-AB54-5C5C78FF6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1" name="Oval 36">
              <a:extLst>
                <a:ext uri="{FF2B5EF4-FFF2-40B4-BE49-F238E27FC236}">
                  <a16:creationId xmlns:a16="http://schemas.microsoft.com/office/drawing/2014/main" id="{827713D8-632D-6B5A-1CF9-F6B810F258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2" name="Oval 37">
              <a:extLst>
                <a:ext uri="{FF2B5EF4-FFF2-40B4-BE49-F238E27FC236}">
                  <a16:creationId xmlns:a16="http://schemas.microsoft.com/office/drawing/2014/main" id="{71EAC9CC-8E30-74B9-5942-1DD505C7B6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3" name="Oval 38">
              <a:extLst>
                <a:ext uri="{FF2B5EF4-FFF2-40B4-BE49-F238E27FC236}">
                  <a16:creationId xmlns:a16="http://schemas.microsoft.com/office/drawing/2014/main" id="{B599432B-C351-32EC-5007-A330BA153E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4" name="Oval 39">
              <a:extLst>
                <a:ext uri="{FF2B5EF4-FFF2-40B4-BE49-F238E27FC236}">
                  <a16:creationId xmlns:a16="http://schemas.microsoft.com/office/drawing/2014/main" id="{4912BD99-4146-7901-217C-E49A2294CE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5" name="Oval 40">
              <a:extLst>
                <a:ext uri="{FF2B5EF4-FFF2-40B4-BE49-F238E27FC236}">
                  <a16:creationId xmlns:a16="http://schemas.microsoft.com/office/drawing/2014/main" id="{8EB38D59-F034-2BAA-D9F9-DBBE3A9A9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6" name="Rectangle 2">
            <a:extLst>
              <a:ext uri="{FF2B5EF4-FFF2-40B4-BE49-F238E27FC236}">
                <a16:creationId xmlns:a16="http://schemas.microsoft.com/office/drawing/2014/main" id="{5428D6E8-1636-81F6-8CF8-01FF9152E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Quantifiers and Games</a:t>
            </a:r>
            <a:endParaRPr lang="en-CA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CE3F6-994D-B65C-4B47-DAA86989275D}"/>
              </a:ext>
            </a:extLst>
          </p:cNvPr>
          <p:cNvSpPr txBox="1"/>
          <p:nvPr/>
        </p:nvSpPr>
        <p:spPr>
          <a:xfrm>
            <a:off x="2438400" y="1691148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01158-5221-3CF4-87B3-F72DBDEA9223}"/>
              </a:ext>
            </a:extLst>
          </p:cNvPr>
          <p:cNvSpPr txBox="1"/>
          <p:nvPr/>
        </p:nvSpPr>
        <p:spPr>
          <a:xfrm>
            <a:off x="2866104" y="1691148"/>
            <a:ext cx="580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8" name="AutoShape 38">
            <a:extLst>
              <a:ext uri="{FF2B5EF4-FFF2-40B4-BE49-F238E27FC236}">
                <a16:creationId xmlns:a16="http://schemas.microsoft.com/office/drawing/2014/main" id="{9600C4A9-E122-2C06-828C-10AA00B2A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438400"/>
            <a:ext cx="3581400" cy="533400"/>
          </a:xfrm>
          <a:prstGeom prst="wedgeRoundRectCallout">
            <a:avLst>
              <a:gd name="adj1" fmla="val -56082"/>
              <a:gd name="adj2" fmla="val -38252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 will prove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n-US" altLang="en-US" sz="2400">
                <a:solidFill>
                  <a:srgbClr val="FFC000"/>
                </a:solidFill>
              </a:rPr>
              <a:t>, [</a:t>
            </a: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C000"/>
                </a:solidFill>
              </a:rPr>
              <a:t>y,</a:t>
            </a:r>
            <a:r>
              <a:rPr lang="en-US" altLang="en-US" sz="2400">
                <a:solidFill>
                  <a:srgbClr val="FFFFFF"/>
                </a:solidFill>
              </a:rPr>
              <a:t> </a:t>
            </a:r>
            <a:r>
              <a:rPr lang="en-US" altLang="en-US" sz="2400">
                <a:solidFill>
                  <a:srgbClr val="FFC000"/>
                </a:solidFill>
              </a:rPr>
              <a:t>y&gt;</a:t>
            </a:r>
            <a:r>
              <a:rPr lang="en-US" altLang="en-US" sz="2400" dirty="0">
                <a:solidFill>
                  <a:srgbClr val="FFC000"/>
                </a:solidFill>
              </a:rPr>
              <a:t>x]</a:t>
            </a:r>
            <a:r>
              <a:rPr lang="en-US" sz="2400" dirty="0">
                <a:solidFill>
                  <a:srgbClr val="FFC000"/>
                </a:solidFill>
                <a:latin typeface="Times New Roman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3C851E-4F73-728F-41C0-BF17F5D29577}"/>
              </a:ext>
            </a:extLst>
          </p:cNvPr>
          <p:cNvSpPr txBox="1"/>
          <p:nvPr/>
        </p:nvSpPr>
        <p:spPr>
          <a:xfrm>
            <a:off x="2939844" y="23592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0D27B-671C-2C97-0332-F982A66BC928}"/>
              </a:ext>
            </a:extLst>
          </p:cNvPr>
          <p:cNvSpPr txBox="1"/>
          <p:nvPr/>
        </p:nvSpPr>
        <p:spPr>
          <a:xfrm>
            <a:off x="3397044" y="2359223"/>
            <a:ext cx="580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11" name="AutoShape 35">
            <a:extLst>
              <a:ext uri="{FF2B5EF4-FFF2-40B4-BE49-F238E27FC236}">
                <a16:creationId xmlns:a16="http://schemas.microsoft.com/office/drawing/2014/main" id="{BC454C1B-BBD6-3099-FC1D-8DA4EA2D1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048000"/>
            <a:ext cx="4038599" cy="533399"/>
          </a:xfrm>
          <a:prstGeom prst="wedgeRoundRectCallout">
            <a:avLst>
              <a:gd name="adj1" fmla="val 54272"/>
              <a:gd name="adj2" fmla="val -5177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choose 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trillion trillion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1" name="AutoShape 38">
            <a:extLst>
              <a:ext uri="{FF2B5EF4-FFF2-40B4-BE49-F238E27FC236}">
                <a16:creationId xmlns:a16="http://schemas.microsoft.com/office/drawing/2014/main" id="{DB08790B-9266-F114-C264-14448138E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267200"/>
            <a:ext cx="4953000" cy="457200"/>
          </a:xfrm>
          <a:prstGeom prst="wedgeRoundRectCallout">
            <a:avLst>
              <a:gd name="adj1" fmla="val -53172"/>
              <a:gd name="adj2" fmla="val -46087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altLang="en-US" sz="2400" dirty="0"/>
              <a:t>I </a:t>
            </a:r>
            <a:r>
              <a:rPr lang="en-US" altLang="en-US" sz="2400"/>
              <a:t>construct</a:t>
            </a: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accent2"/>
                </a:solidFill>
              </a:rPr>
              <a:t>y</a:t>
            </a:r>
            <a:r>
              <a:rPr lang="en-US" altLang="en-US" sz="2400" baseline="-2500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trillion trillion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one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" name="AutoShape 38">
            <a:extLst>
              <a:ext uri="{FF2B5EF4-FFF2-40B4-BE49-F238E27FC236}">
                <a16:creationId xmlns:a16="http://schemas.microsoft.com/office/drawing/2014/main" id="{7745F78C-07C6-BBC2-D785-809555455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660577"/>
            <a:ext cx="3581400" cy="533400"/>
          </a:xfrm>
          <a:prstGeom prst="wedgeRoundRectCallout">
            <a:avLst>
              <a:gd name="adj1" fmla="val -53761"/>
              <a:gd name="adj2" fmla="val -33057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 will </a:t>
            </a:r>
            <a:r>
              <a:rPr lang="en-US" altLang="en-US" sz="2400">
                <a:solidFill>
                  <a:srgbClr val="FFFFFF"/>
                </a:solidFill>
                <a:sym typeface="Symbol" pitchFamily="18" charset="2"/>
              </a:rPr>
              <a:t>prove </a:t>
            </a: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C000"/>
                </a:solidFill>
              </a:rPr>
              <a:t>y,</a:t>
            </a:r>
            <a:r>
              <a:rPr lang="en-US" altLang="en-US" sz="2400">
                <a:solidFill>
                  <a:srgbClr val="FFFFFF"/>
                </a:solidFill>
              </a:rPr>
              <a:t> </a:t>
            </a:r>
            <a:r>
              <a:rPr lang="en-US" altLang="en-US" sz="2400">
                <a:solidFill>
                  <a:srgbClr val="FFC000"/>
                </a:solidFill>
              </a:rPr>
              <a:t>y&gt;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sz="2400" dirty="0">
                <a:solidFill>
                  <a:srgbClr val="FFC000"/>
                </a:solidFill>
                <a:latin typeface="Times New Roman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20643A-51D8-6276-B660-3751B4261903}"/>
              </a:ext>
            </a:extLst>
          </p:cNvPr>
          <p:cNvSpPr txBox="1"/>
          <p:nvPr/>
        </p:nvSpPr>
        <p:spPr>
          <a:xfrm>
            <a:off x="3198614" y="3581400"/>
            <a:ext cx="580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12" name="AutoShape 38">
            <a:extLst>
              <a:ext uri="{FF2B5EF4-FFF2-40B4-BE49-F238E27FC236}">
                <a16:creationId xmlns:a16="http://schemas.microsoft.com/office/drawing/2014/main" id="{A61188EA-AE98-5CDF-4F69-4F0EB1F5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00600"/>
            <a:ext cx="2590800" cy="533400"/>
          </a:xfrm>
          <a:prstGeom prst="wedgeRoundRectCallout">
            <a:avLst>
              <a:gd name="adj1" fmla="val -56082"/>
              <a:gd name="adj2" fmla="val -38252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 will </a:t>
            </a:r>
            <a:r>
              <a:rPr lang="en-US" altLang="en-US" sz="2400">
                <a:solidFill>
                  <a:srgbClr val="FFFFFF"/>
                </a:solidFill>
                <a:sym typeface="Symbol" pitchFamily="18" charset="2"/>
              </a:rPr>
              <a:t>prove </a:t>
            </a:r>
            <a:r>
              <a:rPr lang="en-US" altLang="en-US" sz="2400">
                <a:solidFill>
                  <a:schemeClr val="accent2"/>
                </a:solidFill>
              </a:rPr>
              <a:t>y</a:t>
            </a:r>
            <a:r>
              <a:rPr lang="en-US" altLang="en-US" sz="2400" baseline="-2500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C000"/>
                </a:solidFill>
              </a:rPr>
              <a:t>&gt;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sz="2400" dirty="0">
                <a:solidFill>
                  <a:srgbClr val="FFC000"/>
                </a:solidFill>
                <a:latin typeface="Times New Roman"/>
              </a:rPr>
              <a:t>.</a:t>
            </a:r>
          </a:p>
        </p:txBody>
      </p:sp>
      <p:sp>
        <p:nvSpPr>
          <p:cNvPr id="13" name="AutoShape 38">
            <a:extLst>
              <a:ext uri="{FF2B5EF4-FFF2-40B4-BE49-F238E27FC236}">
                <a16:creationId xmlns:a16="http://schemas.microsoft.com/office/drawing/2014/main" id="{2630D3E8-A554-8A7B-183A-3B30F6E61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380704"/>
            <a:ext cx="2910348" cy="867696"/>
          </a:xfrm>
          <a:prstGeom prst="wedgeRoundRectCallout">
            <a:avLst>
              <a:gd name="adj1" fmla="val -56082"/>
              <a:gd name="adj2" fmla="val -38252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>
                <a:solidFill>
                  <a:srgbClr val="FFFFFF"/>
                </a:solidFill>
                <a:sym typeface="Symbol" pitchFamily="18" charset="2"/>
              </a:rPr>
              <a:t>Surprisingly 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that completes the proof.</a:t>
            </a:r>
            <a:endParaRPr lang="en-US" sz="2400" dirty="0">
              <a:solidFill>
                <a:srgbClr val="FFC000"/>
              </a:solidFill>
              <a:latin typeface="Times New Roman"/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B3A7709E-95BB-80CE-DD0D-DB671D6F6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785852"/>
            <a:ext cx="4026228" cy="1981200"/>
          </a:xfrm>
          <a:prstGeom prst="wedgeRectCallout">
            <a:avLst>
              <a:gd name="adj1" fmla="val -55268"/>
              <a:gd name="adj2" fmla="val 23882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proof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n-US" altLang="en-US" sz="2400">
                <a:solidFill>
                  <a:srgbClr val="FFC000"/>
                </a:solidFill>
              </a:rPr>
              <a:t>, </a:t>
            </a: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C000"/>
                </a:solidFill>
              </a:rPr>
              <a:t>y,</a:t>
            </a:r>
            <a:r>
              <a:rPr lang="en-US" altLang="en-US" sz="2400">
                <a:solidFill>
                  <a:srgbClr val="FFFFFF"/>
                </a:solidFill>
              </a:rPr>
              <a:t> </a:t>
            </a:r>
            <a:r>
              <a:rPr lang="en-US" altLang="en-US" sz="2400">
                <a:solidFill>
                  <a:srgbClr val="FFC000"/>
                </a:solidFill>
              </a:rPr>
              <a:t>y&gt;</a:t>
            </a:r>
            <a:r>
              <a:rPr lang="en-US" altLang="en-US" sz="2400" dirty="0">
                <a:solidFill>
                  <a:srgbClr val="FFC000"/>
                </a:solidFill>
              </a:rPr>
              <a:t>x.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Let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arbitrary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integer.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US" altLang="en-US" sz="2400" baseline="-2500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+1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US" altLang="en-US" sz="2400" baseline="-2500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&gt;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noProof="0" dirty="0"/>
              <a:t>And this completes the proof.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6" name="Picture 5" descr="j0116172">
            <a:extLst>
              <a:ext uri="{FF2B5EF4-FFF2-40B4-BE49-F238E27FC236}">
                <a16:creationId xmlns:a16="http://schemas.microsoft.com/office/drawing/2014/main" id="{E3593D36-37BD-8849-CE48-5DAB48202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86400"/>
            <a:ext cx="960000" cy="13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9AFB966-D5B1-0DF5-0275-3B29DB58102E}"/>
              </a:ext>
            </a:extLst>
          </p:cNvPr>
          <p:cNvSpPr txBox="1"/>
          <p:nvPr/>
        </p:nvSpPr>
        <p:spPr>
          <a:xfrm>
            <a:off x="6494124" y="4648200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55E02C-F0C4-B1B4-7463-30E5A5D2E613}"/>
              </a:ext>
            </a:extLst>
          </p:cNvPr>
          <p:cNvSpPr txBox="1"/>
          <p:nvPr/>
        </p:nvSpPr>
        <p:spPr>
          <a:xfrm>
            <a:off x="6921828" y="4648200"/>
            <a:ext cx="580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40111D7-31C2-510C-F8E5-92074A9116A1}"/>
              </a:ext>
            </a:extLst>
          </p:cNvPr>
          <p:cNvGrpSpPr/>
          <p:nvPr/>
        </p:nvGrpSpPr>
        <p:grpSpPr>
          <a:xfrm>
            <a:off x="5562600" y="607142"/>
            <a:ext cx="3534696" cy="1831258"/>
            <a:chOff x="5562600" y="607142"/>
            <a:chExt cx="3534696" cy="18312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0C0149-09C8-2AFC-6314-6F3B891E425F}"/>
                </a:ext>
              </a:extLst>
            </p:cNvPr>
            <p:cNvSpPr txBox="1"/>
            <p:nvPr/>
          </p:nvSpPr>
          <p:spPr>
            <a:xfrm>
              <a:off x="5562600" y="1295400"/>
              <a:ext cx="20574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"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Wingdings" panose="05000000000000000000" pitchFamily="2" charset="2"/>
                </a:rPr>
                <a:t>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endParaRPr>
            </a:p>
            <a:p>
              <a:pPr algn="l"/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Wingdings" panose="05000000000000000000" pitchFamily="2" charset="2"/>
                </a:rPr>
                <a:t></a:t>
              </a:r>
              <a:endParaRPr lang="en-GB" dirty="0"/>
            </a:p>
          </p:txBody>
        </p:sp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630A373B-AB75-D8F5-9D8D-4D727CC530A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553200" y="1066800"/>
              <a:ext cx="457200" cy="838200"/>
              <a:chOff x="2593" y="768"/>
              <a:chExt cx="849" cy="1475"/>
            </a:xfrm>
          </p:grpSpPr>
          <p:sp>
            <p:nvSpPr>
              <p:cNvPr id="25" name="Freeform 48">
                <a:extLst>
                  <a:ext uri="{FF2B5EF4-FFF2-40B4-BE49-F238E27FC236}">
                    <a16:creationId xmlns:a16="http://schemas.microsoft.com/office/drawing/2014/main" id="{EFE36B75-3DC7-6229-A1E2-D64B6A870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49">
                <a:extLst>
                  <a:ext uri="{FF2B5EF4-FFF2-40B4-BE49-F238E27FC236}">
                    <a16:creationId xmlns:a16="http://schemas.microsoft.com/office/drawing/2014/main" id="{FD73B741-13E8-936F-4324-FAE1BD7F3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50">
                <a:extLst>
                  <a:ext uri="{FF2B5EF4-FFF2-40B4-BE49-F238E27FC236}">
                    <a16:creationId xmlns:a16="http://schemas.microsoft.com/office/drawing/2014/main" id="{EA4EB73A-FA03-E05F-6E8C-922E0C1B3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51">
                <a:extLst>
                  <a:ext uri="{FF2B5EF4-FFF2-40B4-BE49-F238E27FC236}">
                    <a16:creationId xmlns:a16="http://schemas.microsoft.com/office/drawing/2014/main" id="{C37E8404-E929-0920-78D0-547C5201B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52">
                <a:extLst>
                  <a:ext uri="{FF2B5EF4-FFF2-40B4-BE49-F238E27FC236}">
                    <a16:creationId xmlns:a16="http://schemas.microsoft.com/office/drawing/2014/main" id="{5AB8727D-21B4-F982-26E2-D501D0F81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6F440BA9-F33F-A9C2-D565-2FC0DCA4B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B1BF6A60-C4AD-5E47-C7FD-1CBE513E9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32" name="Group 55">
                <a:extLst>
                  <a:ext uri="{FF2B5EF4-FFF2-40B4-BE49-F238E27FC236}">
                    <a16:creationId xmlns:a16="http://schemas.microsoft.com/office/drawing/2014/main" id="{C8864D44-A2D4-35C3-E3B7-39A4D9E104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33" name="Freeform 56">
                  <a:extLst>
                    <a:ext uri="{FF2B5EF4-FFF2-40B4-BE49-F238E27FC236}">
                      <a16:creationId xmlns:a16="http://schemas.microsoft.com/office/drawing/2014/main" id="{7C5AC088-72B3-482F-D691-C50EE7ABC1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57">
                  <a:extLst>
                    <a:ext uri="{FF2B5EF4-FFF2-40B4-BE49-F238E27FC236}">
                      <a16:creationId xmlns:a16="http://schemas.microsoft.com/office/drawing/2014/main" id="{52BC0F9E-86D8-6FF0-501D-235D519482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" name="Group 26">
              <a:extLst>
                <a:ext uri="{FF2B5EF4-FFF2-40B4-BE49-F238E27FC236}">
                  <a16:creationId xmlns:a16="http://schemas.microsoft.com/office/drawing/2014/main" id="{5B7C5898-90B5-A954-89F6-8F429D9309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6044" y="1310148"/>
              <a:ext cx="304800" cy="609600"/>
              <a:chOff x="2308" y="1513"/>
              <a:chExt cx="1162" cy="2570"/>
            </a:xfrm>
          </p:grpSpPr>
          <p:grpSp>
            <p:nvGrpSpPr>
              <p:cNvPr id="36" name="Group 27">
                <a:extLst>
                  <a:ext uri="{FF2B5EF4-FFF2-40B4-BE49-F238E27FC236}">
                    <a16:creationId xmlns:a16="http://schemas.microsoft.com/office/drawing/2014/main" id="{3E20CBCC-2635-05AE-385A-C3014FEA83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44" name="Freeform 28">
                  <a:extLst>
                    <a:ext uri="{FF2B5EF4-FFF2-40B4-BE49-F238E27FC236}">
                      <a16:creationId xmlns:a16="http://schemas.microsoft.com/office/drawing/2014/main" id="{CFB1B213-0BAF-CFC0-61E6-E12115856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9">
                  <a:extLst>
                    <a:ext uri="{FF2B5EF4-FFF2-40B4-BE49-F238E27FC236}">
                      <a16:creationId xmlns:a16="http://schemas.microsoft.com/office/drawing/2014/main" id="{87318F29-AD5A-7F8B-3907-1D9BAE002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30">
                  <a:extLst>
                    <a:ext uri="{FF2B5EF4-FFF2-40B4-BE49-F238E27FC236}">
                      <a16:creationId xmlns:a16="http://schemas.microsoft.com/office/drawing/2014/main" id="{4E93AC56-E1A5-55E2-C085-4DCC7F254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31">
                  <a:extLst>
                    <a:ext uri="{FF2B5EF4-FFF2-40B4-BE49-F238E27FC236}">
                      <a16:creationId xmlns:a16="http://schemas.microsoft.com/office/drawing/2014/main" id="{BAE4AAFB-BEAD-9726-B2E1-C1477D973D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32">
                  <a:extLst>
                    <a:ext uri="{FF2B5EF4-FFF2-40B4-BE49-F238E27FC236}">
                      <a16:creationId xmlns:a16="http://schemas.microsoft.com/office/drawing/2014/main" id="{0BB5E6ED-B1B7-4434-9D80-9C4F81CB62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33">
                  <a:extLst>
                    <a:ext uri="{FF2B5EF4-FFF2-40B4-BE49-F238E27FC236}">
                      <a16:creationId xmlns:a16="http://schemas.microsoft.com/office/drawing/2014/main" id="{3F8FCB20-DD8B-F910-5A2F-4CB9F91FE7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265093D4-6202-2C2A-44FA-316572480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0F091460-0F1B-BEE2-900D-68EC8DDBA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Oval 36">
                <a:extLst>
                  <a:ext uri="{FF2B5EF4-FFF2-40B4-BE49-F238E27FC236}">
                    <a16:creationId xmlns:a16="http://schemas.microsoft.com/office/drawing/2014/main" id="{892C2D6A-4E92-077B-91ED-9D8C842CF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Oval 37">
                <a:extLst>
                  <a:ext uri="{FF2B5EF4-FFF2-40B4-BE49-F238E27FC236}">
                    <a16:creationId xmlns:a16="http://schemas.microsoft.com/office/drawing/2014/main" id="{86AF391C-5F02-28AE-3DFD-C4FFAA710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Oval 38">
                <a:extLst>
                  <a:ext uri="{FF2B5EF4-FFF2-40B4-BE49-F238E27FC236}">
                    <a16:creationId xmlns:a16="http://schemas.microsoft.com/office/drawing/2014/main" id="{B8616122-CFC3-94E2-1D63-17A593F0D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Oval 39">
                <a:extLst>
                  <a:ext uri="{FF2B5EF4-FFF2-40B4-BE49-F238E27FC236}">
                    <a16:creationId xmlns:a16="http://schemas.microsoft.com/office/drawing/2014/main" id="{EDE06893-7C6A-2CDF-1C03-67F530523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Oval 40">
                <a:extLst>
                  <a:ext uri="{FF2B5EF4-FFF2-40B4-BE49-F238E27FC236}">
                    <a16:creationId xmlns:a16="http://schemas.microsoft.com/office/drawing/2014/main" id="{2CD3627E-CB09-7CF3-5563-C5448D02B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1F4C885-1464-2FDC-CB46-3F35DCF8D7D7}"/>
                </a:ext>
              </a:extLst>
            </p:cNvPr>
            <p:cNvSpPr txBox="1"/>
            <p:nvPr/>
          </p:nvSpPr>
          <p:spPr>
            <a:xfrm>
              <a:off x="6172200" y="607142"/>
              <a:ext cx="1676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400" dirty="0">
                  <a:solidFill>
                    <a:schemeClr val="tx2"/>
                  </a:solidFill>
                  <a:sym typeface="Symbol" pitchFamily="18" charset="2"/>
                </a:rPr>
                <a:t>Assuring</a:t>
              </a:r>
              <a:r>
                <a:rPr lang="en-US" altLang="en-US" sz="3200" dirty="0">
                  <a:solidFill>
                    <a:schemeClr val="tx2"/>
                  </a:solidFill>
                  <a:sym typeface="Symbol" pitchFamily="18" charset="2"/>
                </a:rPr>
                <a:t> 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grpSp>
          <p:nvGrpSpPr>
            <p:cNvPr id="52" name="Group 47">
              <a:extLst>
                <a:ext uri="{FF2B5EF4-FFF2-40B4-BE49-F238E27FC236}">
                  <a16:creationId xmlns:a16="http://schemas.microsoft.com/office/drawing/2014/main" id="{280814D7-74D5-131E-156A-6C55E7DB56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57652" y="1066800"/>
              <a:ext cx="457200" cy="838200"/>
              <a:chOff x="2593" y="768"/>
              <a:chExt cx="849" cy="1475"/>
            </a:xfrm>
          </p:grpSpPr>
          <p:sp>
            <p:nvSpPr>
              <p:cNvPr id="53" name="Freeform 48">
                <a:extLst>
                  <a:ext uri="{FF2B5EF4-FFF2-40B4-BE49-F238E27FC236}">
                    <a16:creationId xmlns:a16="http://schemas.microsoft.com/office/drawing/2014/main" id="{6CE7B211-3F39-DC18-95E4-2731BC142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:a16="http://schemas.microsoft.com/office/drawing/2014/main" id="{F88EE93F-6431-11B1-4D73-37E2C3989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1F9C69CC-BFA0-A9C0-0449-E0AAE7CEB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:a16="http://schemas.microsoft.com/office/drawing/2014/main" id="{B367B306-F88F-D816-A947-D8BC1D701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52">
                <a:extLst>
                  <a:ext uri="{FF2B5EF4-FFF2-40B4-BE49-F238E27FC236}">
                    <a16:creationId xmlns:a16="http://schemas.microsoft.com/office/drawing/2014/main" id="{43E37A7C-0ABD-AF9F-0D91-76AFE12EF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53">
                <a:extLst>
                  <a:ext uri="{FF2B5EF4-FFF2-40B4-BE49-F238E27FC236}">
                    <a16:creationId xmlns:a16="http://schemas.microsoft.com/office/drawing/2014/main" id="{D1DDC28B-B863-2663-AB92-EE0E28FF3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54">
                <a:extLst>
                  <a:ext uri="{FF2B5EF4-FFF2-40B4-BE49-F238E27FC236}">
                    <a16:creationId xmlns:a16="http://schemas.microsoft.com/office/drawing/2014/main" id="{211220A0-25A6-7648-B179-83CCFB8B5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60" name="Group 55">
                <a:extLst>
                  <a:ext uri="{FF2B5EF4-FFF2-40B4-BE49-F238E27FC236}">
                    <a16:creationId xmlns:a16="http://schemas.microsoft.com/office/drawing/2014/main" id="{CFE5B2D1-8E5A-2EA2-740B-21435FE3F1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7947AED9-3BEB-C54F-539D-4598D0243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F730106A-80F0-8BAD-8E1D-7C166AE6A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D39A11F-B4BE-CCE8-C06C-930A5C838C7A}"/>
                </a:ext>
              </a:extLst>
            </p:cNvPr>
            <p:cNvGrpSpPr/>
            <p:nvPr/>
          </p:nvGrpSpPr>
          <p:grpSpPr>
            <a:xfrm>
              <a:off x="7420896" y="609600"/>
              <a:ext cx="1676400" cy="1828800"/>
              <a:chOff x="7420896" y="609600"/>
              <a:chExt cx="1676400" cy="1828800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4296171-5343-399D-106A-22F947B0A8D2}"/>
                  </a:ext>
                </a:extLst>
              </p:cNvPr>
              <p:cNvSpPr txBox="1"/>
              <p:nvPr/>
            </p:nvSpPr>
            <p:spPr>
              <a:xfrm>
                <a:off x="7420896" y="730252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2400" dirty="0">
                    <a:solidFill>
                      <a:schemeClr val="tx2"/>
                    </a:solidFill>
                    <a:sym typeface="Symbol" pitchFamily="18" charset="2"/>
                  </a:rPr>
                  <a:t>Proving</a:t>
                </a:r>
                <a:endParaRPr lang="en-GB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97" name="Group 26">
                <a:extLst>
                  <a:ext uri="{FF2B5EF4-FFF2-40B4-BE49-F238E27FC236}">
                    <a16:creationId xmlns:a16="http://schemas.microsoft.com/office/drawing/2014/main" id="{417A7F3A-72A4-1F19-6EC3-105C7FCFBD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74860" y="1828800"/>
                <a:ext cx="304800" cy="609600"/>
                <a:chOff x="2308" y="1513"/>
                <a:chExt cx="1162" cy="2570"/>
              </a:xfrm>
            </p:grpSpPr>
            <p:grpSp>
              <p:nvGrpSpPr>
                <p:cNvPr id="99" name="Group 27">
                  <a:extLst>
                    <a:ext uri="{FF2B5EF4-FFF2-40B4-BE49-F238E27FC236}">
                      <a16:creationId xmlns:a16="http://schemas.microsoft.com/office/drawing/2014/main" id="{BACA78A0-4FC8-4E57-215B-3A294848B7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08" y="1740"/>
                  <a:ext cx="957" cy="2343"/>
                  <a:chOff x="2308" y="1740"/>
                  <a:chExt cx="957" cy="2343"/>
                </a:xfrm>
              </p:grpSpPr>
              <p:sp>
                <p:nvSpPr>
                  <p:cNvPr id="108" name="Freeform 28">
                    <a:extLst>
                      <a:ext uri="{FF2B5EF4-FFF2-40B4-BE49-F238E27FC236}">
                        <a16:creationId xmlns:a16="http://schemas.microsoft.com/office/drawing/2014/main" id="{C43278AC-9C41-0B72-8752-885A76F48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3" y="1740"/>
                    <a:ext cx="432" cy="485"/>
                  </a:xfrm>
                  <a:custGeom>
                    <a:avLst/>
                    <a:gdLst>
                      <a:gd name="T0" fmla="*/ 123 w 432"/>
                      <a:gd name="T1" fmla="*/ 206 h 485"/>
                      <a:gd name="T2" fmla="*/ 159 w 432"/>
                      <a:gd name="T3" fmla="*/ 53 h 485"/>
                      <a:gd name="T4" fmla="*/ 248 w 432"/>
                      <a:gd name="T5" fmla="*/ 0 h 485"/>
                      <a:gd name="T6" fmla="*/ 335 w 432"/>
                      <a:gd name="T7" fmla="*/ 0 h 485"/>
                      <a:gd name="T8" fmla="*/ 388 w 432"/>
                      <a:gd name="T9" fmla="*/ 53 h 485"/>
                      <a:gd name="T10" fmla="*/ 432 w 432"/>
                      <a:gd name="T11" fmla="*/ 215 h 485"/>
                      <a:gd name="T12" fmla="*/ 415 w 432"/>
                      <a:gd name="T13" fmla="*/ 349 h 485"/>
                      <a:gd name="T14" fmla="*/ 379 w 432"/>
                      <a:gd name="T15" fmla="*/ 458 h 485"/>
                      <a:gd name="T16" fmla="*/ 309 w 432"/>
                      <a:gd name="T17" fmla="*/ 485 h 485"/>
                      <a:gd name="T18" fmla="*/ 221 w 432"/>
                      <a:gd name="T19" fmla="*/ 475 h 485"/>
                      <a:gd name="T20" fmla="*/ 132 w 432"/>
                      <a:gd name="T21" fmla="*/ 368 h 485"/>
                      <a:gd name="T22" fmla="*/ 123 w 432"/>
                      <a:gd name="T23" fmla="*/ 288 h 485"/>
                      <a:gd name="T24" fmla="*/ 0 w 432"/>
                      <a:gd name="T25" fmla="*/ 242 h 485"/>
                      <a:gd name="T26" fmla="*/ 0 w 432"/>
                      <a:gd name="T27" fmla="*/ 189 h 485"/>
                      <a:gd name="T28" fmla="*/ 123 w 432"/>
                      <a:gd name="T29" fmla="*/ 206 h 48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32"/>
                      <a:gd name="T46" fmla="*/ 0 h 485"/>
                      <a:gd name="T47" fmla="*/ 432 w 432"/>
                      <a:gd name="T48" fmla="*/ 485 h 48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32" h="485">
                        <a:moveTo>
                          <a:pt x="123" y="206"/>
                        </a:moveTo>
                        <a:lnTo>
                          <a:pt x="159" y="53"/>
                        </a:lnTo>
                        <a:lnTo>
                          <a:pt x="248" y="0"/>
                        </a:lnTo>
                        <a:lnTo>
                          <a:pt x="335" y="0"/>
                        </a:lnTo>
                        <a:lnTo>
                          <a:pt x="388" y="53"/>
                        </a:lnTo>
                        <a:lnTo>
                          <a:pt x="432" y="215"/>
                        </a:lnTo>
                        <a:lnTo>
                          <a:pt x="415" y="349"/>
                        </a:lnTo>
                        <a:lnTo>
                          <a:pt x="379" y="458"/>
                        </a:lnTo>
                        <a:lnTo>
                          <a:pt x="309" y="485"/>
                        </a:lnTo>
                        <a:lnTo>
                          <a:pt x="221" y="475"/>
                        </a:lnTo>
                        <a:lnTo>
                          <a:pt x="132" y="368"/>
                        </a:lnTo>
                        <a:lnTo>
                          <a:pt x="123" y="288"/>
                        </a:lnTo>
                        <a:lnTo>
                          <a:pt x="0" y="242"/>
                        </a:lnTo>
                        <a:lnTo>
                          <a:pt x="0" y="189"/>
                        </a:lnTo>
                        <a:lnTo>
                          <a:pt x="123" y="20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Freeform 29">
                    <a:extLst>
                      <a:ext uri="{FF2B5EF4-FFF2-40B4-BE49-F238E27FC236}">
                        <a16:creationId xmlns:a16="http://schemas.microsoft.com/office/drawing/2014/main" id="{1AB4F4C2-FB00-5968-84B5-E993707471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3" y="2253"/>
                    <a:ext cx="500" cy="828"/>
                  </a:xfrm>
                  <a:custGeom>
                    <a:avLst/>
                    <a:gdLst>
                      <a:gd name="T0" fmla="*/ 41 w 500"/>
                      <a:gd name="T1" fmla="*/ 173 h 828"/>
                      <a:gd name="T2" fmla="*/ 163 w 500"/>
                      <a:gd name="T3" fmla="*/ 35 h 828"/>
                      <a:gd name="T4" fmla="*/ 232 w 500"/>
                      <a:gd name="T5" fmla="*/ 0 h 828"/>
                      <a:gd name="T6" fmla="*/ 366 w 500"/>
                      <a:gd name="T7" fmla="*/ 5 h 828"/>
                      <a:gd name="T8" fmla="*/ 488 w 500"/>
                      <a:gd name="T9" fmla="*/ 57 h 828"/>
                      <a:gd name="T10" fmla="*/ 500 w 500"/>
                      <a:gd name="T11" fmla="*/ 126 h 828"/>
                      <a:gd name="T12" fmla="*/ 483 w 500"/>
                      <a:gd name="T13" fmla="*/ 207 h 828"/>
                      <a:gd name="T14" fmla="*/ 396 w 500"/>
                      <a:gd name="T15" fmla="*/ 281 h 828"/>
                      <a:gd name="T16" fmla="*/ 349 w 500"/>
                      <a:gd name="T17" fmla="*/ 414 h 828"/>
                      <a:gd name="T18" fmla="*/ 349 w 500"/>
                      <a:gd name="T19" fmla="*/ 552 h 828"/>
                      <a:gd name="T20" fmla="*/ 384 w 500"/>
                      <a:gd name="T21" fmla="*/ 637 h 828"/>
                      <a:gd name="T22" fmla="*/ 448 w 500"/>
                      <a:gd name="T23" fmla="*/ 695 h 828"/>
                      <a:gd name="T24" fmla="*/ 448 w 500"/>
                      <a:gd name="T25" fmla="*/ 765 h 828"/>
                      <a:gd name="T26" fmla="*/ 419 w 500"/>
                      <a:gd name="T27" fmla="*/ 800 h 828"/>
                      <a:gd name="T28" fmla="*/ 384 w 500"/>
                      <a:gd name="T29" fmla="*/ 816 h 828"/>
                      <a:gd name="T30" fmla="*/ 268 w 500"/>
                      <a:gd name="T31" fmla="*/ 828 h 828"/>
                      <a:gd name="T32" fmla="*/ 163 w 500"/>
                      <a:gd name="T33" fmla="*/ 747 h 828"/>
                      <a:gd name="T34" fmla="*/ 53 w 500"/>
                      <a:gd name="T35" fmla="*/ 574 h 828"/>
                      <a:gd name="T36" fmla="*/ 0 w 500"/>
                      <a:gd name="T37" fmla="*/ 368 h 828"/>
                      <a:gd name="T38" fmla="*/ 140 w 500"/>
                      <a:gd name="T39" fmla="*/ 436 h 828"/>
                      <a:gd name="T40" fmla="*/ 192 w 500"/>
                      <a:gd name="T41" fmla="*/ 436 h 828"/>
                      <a:gd name="T42" fmla="*/ 227 w 500"/>
                      <a:gd name="T43" fmla="*/ 396 h 828"/>
                      <a:gd name="T44" fmla="*/ 251 w 500"/>
                      <a:gd name="T45" fmla="*/ 316 h 828"/>
                      <a:gd name="T46" fmla="*/ 209 w 500"/>
                      <a:gd name="T47" fmla="*/ 293 h 828"/>
                      <a:gd name="T48" fmla="*/ 53 w 500"/>
                      <a:gd name="T49" fmla="*/ 293 h 828"/>
                      <a:gd name="T50" fmla="*/ 18 w 500"/>
                      <a:gd name="T51" fmla="*/ 293 h 828"/>
                      <a:gd name="T52" fmla="*/ 41 w 500"/>
                      <a:gd name="T53" fmla="*/ 173 h 828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500"/>
                      <a:gd name="T82" fmla="*/ 0 h 828"/>
                      <a:gd name="T83" fmla="*/ 500 w 500"/>
                      <a:gd name="T84" fmla="*/ 828 h 828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500" h="828">
                        <a:moveTo>
                          <a:pt x="41" y="173"/>
                        </a:moveTo>
                        <a:lnTo>
                          <a:pt x="163" y="35"/>
                        </a:lnTo>
                        <a:lnTo>
                          <a:pt x="232" y="0"/>
                        </a:lnTo>
                        <a:lnTo>
                          <a:pt x="366" y="5"/>
                        </a:lnTo>
                        <a:lnTo>
                          <a:pt x="488" y="57"/>
                        </a:lnTo>
                        <a:lnTo>
                          <a:pt x="500" y="126"/>
                        </a:lnTo>
                        <a:lnTo>
                          <a:pt x="483" y="207"/>
                        </a:lnTo>
                        <a:lnTo>
                          <a:pt x="396" y="281"/>
                        </a:lnTo>
                        <a:lnTo>
                          <a:pt x="349" y="414"/>
                        </a:lnTo>
                        <a:lnTo>
                          <a:pt x="349" y="552"/>
                        </a:lnTo>
                        <a:lnTo>
                          <a:pt x="384" y="637"/>
                        </a:lnTo>
                        <a:lnTo>
                          <a:pt x="448" y="695"/>
                        </a:lnTo>
                        <a:lnTo>
                          <a:pt x="448" y="765"/>
                        </a:lnTo>
                        <a:lnTo>
                          <a:pt x="419" y="800"/>
                        </a:lnTo>
                        <a:lnTo>
                          <a:pt x="384" y="816"/>
                        </a:lnTo>
                        <a:lnTo>
                          <a:pt x="268" y="828"/>
                        </a:lnTo>
                        <a:lnTo>
                          <a:pt x="163" y="747"/>
                        </a:lnTo>
                        <a:lnTo>
                          <a:pt x="53" y="574"/>
                        </a:lnTo>
                        <a:lnTo>
                          <a:pt x="0" y="368"/>
                        </a:lnTo>
                        <a:lnTo>
                          <a:pt x="140" y="436"/>
                        </a:lnTo>
                        <a:lnTo>
                          <a:pt x="192" y="436"/>
                        </a:lnTo>
                        <a:lnTo>
                          <a:pt x="227" y="396"/>
                        </a:lnTo>
                        <a:lnTo>
                          <a:pt x="251" y="316"/>
                        </a:lnTo>
                        <a:lnTo>
                          <a:pt x="209" y="293"/>
                        </a:lnTo>
                        <a:lnTo>
                          <a:pt x="53" y="293"/>
                        </a:lnTo>
                        <a:lnTo>
                          <a:pt x="18" y="293"/>
                        </a:lnTo>
                        <a:lnTo>
                          <a:pt x="41" y="1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Freeform 30">
                    <a:extLst>
                      <a:ext uri="{FF2B5EF4-FFF2-40B4-BE49-F238E27FC236}">
                        <a16:creationId xmlns:a16="http://schemas.microsoft.com/office/drawing/2014/main" id="{A9C8EECB-8423-E3DA-0CC8-FE6F3C8B6E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50" y="2289"/>
                    <a:ext cx="265" cy="895"/>
                  </a:xfrm>
                  <a:custGeom>
                    <a:avLst/>
                    <a:gdLst>
                      <a:gd name="T0" fmla="*/ 0 w 265"/>
                      <a:gd name="T1" fmla="*/ 75 h 895"/>
                      <a:gd name="T2" fmla="*/ 29 w 265"/>
                      <a:gd name="T3" fmla="*/ 23 h 895"/>
                      <a:gd name="T4" fmla="*/ 83 w 265"/>
                      <a:gd name="T5" fmla="*/ 0 h 895"/>
                      <a:gd name="T6" fmla="*/ 135 w 265"/>
                      <a:gd name="T7" fmla="*/ 5 h 895"/>
                      <a:gd name="T8" fmla="*/ 206 w 265"/>
                      <a:gd name="T9" fmla="*/ 108 h 895"/>
                      <a:gd name="T10" fmla="*/ 265 w 265"/>
                      <a:gd name="T11" fmla="*/ 264 h 895"/>
                      <a:gd name="T12" fmla="*/ 265 w 265"/>
                      <a:gd name="T13" fmla="*/ 384 h 895"/>
                      <a:gd name="T14" fmla="*/ 241 w 265"/>
                      <a:gd name="T15" fmla="*/ 447 h 895"/>
                      <a:gd name="T16" fmla="*/ 118 w 265"/>
                      <a:gd name="T17" fmla="*/ 522 h 895"/>
                      <a:gd name="T18" fmla="*/ 83 w 265"/>
                      <a:gd name="T19" fmla="*/ 573 h 895"/>
                      <a:gd name="T20" fmla="*/ 83 w 265"/>
                      <a:gd name="T21" fmla="*/ 608 h 895"/>
                      <a:gd name="T22" fmla="*/ 123 w 265"/>
                      <a:gd name="T23" fmla="*/ 654 h 895"/>
                      <a:gd name="T24" fmla="*/ 189 w 265"/>
                      <a:gd name="T25" fmla="*/ 723 h 895"/>
                      <a:gd name="T26" fmla="*/ 224 w 265"/>
                      <a:gd name="T27" fmla="*/ 814 h 895"/>
                      <a:gd name="T28" fmla="*/ 212 w 265"/>
                      <a:gd name="T29" fmla="*/ 895 h 895"/>
                      <a:gd name="T30" fmla="*/ 177 w 265"/>
                      <a:gd name="T31" fmla="*/ 877 h 895"/>
                      <a:gd name="T32" fmla="*/ 159 w 265"/>
                      <a:gd name="T33" fmla="*/ 764 h 895"/>
                      <a:gd name="T34" fmla="*/ 101 w 265"/>
                      <a:gd name="T35" fmla="*/ 694 h 895"/>
                      <a:gd name="T36" fmla="*/ 54 w 265"/>
                      <a:gd name="T37" fmla="*/ 676 h 895"/>
                      <a:gd name="T38" fmla="*/ 29 w 265"/>
                      <a:gd name="T39" fmla="*/ 643 h 895"/>
                      <a:gd name="T40" fmla="*/ 29 w 265"/>
                      <a:gd name="T41" fmla="*/ 568 h 895"/>
                      <a:gd name="T42" fmla="*/ 64 w 265"/>
                      <a:gd name="T43" fmla="*/ 505 h 895"/>
                      <a:gd name="T44" fmla="*/ 123 w 265"/>
                      <a:gd name="T45" fmla="*/ 465 h 895"/>
                      <a:gd name="T46" fmla="*/ 212 w 265"/>
                      <a:gd name="T47" fmla="*/ 402 h 895"/>
                      <a:gd name="T48" fmla="*/ 224 w 265"/>
                      <a:gd name="T49" fmla="*/ 327 h 895"/>
                      <a:gd name="T50" fmla="*/ 177 w 265"/>
                      <a:gd name="T51" fmla="*/ 224 h 895"/>
                      <a:gd name="T52" fmla="*/ 101 w 265"/>
                      <a:gd name="T53" fmla="*/ 143 h 895"/>
                      <a:gd name="T54" fmla="*/ 0 w 265"/>
                      <a:gd name="T55" fmla="*/ 75 h 89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65"/>
                      <a:gd name="T85" fmla="*/ 0 h 895"/>
                      <a:gd name="T86" fmla="*/ 265 w 265"/>
                      <a:gd name="T87" fmla="*/ 895 h 89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65" h="895">
                        <a:moveTo>
                          <a:pt x="0" y="75"/>
                        </a:moveTo>
                        <a:lnTo>
                          <a:pt x="29" y="23"/>
                        </a:lnTo>
                        <a:lnTo>
                          <a:pt x="83" y="0"/>
                        </a:lnTo>
                        <a:lnTo>
                          <a:pt x="135" y="5"/>
                        </a:lnTo>
                        <a:lnTo>
                          <a:pt x="206" y="108"/>
                        </a:lnTo>
                        <a:lnTo>
                          <a:pt x="265" y="264"/>
                        </a:lnTo>
                        <a:lnTo>
                          <a:pt x="265" y="384"/>
                        </a:lnTo>
                        <a:lnTo>
                          <a:pt x="241" y="447"/>
                        </a:lnTo>
                        <a:lnTo>
                          <a:pt x="118" y="522"/>
                        </a:lnTo>
                        <a:lnTo>
                          <a:pt x="83" y="573"/>
                        </a:lnTo>
                        <a:lnTo>
                          <a:pt x="83" y="608"/>
                        </a:lnTo>
                        <a:lnTo>
                          <a:pt x="123" y="654"/>
                        </a:lnTo>
                        <a:lnTo>
                          <a:pt x="189" y="723"/>
                        </a:lnTo>
                        <a:lnTo>
                          <a:pt x="224" y="814"/>
                        </a:lnTo>
                        <a:lnTo>
                          <a:pt x="212" y="895"/>
                        </a:lnTo>
                        <a:lnTo>
                          <a:pt x="177" y="877"/>
                        </a:lnTo>
                        <a:lnTo>
                          <a:pt x="159" y="764"/>
                        </a:lnTo>
                        <a:lnTo>
                          <a:pt x="101" y="694"/>
                        </a:lnTo>
                        <a:lnTo>
                          <a:pt x="54" y="676"/>
                        </a:lnTo>
                        <a:lnTo>
                          <a:pt x="29" y="643"/>
                        </a:lnTo>
                        <a:lnTo>
                          <a:pt x="29" y="568"/>
                        </a:lnTo>
                        <a:lnTo>
                          <a:pt x="64" y="505"/>
                        </a:lnTo>
                        <a:lnTo>
                          <a:pt x="123" y="465"/>
                        </a:lnTo>
                        <a:lnTo>
                          <a:pt x="212" y="402"/>
                        </a:lnTo>
                        <a:lnTo>
                          <a:pt x="224" y="327"/>
                        </a:lnTo>
                        <a:lnTo>
                          <a:pt x="177" y="224"/>
                        </a:lnTo>
                        <a:lnTo>
                          <a:pt x="101" y="143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Freeform 31">
                    <a:extLst>
                      <a:ext uri="{FF2B5EF4-FFF2-40B4-BE49-F238E27FC236}">
                        <a16:creationId xmlns:a16="http://schemas.microsoft.com/office/drawing/2014/main" id="{00EAF319-2B6A-3B46-FE24-70D972973F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08" y="2238"/>
                    <a:ext cx="520" cy="435"/>
                  </a:xfrm>
                  <a:custGeom>
                    <a:avLst/>
                    <a:gdLst>
                      <a:gd name="T0" fmla="*/ 398 w 520"/>
                      <a:gd name="T1" fmla="*/ 5 h 435"/>
                      <a:gd name="T2" fmla="*/ 485 w 520"/>
                      <a:gd name="T3" fmla="*/ 0 h 435"/>
                      <a:gd name="T4" fmla="*/ 520 w 520"/>
                      <a:gd name="T5" fmla="*/ 35 h 435"/>
                      <a:gd name="T6" fmla="*/ 497 w 520"/>
                      <a:gd name="T7" fmla="*/ 87 h 435"/>
                      <a:gd name="T8" fmla="*/ 428 w 520"/>
                      <a:gd name="T9" fmla="*/ 110 h 435"/>
                      <a:gd name="T10" fmla="*/ 365 w 520"/>
                      <a:gd name="T11" fmla="*/ 110 h 435"/>
                      <a:gd name="T12" fmla="*/ 272 w 520"/>
                      <a:gd name="T13" fmla="*/ 127 h 435"/>
                      <a:gd name="T14" fmla="*/ 168 w 520"/>
                      <a:gd name="T15" fmla="*/ 145 h 435"/>
                      <a:gd name="T16" fmla="*/ 87 w 520"/>
                      <a:gd name="T17" fmla="*/ 180 h 435"/>
                      <a:gd name="T18" fmla="*/ 63 w 520"/>
                      <a:gd name="T19" fmla="*/ 214 h 435"/>
                      <a:gd name="T20" fmla="*/ 70 w 520"/>
                      <a:gd name="T21" fmla="*/ 249 h 435"/>
                      <a:gd name="T22" fmla="*/ 115 w 520"/>
                      <a:gd name="T23" fmla="*/ 296 h 435"/>
                      <a:gd name="T24" fmla="*/ 202 w 520"/>
                      <a:gd name="T25" fmla="*/ 331 h 435"/>
                      <a:gd name="T26" fmla="*/ 306 w 520"/>
                      <a:gd name="T27" fmla="*/ 331 h 435"/>
                      <a:gd name="T28" fmla="*/ 382 w 520"/>
                      <a:gd name="T29" fmla="*/ 331 h 435"/>
                      <a:gd name="T30" fmla="*/ 468 w 520"/>
                      <a:gd name="T31" fmla="*/ 348 h 435"/>
                      <a:gd name="T32" fmla="*/ 450 w 520"/>
                      <a:gd name="T33" fmla="*/ 435 h 435"/>
                      <a:gd name="T34" fmla="*/ 330 w 520"/>
                      <a:gd name="T35" fmla="*/ 401 h 435"/>
                      <a:gd name="T36" fmla="*/ 290 w 520"/>
                      <a:gd name="T37" fmla="*/ 371 h 435"/>
                      <a:gd name="T38" fmla="*/ 208 w 520"/>
                      <a:gd name="T39" fmla="*/ 371 h 435"/>
                      <a:gd name="T40" fmla="*/ 70 w 520"/>
                      <a:gd name="T41" fmla="*/ 336 h 435"/>
                      <a:gd name="T42" fmla="*/ 12 w 520"/>
                      <a:gd name="T43" fmla="*/ 284 h 435"/>
                      <a:gd name="T44" fmla="*/ 0 w 520"/>
                      <a:gd name="T45" fmla="*/ 214 h 435"/>
                      <a:gd name="T46" fmla="*/ 46 w 520"/>
                      <a:gd name="T47" fmla="*/ 145 h 435"/>
                      <a:gd name="T48" fmla="*/ 202 w 520"/>
                      <a:gd name="T49" fmla="*/ 75 h 435"/>
                      <a:gd name="T50" fmla="*/ 340 w 520"/>
                      <a:gd name="T51" fmla="*/ 40 h 435"/>
                      <a:gd name="T52" fmla="*/ 398 w 520"/>
                      <a:gd name="T53" fmla="*/ 5 h 43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520"/>
                      <a:gd name="T82" fmla="*/ 0 h 435"/>
                      <a:gd name="T83" fmla="*/ 520 w 520"/>
                      <a:gd name="T84" fmla="*/ 435 h 43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520" h="435">
                        <a:moveTo>
                          <a:pt x="398" y="5"/>
                        </a:moveTo>
                        <a:lnTo>
                          <a:pt x="485" y="0"/>
                        </a:lnTo>
                        <a:lnTo>
                          <a:pt x="520" y="35"/>
                        </a:lnTo>
                        <a:lnTo>
                          <a:pt x="497" y="87"/>
                        </a:lnTo>
                        <a:lnTo>
                          <a:pt x="428" y="110"/>
                        </a:lnTo>
                        <a:lnTo>
                          <a:pt x="365" y="110"/>
                        </a:lnTo>
                        <a:lnTo>
                          <a:pt x="272" y="127"/>
                        </a:lnTo>
                        <a:lnTo>
                          <a:pt x="168" y="145"/>
                        </a:lnTo>
                        <a:lnTo>
                          <a:pt x="87" y="180"/>
                        </a:lnTo>
                        <a:lnTo>
                          <a:pt x="63" y="214"/>
                        </a:lnTo>
                        <a:lnTo>
                          <a:pt x="70" y="249"/>
                        </a:lnTo>
                        <a:lnTo>
                          <a:pt x="115" y="296"/>
                        </a:lnTo>
                        <a:lnTo>
                          <a:pt x="202" y="331"/>
                        </a:lnTo>
                        <a:lnTo>
                          <a:pt x="306" y="331"/>
                        </a:lnTo>
                        <a:lnTo>
                          <a:pt x="382" y="331"/>
                        </a:lnTo>
                        <a:lnTo>
                          <a:pt x="468" y="348"/>
                        </a:lnTo>
                        <a:lnTo>
                          <a:pt x="450" y="435"/>
                        </a:lnTo>
                        <a:lnTo>
                          <a:pt x="330" y="401"/>
                        </a:lnTo>
                        <a:lnTo>
                          <a:pt x="290" y="371"/>
                        </a:lnTo>
                        <a:lnTo>
                          <a:pt x="208" y="371"/>
                        </a:lnTo>
                        <a:lnTo>
                          <a:pt x="70" y="336"/>
                        </a:lnTo>
                        <a:lnTo>
                          <a:pt x="12" y="284"/>
                        </a:lnTo>
                        <a:lnTo>
                          <a:pt x="0" y="214"/>
                        </a:lnTo>
                        <a:lnTo>
                          <a:pt x="46" y="145"/>
                        </a:lnTo>
                        <a:lnTo>
                          <a:pt x="202" y="75"/>
                        </a:lnTo>
                        <a:lnTo>
                          <a:pt x="340" y="40"/>
                        </a:lnTo>
                        <a:lnTo>
                          <a:pt x="398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Freeform 32">
                    <a:extLst>
                      <a:ext uri="{FF2B5EF4-FFF2-40B4-BE49-F238E27FC236}">
                        <a16:creationId xmlns:a16="http://schemas.microsoft.com/office/drawing/2014/main" id="{1DC5F589-0715-AECB-0272-ECFC2C69BB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2" y="2923"/>
                    <a:ext cx="383" cy="1160"/>
                  </a:xfrm>
                  <a:custGeom>
                    <a:avLst/>
                    <a:gdLst>
                      <a:gd name="T0" fmla="*/ 0 w 383"/>
                      <a:gd name="T1" fmla="*/ 0 h 1160"/>
                      <a:gd name="T2" fmla="*/ 99 w 383"/>
                      <a:gd name="T3" fmla="*/ 17 h 1160"/>
                      <a:gd name="T4" fmla="*/ 151 w 383"/>
                      <a:gd name="T5" fmla="*/ 103 h 1160"/>
                      <a:gd name="T6" fmla="*/ 203 w 383"/>
                      <a:gd name="T7" fmla="*/ 257 h 1160"/>
                      <a:gd name="T8" fmla="*/ 226 w 383"/>
                      <a:gd name="T9" fmla="*/ 451 h 1160"/>
                      <a:gd name="T10" fmla="*/ 226 w 383"/>
                      <a:gd name="T11" fmla="*/ 560 h 1160"/>
                      <a:gd name="T12" fmla="*/ 191 w 383"/>
                      <a:gd name="T13" fmla="*/ 696 h 1160"/>
                      <a:gd name="T14" fmla="*/ 134 w 383"/>
                      <a:gd name="T15" fmla="*/ 885 h 1160"/>
                      <a:gd name="T16" fmla="*/ 122 w 383"/>
                      <a:gd name="T17" fmla="*/ 937 h 1160"/>
                      <a:gd name="T18" fmla="*/ 139 w 383"/>
                      <a:gd name="T19" fmla="*/ 965 h 1160"/>
                      <a:gd name="T20" fmla="*/ 261 w 383"/>
                      <a:gd name="T21" fmla="*/ 1006 h 1160"/>
                      <a:gd name="T22" fmla="*/ 383 w 383"/>
                      <a:gd name="T23" fmla="*/ 1086 h 1160"/>
                      <a:gd name="T24" fmla="*/ 378 w 383"/>
                      <a:gd name="T25" fmla="*/ 1119 h 1160"/>
                      <a:gd name="T26" fmla="*/ 290 w 383"/>
                      <a:gd name="T27" fmla="*/ 1160 h 1160"/>
                      <a:gd name="T28" fmla="*/ 256 w 383"/>
                      <a:gd name="T29" fmla="*/ 1142 h 1160"/>
                      <a:gd name="T30" fmla="*/ 191 w 383"/>
                      <a:gd name="T31" fmla="*/ 1057 h 1160"/>
                      <a:gd name="T32" fmla="*/ 116 w 383"/>
                      <a:gd name="T33" fmla="*/ 1016 h 1160"/>
                      <a:gd name="T34" fmla="*/ 34 w 383"/>
                      <a:gd name="T35" fmla="*/ 988 h 1160"/>
                      <a:gd name="T36" fmla="*/ 29 w 383"/>
                      <a:gd name="T37" fmla="*/ 948 h 1160"/>
                      <a:gd name="T38" fmla="*/ 52 w 383"/>
                      <a:gd name="T39" fmla="*/ 868 h 1160"/>
                      <a:gd name="T40" fmla="*/ 116 w 383"/>
                      <a:gd name="T41" fmla="*/ 743 h 1160"/>
                      <a:gd name="T42" fmla="*/ 156 w 383"/>
                      <a:gd name="T43" fmla="*/ 594 h 1160"/>
                      <a:gd name="T44" fmla="*/ 156 w 383"/>
                      <a:gd name="T45" fmla="*/ 423 h 1160"/>
                      <a:gd name="T46" fmla="*/ 122 w 383"/>
                      <a:gd name="T47" fmla="*/ 274 h 1160"/>
                      <a:gd name="T48" fmla="*/ 47 w 383"/>
                      <a:gd name="T49" fmla="*/ 136 h 1160"/>
                      <a:gd name="T50" fmla="*/ 12 w 383"/>
                      <a:gd name="T51" fmla="*/ 63 h 1160"/>
                      <a:gd name="T52" fmla="*/ 0 w 383"/>
                      <a:gd name="T53" fmla="*/ 0 h 1160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83"/>
                      <a:gd name="T82" fmla="*/ 0 h 1160"/>
                      <a:gd name="T83" fmla="*/ 383 w 383"/>
                      <a:gd name="T84" fmla="*/ 1160 h 1160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83" h="1160">
                        <a:moveTo>
                          <a:pt x="0" y="0"/>
                        </a:moveTo>
                        <a:lnTo>
                          <a:pt x="99" y="17"/>
                        </a:lnTo>
                        <a:lnTo>
                          <a:pt x="151" y="103"/>
                        </a:lnTo>
                        <a:lnTo>
                          <a:pt x="203" y="257"/>
                        </a:lnTo>
                        <a:lnTo>
                          <a:pt x="226" y="451"/>
                        </a:lnTo>
                        <a:lnTo>
                          <a:pt x="226" y="560"/>
                        </a:lnTo>
                        <a:lnTo>
                          <a:pt x="191" y="696"/>
                        </a:lnTo>
                        <a:lnTo>
                          <a:pt x="134" y="885"/>
                        </a:lnTo>
                        <a:lnTo>
                          <a:pt x="122" y="937"/>
                        </a:lnTo>
                        <a:lnTo>
                          <a:pt x="139" y="965"/>
                        </a:lnTo>
                        <a:lnTo>
                          <a:pt x="261" y="1006"/>
                        </a:lnTo>
                        <a:lnTo>
                          <a:pt x="383" y="1086"/>
                        </a:lnTo>
                        <a:lnTo>
                          <a:pt x="378" y="1119"/>
                        </a:lnTo>
                        <a:lnTo>
                          <a:pt x="290" y="1160"/>
                        </a:lnTo>
                        <a:lnTo>
                          <a:pt x="256" y="1142"/>
                        </a:lnTo>
                        <a:lnTo>
                          <a:pt x="191" y="1057"/>
                        </a:lnTo>
                        <a:lnTo>
                          <a:pt x="116" y="1016"/>
                        </a:lnTo>
                        <a:lnTo>
                          <a:pt x="34" y="988"/>
                        </a:lnTo>
                        <a:lnTo>
                          <a:pt x="29" y="948"/>
                        </a:lnTo>
                        <a:lnTo>
                          <a:pt x="52" y="868"/>
                        </a:lnTo>
                        <a:lnTo>
                          <a:pt x="116" y="743"/>
                        </a:lnTo>
                        <a:lnTo>
                          <a:pt x="156" y="594"/>
                        </a:lnTo>
                        <a:lnTo>
                          <a:pt x="156" y="423"/>
                        </a:lnTo>
                        <a:lnTo>
                          <a:pt x="122" y="274"/>
                        </a:lnTo>
                        <a:lnTo>
                          <a:pt x="47" y="136"/>
                        </a:lnTo>
                        <a:lnTo>
                          <a:pt x="12" y="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Freeform 33">
                    <a:extLst>
                      <a:ext uri="{FF2B5EF4-FFF2-40B4-BE49-F238E27FC236}">
                        <a16:creationId xmlns:a16="http://schemas.microsoft.com/office/drawing/2014/main" id="{1AF863A4-921D-CACC-F561-709CCB9340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43" y="2919"/>
                    <a:ext cx="461" cy="1027"/>
                  </a:xfrm>
                  <a:custGeom>
                    <a:avLst/>
                    <a:gdLst>
                      <a:gd name="T0" fmla="*/ 421 w 461"/>
                      <a:gd name="T1" fmla="*/ 0 h 1027"/>
                      <a:gd name="T2" fmla="*/ 449 w 461"/>
                      <a:gd name="T3" fmla="*/ 22 h 1027"/>
                      <a:gd name="T4" fmla="*/ 461 w 461"/>
                      <a:gd name="T5" fmla="*/ 91 h 1027"/>
                      <a:gd name="T6" fmla="*/ 439 w 461"/>
                      <a:gd name="T7" fmla="*/ 159 h 1027"/>
                      <a:gd name="T8" fmla="*/ 380 w 461"/>
                      <a:gd name="T9" fmla="*/ 245 h 1027"/>
                      <a:gd name="T10" fmla="*/ 315 w 461"/>
                      <a:gd name="T11" fmla="*/ 348 h 1027"/>
                      <a:gd name="T12" fmla="*/ 293 w 461"/>
                      <a:gd name="T13" fmla="*/ 462 h 1027"/>
                      <a:gd name="T14" fmla="*/ 310 w 461"/>
                      <a:gd name="T15" fmla="*/ 645 h 1027"/>
                      <a:gd name="T16" fmla="*/ 350 w 461"/>
                      <a:gd name="T17" fmla="*/ 868 h 1027"/>
                      <a:gd name="T18" fmla="*/ 380 w 461"/>
                      <a:gd name="T19" fmla="*/ 959 h 1027"/>
                      <a:gd name="T20" fmla="*/ 368 w 461"/>
                      <a:gd name="T21" fmla="*/ 987 h 1027"/>
                      <a:gd name="T22" fmla="*/ 298 w 461"/>
                      <a:gd name="T23" fmla="*/ 992 h 1027"/>
                      <a:gd name="T24" fmla="*/ 211 w 461"/>
                      <a:gd name="T25" fmla="*/ 969 h 1027"/>
                      <a:gd name="T26" fmla="*/ 134 w 461"/>
                      <a:gd name="T27" fmla="*/ 1004 h 1027"/>
                      <a:gd name="T28" fmla="*/ 87 w 461"/>
                      <a:gd name="T29" fmla="*/ 1027 h 1027"/>
                      <a:gd name="T30" fmla="*/ 53 w 461"/>
                      <a:gd name="T31" fmla="*/ 1022 h 1027"/>
                      <a:gd name="T32" fmla="*/ 0 w 461"/>
                      <a:gd name="T33" fmla="*/ 959 h 1027"/>
                      <a:gd name="T34" fmla="*/ 53 w 461"/>
                      <a:gd name="T35" fmla="*/ 936 h 1027"/>
                      <a:gd name="T36" fmla="*/ 187 w 461"/>
                      <a:gd name="T37" fmla="*/ 908 h 1027"/>
                      <a:gd name="T38" fmla="*/ 263 w 461"/>
                      <a:gd name="T39" fmla="*/ 936 h 1027"/>
                      <a:gd name="T40" fmla="*/ 315 w 461"/>
                      <a:gd name="T41" fmla="*/ 936 h 1027"/>
                      <a:gd name="T42" fmla="*/ 310 w 461"/>
                      <a:gd name="T43" fmla="*/ 890 h 1027"/>
                      <a:gd name="T44" fmla="*/ 258 w 461"/>
                      <a:gd name="T45" fmla="*/ 616 h 1027"/>
                      <a:gd name="T46" fmla="*/ 222 w 461"/>
                      <a:gd name="T47" fmla="*/ 456 h 1027"/>
                      <a:gd name="T48" fmla="*/ 228 w 461"/>
                      <a:gd name="T49" fmla="*/ 376 h 1027"/>
                      <a:gd name="T50" fmla="*/ 280 w 461"/>
                      <a:gd name="T51" fmla="*/ 227 h 1027"/>
                      <a:gd name="T52" fmla="*/ 333 w 461"/>
                      <a:gd name="T53" fmla="*/ 91 h 1027"/>
                      <a:gd name="T54" fmla="*/ 421 w 461"/>
                      <a:gd name="T55" fmla="*/ 0 h 102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61"/>
                      <a:gd name="T85" fmla="*/ 0 h 1027"/>
                      <a:gd name="T86" fmla="*/ 461 w 461"/>
                      <a:gd name="T87" fmla="*/ 1027 h 102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61" h="1027">
                        <a:moveTo>
                          <a:pt x="421" y="0"/>
                        </a:moveTo>
                        <a:lnTo>
                          <a:pt x="449" y="22"/>
                        </a:lnTo>
                        <a:lnTo>
                          <a:pt x="461" y="91"/>
                        </a:lnTo>
                        <a:lnTo>
                          <a:pt x="439" y="159"/>
                        </a:lnTo>
                        <a:lnTo>
                          <a:pt x="380" y="245"/>
                        </a:lnTo>
                        <a:lnTo>
                          <a:pt x="315" y="348"/>
                        </a:lnTo>
                        <a:lnTo>
                          <a:pt x="293" y="462"/>
                        </a:lnTo>
                        <a:lnTo>
                          <a:pt x="310" y="645"/>
                        </a:lnTo>
                        <a:lnTo>
                          <a:pt x="350" y="868"/>
                        </a:lnTo>
                        <a:lnTo>
                          <a:pt x="380" y="959"/>
                        </a:lnTo>
                        <a:lnTo>
                          <a:pt x="368" y="987"/>
                        </a:lnTo>
                        <a:lnTo>
                          <a:pt x="298" y="992"/>
                        </a:lnTo>
                        <a:lnTo>
                          <a:pt x="211" y="969"/>
                        </a:lnTo>
                        <a:lnTo>
                          <a:pt x="134" y="1004"/>
                        </a:lnTo>
                        <a:lnTo>
                          <a:pt x="87" y="1027"/>
                        </a:lnTo>
                        <a:lnTo>
                          <a:pt x="53" y="1022"/>
                        </a:lnTo>
                        <a:lnTo>
                          <a:pt x="0" y="959"/>
                        </a:lnTo>
                        <a:lnTo>
                          <a:pt x="53" y="936"/>
                        </a:lnTo>
                        <a:lnTo>
                          <a:pt x="187" y="908"/>
                        </a:lnTo>
                        <a:lnTo>
                          <a:pt x="263" y="936"/>
                        </a:lnTo>
                        <a:lnTo>
                          <a:pt x="315" y="936"/>
                        </a:lnTo>
                        <a:lnTo>
                          <a:pt x="310" y="890"/>
                        </a:lnTo>
                        <a:lnTo>
                          <a:pt x="258" y="616"/>
                        </a:lnTo>
                        <a:lnTo>
                          <a:pt x="222" y="456"/>
                        </a:lnTo>
                        <a:lnTo>
                          <a:pt x="228" y="376"/>
                        </a:lnTo>
                        <a:lnTo>
                          <a:pt x="280" y="227"/>
                        </a:lnTo>
                        <a:lnTo>
                          <a:pt x="333" y="91"/>
                        </a:lnTo>
                        <a:lnTo>
                          <a:pt x="42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1" name="Freeform 34">
                  <a:extLst>
                    <a:ext uri="{FF2B5EF4-FFF2-40B4-BE49-F238E27FC236}">
                      <a16:creationId xmlns:a16="http://schemas.microsoft.com/office/drawing/2014/main" id="{BF4E3352-9F9F-E294-059A-2345CB687F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6" y="1540"/>
                  <a:ext cx="827" cy="563"/>
                </a:xfrm>
                <a:custGeom>
                  <a:avLst/>
                  <a:gdLst>
                    <a:gd name="T0" fmla="*/ 0 w 827"/>
                    <a:gd name="T1" fmla="*/ 139 h 563"/>
                    <a:gd name="T2" fmla="*/ 108 w 827"/>
                    <a:gd name="T3" fmla="*/ 18 h 563"/>
                    <a:gd name="T4" fmla="*/ 160 w 827"/>
                    <a:gd name="T5" fmla="*/ 75 h 563"/>
                    <a:gd name="T6" fmla="*/ 213 w 827"/>
                    <a:gd name="T7" fmla="*/ 110 h 563"/>
                    <a:gd name="T8" fmla="*/ 269 w 827"/>
                    <a:gd name="T9" fmla="*/ 110 h 563"/>
                    <a:gd name="T10" fmla="*/ 327 w 827"/>
                    <a:gd name="T11" fmla="*/ 52 h 563"/>
                    <a:gd name="T12" fmla="*/ 396 w 827"/>
                    <a:gd name="T13" fmla="*/ 5 h 563"/>
                    <a:gd name="T14" fmla="*/ 477 w 827"/>
                    <a:gd name="T15" fmla="*/ 0 h 563"/>
                    <a:gd name="T16" fmla="*/ 563 w 827"/>
                    <a:gd name="T17" fmla="*/ 35 h 563"/>
                    <a:gd name="T18" fmla="*/ 620 w 827"/>
                    <a:gd name="T19" fmla="*/ 87 h 563"/>
                    <a:gd name="T20" fmla="*/ 648 w 827"/>
                    <a:gd name="T21" fmla="*/ 157 h 563"/>
                    <a:gd name="T22" fmla="*/ 654 w 827"/>
                    <a:gd name="T23" fmla="*/ 249 h 563"/>
                    <a:gd name="T24" fmla="*/ 671 w 827"/>
                    <a:gd name="T25" fmla="*/ 331 h 563"/>
                    <a:gd name="T26" fmla="*/ 718 w 827"/>
                    <a:gd name="T27" fmla="*/ 371 h 563"/>
                    <a:gd name="T28" fmla="*/ 774 w 827"/>
                    <a:gd name="T29" fmla="*/ 389 h 563"/>
                    <a:gd name="T30" fmla="*/ 827 w 827"/>
                    <a:gd name="T31" fmla="*/ 401 h 563"/>
                    <a:gd name="T32" fmla="*/ 786 w 827"/>
                    <a:gd name="T33" fmla="*/ 563 h 563"/>
                    <a:gd name="T34" fmla="*/ 654 w 827"/>
                    <a:gd name="T35" fmla="*/ 540 h 563"/>
                    <a:gd name="T36" fmla="*/ 517 w 827"/>
                    <a:gd name="T37" fmla="*/ 493 h 563"/>
                    <a:gd name="T38" fmla="*/ 407 w 827"/>
                    <a:gd name="T39" fmla="*/ 441 h 563"/>
                    <a:gd name="T40" fmla="*/ 286 w 827"/>
                    <a:gd name="T41" fmla="*/ 389 h 563"/>
                    <a:gd name="T42" fmla="*/ 160 w 827"/>
                    <a:gd name="T43" fmla="*/ 331 h 563"/>
                    <a:gd name="T44" fmla="*/ 57 w 827"/>
                    <a:gd name="T45" fmla="*/ 209 h 563"/>
                    <a:gd name="T46" fmla="*/ 0 w 827"/>
                    <a:gd name="T47" fmla="*/ 139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7"/>
                    <a:gd name="T73" fmla="*/ 0 h 563"/>
                    <a:gd name="T74" fmla="*/ 827 w 827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7" h="563">
                      <a:moveTo>
                        <a:pt x="0" y="139"/>
                      </a:moveTo>
                      <a:lnTo>
                        <a:pt x="108" y="18"/>
                      </a:lnTo>
                      <a:lnTo>
                        <a:pt x="160" y="75"/>
                      </a:lnTo>
                      <a:lnTo>
                        <a:pt x="213" y="110"/>
                      </a:lnTo>
                      <a:lnTo>
                        <a:pt x="269" y="110"/>
                      </a:lnTo>
                      <a:lnTo>
                        <a:pt x="327" y="52"/>
                      </a:lnTo>
                      <a:lnTo>
                        <a:pt x="396" y="5"/>
                      </a:lnTo>
                      <a:lnTo>
                        <a:pt x="477" y="0"/>
                      </a:lnTo>
                      <a:lnTo>
                        <a:pt x="563" y="35"/>
                      </a:lnTo>
                      <a:lnTo>
                        <a:pt x="620" y="87"/>
                      </a:lnTo>
                      <a:lnTo>
                        <a:pt x="648" y="157"/>
                      </a:lnTo>
                      <a:lnTo>
                        <a:pt x="654" y="249"/>
                      </a:lnTo>
                      <a:lnTo>
                        <a:pt x="671" y="331"/>
                      </a:lnTo>
                      <a:lnTo>
                        <a:pt x="718" y="371"/>
                      </a:lnTo>
                      <a:lnTo>
                        <a:pt x="774" y="389"/>
                      </a:lnTo>
                      <a:lnTo>
                        <a:pt x="827" y="401"/>
                      </a:lnTo>
                      <a:lnTo>
                        <a:pt x="786" y="563"/>
                      </a:lnTo>
                      <a:lnTo>
                        <a:pt x="654" y="540"/>
                      </a:lnTo>
                      <a:lnTo>
                        <a:pt x="517" y="493"/>
                      </a:lnTo>
                      <a:lnTo>
                        <a:pt x="407" y="441"/>
                      </a:lnTo>
                      <a:lnTo>
                        <a:pt x="286" y="389"/>
                      </a:lnTo>
                      <a:lnTo>
                        <a:pt x="160" y="331"/>
                      </a:lnTo>
                      <a:lnTo>
                        <a:pt x="57" y="20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63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35">
                  <a:extLst>
                    <a:ext uri="{FF2B5EF4-FFF2-40B4-BE49-F238E27FC236}">
                      <a16:creationId xmlns:a16="http://schemas.microsoft.com/office/drawing/2014/main" id="{E68D0F54-2710-59DD-170E-5A3659032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4" y="1513"/>
                  <a:ext cx="856" cy="606"/>
                </a:xfrm>
                <a:custGeom>
                  <a:avLst/>
                  <a:gdLst>
                    <a:gd name="T0" fmla="*/ 75 w 856"/>
                    <a:gd name="T1" fmla="*/ 266 h 606"/>
                    <a:gd name="T2" fmla="*/ 172 w 856"/>
                    <a:gd name="T3" fmla="*/ 363 h 606"/>
                    <a:gd name="T4" fmla="*/ 304 w 856"/>
                    <a:gd name="T5" fmla="*/ 428 h 606"/>
                    <a:gd name="T6" fmla="*/ 489 w 856"/>
                    <a:gd name="T7" fmla="*/ 513 h 606"/>
                    <a:gd name="T8" fmla="*/ 615 w 856"/>
                    <a:gd name="T9" fmla="*/ 566 h 606"/>
                    <a:gd name="T10" fmla="*/ 816 w 856"/>
                    <a:gd name="T11" fmla="*/ 606 h 606"/>
                    <a:gd name="T12" fmla="*/ 856 w 856"/>
                    <a:gd name="T13" fmla="*/ 393 h 606"/>
                    <a:gd name="T14" fmla="*/ 804 w 856"/>
                    <a:gd name="T15" fmla="*/ 393 h 606"/>
                    <a:gd name="T16" fmla="*/ 753 w 856"/>
                    <a:gd name="T17" fmla="*/ 363 h 606"/>
                    <a:gd name="T18" fmla="*/ 695 w 856"/>
                    <a:gd name="T19" fmla="*/ 323 h 606"/>
                    <a:gd name="T20" fmla="*/ 695 w 856"/>
                    <a:gd name="T21" fmla="*/ 243 h 606"/>
                    <a:gd name="T22" fmla="*/ 660 w 856"/>
                    <a:gd name="T23" fmla="*/ 116 h 606"/>
                    <a:gd name="T24" fmla="*/ 597 w 856"/>
                    <a:gd name="T25" fmla="*/ 46 h 606"/>
                    <a:gd name="T26" fmla="*/ 505 w 856"/>
                    <a:gd name="T27" fmla="*/ 0 h 606"/>
                    <a:gd name="T28" fmla="*/ 391 w 856"/>
                    <a:gd name="T29" fmla="*/ 12 h 606"/>
                    <a:gd name="T30" fmla="*/ 321 w 856"/>
                    <a:gd name="T31" fmla="*/ 53 h 606"/>
                    <a:gd name="T32" fmla="*/ 286 w 856"/>
                    <a:gd name="T33" fmla="*/ 98 h 606"/>
                    <a:gd name="T34" fmla="*/ 253 w 856"/>
                    <a:gd name="T35" fmla="*/ 121 h 606"/>
                    <a:gd name="T36" fmla="*/ 218 w 856"/>
                    <a:gd name="T37" fmla="*/ 116 h 606"/>
                    <a:gd name="T38" fmla="*/ 166 w 856"/>
                    <a:gd name="T39" fmla="*/ 63 h 606"/>
                    <a:gd name="T40" fmla="*/ 132 w 856"/>
                    <a:gd name="T41" fmla="*/ 0 h 606"/>
                    <a:gd name="T42" fmla="*/ 103 w 856"/>
                    <a:gd name="T43" fmla="*/ 30 h 606"/>
                    <a:gd name="T44" fmla="*/ 0 w 856"/>
                    <a:gd name="T45" fmla="*/ 150 h 606"/>
                    <a:gd name="T46" fmla="*/ 5 w 856"/>
                    <a:gd name="T47" fmla="*/ 178 h 606"/>
                    <a:gd name="T48" fmla="*/ 17 w 856"/>
                    <a:gd name="T49" fmla="*/ 191 h 606"/>
                    <a:gd name="T50" fmla="*/ 120 w 856"/>
                    <a:gd name="T51" fmla="*/ 81 h 606"/>
                    <a:gd name="T52" fmla="*/ 172 w 856"/>
                    <a:gd name="T53" fmla="*/ 133 h 606"/>
                    <a:gd name="T54" fmla="*/ 206 w 856"/>
                    <a:gd name="T55" fmla="*/ 168 h 606"/>
                    <a:gd name="T56" fmla="*/ 253 w 856"/>
                    <a:gd name="T57" fmla="*/ 168 h 606"/>
                    <a:gd name="T58" fmla="*/ 286 w 856"/>
                    <a:gd name="T59" fmla="*/ 156 h 606"/>
                    <a:gd name="T60" fmla="*/ 339 w 856"/>
                    <a:gd name="T61" fmla="*/ 116 h 606"/>
                    <a:gd name="T62" fmla="*/ 367 w 856"/>
                    <a:gd name="T63" fmla="*/ 70 h 606"/>
                    <a:gd name="T64" fmla="*/ 442 w 856"/>
                    <a:gd name="T65" fmla="*/ 46 h 606"/>
                    <a:gd name="T66" fmla="*/ 505 w 856"/>
                    <a:gd name="T67" fmla="*/ 53 h 606"/>
                    <a:gd name="T68" fmla="*/ 562 w 856"/>
                    <a:gd name="T69" fmla="*/ 87 h 606"/>
                    <a:gd name="T70" fmla="*/ 615 w 856"/>
                    <a:gd name="T71" fmla="*/ 138 h 606"/>
                    <a:gd name="T72" fmla="*/ 643 w 856"/>
                    <a:gd name="T73" fmla="*/ 203 h 606"/>
                    <a:gd name="T74" fmla="*/ 643 w 856"/>
                    <a:gd name="T75" fmla="*/ 260 h 606"/>
                    <a:gd name="T76" fmla="*/ 643 w 856"/>
                    <a:gd name="T77" fmla="*/ 323 h 606"/>
                    <a:gd name="T78" fmla="*/ 666 w 856"/>
                    <a:gd name="T79" fmla="*/ 375 h 606"/>
                    <a:gd name="T80" fmla="*/ 730 w 856"/>
                    <a:gd name="T81" fmla="*/ 410 h 606"/>
                    <a:gd name="T82" fmla="*/ 804 w 856"/>
                    <a:gd name="T83" fmla="*/ 444 h 606"/>
                    <a:gd name="T84" fmla="*/ 770 w 856"/>
                    <a:gd name="T85" fmla="*/ 554 h 606"/>
                    <a:gd name="T86" fmla="*/ 580 w 856"/>
                    <a:gd name="T87" fmla="*/ 503 h 606"/>
                    <a:gd name="T88" fmla="*/ 454 w 856"/>
                    <a:gd name="T89" fmla="*/ 450 h 606"/>
                    <a:gd name="T90" fmla="*/ 339 w 856"/>
                    <a:gd name="T91" fmla="*/ 416 h 606"/>
                    <a:gd name="T92" fmla="*/ 241 w 856"/>
                    <a:gd name="T93" fmla="*/ 363 h 606"/>
                    <a:gd name="T94" fmla="*/ 120 w 856"/>
                    <a:gd name="T95" fmla="*/ 266 h 606"/>
                    <a:gd name="T96" fmla="*/ 34 w 856"/>
                    <a:gd name="T97" fmla="*/ 173 h 606"/>
                    <a:gd name="T98" fmla="*/ 22 w 856"/>
                    <a:gd name="T99" fmla="*/ 185 h 606"/>
                    <a:gd name="T100" fmla="*/ 75 w 856"/>
                    <a:gd name="T101" fmla="*/ 266 h 6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6"/>
                    <a:gd name="T154" fmla="*/ 0 h 606"/>
                    <a:gd name="T155" fmla="*/ 856 w 856"/>
                    <a:gd name="T156" fmla="*/ 606 h 6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6" h="606">
                      <a:moveTo>
                        <a:pt x="75" y="266"/>
                      </a:moveTo>
                      <a:lnTo>
                        <a:pt x="172" y="363"/>
                      </a:lnTo>
                      <a:lnTo>
                        <a:pt x="304" y="428"/>
                      </a:lnTo>
                      <a:lnTo>
                        <a:pt x="489" y="513"/>
                      </a:lnTo>
                      <a:lnTo>
                        <a:pt x="615" y="566"/>
                      </a:lnTo>
                      <a:lnTo>
                        <a:pt x="816" y="606"/>
                      </a:lnTo>
                      <a:lnTo>
                        <a:pt x="856" y="393"/>
                      </a:lnTo>
                      <a:lnTo>
                        <a:pt x="804" y="393"/>
                      </a:lnTo>
                      <a:lnTo>
                        <a:pt x="753" y="363"/>
                      </a:lnTo>
                      <a:lnTo>
                        <a:pt x="695" y="323"/>
                      </a:lnTo>
                      <a:lnTo>
                        <a:pt x="695" y="243"/>
                      </a:lnTo>
                      <a:lnTo>
                        <a:pt x="660" y="116"/>
                      </a:lnTo>
                      <a:lnTo>
                        <a:pt x="597" y="46"/>
                      </a:lnTo>
                      <a:lnTo>
                        <a:pt x="505" y="0"/>
                      </a:lnTo>
                      <a:lnTo>
                        <a:pt x="391" y="12"/>
                      </a:lnTo>
                      <a:lnTo>
                        <a:pt x="321" y="53"/>
                      </a:lnTo>
                      <a:lnTo>
                        <a:pt x="286" y="98"/>
                      </a:lnTo>
                      <a:lnTo>
                        <a:pt x="253" y="121"/>
                      </a:lnTo>
                      <a:lnTo>
                        <a:pt x="218" y="116"/>
                      </a:lnTo>
                      <a:lnTo>
                        <a:pt x="166" y="63"/>
                      </a:lnTo>
                      <a:lnTo>
                        <a:pt x="132" y="0"/>
                      </a:lnTo>
                      <a:lnTo>
                        <a:pt x="103" y="30"/>
                      </a:lnTo>
                      <a:lnTo>
                        <a:pt x="0" y="150"/>
                      </a:lnTo>
                      <a:lnTo>
                        <a:pt x="5" y="178"/>
                      </a:lnTo>
                      <a:lnTo>
                        <a:pt x="17" y="191"/>
                      </a:lnTo>
                      <a:lnTo>
                        <a:pt x="120" y="81"/>
                      </a:lnTo>
                      <a:lnTo>
                        <a:pt x="172" y="133"/>
                      </a:lnTo>
                      <a:lnTo>
                        <a:pt x="206" y="168"/>
                      </a:lnTo>
                      <a:lnTo>
                        <a:pt x="253" y="168"/>
                      </a:lnTo>
                      <a:lnTo>
                        <a:pt x="286" y="156"/>
                      </a:lnTo>
                      <a:lnTo>
                        <a:pt x="339" y="116"/>
                      </a:lnTo>
                      <a:lnTo>
                        <a:pt x="367" y="70"/>
                      </a:lnTo>
                      <a:lnTo>
                        <a:pt x="442" y="46"/>
                      </a:lnTo>
                      <a:lnTo>
                        <a:pt x="505" y="53"/>
                      </a:lnTo>
                      <a:lnTo>
                        <a:pt x="562" y="87"/>
                      </a:lnTo>
                      <a:lnTo>
                        <a:pt x="615" y="138"/>
                      </a:lnTo>
                      <a:lnTo>
                        <a:pt x="643" y="203"/>
                      </a:lnTo>
                      <a:lnTo>
                        <a:pt x="643" y="260"/>
                      </a:lnTo>
                      <a:lnTo>
                        <a:pt x="643" y="323"/>
                      </a:lnTo>
                      <a:lnTo>
                        <a:pt x="666" y="375"/>
                      </a:lnTo>
                      <a:lnTo>
                        <a:pt x="730" y="410"/>
                      </a:lnTo>
                      <a:lnTo>
                        <a:pt x="804" y="444"/>
                      </a:lnTo>
                      <a:lnTo>
                        <a:pt x="770" y="554"/>
                      </a:lnTo>
                      <a:lnTo>
                        <a:pt x="580" y="503"/>
                      </a:lnTo>
                      <a:lnTo>
                        <a:pt x="454" y="450"/>
                      </a:lnTo>
                      <a:lnTo>
                        <a:pt x="339" y="416"/>
                      </a:lnTo>
                      <a:lnTo>
                        <a:pt x="241" y="363"/>
                      </a:lnTo>
                      <a:lnTo>
                        <a:pt x="120" y="266"/>
                      </a:lnTo>
                      <a:lnTo>
                        <a:pt x="34" y="173"/>
                      </a:lnTo>
                      <a:lnTo>
                        <a:pt x="22" y="185"/>
                      </a:lnTo>
                      <a:lnTo>
                        <a:pt x="75" y="2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Oval 36">
                  <a:extLst>
                    <a:ext uri="{FF2B5EF4-FFF2-40B4-BE49-F238E27FC236}">
                      <a16:creationId xmlns:a16="http://schemas.microsoft.com/office/drawing/2014/main" id="{B0DD6CE9-192B-306D-D479-EBB187FE92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286940">
                  <a:off x="2791" y="1887"/>
                  <a:ext cx="141" cy="50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Oval 37">
                  <a:extLst>
                    <a:ext uri="{FF2B5EF4-FFF2-40B4-BE49-F238E27FC236}">
                      <a16:creationId xmlns:a16="http://schemas.microsoft.com/office/drawing/2014/main" id="{D662E8FC-C8DB-28BD-4220-22983752BE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286940">
                  <a:off x="2810" y="1913"/>
                  <a:ext cx="81" cy="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Oval 38">
                  <a:extLst>
                    <a:ext uri="{FF2B5EF4-FFF2-40B4-BE49-F238E27FC236}">
                      <a16:creationId xmlns:a16="http://schemas.microsoft.com/office/drawing/2014/main" id="{8AF5D5CC-9CA3-3A61-F441-14C70C310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286940">
                  <a:off x="2741" y="1887"/>
                  <a:ext cx="141" cy="50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Oval 39">
                  <a:extLst>
                    <a:ext uri="{FF2B5EF4-FFF2-40B4-BE49-F238E27FC236}">
                      <a16:creationId xmlns:a16="http://schemas.microsoft.com/office/drawing/2014/main" id="{882F49C2-6285-DEDB-BBF3-C559F6EF6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286940">
                  <a:off x="2760" y="1913"/>
                  <a:ext cx="81" cy="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Oval 40">
                  <a:extLst>
                    <a:ext uri="{FF2B5EF4-FFF2-40B4-BE49-F238E27FC236}">
                      <a16:creationId xmlns:a16="http://schemas.microsoft.com/office/drawing/2014/main" id="{B9CAB8B2-16A8-109B-BA5B-8680533003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7" y="2089"/>
                  <a:ext cx="198" cy="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C8282F38-DDF5-F6FC-6EB4-DFD2A08823D8}"/>
                  </a:ext>
                </a:extLst>
              </p:cNvPr>
              <p:cNvCxnSpPr/>
              <p:nvPr/>
            </p:nvCxnSpPr>
            <p:spPr bwMode="auto">
              <a:xfrm flipV="1">
                <a:off x="7467600" y="609600"/>
                <a:ext cx="0" cy="18288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pic>
          <p:nvPicPr>
            <p:cNvPr id="114" name="Picture 2" descr="http://www.swordofthespirit.net/bulwark/mosesbush.gif">
              <a:extLst>
                <a:ext uri="{FF2B5EF4-FFF2-40B4-BE49-F238E27FC236}">
                  <a16:creationId xmlns:a16="http://schemas.microsoft.com/office/drawing/2014/main" id="{EEBA150C-86AF-AF3A-74FF-156E163E04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1949244"/>
              <a:ext cx="566442" cy="32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758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21" grpId="0" animBg="1"/>
      <p:bldP spid="2" grpId="0" animBg="1"/>
      <p:bldP spid="7" grpId="0"/>
      <p:bldP spid="12" grpId="0" animBg="1"/>
      <p:bldP spid="13" grpId="0" animBg="1"/>
      <p:bldP spid="14" grpId="0" animBg="1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6" name="Text Box 22"/>
          <p:cNvSpPr txBox="1">
            <a:spLocks noChangeArrowheads="1"/>
          </p:cNvSpPr>
          <p:nvPr/>
        </p:nvSpPr>
        <p:spPr bwMode="auto">
          <a:xfrm>
            <a:off x="1143000" y="228600"/>
            <a:ext cx="1976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FFC000"/>
                </a:solidFill>
              </a:rPr>
              <a:t>x+y</a:t>
            </a:r>
            <a:r>
              <a:rPr lang="en-US" altLang="en-US" sz="2400" dirty="0">
                <a:solidFill>
                  <a:srgbClr val="FFC000"/>
                </a:solidFill>
              </a:rPr>
              <a:t>=0</a:t>
            </a:r>
          </a:p>
        </p:txBody>
      </p:sp>
      <p:sp>
        <p:nvSpPr>
          <p:cNvPr id="34" name="Text Box 21">
            <a:extLst>
              <a:ext uri="{FF2B5EF4-FFF2-40B4-BE49-F238E27FC236}">
                <a16:creationId xmlns:a16="http://schemas.microsoft.com/office/drawing/2014/main" id="{A62EB65C-FC3C-4333-8048-5EA4B4A83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14" y="228599"/>
            <a:ext cx="98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Prove:</a:t>
            </a:r>
          </a:p>
        </p:txBody>
      </p:sp>
      <p:sp>
        <p:nvSpPr>
          <p:cNvPr id="2" name="AutoShape 58">
            <a:extLst>
              <a:ext uri="{FF2B5EF4-FFF2-40B4-BE49-F238E27FC236}">
                <a16:creationId xmlns:a16="http://schemas.microsoft.com/office/drawing/2014/main" id="{33A389C8-C1B1-820C-9A75-C0ED35B8F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411" y="2253570"/>
            <a:ext cx="5070390" cy="2811324"/>
          </a:xfrm>
          <a:prstGeom prst="wedgeRoundRectCallout">
            <a:avLst>
              <a:gd name="adj1" fmla="val -51879"/>
              <a:gd name="adj2" fmla="val -44699"/>
              <a:gd name="adj3" fmla="val 16667"/>
            </a:avLst>
          </a:prstGeom>
          <a:noFill/>
          <a:ln w="127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400" dirty="0"/>
              <a:t>Over the Reals </a:t>
            </a:r>
            <a:r>
              <a:rPr lang="en-US" altLang="en-US" sz="2400" dirty="0"/>
              <a:t>defines 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a set of objects to be </a:t>
            </a:r>
            <a:r>
              <a:rPr lang="en-US" altLang="en-US" sz="2400" dirty="0">
                <a:solidFill>
                  <a:srgbClr val="66FF66"/>
                </a:solidFill>
              </a:rPr>
              <a:t>U = reals</a:t>
            </a:r>
            <a:r>
              <a:rPr lang="en-US" altLang="en-US" sz="2400" dirty="0"/>
              <a:t>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C000"/>
                </a:solidFill>
              </a:rPr>
              <a:t>+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US" altLang="en-US" sz="2400" dirty="0">
                <a:sym typeface="Symbol" pitchFamily="18" charset="2"/>
              </a:rPr>
              <a:t>,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 … to be the standard.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is fixed by the logic to always mean the two objects are the same.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is fixed by the logic to always mean the two objects are the same.</a:t>
            </a:r>
            <a:endParaRPr lang="en-US" altLang="en-US" sz="24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sym typeface="Symbol" pitchFamily="18" charset="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992F4F-C5B8-A5C5-3828-2F435D0247E3}"/>
              </a:ext>
            </a:extLst>
          </p:cNvPr>
          <p:cNvGrpSpPr/>
          <p:nvPr/>
        </p:nvGrpSpPr>
        <p:grpSpPr>
          <a:xfrm>
            <a:off x="613402" y="1143000"/>
            <a:ext cx="8254168" cy="1047629"/>
            <a:chOff x="613402" y="2883281"/>
            <a:chExt cx="8254168" cy="10476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4451CB-B020-FAF8-C179-627309E6714E}"/>
                </a:ext>
              </a:extLst>
            </p:cNvPr>
            <p:cNvGrpSpPr/>
            <p:nvPr/>
          </p:nvGrpSpPr>
          <p:grpSpPr>
            <a:xfrm>
              <a:off x="613402" y="3037724"/>
              <a:ext cx="1434618" cy="813079"/>
              <a:chOff x="150052" y="3505200"/>
              <a:chExt cx="1434618" cy="813079"/>
            </a:xfrm>
          </p:grpSpPr>
          <p:pic>
            <p:nvPicPr>
              <p:cNvPr id="8" name="Picture 2" descr="http://www.swordofthespirit.net/bulwark/mosesbush.gif">
                <a:extLst>
                  <a:ext uri="{FF2B5EF4-FFF2-40B4-BE49-F238E27FC236}">
                    <a16:creationId xmlns:a16="http://schemas.microsoft.com/office/drawing/2014/main" id="{01A8ADDB-B243-9777-5168-D1872D3BBE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701" y="3505200"/>
                <a:ext cx="1397000" cy="813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14F8129-882C-160F-3339-DEB706A1C6E4}"/>
                  </a:ext>
                </a:extLst>
              </p:cNvPr>
              <p:cNvSpPr/>
              <p:nvPr/>
            </p:nvSpPr>
            <p:spPr>
              <a:xfrm>
                <a:off x="150052" y="3505200"/>
                <a:ext cx="1434618" cy="813079"/>
              </a:xfrm>
              <a:prstGeom prst="rect">
                <a:avLst/>
              </a:prstGeom>
              <a:ln w="76200">
                <a:solidFill>
                  <a:srgbClr val="66FF66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BF91E3-84AA-DC4E-054E-8D0D65407949}"/>
                </a:ext>
              </a:extLst>
            </p:cNvPr>
            <p:cNvGrpSpPr/>
            <p:nvPr/>
          </p:nvGrpSpPr>
          <p:grpSpPr>
            <a:xfrm>
              <a:off x="2453386" y="2883281"/>
              <a:ext cx="6414184" cy="1047629"/>
              <a:chOff x="-2303049" y="-574480"/>
              <a:chExt cx="6414184" cy="1047629"/>
            </a:xfrm>
          </p:grpSpPr>
          <p:pic>
            <p:nvPicPr>
              <p:cNvPr id="6" name="Picture 2" descr="Why We Care About the Big Bang (and Everything Else) - Pacific Standard">
                <a:extLst>
                  <a:ext uri="{FF2B5EF4-FFF2-40B4-BE49-F238E27FC236}">
                    <a16:creationId xmlns:a16="http://schemas.microsoft.com/office/drawing/2014/main" id="{63E91B13-DC55-A792-6412-95B819118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1358" y="-561707"/>
                <a:ext cx="1609777" cy="10348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AutoShape 58">
                <a:extLst>
                  <a:ext uri="{FF2B5EF4-FFF2-40B4-BE49-F238E27FC236}">
                    <a16:creationId xmlns:a16="http://schemas.microsoft.com/office/drawing/2014/main" id="{E69E3F91-CDA8-6C21-2C5F-77B0B76FA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3049" y="-574480"/>
                <a:ext cx="6414184" cy="1047629"/>
              </a:xfrm>
              <a:prstGeom prst="wedgeRoundRectCallout">
                <a:avLst>
                  <a:gd name="adj1" fmla="val -68433"/>
                  <a:gd name="adj2" fmla="val -12277"/>
                  <a:gd name="adj3" fmla="val 16667"/>
                </a:avLst>
              </a:prstGeom>
              <a:noFill/>
              <a:ln w="12700">
                <a:solidFill>
                  <a:srgbClr val="66FF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Sometimes I will </a:t>
                </a:r>
                <a:r>
                  <a:rPr lang="en-US" sz="2400" dirty="0">
                    <a:solidFill>
                      <a:schemeClr val="tx2"/>
                    </a:solidFill>
                  </a:rPr>
                  <a:t>assume</a:t>
                </a:r>
                <a:r>
                  <a:rPr lang="en-US" sz="2400" dirty="0"/>
                  <a:t> the universe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is the one provided in the question.</a:t>
                </a:r>
                <a:r>
                  <a:rPr lang="en-US" altLang="en-US" sz="2400" dirty="0"/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79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6" grpId="0"/>
      <p:bldP spid="3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22647-A1D8-50AD-B520-28D07CCC0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6" name="Text Box 22">
            <a:extLst>
              <a:ext uri="{FF2B5EF4-FFF2-40B4-BE49-F238E27FC236}">
                <a16:creationId xmlns:a16="http://schemas.microsoft.com/office/drawing/2014/main" id="{3C9503F6-34EB-4E1D-E750-006519C9F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8600"/>
            <a:ext cx="1976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FFC000"/>
                </a:solidFill>
              </a:rPr>
              <a:t>x+y</a:t>
            </a:r>
            <a:r>
              <a:rPr lang="en-US" altLang="en-US" sz="2400" dirty="0">
                <a:solidFill>
                  <a:srgbClr val="FFC000"/>
                </a:solidFill>
              </a:rPr>
              <a:t>=0</a:t>
            </a: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F4216EB8-7FF0-499A-5381-D6A93AF52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784" y="2950693"/>
            <a:ext cx="992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FF00"/>
                </a:solidFill>
              </a:rPr>
              <a:t>x</a:t>
            </a:r>
            <a:r>
              <a:rPr lang="en-US" altLang="en-US" sz="2400">
                <a:solidFill>
                  <a:srgbClr val="FFC000"/>
                </a:solidFill>
              </a:rPr>
              <a:t>+</a:t>
            </a:r>
            <a:r>
              <a:rPr lang="en-US" altLang="en-US" sz="2400">
                <a:solidFill>
                  <a:srgbClr val="00FF00"/>
                </a:solidFill>
              </a:rPr>
              <a:t>y</a:t>
            </a:r>
            <a:r>
              <a:rPr lang="en-US" altLang="en-US" sz="2400">
                <a:solidFill>
                  <a:srgbClr val="FFC000"/>
                </a:solidFill>
              </a:rPr>
              <a:t>=</a:t>
            </a:r>
            <a:r>
              <a:rPr lang="en-US" altLang="en-US" sz="2400" dirty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159C45EC-8B2D-D081-C5E1-E397F7B7E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193" y="3338417"/>
            <a:ext cx="1448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C000"/>
                </a:solidFill>
              </a:rPr>
              <a:t>y,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FF00"/>
                </a:solidFill>
              </a:rPr>
              <a:t>x</a:t>
            </a:r>
            <a:r>
              <a:rPr lang="en-US" altLang="en-US" sz="2400">
                <a:solidFill>
                  <a:srgbClr val="FFC000"/>
                </a:solidFill>
              </a:rPr>
              <a:t>+y=</a:t>
            </a:r>
            <a:r>
              <a:rPr lang="en-US" altLang="en-US" sz="2400" dirty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4C991ED8-28F5-F1BC-82B4-DEF05B638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366" y="3734101"/>
            <a:ext cx="1976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n-US" altLang="en-US" sz="2400">
                <a:solidFill>
                  <a:srgbClr val="FFC000"/>
                </a:solidFill>
              </a:rPr>
              <a:t>, </a:t>
            </a: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C000"/>
                </a:solidFill>
              </a:rPr>
              <a:t>y,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C000"/>
                </a:solidFill>
              </a:rPr>
              <a:t>x+y=</a:t>
            </a:r>
            <a:r>
              <a:rPr lang="en-US" altLang="en-US" sz="2400" dirty="0">
                <a:solidFill>
                  <a:srgbClr val="FFC00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4F0618F-0DD2-3EE3-280D-9C160CCC28E4}"/>
                  </a:ext>
                </a:extLst>
              </p:cNvPr>
              <p:cNvSpPr/>
              <p:nvPr/>
            </p:nvSpPr>
            <p:spPr>
              <a:xfrm>
                <a:off x="2820371" y="2932017"/>
                <a:ext cx="55592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</m:t>
                    </m:r>
                  </m:oMath>
                </a14:m>
                <a:r>
                  <a:rPr lang="en-US" altLang="en-US" sz="24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en-US" sz="2400" dirty="0"/>
                  <a:t>“</a:t>
                </a:r>
                <a:r>
                  <a:rPr lang="en-US" altLang="en-US" sz="2400" dirty="0">
                    <a:solidFill>
                      <a:srgbClr val="00FF00"/>
                    </a:solidFill>
                  </a:rPr>
                  <a:t>y</a:t>
                </a:r>
                <a:r>
                  <a:rPr lang="en-US" altLang="en-US" sz="2400" dirty="0"/>
                  <a:t> is </a:t>
                </a:r>
                <a:r>
                  <a:rPr lang="en-US" altLang="en-US" sz="2400"/>
                  <a:t>the additive </a:t>
                </a:r>
                <a:r>
                  <a:rPr lang="en-US" altLang="en-US" sz="2400" dirty="0"/>
                  <a:t>inverse of </a:t>
                </a:r>
                <a:r>
                  <a:rPr lang="en-US" altLang="en-US" sz="2400" dirty="0">
                    <a:solidFill>
                      <a:srgbClr val="00FF00"/>
                    </a:solidFill>
                  </a:rPr>
                  <a:t>x</a:t>
                </a:r>
                <a:r>
                  <a:rPr lang="en-US" altLang="en-US" sz="2400" dirty="0"/>
                  <a:t>”.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4F0618F-0DD2-3EE3-280D-9C160CCC2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71" y="2932017"/>
                <a:ext cx="5559216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20159A7-36DF-7172-0E14-F290CDAB58A0}"/>
                  </a:ext>
                </a:extLst>
              </p:cNvPr>
              <p:cNvSpPr/>
              <p:nvPr/>
            </p:nvSpPr>
            <p:spPr>
              <a:xfrm>
                <a:off x="2837516" y="3303231"/>
                <a:ext cx="55592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</m:t>
                    </m:r>
                  </m:oMath>
                </a14:m>
                <a:r>
                  <a:rPr lang="en-US" altLang="en-US" sz="24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en-US" sz="2400" dirty="0"/>
                  <a:t>“</a:t>
                </a:r>
                <a:r>
                  <a:rPr lang="en-US" altLang="en-US" sz="2400">
                    <a:solidFill>
                      <a:srgbClr val="00FF00"/>
                    </a:solidFill>
                  </a:rPr>
                  <a:t>x</a:t>
                </a:r>
                <a:r>
                  <a:rPr lang="en-US" altLang="en-US" sz="2400"/>
                  <a:t> has an additive </a:t>
                </a:r>
                <a:r>
                  <a:rPr lang="en-US" altLang="en-US" sz="2400" dirty="0"/>
                  <a:t>inverse”.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20159A7-36DF-7172-0E14-F290CDAB5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516" y="3303231"/>
                <a:ext cx="5559216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4290571-9B23-0104-921C-2720029CD43E}"/>
                  </a:ext>
                </a:extLst>
              </p:cNvPr>
              <p:cNvSpPr/>
              <p:nvPr/>
            </p:nvSpPr>
            <p:spPr>
              <a:xfrm>
                <a:off x="2850851" y="3685560"/>
                <a:ext cx="62941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</m:t>
                    </m:r>
                  </m:oMath>
                </a14:m>
                <a:r>
                  <a:rPr lang="en-US" altLang="en-US" sz="24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en-US" sz="2400"/>
                  <a:t>“Every real has an additive </a:t>
                </a:r>
                <a:r>
                  <a:rPr lang="en-US" altLang="en-US" sz="2400" dirty="0"/>
                  <a:t>inverse”.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4290571-9B23-0104-921C-2720029CD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851" y="3685560"/>
                <a:ext cx="6294120" cy="461665"/>
              </a:xfrm>
              <a:prstGeom prst="rect">
                <a:avLst/>
              </a:prstGeom>
              <a:blipFill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22663CF4-FFB0-E9AD-0DE7-568DE104ECBA}"/>
              </a:ext>
            </a:extLst>
          </p:cNvPr>
          <p:cNvSpPr/>
          <p:nvPr/>
        </p:nvSpPr>
        <p:spPr>
          <a:xfrm>
            <a:off x="1766047" y="2622752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/>
              <a:t>2  -2</a:t>
            </a:r>
          </a:p>
        </p:txBody>
      </p:sp>
      <p:sp>
        <p:nvSpPr>
          <p:cNvPr id="29" name="AutoShape 8">
            <a:extLst>
              <a:ext uri="{FF2B5EF4-FFF2-40B4-BE49-F238E27FC236}">
                <a16:creationId xmlns:a16="http://schemas.microsoft.com/office/drawing/2014/main" id="{FB5D6A51-CAAB-BB03-A25F-C8745B867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008" y="1447800"/>
            <a:ext cx="7663592" cy="1220408"/>
          </a:xfrm>
          <a:prstGeom prst="wedgeRectCallout">
            <a:avLst>
              <a:gd name="adj1" fmla="val -53415"/>
              <a:gd name="adj2" fmla="val -49613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Build understanding by </a:t>
            </a:r>
            <a:r>
              <a:rPr lang="en-CA" altLang="en-US" sz="2400" dirty="0"/>
              <a:t>building </a:t>
            </a:r>
            <a:r>
              <a:rPr lang="en-CA" altLang="en-US" sz="2400"/>
              <a:t>the statement backwards</a:t>
            </a:r>
            <a:r>
              <a:rPr lang="en-CA" altLang="en-US" sz="2400" dirty="0"/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What does each subsequence say about</a:t>
            </a:r>
            <a:endParaRPr lang="en-CA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** value </a:t>
            </a:r>
            <a:r>
              <a:rPr lang="en-CA" altLang="en-US" sz="2400" dirty="0"/>
              <a:t>of </a:t>
            </a:r>
            <a:r>
              <a:rPr lang="en-CA" altLang="en-US" sz="2400">
                <a:solidFill>
                  <a:srgbClr val="00FF00"/>
                </a:solidFill>
              </a:rPr>
              <a:t>free</a:t>
            </a:r>
            <a:r>
              <a:rPr lang="en-CA" altLang="en-US" sz="2400"/>
              <a:t> variables</a:t>
            </a:r>
            <a:r>
              <a:rPr lang="en-CA" altLang="en-US" sz="2400" dirty="0"/>
              <a:t>, * set </a:t>
            </a:r>
            <a:r>
              <a:rPr lang="en-CA" altLang="en-US" sz="2400"/>
              <a:t>of values </a:t>
            </a:r>
            <a:r>
              <a:rPr lang="en-CA" altLang="en-US" sz="2400" dirty="0"/>
              <a:t>of </a:t>
            </a:r>
            <a:r>
              <a:rPr lang="en-CA" altLang="en-US" sz="2400"/>
              <a:t>outer quantifier</a:t>
            </a:r>
            <a:r>
              <a:rPr lang="en-CA" altLang="en-US" sz="2400" dirty="0"/>
              <a:t>.</a:t>
            </a:r>
            <a:endParaRPr lang="en-US" altLang="en-US" sz="2400" dirty="0"/>
          </a:p>
        </p:txBody>
      </p:sp>
      <p:sp>
        <p:nvSpPr>
          <p:cNvPr id="31" name="Text Box 43">
            <a:extLst>
              <a:ext uri="{FF2B5EF4-FFF2-40B4-BE49-F238E27FC236}">
                <a16:creationId xmlns:a16="http://schemas.microsoft.com/office/drawing/2014/main" id="{42C05CF3-9D28-04B5-FBB6-6EE6DB01F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02232"/>
            <a:ext cx="662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true</a:t>
            </a:r>
          </a:p>
        </p:txBody>
      </p:sp>
      <p:pic>
        <p:nvPicPr>
          <p:cNvPr id="30" name="Picture 29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C7D0493B-A36B-6A4A-EBE5-0E20BD434C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965133" cy="988405"/>
          </a:xfrm>
          <a:prstGeom prst="rect">
            <a:avLst/>
          </a:prstGeom>
        </p:spPr>
      </p:pic>
      <p:sp>
        <p:nvSpPr>
          <p:cNvPr id="34" name="Text Box 21">
            <a:extLst>
              <a:ext uri="{FF2B5EF4-FFF2-40B4-BE49-F238E27FC236}">
                <a16:creationId xmlns:a16="http://schemas.microsoft.com/office/drawing/2014/main" id="{0A95391D-1BAD-8839-3851-4A6A0AB35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14" y="228599"/>
            <a:ext cx="98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Prove: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E3C681-0AF6-B3CB-FE43-6D05E537C03B}"/>
              </a:ext>
            </a:extLst>
          </p:cNvPr>
          <p:cNvSpPr/>
          <p:nvPr/>
        </p:nvSpPr>
        <p:spPr>
          <a:xfrm>
            <a:off x="5319354" y="246627"/>
            <a:ext cx="3634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/>
              <a:t>Or condensed to </a:t>
            </a:r>
            <a:r>
              <a:rPr lang="en-US" altLang="en-US" sz="2400" dirty="0" err="1">
                <a:solidFill>
                  <a:srgbClr val="FF0000"/>
                </a:solidFill>
              </a:rPr>
              <a:t>x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accent2"/>
                </a:solidFill>
              </a:rPr>
              <a:t>(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chemeClr val="accent2"/>
                </a:solidFill>
              </a:rPr>
              <a:t>)=0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709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/>
      <p:bldP spid="18" grpId="0"/>
      <p:bldP spid="19" grpId="0"/>
      <p:bldP spid="27" grpId="0"/>
      <p:bldP spid="29" grpId="0" animBg="1"/>
      <p:bldP spid="31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Playing </a:t>
            </a:r>
            <a:r>
              <a:rPr lang="en-US" altLang="en-US" dirty="0"/>
              <a:t>the Game</a:t>
            </a:r>
            <a:endParaRPr lang="en-CA" altLang="en-US" dirty="0"/>
          </a:p>
        </p:txBody>
      </p:sp>
      <p:grpSp>
        <p:nvGrpSpPr>
          <p:cNvPr id="20489" name="Group 26"/>
          <p:cNvGrpSpPr>
            <a:grpSpLocks/>
          </p:cNvGrpSpPr>
          <p:nvPr/>
        </p:nvGrpSpPr>
        <p:grpSpPr bwMode="auto">
          <a:xfrm flipH="1">
            <a:off x="292222" y="3293993"/>
            <a:ext cx="457186" cy="580285"/>
            <a:chOff x="2308" y="1513"/>
            <a:chExt cx="1162" cy="2570"/>
          </a:xfrm>
        </p:grpSpPr>
        <p:grpSp>
          <p:nvGrpSpPr>
            <p:cNvPr id="20502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0510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1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2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3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4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5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503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04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05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0506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0507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0508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0509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grpSp>
        <p:nvGrpSpPr>
          <p:cNvPr id="20490" name="Group 47"/>
          <p:cNvGrpSpPr>
            <a:grpSpLocks/>
          </p:cNvGrpSpPr>
          <p:nvPr/>
        </p:nvGrpSpPr>
        <p:grpSpPr bwMode="auto">
          <a:xfrm>
            <a:off x="205442" y="2655078"/>
            <a:ext cx="556558" cy="857031"/>
            <a:chOff x="2593" y="768"/>
            <a:chExt cx="849" cy="1475"/>
          </a:xfrm>
        </p:grpSpPr>
        <p:sp>
          <p:nvSpPr>
            <p:cNvPr id="20492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3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4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5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6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7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8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499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20500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01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5" name="AutoShape 8">
            <a:extLst>
              <a:ext uri="{FF2B5EF4-FFF2-40B4-BE49-F238E27FC236}">
                <a16:creationId xmlns:a16="http://schemas.microsoft.com/office/drawing/2014/main" id="{D64A93EE-037E-E8B1-E425-658D60B8C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01" y="2411764"/>
            <a:ext cx="8043903" cy="3989036"/>
          </a:xfrm>
          <a:prstGeom prst="wedgeRectCallout">
            <a:avLst>
              <a:gd name="adj1" fmla="val -53911"/>
              <a:gd name="adj2" fmla="val 31279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Proof of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n-US" altLang="en-US" sz="2400">
                <a:solidFill>
                  <a:srgbClr val="FFC000"/>
                </a:solidFill>
              </a:rPr>
              <a:t>, </a:t>
            </a: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C000"/>
                </a:solidFill>
              </a:rPr>
              <a:t>y,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C000"/>
                </a:solidFill>
              </a:rPr>
              <a:t>x+y=</a:t>
            </a:r>
            <a:r>
              <a:rPr lang="en-US" altLang="en-US" sz="2400" dirty="0">
                <a:solidFill>
                  <a:srgbClr val="FFC000"/>
                </a:solidFill>
              </a:rPr>
              <a:t>0</a:t>
            </a:r>
            <a:r>
              <a:rPr lang="en-US" altLang="en-US" sz="2400" dirty="0">
                <a:solidFill>
                  <a:schemeClr val="tx2"/>
                </a:solidFill>
              </a:rPr>
              <a:t>: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Let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/>
              <a:t> be </a:t>
            </a:r>
            <a:r>
              <a:rPr lang="en-US" altLang="en-US" sz="2400"/>
              <a:t>an arbitrary </a:t>
            </a:r>
            <a:r>
              <a:rPr lang="en-US" altLang="en-US" sz="2400" dirty="0"/>
              <a:t>real number.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/>
              <a:t>Let </a:t>
            </a:r>
            <a:r>
              <a:rPr lang="en-US" altLang="en-US" sz="2400">
                <a:solidFill>
                  <a:schemeClr val="accent2"/>
                </a:solidFill>
              </a:rPr>
              <a:t>y</a:t>
            </a:r>
            <a:r>
              <a:rPr lang="en-US" altLang="en-US" sz="2400" baseline="-2500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C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= -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The relation is true.</a:t>
            </a:r>
            <a:br>
              <a:rPr lang="en-US" altLang="en-US" sz="2400" dirty="0"/>
            </a:br>
            <a:r>
              <a:rPr lang="en-US" altLang="en-US" sz="2400" dirty="0"/>
              <a:t>   </a:t>
            </a:r>
            <a:r>
              <a:rPr lang="en-US" altLang="en-US" sz="2400" err="1">
                <a:solidFill>
                  <a:srgbClr val="FF0000"/>
                </a:solidFill>
              </a:rPr>
              <a:t>x</a:t>
            </a:r>
            <a:r>
              <a:rPr lang="en-US" sz="2400" baseline="-2500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</a:rPr>
              <a:t>+</a:t>
            </a:r>
            <a:r>
              <a:rPr lang="en-US" altLang="en-US" sz="2400">
                <a:solidFill>
                  <a:schemeClr val="accent2"/>
                </a:solidFill>
              </a:rPr>
              <a:t>y</a:t>
            </a:r>
            <a:r>
              <a:rPr lang="en-US" altLang="en-US" sz="2400" baseline="-2500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chemeClr val="accent2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=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 + (-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) = 0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Prover </a:t>
            </a:r>
            <a:r>
              <a:rPr lang="en-US" altLang="en-US" sz="2400"/>
              <a:t>can always </a:t>
            </a:r>
            <a:r>
              <a:rPr lang="en-US" altLang="en-US" sz="2400" dirty="0"/>
              <a:t>win.</a:t>
            </a:r>
            <a:br>
              <a:rPr lang="en-US" altLang="en-US" sz="2400" dirty="0"/>
            </a:br>
            <a:r>
              <a:rPr lang="en-US" altLang="en-US" sz="2400" dirty="0"/>
              <a:t>   Hence, the statement is true.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/>
              <a:t>“Every </a:t>
            </a:r>
            <a:r>
              <a:rPr lang="en-US" altLang="en-US" sz="2400" dirty="0"/>
              <a:t>real number has an additive inverse.”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C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FF0FC18-791F-F8E0-0A5A-E2C17ACD8FA7}"/>
              </a:ext>
            </a:extLst>
          </p:cNvPr>
          <p:cNvSpPr/>
          <p:nvPr/>
        </p:nvSpPr>
        <p:spPr bwMode="auto">
          <a:xfrm>
            <a:off x="1925320" y="2427768"/>
            <a:ext cx="734290" cy="46166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D7FE86-CAE9-E0FF-827C-93109A2BB746}"/>
              </a:ext>
            </a:extLst>
          </p:cNvPr>
          <p:cNvSpPr/>
          <p:nvPr/>
        </p:nvSpPr>
        <p:spPr bwMode="auto">
          <a:xfrm>
            <a:off x="2407920" y="2430851"/>
            <a:ext cx="734290" cy="46166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62156D-8975-7258-8F92-E45C5D66EFDD}"/>
              </a:ext>
            </a:extLst>
          </p:cNvPr>
          <p:cNvSpPr/>
          <p:nvPr/>
        </p:nvSpPr>
        <p:spPr bwMode="auto">
          <a:xfrm>
            <a:off x="2890520" y="2427768"/>
            <a:ext cx="1143000" cy="467832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10B54E-6C7C-001E-3E94-0B4CB22B4334}"/>
              </a:ext>
            </a:extLst>
          </p:cNvPr>
          <p:cNvGrpSpPr/>
          <p:nvPr/>
        </p:nvGrpSpPr>
        <p:grpSpPr>
          <a:xfrm>
            <a:off x="191914" y="593273"/>
            <a:ext cx="7947796" cy="1616527"/>
            <a:chOff x="191914" y="593273"/>
            <a:chExt cx="7947796" cy="1616527"/>
          </a:xfrm>
        </p:grpSpPr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3382754" y="593273"/>
              <a:ext cx="362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inverse)</a:t>
              </a:r>
            </a:p>
          </p:txBody>
        </p:sp>
        <p:sp>
          <p:nvSpPr>
            <p:cNvPr id="2" name="Text Box 22">
              <a:extLst>
                <a:ext uri="{FF2B5EF4-FFF2-40B4-BE49-F238E27FC236}">
                  <a16:creationId xmlns:a16="http://schemas.microsoft.com/office/drawing/2014/main" id="{8E80C816-FFBB-AD30-1016-71563512B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66609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</a:t>
              </a:r>
              <a:r>
                <a:rPr lang="en-US" altLang="en-US" sz="2400">
                  <a:solidFill>
                    <a:srgbClr val="FFC000"/>
                  </a:solidFill>
                </a:rPr>
                <a:t>, </a:t>
              </a:r>
              <a:r>
                <a:rPr lang="en-US" altLang="en-US" sz="240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>
                  <a:solidFill>
                    <a:srgbClr val="FFC000"/>
                  </a:solidFill>
                </a:rPr>
                <a:t>y,</a:t>
              </a:r>
              <a:r>
                <a:rPr lang="en-US" altLang="en-US" sz="2400"/>
                <a:t> </a:t>
              </a:r>
              <a:r>
                <a:rPr lang="en-US" altLang="en-US" sz="2400">
                  <a:solidFill>
                    <a:srgbClr val="FFC000"/>
                  </a:solidFill>
                </a:rPr>
                <a:t>x+y=</a:t>
              </a:r>
              <a:r>
                <a:rPr lang="en-US" altLang="en-US" sz="2400" dirty="0">
                  <a:solidFill>
                    <a:srgbClr val="FFC000"/>
                  </a:solidFill>
                </a:rPr>
                <a:t>0</a:t>
              </a:r>
            </a:p>
          </p:txBody>
        </p:sp>
        <p:sp>
          <p:nvSpPr>
            <p:cNvPr id="3" name="Text Box 21">
              <a:extLst>
                <a:ext uri="{FF2B5EF4-FFF2-40B4-BE49-F238E27FC236}">
                  <a16:creationId xmlns:a16="http://schemas.microsoft.com/office/drawing/2014/main" id="{14D45052-1656-6226-EB23-0F6412A7A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14" y="622350"/>
              <a:ext cx="9877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2"/>
                  </a:solidFill>
                </a:rPr>
                <a:t>Prove:</a:t>
              </a:r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1FDA9200-AAD9-002F-87DD-BD69E40A3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875" y="1013511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</a:t>
              </a:r>
              <a:r>
                <a:rPr lang="en-US" altLang="en-US" sz="2400" dirty="0" err="1">
                  <a:solidFill>
                    <a:srgbClr val="FFC000"/>
                  </a:solidFill>
                </a:rPr>
                <a:t>x+y</a:t>
              </a:r>
              <a:r>
                <a:rPr lang="en-US" altLang="en-US" sz="2400" dirty="0">
                  <a:solidFill>
                    <a:srgbClr val="FFC000"/>
                  </a:solidFill>
                </a:rPr>
                <a:t>=0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27AF283-6BD3-2982-927C-A7C7FD54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533" y="174813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>
                  <a:solidFill>
                    <a:srgbClr val="FFC000"/>
                  </a:solidFill>
                </a:rPr>
                <a:t>y,</a:t>
              </a:r>
              <a:r>
                <a:rPr lang="en-US" altLang="en-US" sz="240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</a:t>
              </a:r>
              <a:r>
                <a:rPr lang="en-US" altLang="en-US" sz="2400">
                  <a:solidFill>
                    <a:srgbClr val="FFC000"/>
                  </a:solidFill>
                </a:rPr>
                <a:t>x+y=</a:t>
              </a:r>
              <a:r>
                <a:rPr lang="en-US" altLang="en-US" sz="2400" dirty="0">
                  <a:solidFill>
                    <a:srgbClr val="FFC000"/>
                  </a:solidFill>
                </a:rPr>
                <a:t>x</a:t>
              </a:r>
            </a:p>
          </p:txBody>
        </p:sp>
        <p:sp>
          <p:nvSpPr>
            <p:cNvPr id="6" name="Text Box 43">
              <a:extLst>
                <a:ext uri="{FF2B5EF4-FFF2-40B4-BE49-F238E27FC236}">
                  <a16:creationId xmlns:a16="http://schemas.microsoft.com/office/drawing/2014/main" id="{92B3BEEB-E165-7057-851B-39CDDB680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944900"/>
              <a:ext cx="43268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false   (all additive inverses)</a:t>
              </a:r>
            </a:p>
          </p:txBody>
        </p:sp>
        <p:sp>
          <p:nvSpPr>
            <p:cNvPr id="12" name="Text Box 43">
              <a:extLst>
                <a:ext uri="{FF2B5EF4-FFF2-40B4-BE49-F238E27FC236}">
                  <a16:creationId xmlns:a16="http://schemas.microsoft.com/office/drawing/2014/main" id="{C70C37D1-226B-28A7-357A-F532ED7A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3760" y="1659184"/>
              <a:ext cx="32031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zero)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52DC30F0-0A10-3D2B-2257-AB8525AAD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415725"/>
              <a:ext cx="19712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>
                  <a:solidFill>
                    <a:srgbClr val="FFC000"/>
                  </a:solidFill>
                </a:rPr>
                <a:t>y,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</a:t>
              </a:r>
              <a:r>
                <a:rPr lang="en-US" altLang="en-US" sz="2400" dirty="0"/>
                <a:t> </a:t>
              </a:r>
              <a:r>
                <a:rPr lang="en-US" altLang="en-US" sz="2400">
                  <a:solidFill>
                    <a:srgbClr val="FFC000"/>
                  </a:solidFill>
                </a:rPr>
                <a:t>x+y</a:t>
              </a:r>
              <a:r>
                <a:rPr lang="el-GR" altLang="en-US" sz="240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altLang="en-US" sz="2400" dirty="0">
                  <a:solidFill>
                    <a:srgbClr val="FFC000"/>
                  </a:solidFill>
                </a:rPr>
                <a:t>0</a:t>
              </a:r>
            </a:p>
          </p:txBody>
        </p:sp>
        <p:sp>
          <p:nvSpPr>
            <p:cNvPr id="14" name="Text Box 43">
              <a:extLst>
                <a:ext uri="{FF2B5EF4-FFF2-40B4-BE49-F238E27FC236}">
                  <a16:creationId xmlns:a16="http://schemas.microsoft.com/office/drawing/2014/main" id="{68597B71-18E2-9A36-F278-3F431382E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1305580"/>
              <a:ext cx="47564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(not all additive inverses)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8A7F705-E2F9-3174-E0B2-65224B81884D}"/>
              </a:ext>
            </a:extLst>
          </p:cNvPr>
          <p:cNvSpPr/>
          <p:nvPr/>
        </p:nvSpPr>
        <p:spPr bwMode="auto">
          <a:xfrm>
            <a:off x="1088572" y="680484"/>
            <a:ext cx="2188027" cy="41953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F50B7D-98DD-12E8-C356-3C4D5DEE2C3B}"/>
              </a:ext>
            </a:extLst>
          </p:cNvPr>
          <p:cNvGrpSpPr/>
          <p:nvPr/>
        </p:nvGrpSpPr>
        <p:grpSpPr>
          <a:xfrm>
            <a:off x="5780826" y="2741865"/>
            <a:ext cx="3039299" cy="1988077"/>
            <a:chOff x="5780826" y="2741865"/>
            <a:chExt cx="3039299" cy="1988077"/>
          </a:xfrm>
        </p:grpSpPr>
        <p:pic>
          <p:nvPicPr>
            <p:cNvPr id="34" name="Picture 33" descr="&lt;strong&gt;Clipart&lt;/strong&gt; - Beautiful Black &lt;strong&gt;Woman&lt;/strong&gt;">
              <a:extLst>
                <a:ext uri="{FF2B5EF4-FFF2-40B4-BE49-F238E27FC236}">
                  <a16:creationId xmlns:a16="http://schemas.microsoft.com/office/drawing/2014/main" id="{10DB61F5-5588-80E0-F744-A5A7BC78F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96275" y="3988638"/>
              <a:ext cx="723850" cy="741304"/>
            </a:xfrm>
            <a:prstGeom prst="rect">
              <a:avLst/>
            </a:prstGeom>
          </p:spPr>
        </p:pic>
        <p:sp>
          <p:nvSpPr>
            <p:cNvPr id="35" name="AutoShape 8">
              <a:extLst>
                <a:ext uri="{FF2B5EF4-FFF2-40B4-BE49-F238E27FC236}">
                  <a16:creationId xmlns:a16="http://schemas.microsoft.com/office/drawing/2014/main" id="{496D29F2-DE4E-602B-F8EA-7EDADCC53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0826" y="2741865"/>
              <a:ext cx="2867981" cy="1132413"/>
            </a:xfrm>
            <a:prstGeom prst="wedgeRectCallout">
              <a:avLst>
                <a:gd name="adj1" fmla="val 29164"/>
                <a:gd name="adj2" fmla="val 69273"/>
              </a:avLst>
            </a:prstGeom>
            <a:noFill/>
            <a:ln w="12700">
              <a:solidFill>
                <a:srgbClr val="4D020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685800" eaLnBrk="1" fontAlgn="auto" hangingPunct="1"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CA" altLang="en-US" sz="2400" dirty="0">
                  <a:solidFill>
                    <a:srgbClr val="FFFFFF"/>
                  </a:solidFill>
                </a:rPr>
                <a:t>Note that </a:t>
              </a:r>
              <a:r>
                <a:rPr lang="en-CA" altLang="en-US" sz="2400">
                  <a:solidFill>
                    <a:srgbClr val="FFFFFF"/>
                  </a:solidFill>
                </a:rPr>
                <a:t>the </a:t>
              </a:r>
              <a:r>
                <a:rPr lang="en-US" altLang="en-US" sz="2400">
                  <a:solidFill>
                    <a:schemeClr val="accent2"/>
                  </a:solidFill>
                </a:rPr>
                <a:t>y</a:t>
              </a:r>
              <a:r>
                <a:rPr lang="en-US" altLang="en-US" sz="2400" baseline="-25000">
                  <a:solidFill>
                    <a:schemeClr val="accent2"/>
                  </a:solidFill>
                  <a:latin typeface="Symbol" pitchFamily="18" charset="2"/>
                </a:rPr>
                <a:t>$ </a:t>
              </a:r>
              <a:r>
                <a:rPr lang="en-CA" altLang="en-US" sz="2400">
                  <a:solidFill>
                    <a:srgbClr val="FFFFFF"/>
                  </a:solidFill>
                </a:rPr>
                <a:t> </a:t>
              </a:r>
              <a:r>
                <a:rPr lang="en-CA" altLang="en-US" sz="2400" dirty="0">
                  <a:solidFill>
                    <a:srgbClr val="FFFFFF"/>
                  </a:solidFill>
                </a:rPr>
                <a:t>can depend </a:t>
              </a:r>
              <a:r>
                <a:rPr lang="en-CA" altLang="en-US" sz="2400">
                  <a:solidFill>
                    <a:srgbClr val="FFFFFF"/>
                  </a:solidFill>
                </a:rPr>
                <a:t>on everything </a:t>
              </a:r>
              <a:r>
                <a:rPr lang="en-CA" altLang="en-US" sz="2400" dirty="0">
                  <a:solidFill>
                    <a:srgbClr val="FFFFFF"/>
                  </a:solidFill>
                </a:rPr>
                <a:t>that comes before it.</a:t>
              </a:r>
              <a:endParaRPr lang="en-US" altLang="en-US" sz="24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60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5" grpId="0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EFDCF9E-83E6-927E-45AD-F7D3BA8F4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Playing </a:t>
            </a:r>
            <a:r>
              <a:rPr lang="en-US" altLang="en-US" dirty="0"/>
              <a:t>the Game</a:t>
            </a:r>
            <a:endParaRPr lang="en-CA" altLang="en-US" dirty="0"/>
          </a:p>
        </p:txBody>
      </p:sp>
      <p:grpSp>
        <p:nvGrpSpPr>
          <p:cNvPr id="5" name="Group 47">
            <a:extLst>
              <a:ext uri="{FF2B5EF4-FFF2-40B4-BE49-F238E27FC236}">
                <a16:creationId xmlns:a16="http://schemas.microsoft.com/office/drawing/2014/main" id="{ED475EAD-7684-5CB8-B8FA-B317D1E42AA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6" name="Freeform 48">
              <a:extLst>
                <a:ext uri="{FF2B5EF4-FFF2-40B4-BE49-F238E27FC236}">
                  <a16:creationId xmlns:a16="http://schemas.microsoft.com/office/drawing/2014/main" id="{DE1859E0-87BF-912F-B612-2C0DFA1A2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49">
              <a:extLst>
                <a:ext uri="{FF2B5EF4-FFF2-40B4-BE49-F238E27FC236}">
                  <a16:creationId xmlns:a16="http://schemas.microsoft.com/office/drawing/2014/main" id="{A149529F-14E7-A943-05F9-DB0A85D29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50">
              <a:extLst>
                <a:ext uri="{FF2B5EF4-FFF2-40B4-BE49-F238E27FC236}">
                  <a16:creationId xmlns:a16="http://schemas.microsoft.com/office/drawing/2014/main" id="{8303876F-4CFC-C21E-E4CE-4D5F0C55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Freeform 51">
              <a:extLst>
                <a:ext uri="{FF2B5EF4-FFF2-40B4-BE49-F238E27FC236}">
                  <a16:creationId xmlns:a16="http://schemas.microsoft.com/office/drawing/2014/main" id="{3E2510CF-E2EC-36C8-6E4E-CBF287A8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12AFFA5D-BAD4-D19A-323A-10C69524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53">
              <a:extLst>
                <a:ext uri="{FF2B5EF4-FFF2-40B4-BE49-F238E27FC236}">
                  <a16:creationId xmlns:a16="http://schemas.microsoft.com/office/drawing/2014/main" id="{3D11DC24-16CE-6666-8D82-9D305656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54">
              <a:extLst>
                <a:ext uri="{FF2B5EF4-FFF2-40B4-BE49-F238E27FC236}">
                  <a16:creationId xmlns:a16="http://schemas.microsoft.com/office/drawing/2014/main" id="{0C33E229-3145-5CF6-A793-545F424CD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13" name="Group 55">
              <a:extLst>
                <a:ext uri="{FF2B5EF4-FFF2-40B4-BE49-F238E27FC236}">
                  <a16:creationId xmlns:a16="http://schemas.microsoft.com/office/drawing/2014/main" id="{911E6C8B-7D0C-C8F2-6618-B9C258487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4" name="Freeform 56">
                <a:extLst>
                  <a:ext uri="{FF2B5EF4-FFF2-40B4-BE49-F238E27FC236}">
                    <a16:creationId xmlns:a16="http://schemas.microsoft.com/office/drawing/2014/main" id="{356D243F-7AF7-C92F-9E0E-2872B7C3D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57">
                <a:extLst>
                  <a:ext uri="{FF2B5EF4-FFF2-40B4-BE49-F238E27FC236}">
                    <a16:creationId xmlns:a16="http://schemas.microsoft.com/office/drawing/2014/main" id="{3B7EB3A0-D89F-1E4C-699F-B0C4A9354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26">
            <a:extLst>
              <a:ext uri="{FF2B5EF4-FFF2-40B4-BE49-F238E27FC236}">
                <a16:creationId xmlns:a16="http://schemas.microsoft.com/office/drawing/2014/main" id="{46BA0860-ECD8-E842-C78F-DF9CDC98FDF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17" name="Group 27">
              <a:extLst>
                <a:ext uri="{FF2B5EF4-FFF2-40B4-BE49-F238E27FC236}">
                  <a16:creationId xmlns:a16="http://schemas.microsoft.com/office/drawing/2014/main" id="{885684CE-B3CE-0E29-1D24-36EC0CE456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7E22491A-5E4E-4ED7-F65E-BBC7D8C4E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9">
                <a:extLst>
                  <a:ext uri="{FF2B5EF4-FFF2-40B4-BE49-F238E27FC236}">
                    <a16:creationId xmlns:a16="http://schemas.microsoft.com/office/drawing/2014/main" id="{20C2DDF7-E649-339F-43B0-142BBABCF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CC3D02CA-00BD-618F-6C11-C9ECDF4B9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ED0F87D1-157B-8FD4-84F0-11AF42885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18754A2A-0345-79F5-6369-F1BDB0E9F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9FFF7A76-393D-1782-6186-AA8A85E1A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B3C37F28-133B-6E09-148D-B644A130D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7F7C9498-9DA2-490E-3A37-FEC8295F1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36">
              <a:extLst>
                <a:ext uri="{FF2B5EF4-FFF2-40B4-BE49-F238E27FC236}">
                  <a16:creationId xmlns:a16="http://schemas.microsoft.com/office/drawing/2014/main" id="{3A089843-3C5F-8CB5-213F-B528DF3956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37">
              <a:extLst>
                <a:ext uri="{FF2B5EF4-FFF2-40B4-BE49-F238E27FC236}">
                  <a16:creationId xmlns:a16="http://schemas.microsoft.com/office/drawing/2014/main" id="{893673B0-4E05-A104-EAD0-AD4DBC6871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38">
              <a:extLst>
                <a:ext uri="{FF2B5EF4-FFF2-40B4-BE49-F238E27FC236}">
                  <a16:creationId xmlns:a16="http://schemas.microsoft.com/office/drawing/2014/main" id="{1B814ED5-2CC4-2613-11E2-576F82F058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39">
              <a:extLst>
                <a:ext uri="{FF2B5EF4-FFF2-40B4-BE49-F238E27FC236}">
                  <a16:creationId xmlns:a16="http://schemas.microsoft.com/office/drawing/2014/main" id="{BAC2693D-8CFF-9090-FCD8-9CA61EE79E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40">
              <a:extLst>
                <a:ext uri="{FF2B5EF4-FFF2-40B4-BE49-F238E27FC236}">
                  <a16:creationId xmlns:a16="http://schemas.microsoft.com/office/drawing/2014/main" id="{98E90D01-1C2E-AF88-8F85-9A3D42F4F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2" name="AutoShape 38">
            <a:extLst>
              <a:ext uri="{FF2B5EF4-FFF2-40B4-BE49-F238E27FC236}">
                <a16:creationId xmlns:a16="http://schemas.microsoft.com/office/drawing/2014/main" id="{CFBDBC55-40AC-3318-F520-51EF9548D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407" y="3033090"/>
            <a:ext cx="2358686" cy="614766"/>
          </a:xfrm>
          <a:prstGeom prst="wedgeRoundRectCallout">
            <a:avLst>
              <a:gd name="adj1" fmla="val 51986"/>
              <a:gd name="adj2" fmla="val -40891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noProof="0">
                <a:solidFill>
                  <a:srgbClr val="FFFFFF"/>
                </a:solidFill>
                <a:sym typeface="Symbol" pitchFamily="18" charset="2"/>
              </a:rPr>
              <a:t>You </a:t>
            </a:r>
            <a:r>
              <a:rPr lang="en-US" altLang="en-US" sz="2400" noProof="0" dirty="0">
                <a:solidFill>
                  <a:srgbClr val="FFFFFF"/>
                </a:solidFill>
                <a:sym typeface="Symbol" pitchFamily="18" charset="2"/>
              </a:rPr>
              <a:t>are on.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33" name="AutoShape 46">
            <a:extLst>
              <a:ext uri="{FF2B5EF4-FFF2-40B4-BE49-F238E27FC236}">
                <a16:creationId xmlns:a16="http://schemas.microsoft.com/office/drawing/2014/main" id="{2C340665-F44F-FDEC-2BB0-325E3D223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8" y="795750"/>
            <a:ext cx="6291262" cy="2114113"/>
          </a:xfrm>
          <a:prstGeom prst="wedgeRoundRectCallout">
            <a:avLst>
              <a:gd name="adj1" fmla="val -54407"/>
              <a:gd name="adj2" fmla="val 20804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Hey Adversary,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You can dictate your worst 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US" altLang="en-US" sz="2400" dirty="0"/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Require it to be as small as you like.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As long as I can counter with an even smaller </a:t>
            </a: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US" altLang="en-US" sz="2400" dirty="0"/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Or a really big </a:t>
            </a:r>
            <a:r>
              <a:rPr lang="en-US" altLang="en-US" sz="2400" dirty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400" baseline="-25000" dirty="0">
                <a:solidFill>
                  <a:schemeClr val="accent2"/>
                </a:solidFill>
                <a:sym typeface="Symbol" pitchFamily="18" charset="2"/>
              </a:rPr>
              <a:t>0</a:t>
            </a:r>
            <a:r>
              <a:rPr lang="en-US" altLang="en-US" sz="2400" dirty="0"/>
              <a:t>.</a:t>
            </a:r>
          </a:p>
        </p:txBody>
      </p:sp>
      <p:pic>
        <p:nvPicPr>
          <p:cNvPr id="1026" name="Picture 2" descr="Newton apple Vectors &amp; Illustrations for Free Download | Freepik">
            <a:extLst>
              <a:ext uri="{FF2B5EF4-FFF2-40B4-BE49-F238E27FC236}">
                <a16:creationId xmlns:a16="http://schemas.microsoft.com/office/drawing/2014/main" id="{A7153443-DEB5-A028-9639-16550035F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83717"/>
            <a:ext cx="19431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AutoShape 38">
            <a:extLst>
              <a:ext uri="{FF2B5EF4-FFF2-40B4-BE49-F238E27FC236}">
                <a16:creationId xmlns:a16="http://schemas.microsoft.com/office/drawing/2014/main" id="{6E93DED2-2DE5-8968-D2BA-5B54F2240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373" y="4343400"/>
            <a:ext cx="3412427" cy="2395950"/>
          </a:xfrm>
          <a:prstGeom prst="wedgeRoundRectCallout">
            <a:avLst>
              <a:gd name="adj1" fmla="val 56242"/>
              <a:gd name="adj2" fmla="val 4809"/>
              <a:gd name="adj3" fmla="val 16667"/>
            </a:avLst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The heart of calculous is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6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sz="60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CA" sz="6000" dirty="0">
                <a:solidFill>
                  <a:srgbClr val="FFC000"/>
                </a:solidFill>
              </a:rPr>
              <a:t> </a:t>
            </a:r>
            <a:r>
              <a:rPr lang="en-US" altLang="en-US" sz="6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6000" dirty="0">
                <a:solidFill>
                  <a:schemeClr val="accent2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6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sz="60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CA" sz="6000" dirty="0">
                <a:solidFill>
                  <a:srgbClr val="FFC000"/>
                </a:solidFill>
              </a:rPr>
              <a:t> </a:t>
            </a:r>
            <a:r>
              <a:rPr lang="en-US" altLang="en-US" sz="6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sym typeface="Symbol" pitchFamily="18" charset="2"/>
              </a:rPr>
              <a:t>n</a:t>
            </a:r>
            <a:r>
              <a:rPr kumimoji="0" lang="en-US" altLang="en-US" sz="6000" b="0" i="0" u="none" strike="noStrike" kern="1200" cap="none" spc="0" normalizeH="0" baseline="-25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sym typeface="Symbol" pitchFamily="18" charset="2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442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Converge: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400" dirty="0"/>
              <a:t>We say that the sequence </a:t>
            </a:r>
            <a:r>
              <a:rPr lang="en-CA" sz="2400" dirty="0">
                <a:solidFill>
                  <a:schemeClr val="tx2"/>
                </a:solidFill>
              </a:rPr>
              <a:t>f = f(1), f(2), f(3), … </a:t>
            </a:r>
            <a:r>
              <a:rPr lang="en-CA" sz="2400" dirty="0"/>
              <a:t>converges if … ?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lvl="0" algn="l">
              <a:defRPr/>
            </a:pPr>
            <a:r>
              <a:rPr lang="en-US" altLang="en-US" sz="2400" dirty="0">
                <a:latin typeface="Symbol" pitchFamily="18" charset="2"/>
              </a:rPr>
              <a:t>   </a:t>
            </a: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 $</a:t>
            </a:r>
            <a:r>
              <a:rPr lang="en-CA" sz="2400" dirty="0">
                <a:solidFill>
                  <a:schemeClr val="accent2"/>
                </a:solidFill>
              </a:rPr>
              <a:t>c,</a:t>
            </a:r>
            <a:endParaRPr lang="en-CA" sz="24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lvl="0" algn="l">
              <a:defRPr/>
            </a:pPr>
            <a:endParaRPr lang="en-CA" sz="2400" dirty="0">
              <a:sym typeface="Symbol" panose="05050102010706020507" pitchFamily="18" charset="2"/>
            </a:endParaRPr>
          </a:p>
          <a:p>
            <a:pPr lvl="0" algn="l">
              <a:defRPr/>
            </a:pPr>
            <a:r>
              <a:rPr lang="en-CA" sz="2400" dirty="0">
                <a:sym typeface="Symbol" panose="05050102010706020507" pitchFamily="18" charset="2"/>
              </a:rPr>
              <a:t>Prove that the sequence 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f = 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, 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chemeClr val="tx2"/>
                </a:solidFill>
                <a:sym typeface="Symbol" panose="05050102010706020507" pitchFamily="18" charset="2"/>
              </a:rPr>
              <a:t>2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, 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chemeClr val="tx2"/>
                </a:solidFill>
                <a:sym typeface="Symbol" panose="05050102010706020507" pitchFamily="18" charset="2"/>
              </a:rPr>
              <a:t>3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, 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chemeClr val="tx2"/>
                </a:solidFill>
                <a:sym typeface="Symbol" panose="05050102010706020507" pitchFamily="18" charset="2"/>
              </a:rPr>
              <a:t>4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, …  </a:t>
            </a:r>
            <a:r>
              <a:rPr lang="en-CA" sz="2400" dirty="0" err="1">
                <a:solidFill>
                  <a:schemeClr val="tx2"/>
                </a:solidFill>
                <a:sym typeface="Symbol" panose="05050102010706020507" pitchFamily="18" charset="2"/>
              </a:rPr>
              <a:t>ie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 f(</a:t>
            </a:r>
            <a:r>
              <a:rPr lang="en-CA" sz="2400" dirty="0" err="1">
                <a:solidFill>
                  <a:schemeClr val="tx2"/>
                </a:solidFill>
                <a:sym typeface="Symbol" panose="05050102010706020507" pitchFamily="18" charset="2"/>
              </a:rPr>
              <a:t>i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) = 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 err="1">
                <a:solidFill>
                  <a:schemeClr val="tx2"/>
                </a:solidFill>
                <a:sym typeface="Symbol" panose="05050102010706020507" pitchFamily="18" charset="2"/>
              </a:rPr>
              <a:t>i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  </a:t>
            </a:r>
            <a:r>
              <a:rPr lang="en-CA" sz="2400" dirty="0">
                <a:sym typeface="Symbol" panose="05050102010706020507" pitchFamily="18" charset="2"/>
              </a:rPr>
              <a:t>converges.</a:t>
            </a:r>
            <a:endParaRPr lang="en-CA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951FC4E-AC45-1684-64B5-A2E65A488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Playing the Game</a:t>
            </a:r>
            <a:endParaRPr lang="en-CA" alt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F8507F2-EC25-CF7B-CC91-55294B6DA8E9}"/>
              </a:ext>
            </a:extLst>
          </p:cNvPr>
          <p:cNvGrpSpPr/>
          <p:nvPr/>
        </p:nvGrpSpPr>
        <p:grpSpPr>
          <a:xfrm>
            <a:off x="4407437" y="3008590"/>
            <a:ext cx="3947665" cy="1106213"/>
            <a:chOff x="5612514" y="4724400"/>
            <a:chExt cx="2880000" cy="666261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087314-3CA3-7401-A9AD-D9B9AAB980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15938" y="4724400"/>
              <a:ext cx="0" cy="60960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35487DE-164D-D3FC-7E15-1A70657586C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12514" y="518160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268EFFD-A1F5-AA6A-6ED8-56ACE496CA48}"/>
                </a:ext>
              </a:extLst>
            </p:cNvPr>
            <p:cNvSpPr/>
            <p:nvPr/>
          </p:nvSpPr>
          <p:spPr bwMode="auto">
            <a:xfrm>
              <a:off x="5733494" y="4735386"/>
              <a:ext cx="2738617" cy="388881"/>
            </a:xfrm>
            <a:custGeom>
              <a:avLst/>
              <a:gdLst>
                <a:gd name="connsiteX0" fmla="*/ 2166551 w 2166551"/>
                <a:gd name="connsiteY0" fmla="*/ 1565189 h 1565189"/>
                <a:gd name="connsiteX1" fmla="*/ 387178 w 2166551"/>
                <a:gd name="connsiteY1" fmla="*/ 1532237 h 1565189"/>
                <a:gd name="connsiteX2" fmla="*/ 387178 w 2166551"/>
                <a:gd name="connsiteY2" fmla="*/ 1515762 h 1565189"/>
                <a:gd name="connsiteX3" fmla="*/ 123567 w 2166551"/>
                <a:gd name="connsiteY3" fmla="*/ 947351 h 1565189"/>
                <a:gd name="connsiteX4" fmla="*/ 0 w 2166551"/>
                <a:gd name="connsiteY4" fmla="*/ 0 h 1565189"/>
                <a:gd name="connsiteX0" fmla="*/ 2166551 w 2166551"/>
                <a:gd name="connsiteY0" fmla="*/ 1565189 h 1565189"/>
                <a:gd name="connsiteX1" fmla="*/ 387178 w 2166551"/>
                <a:gd name="connsiteY1" fmla="*/ 1532237 h 1565189"/>
                <a:gd name="connsiteX2" fmla="*/ 296562 w 2166551"/>
                <a:gd name="connsiteY2" fmla="*/ 1474573 h 1565189"/>
                <a:gd name="connsiteX3" fmla="*/ 123567 w 2166551"/>
                <a:gd name="connsiteY3" fmla="*/ 947351 h 1565189"/>
                <a:gd name="connsiteX4" fmla="*/ 0 w 2166551"/>
                <a:gd name="connsiteY4" fmla="*/ 0 h 1565189"/>
                <a:gd name="connsiteX0" fmla="*/ 2166551 w 2166551"/>
                <a:gd name="connsiteY0" fmla="*/ 1565189 h 1565189"/>
                <a:gd name="connsiteX1" fmla="*/ 387178 w 2166551"/>
                <a:gd name="connsiteY1" fmla="*/ 1532237 h 1565189"/>
                <a:gd name="connsiteX2" fmla="*/ 123567 w 2166551"/>
                <a:gd name="connsiteY2" fmla="*/ 947351 h 1565189"/>
                <a:gd name="connsiteX3" fmla="*/ 0 w 2166551"/>
                <a:gd name="connsiteY3" fmla="*/ 0 h 1565189"/>
                <a:gd name="connsiteX0" fmla="*/ 2166551 w 2166551"/>
                <a:gd name="connsiteY0" fmla="*/ 1565189 h 1565189"/>
                <a:gd name="connsiteX1" fmla="*/ 387178 w 2166551"/>
                <a:gd name="connsiteY1" fmla="*/ 1532237 h 1565189"/>
                <a:gd name="connsiteX2" fmla="*/ 0 w 2166551"/>
                <a:gd name="connsiteY2" fmla="*/ 0 h 1565189"/>
                <a:gd name="connsiteX0" fmla="*/ 2166551 w 2166551"/>
                <a:gd name="connsiteY0" fmla="*/ 1565189 h 1565189"/>
                <a:gd name="connsiteX1" fmla="*/ 321275 w 2166551"/>
                <a:gd name="connsiteY1" fmla="*/ 1495167 h 1565189"/>
                <a:gd name="connsiteX2" fmla="*/ 0 w 2166551"/>
                <a:gd name="connsiteY2" fmla="*/ 0 h 1565189"/>
                <a:gd name="connsiteX0" fmla="*/ 2166551 w 2166551"/>
                <a:gd name="connsiteY0" fmla="*/ 1565189 h 1565189"/>
                <a:gd name="connsiteX1" fmla="*/ 321275 w 2166551"/>
                <a:gd name="connsiteY1" fmla="*/ 1495167 h 1565189"/>
                <a:gd name="connsiteX2" fmla="*/ 0 w 2166551"/>
                <a:gd name="connsiteY2" fmla="*/ 0 h 1565189"/>
                <a:gd name="connsiteX0" fmla="*/ 2166551 w 2166551"/>
                <a:gd name="connsiteY0" fmla="*/ 1565189 h 1565189"/>
                <a:gd name="connsiteX1" fmla="*/ 321275 w 2166551"/>
                <a:gd name="connsiteY1" fmla="*/ 1495167 h 1565189"/>
                <a:gd name="connsiteX2" fmla="*/ 0 w 2166551"/>
                <a:gd name="connsiteY2" fmla="*/ 0 h 1565189"/>
                <a:gd name="connsiteX0" fmla="*/ 2169039 w 2169039"/>
                <a:gd name="connsiteY0" fmla="*/ 1565189 h 1565189"/>
                <a:gd name="connsiteX1" fmla="*/ 323763 w 2169039"/>
                <a:gd name="connsiteY1" fmla="*/ 1495167 h 1565189"/>
                <a:gd name="connsiteX2" fmla="*/ 2488 w 2169039"/>
                <a:gd name="connsiteY2" fmla="*/ 0 h 1565189"/>
                <a:gd name="connsiteX0" fmla="*/ 2166551 w 2166551"/>
                <a:gd name="connsiteY0" fmla="*/ 1565189 h 1565189"/>
                <a:gd name="connsiteX1" fmla="*/ 321275 w 2166551"/>
                <a:gd name="connsiteY1" fmla="*/ 1495167 h 1565189"/>
                <a:gd name="connsiteX2" fmla="*/ 0 w 2166551"/>
                <a:gd name="connsiteY2" fmla="*/ 0 h 1565189"/>
                <a:gd name="connsiteX0" fmla="*/ 2178942 w 2178942"/>
                <a:gd name="connsiteY0" fmla="*/ 1565189 h 1565189"/>
                <a:gd name="connsiteX1" fmla="*/ 230299 w 2178942"/>
                <a:gd name="connsiteY1" fmla="*/ 1452760 h 1565189"/>
                <a:gd name="connsiteX2" fmla="*/ 12391 w 2178942"/>
                <a:gd name="connsiteY2" fmla="*/ 0 h 1565189"/>
                <a:gd name="connsiteX0" fmla="*/ 2201177 w 2201177"/>
                <a:gd name="connsiteY0" fmla="*/ 1565189 h 1565189"/>
                <a:gd name="connsiteX1" fmla="*/ 204826 w 2201177"/>
                <a:gd name="connsiteY1" fmla="*/ 1431556 h 1565189"/>
                <a:gd name="connsiteX2" fmla="*/ 34626 w 2201177"/>
                <a:gd name="connsiteY2" fmla="*/ 0 h 1565189"/>
                <a:gd name="connsiteX0" fmla="*/ 2201177 w 2201177"/>
                <a:gd name="connsiteY0" fmla="*/ 1565189 h 1573542"/>
                <a:gd name="connsiteX1" fmla="*/ 204826 w 2201177"/>
                <a:gd name="connsiteY1" fmla="*/ 1431556 h 1573542"/>
                <a:gd name="connsiteX2" fmla="*/ 34626 w 2201177"/>
                <a:gd name="connsiteY2" fmla="*/ 0 h 1573542"/>
                <a:gd name="connsiteX0" fmla="*/ 2201177 w 2201177"/>
                <a:gd name="connsiteY0" fmla="*/ 1565189 h 1565189"/>
                <a:gd name="connsiteX1" fmla="*/ 204826 w 2201177"/>
                <a:gd name="connsiteY1" fmla="*/ 1431556 h 1565189"/>
                <a:gd name="connsiteX2" fmla="*/ 34626 w 2201177"/>
                <a:gd name="connsiteY2" fmla="*/ 0 h 1565189"/>
                <a:gd name="connsiteX0" fmla="*/ 2184341 w 2184341"/>
                <a:gd name="connsiteY0" fmla="*/ 1565189 h 1565189"/>
                <a:gd name="connsiteX1" fmla="*/ 187990 w 2184341"/>
                <a:gd name="connsiteY1" fmla="*/ 1431556 h 1565189"/>
                <a:gd name="connsiteX2" fmla="*/ 17790 w 2184341"/>
                <a:gd name="connsiteY2" fmla="*/ 0 h 1565189"/>
                <a:gd name="connsiteX0" fmla="*/ 2197061 w 2197061"/>
                <a:gd name="connsiteY0" fmla="*/ 1565189 h 1565189"/>
                <a:gd name="connsiteX1" fmla="*/ 200710 w 2197061"/>
                <a:gd name="connsiteY1" fmla="*/ 1431556 h 1565189"/>
                <a:gd name="connsiteX2" fmla="*/ 30510 w 2197061"/>
                <a:gd name="connsiteY2" fmla="*/ 0 h 1565189"/>
                <a:gd name="connsiteX0" fmla="*/ 2248510 w 2248510"/>
                <a:gd name="connsiteY0" fmla="*/ 1562539 h 1562539"/>
                <a:gd name="connsiteX1" fmla="*/ 252159 w 2248510"/>
                <a:gd name="connsiteY1" fmla="*/ 1428906 h 1562539"/>
                <a:gd name="connsiteX2" fmla="*/ 7747 w 2248510"/>
                <a:gd name="connsiteY2" fmla="*/ 0 h 1562539"/>
                <a:gd name="connsiteX0" fmla="*/ 2241725 w 2241725"/>
                <a:gd name="connsiteY0" fmla="*/ 1562539 h 1562539"/>
                <a:gd name="connsiteX1" fmla="*/ 245374 w 2241725"/>
                <a:gd name="connsiteY1" fmla="*/ 1428906 h 1562539"/>
                <a:gd name="connsiteX2" fmla="*/ 962 w 2241725"/>
                <a:gd name="connsiteY2" fmla="*/ 0 h 1562539"/>
                <a:gd name="connsiteX0" fmla="*/ 2241725 w 2241725"/>
                <a:gd name="connsiteY0" fmla="*/ 1562539 h 1572781"/>
                <a:gd name="connsiteX1" fmla="*/ 245374 w 2241725"/>
                <a:gd name="connsiteY1" fmla="*/ 1428906 h 1572781"/>
                <a:gd name="connsiteX2" fmla="*/ 962 w 2241725"/>
                <a:gd name="connsiteY2" fmla="*/ 0 h 1572781"/>
                <a:gd name="connsiteX0" fmla="*/ 2241725 w 2241725"/>
                <a:gd name="connsiteY0" fmla="*/ 1562539 h 1562539"/>
                <a:gd name="connsiteX1" fmla="*/ 245374 w 2241725"/>
                <a:gd name="connsiteY1" fmla="*/ 1428906 h 1562539"/>
                <a:gd name="connsiteX2" fmla="*/ 962 w 2241725"/>
                <a:gd name="connsiteY2" fmla="*/ 0 h 1562539"/>
                <a:gd name="connsiteX0" fmla="*/ 2241725 w 2241725"/>
                <a:gd name="connsiteY0" fmla="*/ 1562539 h 1581189"/>
                <a:gd name="connsiteX1" fmla="*/ 245374 w 2241725"/>
                <a:gd name="connsiteY1" fmla="*/ 1428906 h 1581189"/>
                <a:gd name="connsiteX2" fmla="*/ 962 w 2241725"/>
                <a:gd name="connsiteY2" fmla="*/ 0 h 1581189"/>
                <a:gd name="connsiteX0" fmla="*/ 2262665 w 2262665"/>
                <a:gd name="connsiteY0" fmla="*/ 1594345 h 1603246"/>
                <a:gd name="connsiteX1" fmla="*/ 263663 w 2262665"/>
                <a:gd name="connsiteY1" fmla="*/ 1428906 h 1603246"/>
                <a:gd name="connsiteX2" fmla="*/ 19251 w 2262665"/>
                <a:gd name="connsiteY2" fmla="*/ 0 h 1603246"/>
                <a:gd name="connsiteX0" fmla="*/ 2299886 w 2299886"/>
                <a:gd name="connsiteY0" fmla="*/ 1607597 h 1617242"/>
                <a:gd name="connsiteX1" fmla="*/ 300884 w 2299886"/>
                <a:gd name="connsiteY1" fmla="*/ 1442158 h 1617242"/>
                <a:gd name="connsiteX2" fmla="*/ 6114 w 2299886"/>
                <a:gd name="connsiteY2" fmla="*/ 0 h 1617242"/>
                <a:gd name="connsiteX0" fmla="*/ 2310464 w 2310464"/>
                <a:gd name="connsiteY0" fmla="*/ 1607597 h 1617242"/>
                <a:gd name="connsiteX1" fmla="*/ 311462 w 2310464"/>
                <a:gd name="connsiteY1" fmla="*/ 1442158 h 1617242"/>
                <a:gd name="connsiteX2" fmla="*/ 16692 w 2310464"/>
                <a:gd name="connsiteY2" fmla="*/ 0 h 1617242"/>
                <a:gd name="connsiteX0" fmla="*/ 2299887 w 2299887"/>
                <a:gd name="connsiteY0" fmla="*/ 1607597 h 1617242"/>
                <a:gd name="connsiteX1" fmla="*/ 300885 w 2299887"/>
                <a:gd name="connsiteY1" fmla="*/ 1442158 h 1617242"/>
                <a:gd name="connsiteX2" fmla="*/ 6115 w 2299887"/>
                <a:gd name="connsiteY2" fmla="*/ 0 h 1617242"/>
                <a:gd name="connsiteX0" fmla="*/ 2299887 w 2299887"/>
                <a:gd name="connsiteY0" fmla="*/ 1607597 h 1617242"/>
                <a:gd name="connsiteX1" fmla="*/ 300885 w 2299887"/>
                <a:gd name="connsiteY1" fmla="*/ 1442158 h 1617242"/>
                <a:gd name="connsiteX2" fmla="*/ 6115 w 2299887"/>
                <a:gd name="connsiteY2" fmla="*/ 0 h 1617242"/>
                <a:gd name="connsiteX0" fmla="*/ 2341479 w 2341479"/>
                <a:gd name="connsiteY0" fmla="*/ 1612898 h 1622843"/>
                <a:gd name="connsiteX1" fmla="*/ 342477 w 2341479"/>
                <a:gd name="connsiteY1" fmla="*/ 1447459 h 1622843"/>
                <a:gd name="connsiteX2" fmla="*/ 0 w 2341479"/>
                <a:gd name="connsiteY2" fmla="*/ 0 h 1622843"/>
                <a:gd name="connsiteX0" fmla="*/ 2292434 w 2292434"/>
                <a:gd name="connsiteY0" fmla="*/ 864233 h 864233"/>
                <a:gd name="connsiteX1" fmla="*/ 293432 w 2292434"/>
                <a:gd name="connsiteY1" fmla="*/ 698794 h 864233"/>
                <a:gd name="connsiteX2" fmla="*/ 8105 w 2292434"/>
                <a:gd name="connsiteY2" fmla="*/ 0 h 864233"/>
                <a:gd name="connsiteX0" fmla="*/ 2307513 w 2307513"/>
                <a:gd name="connsiteY0" fmla="*/ 864233 h 864233"/>
                <a:gd name="connsiteX1" fmla="*/ 262791 w 2307513"/>
                <a:gd name="connsiteY1" fmla="*/ 544489 h 864233"/>
                <a:gd name="connsiteX2" fmla="*/ 23184 w 2307513"/>
                <a:gd name="connsiteY2" fmla="*/ 0 h 864233"/>
                <a:gd name="connsiteX0" fmla="*/ 2385786 w 2385786"/>
                <a:gd name="connsiteY0" fmla="*/ 772793 h 772793"/>
                <a:gd name="connsiteX1" fmla="*/ 266769 w 2385786"/>
                <a:gd name="connsiteY1" fmla="*/ 544489 h 772793"/>
                <a:gd name="connsiteX2" fmla="*/ 27162 w 2385786"/>
                <a:gd name="connsiteY2" fmla="*/ 0 h 772793"/>
                <a:gd name="connsiteX0" fmla="*/ 2358624 w 2358624"/>
                <a:gd name="connsiteY0" fmla="*/ 772793 h 772793"/>
                <a:gd name="connsiteX1" fmla="*/ 239607 w 2358624"/>
                <a:gd name="connsiteY1" fmla="*/ 544489 h 772793"/>
                <a:gd name="connsiteX2" fmla="*/ 0 w 2358624"/>
                <a:gd name="connsiteY2" fmla="*/ 0 h 772793"/>
                <a:gd name="connsiteX0" fmla="*/ 2358624 w 2358624"/>
                <a:gd name="connsiteY0" fmla="*/ 772793 h 772793"/>
                <a:gd name="connsiteX1" fmla="*/ 239607 w 2358624"/>
                <a:gd name="connsiteY1" fmla="*/ 544489 h 772793"/>
                <a:gd name="connsiteX2" fmla="*/ 0 w 2358624"/>
                <a:gd name="connsiteY2" fmla="*/ 0 h 772793"/>
                <a:gd name="connsiteX0" fmla="*/ 2314158 w 2314158"/>
                <a:gd name="connsiteY0" fmla="*/ 381261 h 381261"/>
                <a:gd name="connsiteX1" fmla="*/ 195141 w 2314158"/>
                <a:gd name="connsiteY1" fmla="*/ 152957 h 381261"/>
                <a:gd name="connsiteX2" fmla="*/ 42266 w 2314158"/>
                <a:gd name="connsiteY2" fmla="*/ 0 h 381261"/>
                <a:gd name="connsiteX0" fmla="*/ 2291494 w 2291494"/>
                <a:gd name="connsiteY0" fmla="*/ 381261 h 381261"/>
                <a:gd name="connsiteX1" fmla="*/ 172477 w 2291494"/>
                <a:gd name="connsiteY1" fmla="*/ 152957 h 381261"/>
                <a:gd name="connsiteX2" fmla="*/ 19602 w 2291494"/>
                <a:gd name="connsiteY2" fmla="*/ 0 h 381261"/>
                <a:gd name="connsiteX0" fmla="*/ 2271892 w 2271892"/>
                <a:gd name="connsiteY0" fmla="*/ 381261 h 381261"/>
                <a:gd name="connsiteX1" fmla="*/ 152875 w 2271892"/>
                <a:gd name="connsiteY1" fmla="*/ 152957 h 381261"/>
                <a:gd name="connsiteX2" fmla="*/ 0 w 2271892"/>
                <a:gd name="connsiteY2" fmla="*/ 0 h 381261"/>
                <a:gd name="connsiteX0" fmla="*/ 2271892 w 2271892"/>
                <a:gd name="connsiteY0" fmla="*/ 381261 h 381261"/>
                <a:gd name="connsiteX1" fmla="*/ 152875 w 2271892"/>
                <a:gd name="connsiteY1" fmla="*/ 152957 h 381261"/>
                <a:gd name="connsiteX2" fmla="*/ 0 w 2271892"/>
                <a:gd name="connsiteY2" fmla="*/ 0 h 381261"/>
                <a:gd name="connsiteX0" fmla="*/ 2784626 w 2784626"/>
                <a:gd name="connsiteY0" fmla="*/ 388881 h 388881"/>
                <a:gd name="connsiteX1" fmla="*/ 198884 w 2784626"/>
                <a:gd name="connsiteY1" fmla="*/ 152957 h 388881"/>
                <a:gd name="connsiteX2" fmla="*/ 46009 w 2784626"/>
                <a:gd name="connsiteY2" fmla="*/ 0 h 388881"/>
                <a:gd name="connsiteX0" fmla="*/ 2738617 w 2738617"/>
                <a:gd name="connsiteY0" fmla="*/ 388881 h 388881"/>
                <a:gd name="connsiteX1" fmla="*/ 152875 w 2738617"/>
                <a:gd name="connsiteY1" fmla="*/ 152957 h 388881"/>
                <a:gd name="connsiteX2" fmla="*/ 0 w 2738617"/>
                <a:gd name="connsiteY2" fmla="*/ 0 h 388881"/>
                <a:gd name="connsiteX0" fmla="*/ 2738617 w 2738617"/>
                <a:gd name="connsiteY0" fmla="*/ 388881 h 388881"/>
                <a:gd name="connsiteX1" fmla="*/ 162672 w 2738617"/>
                <a:gd name="connsiteY1" fmla="*/ 149691 h 388881"/>
                <a:gd name="connsiteX2" fmla="*/ 0 w 2738617"/>
                <a:gd name="connsiteY2" fmla="*/ 0 h 38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8617" h="388881">
                  <a:moveTo>
                    <a:pt x="2738617" y="388881"/>
                  </a:moveTo>
                  <a:cubicBezTo>
                    <a:pt x="2123525" y="365540"/>
                    <a:pt x="501542" y="465965"/>
                    <a:pt x="162672" y="149691"/>
                  </a:cubicBezTo>
                  <a:cubicBezTo>
                    <a:pt x="-176198" y="-166583"/>
                    <a:pt x="196300" y="207582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3254CA1-EC7B-62F0-53D4-2C68CB33EC09}"/>
                </a:ext>
              </a:extLst>
            </p:cNvPr>
            <p:cNvSpPr/>
            <p:nvPr/>
          </p:nvSpPr>
          <p:spPr>
            <a:xfrm>
              <a:off x="8261496" y="5112605"/>
              <a:ext cx="196704" cy="278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527550EC-121B-ECA0-395D-5417172C26DD}"/>
              </a:ext>
            </a:extLst>
          </p:cNvPr>
          <p:cNvSpPr/>
          <p:nvPr/>
        </p:nvSpPr>
        <p:spPr>
          <a:xfrm>
            <a:off x="8321842" y="3525902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400" dirty="0">
                <a:solidFill>
                  <a:schemeClr val="accent2"/>
                </a:solidFill>
              </a:rPr>
              <a:t>c=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75" name="AutoShape 38">
            <a:extLst>
              <a:ext uri="{FF2B5EF4-FFF2-40B4-BE49-F238E27FC236}">
                <a16:creationId xmlns:a16="http://schemas.microsoft.com/office/drawing/2014/main" id="{C5219A40-6199-928E-B80B-0DDC57DD1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223" y="4003771"/>
            <a:ext cx="4613822" cy="1458428"/>
          </a:xfrm>
          <a:prstGeom prst="wedgeRoundRectCallout">
            <a:avLst>
              <a:gd name="adj1" fmla="val -55114"/>
              <a:gd name="adj2" fmla="val 46850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 am trying to prove that it does converge, so I get to chooses </a:t>
            </a:r>
            <a:r>
              <a:rPr lang="en-US" altLang="en-US" sz="2400" dirty="0">
                <a:solidFill>
                  <a:schemeClr val="accent2"/>
                </a:solidFill>
                <a:sym typeface="Symbol" pitchFamily="18" charset="2"/>
              </a:rPr>
              <a:t>c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f(</a:t>
            </a:r>
            <a:r>
              <a:rPr lang="en-CA" sz="2400" dirty="0" err="1">
                <a:solidFill>
                  <a:schemeClr val="tx2"/>
                </a:solidFill>
                <a:sym typeface="Symbol" panose="05050102010706020507" pitchFamily="18" charset="2"/>
              </a:rPr>
              <a:t>i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) = 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 err="1">
                <a:sym typeface="Symbol" panose="05050102010706020507" pitchFamily="18" charset="2"/>
              </a:rPr>
              <a:t>i</a:t>
            </a:r>
            <a:r>
              <a:rPr lang="en-CA" sz="2400" dirty="0">
                <a:sym typeface="Symbol" panose="05050102010706020507" pitchFamily="18" charset="2"/>
              </a:rPr>
              <a:t>  seems to converge to </a:t>
            </a:r>
            <a:r>
              <a:rPr lang="en-CA" sz="2400" dirty="0">
                <a:solidFill>
                  <a:schemeClr val="accent2"/>
                </a:solidFill>
                <a:sym typeface="Symbol" panose="05050102010706020507" pitchFamily="18" charset="2"/>
              </a:rPr>
              <a:t>c=0</a:t>
            </a:r>
            <a:r>
              <a:rPr lang="en-CA" sz="2400" dirty="0">
                <a:sym typeface="Symbol" panose="05050102010706020507" pitchFamily="18" charset="2"/>
              </a:rPr>
              <a:t>.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 lvl="0" algn="ctr" eaLnBrk="1" hangingPunct="1">
              <a:spcBef>
                <a:spcPct val="0"/>
              </a:spcBef>
              <a:buNone/>
              <a:defRPr/>
            </a:pPr>
            <a:endParaRPr lang="en-US" sz="2400" dirty="0">
              <a:solidFill>
                <a:srgbClr val="FFC000"/>
              </a:solidFill>
              <a:latin typeface="Times New Roman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E8D2721-2353-B32F-7BB2-498EE64741C6}"/>
              </a:ext>
            </a:extLst>
          </p:cNvPr>
          <p:cNvSpPr txBox="1"/>
          <p:nvPr/>
        </p:nvSpPr>
        <p:spPr>
          <a:xfrm>
            <a:off x="1439279" y="1408839"/>
            <a:ext cx="4901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if as </a:t>
            </a:r>
            <a:r>
              <a:rPr lang="en-US" altLang="en-US" sz="2400" dirty="0" err="1">
                <a:solidFill>
                  <a:schemeClr val="tx2"/>
                </a:solidFill>
              </a:rPr>
              <a:t>i</a:t>
            </a:r>
            <a:r>
              <a:rPr lang="en-US" altLang="en-US" sz="2400" dirty="0">
                <a:solidFill>
                  <a:srgbClr val="FFFFFF"/>
                </a:solidFill>
              </a:rPr>
              <a:t> gets goes in the limit to infinity</a:t>
            </a:r>
          </a:p>
          <a:p>
            <a:pPr indent="-171450" algn="l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        </a:t>
            </a:r>
            <a:r>
              <a:rPr lang="en-US" altLang="en-US" sz="2400" dirty="0">
                <a:solidFill>
                  <a:schemeClr val="tx2"/>
                </a:solidFill>
              </a:rPr>
              <a:t>f(</a:t>
            </a:r>
            <a:r>
              <a:rPr lang="en-US" altLang="en-US" sz="2400" dirty="0" err="1">
                <a:solidFill>
                  <a:schemeClr val="tx2"/>
                </a:solidFill>
              </a:rPr>
              <a:t>i</a:t>
            </a:r>
            <a:r>
              <a:rPr lang="en-US" altLang="en-US" sz="2400" dirty="0">
                <a:solidFill>
                  <a:schemeClr val="tx2"/>
                </a:solidFill>
              </a:rPr>
              <a:t>)</a:t>
            </a:r>
            <a:r>
              <a:rPr lang="en-US" altLang="en-US" sz="2400" dirty="0">
                <a:solidFill>
                  <a:srgbClr val="FFFFFF"/>
                </a:solidFill>
              </a:rPr>
              <a:t> goes to some constant </a:t>
            </a:r>
            <a:r>
              <a:rPr lang="en-US" altLang="en-US" sz="2400" dirty="0">
                <a:solidFill>
                  <a:schemeClr val="accent2"/>
                </a:solidFill>
              </a:rPr>
              <a:t>c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</p:txBody>
      </p:sp>
      <p:grpSp>
        <p:nvGrpSpPr>
          <p:cNvPr id="111" name="Group 26">
            <a:extLst>
              <a:ext uri="{FF2B5EF4-FFF2-40B4-BE49-F238E27FC236}">
                <a16:creationId xmlns:a16="http://schemas.microsoft.com/office/drawing/2014/main" id="{A7A0F65D-0104-74DB-BBEF-482B1701D53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12504" y="5638800"/>
            <a:ext cx="714388" cy="914400"/>
            <a:chOff x="2308" y="1513"/>
            <a:chExt cx="1162" cy="2570"/>
          </a:xfrm>
        </p:grpSpPr>
        <p:grpSp>
          <p:nvGrpSpPr>
            <p:cNvPr id="112" name="Group 27">
              <a:extLst>
                <a:ext uri="{FF2B5EF4-FFF2-40B4-BE49-F238E27FC236}">
                  <a16:creationId xmlns:a16="http://schemas.microsoft.com/office/drawing/2014/main" id="{EB032F22-F013-75AA-8B1F-D261BE2460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id="{E760D4C0-4AB2-2740-9B99-F8EBBB62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" name="Freeform 29">
                <a:extLst>
                  <a:ext uri="{FF2B5EF4-FFF2-40B4-BE49-F238E27FC236}">
                    <a16:creationId xmlns:a16="http://schemas.microsoft.com/office/drawing/2014/main" id="{A003193A-7FFF-DD4B-138D-F70142793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" name="Freeform 30">
                <a:extLst>
                  <a:ext uri="{FF2B5EF4-FFF2-40B4-BE49-F238E27FC236}">
                    <a16:creationId xmlns:a16="http://schemas.microsoft.com/office/drawing/2014/main" id="{2C8AA032-D68D-5367-5E93-AC00D4C26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" name="Freeform 31">
                <a:extLst>
                  <a:ext uri="{FF2B5EF4-FFF2-40B4-BE49-F238E27FC236}">
                    <a16:creationId xmlns:a16="http://schemas.microsoft.com/office/drawing/2014/main" id="{E664301B-43E9-FB22-B7C4-4866F3582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" name="Freeform 32">
                <a:extLst>
                  <a:ext uri="{FF2B5EF4-FFF2-40B4-BE49-F238E27FC236}">
                    <a16:creationId xmlns:a16="http://schemas.microsoft.com/office/drawing/2014/main" id="{8112749A-0188-A150-EDE0-1865FBF5A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Freeform 33">
                <a:extLst>
                  <a:ext uri="{FF2B5EF4-FFF2-40B4-BE49-F238E27FC236}">
                    <a16:creationId xmlns:a16="http://schemas.microsoft.com/office/drawing/2014/main" id="{9E19A886-A85D-D315-69EF-819D49A1A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3" name="Freeform 34">
              <a:extLst>
                <a:ext uri="{FF2B5EF4-FFF2-40B4-BE49-F238E27FC236}">
                  <a16:creationId xmlns:a16="http://schemas.microsoft.com/office/drawing/2014/main" id="{749D7E6C-F925-9411-22DB-3A3C865D6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35">
              <a:extLst>
                <a:ext uri="{FF2B5EF4-FFF2-40B4-BE49-F238E27FC236}">
                  <a16:creationId xmlns:a16="http://schemas.microsoft.com/office/drawing/2014/main" id="{F6732345-C8FB-E9DF-8570-A8F70711F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Oval 36">
              <a:extLst>
                <a:ext uri="{FF2B5EF4-FFF2-40B4-BE49-F238E27FC236}">
                  <a16:creationId xmlns:a16="http://schemas.microsoft.com/office/drawing/2014/main" id="{CDBE1B1E-B2B0-4D8F-B0C9-5BF43257B4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16" name="Oval 37">
              <a:extLst>
                <a:ext uri="{FF2B5EF4-FFF2-40B4-BE49-F238E27FC236}">
                  <a16:creationId xmlns:a16="http://schemas.microsoft.com/office/drawing/2014/main" id="{07E3708C-6754-A749-3AFD-46AA2F7BE5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17" name="Oval 38">
              <a:extLst>
                <a:ext uri="{FF2B5EF4-FFF2-40B4-BE49-F238E27FC236}">
                  <a16:creationId xmlns:a16="http://schemas.microsoft.com/office/drawing/2014/main" id="{21D3C410-836B-27FB-A644-03DF192D8F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18" name="Oval 39">
              <a:extLst>
                <a:ext uri="{FF2B5EF4-FFF2-40B4-BE49-F238E27FC236}">
                  <a16:creationId xmlns:a16="http://schemas.microsoft.com/office/drawing/2014/main" id="{E15A3012-092E-7598-98AE-AAC48B1D95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19" name="Oval 40">
              <a:extLst>
                <a:ext uri="{FF2B5EF4-FFF2-40B4-BE49-F238E27FC236}">
                  <a16:creationId xmlns:a16="http://schemas.microsoft.com/office/drawing/2014/main" id="{C077547C-8376-8788-053B-60E8DB664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CC35F5A-EBD6-9AE8-2692-5A52D88D1487}"/>
              </a:ext>
            </a:extLst>
          </p:cNvPr>
          <p:cNvSpPr/>
          <p:nvPr/>
        </p:nvSpPr>
        <p:spPr>
          <a:xfrm>
            <a:off x="4191000" y="2635161"/>
            <a:ext cx="1575878" cy="766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f(</a:t>
            </a:r>
            <a:r>
              <a:rPr lang="en-CA" sz="2400" dirty="0" err="1">
                <a:solidFill>
                  <a:schemeClr val="tx2"/>
                </a:solidFill>
                <a:sym typeface="Symbol" panose="05050102010706020507" pitchFamily="18" charset="2"/>
              </a:rPr>
              <a:t>i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) = 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chemeClr val="tx2"/>
                </a:solidFill>
                <a:sym typeface="Symbol" panose="05050102010706020507" pitchFamily="18" charset="2"/>
              </a:rPr>
              <a:t>i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 animBg="1"/>
      <p:bldP spid="76" grpId="0"/>
      <p:bldP spid="1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211E8-CC79-46C7-B152-EA8CCAFDD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233A7-8D6F-6CE6-AD70-E80D2FCE2B4F}"/>
              </a:ext>
            </a:extLst>
          </p:cNvPr>
          <p:cNvSpPr/>
          <p:nvPr/>
        </p:nvSpPr>
        <p:spPr>
          <a:xfrm>
            <a:off x="685800" y="6858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Converge:</a:t>
            </a:r>
          </a:p>
          <a:p>
            <a:pPr lvl="0" algn="l">
              <a:defRPr/>
            </a:pPr>
            <a:r>
              <a:rPr lang="en-CA" sz="2400" dirty="0"/>
              <a:t>We say that the sequence </a:t>
            </a:r>
            <a:r>
              <a:rPr lang="en-CA" sz="2400" dirty="0">
                <a:solidFill>
                  <a:schemeClr val="tx2"/>
                </a:solidFill>
              </a:rPr>
              <a:t>f = f(1), f(2), f(3), … </a:t>
            </a:r>
            <a:r>
              <a:rPr lang="en-CA" sz="2400" dirty="0"/>
              <a:t>converges if … ?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lvl="0" algn="l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    $</a:t>
            </a:r>
            <a:r>
              <a:rPr lang="en-CA" sz="2400" dirty="0">
                <a:solidFill>
                  <a:schemeClr val="accent2"/>
                </a:solidFill>
              </a:rPr>
              <a:t>c,</a:t>
            </a:r>
          </a:p>
          <a:p>
            <a:pPr marL="342900" lvl="0" indent="-342900" algn="l">
              <a:buFont typeface="Symbol" panose="05050102010706020507" pitchFamily="18" charset="2"/>
              <a:buChar char=" "/>
              <a:defRPr/>
            </a:pPr>
            <a:endParaRPr lang="en-CA" sz="24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lvl="0" algn="l">
              <a:defRPr/>
            </a:pPr>
            <a:r>
              <a:rPr lang="en-CA" sz="2400" dirty="0">
                <a:sym typeface="Symbol" panose="05050102010706020507" pitchFamily="18" charset="2"/>
              </a:rPr>
              <a:t>Prove that the sequence 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f = 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, 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chemeClr val="tx2"/>
                </a:solidFill>
                <a:sym typeface="Symbol" panose="05050102010706020507" pitchFamily="18" charset="2"/>
              </a:rPr>
              <a:t>2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, 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chemeClr val="tx2"/>
                </a:solidFill>
                <a:sym typeface="Symbol" panose="05050102010706020507" pitchFamily="18" charset="2"/>
              </a:rPr>
              <a:t>3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, 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chemeClr val="tx2"/>
                </a:solidFill>
                <a:sym typeface="Symbol" panose="05050102010706020507" pitchFamily="18" charset="2"/>
              </a:rPr>
              <a:t>4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, …  </a:t>
            </a:r>
            <a:r>
              <a:rPr lang="en-CA" sz="2400" dirty="0" err="1">
                <a:solidFill>
                  <a:schemeClr val="tx2"/>
                </a:solidFill>
                <a:sym typeface="Symbol" panose="05050102010706020507" pitchFamily="18" charset="2"/>
              </a:rPr>
              <a:t>ie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 f(</a:t>
            </a:r>
            <a:r>
              <a:rPr lang="en-CA" sz="2400" dirty="0" err="1">
                <a:solidFill>
                  <a:schemeClr val="tx2"/>
                </a:solidFill>
                <a:sym typeface="Symbol" panose="05050102010706020507" pitchFamily="18" charset="2"/>
              </a:rPr>
              <a:t>i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) = 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 err="1">
                <a:solidFill>
                  <a:schemeClr val="tx2"/>
                </a:solidFill>
                <a:sym typeface="Symbol" panose="05050102010706020507" pitchFamily="18" charset="2"/>
              </a:rPr>
              <a:t>i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  </a:t>
            </a:r>
            <a:r>
              <a:rPr lang="en-CA" sz="2400" dirty="0">
                <a:sym typeface="Symbol" panose="05050102010706020507" pitchFamily="18" charset="2"/>
              </a:rPr>
              <a:t>converges.</a:t>
            </a:r>
            <a:endParaRPr lang="en-CA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29E944-1DFB-2DBC-E99E-CBE58E15D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Playing the Game</a:t>
            </a:r>
            <a:endParaRPr lang="en-CA" alt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0C00CE-0530-CE7F-365C-373AD6872AA8}"/>
              </a:ext>
            </a:extLst>
          </p:cNvPr>
          <p:cNvSpPr txBox="1"/>
          <p:nvPr/>
        </p:nvSpPr>
        <p:spPr>
          <a:xfrm>
            <a:off x="1439279" y="1408838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CA" sz="2400" dirty="0">
                <a:solidFill>
                  <a:srgbClr val="FF0000"/>
                </a:solidFill>
              </a:rPr>
              <a:t>&gt;0,</a:t>
            </a:r>
            <a:endParaRPr lang="en-CA" sz="2400" baseline="-250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B1A91E-9D3A-AAA6-7CA2-CE92BAA7298A}"/>
              </a:ext>
            </a:extLst>
          </p:cNvPr>
          <p:cNvSpPr txBox="1"/>
          <p:nvPr/>
        </p:nvSpPr>
        <p:spPr>
          <a:xfrm>
            <a:off x="2277175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CA" sz="2400" dirty="0">
                <a:solidFill>
                  <a:schemeClr val="accent2"/>
                </a:solidFill>
              </a:rPr>
              <a:t>n</a:t>
            </a:r>
            <a:r>
              <a:rPr lang="en-CA" sz="2400" baseline="-25000" dirty="0">
                <a:solidFill>
                  <a:schemeClr val="accent2"/>
                </a:solidFill>
              </a:rPr>
              <a:t>0</a:t>
            </a:r>
            <a:r>
              <a:rPr lang="en-CA" sz="2400" dirty="0">
                <a:solidFill>
                  <a:schemeClr val="accent2"/>
                </a:solidFill>
              </a:rPr>
              <a:t>,</a:t>
            </a:r>
            <a:endParaRPr lang="en-CA" sz="2400" baseline="-250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D67F6A-59C8-C422-CF53-F380BD7383B8}"/>
              </a:ext>
            </a:extLst>
          </p:cNvPr>
          <p:cNvSpPr txBox="1"/>
          <p:nvPr/>
        </p:nvSpPr>
        <p:spPr>
          <a:xfrm>
            <a:off x="2826259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0000"/>
                </a:solidFill>
              </a:rPr>
              <a:t>n</a:t>
            </a:r>
            <a:r>
              <a:rPr lang="el-GR" altLang="en-US" sz="240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CA" sz="2400" dirty="0">
                <a:solidFill>
                  <a:schemeClr val="accent2"/>
                </a:solidFill>
              </a:rPr>
              <a:t>n</a:t>
            </a:r>
            <a:r>
              <a:rPr lang="en-CA" sz="2400" baseline="-25000" dirty="0">
                <a:solidFill>
                  <a:schemeClr val="accent2"/>
                </a:solidFill>
              </a:rPr>
              <a:t>0</a:t>
            </a:r>
            <a:r>
              <a:rPr lang="en-CA" sz="2400" dirty="0">
                <a:solidFill>
                  <a:schemeClr val="accent2"/>
                </a:solidFill>
              </a:rPr>
              <a:t>,</a:t>
            </a:r>
            <a:endParaRPr lang="en-CA" sz="2400" baseline="-250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111112-B195-B217-55FF-1267E16C6773}"/>
              </a:ext>
            </a:extLst>
          </p:cNvPr>
          <p:cNvSpPr txBox="1"/>
          <p:nvPr/>
        </p:nvSpPr>
        <p:spPr>
          <a:xfrm>
            <a:off x="3750032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CA" sz="2400" dirty="0">
                <a:solidFill>
                  <a:schemeClr val="tx2"/>
                </a:solidFill>
              </a:rPr>
              <a:t>f(</a:t>
            </a:r>
            <a:r>
              <a:rPr lang="en-CA" sz="2400" dirty="0">
                <a:solidFill>
                  <a:srgbClr val="FF0000"/>
                </a:solidFill>
              </a:rPr>
              <a:t>n</a:t>
            </a:r>
            <a:r>
              <a:rPr lang="en-CA" sz="2400" dirty="0">
                <a:solidFill>
                  <a:schemeClr val="tx2"/>
                </a:solidFill>
              </a:rPr>
              <a:t>)</a:t>
            </a:r>
            <a:r>
              <a:rPr lang="en-CA" sz="2400" dirty="0">
                <a:solidFill>
                  <a:srgbClr val="FFC000"/>
                </a:solidFill>
              </a:rPr>
              <a:t>-</a:t>
            </a:r>
            <a:r>
              <a:rPr lang="en-CA" sz="2400" dirty="0">
                <a:solidFill>
                  <a:schemeClr val="accent2"/>
                </a:solidFill>
              </a:rPr>
              <a:t>c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57D7D31-FBFD-B4CE-E15F-5AEA2649BBCD}"/>
              </a:ext>
            </a:extLst>
          </p:cNvPr>
          <p:cNvSpPr/>
          <p:nvPr/>
        </p:nvSpPr>
        <p:spPr>
          <a:xfrm>
            <a:off x="6701566" y="3576883"/>
            <a:ext cx="464062" cy="766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4EF4DB6-9243-A9F5-B7DE-8D335E54BC76}"/>
              </a:ext>
            </a:extLst>
          </p:cNvPr>
          <p:cNvGrpSpPr/>
          <p:nvPr/>
        </p:nvGrpSpPr>
        <p:grpSpPr>
          <a:xfrm>
            <a:off x="4407436" y="3293552"/>
            <a:ext cx="4202707" cy="766517"/>
            <a:chOff x="3931920" y="5127297"/>
            <a:chExt cx="3066068" cy="461665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F804FF6-FC64-05AB-B9D1-E96451377918}"/>
                </a:ext>
              </a:extLst>
            </p:cNvPr>
            <p:cNvCxnSpPr/>
            <p:nvPr/>
          </p:nvCxnSpPr>
          <p:spPr bwMode="auto">
            <a:xfrm>
              <a:off x="3931920" y="528828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B970A54-9573-EC49-EA3B-746A4CA237A9}"/>
                </a:ext>
              </a:extLst>
            </p:cNvPr>
            <p:cNvSpPr/>
            <p:nvPr/>
          </p:nvSpPr>
          <p:spPr>
            <a:xfrm>
              <a:off x="6678670" y="5127297"/>
              <a:ext cx="319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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90D3219-1492-828A-8C68-FA2F5818178A}"/>
              </a:ext>
            </a:extLst>
          </p:cNvPr>
          <p:cNvGrpSpPr/>
          <p:nvPr/>
        </p:nvGrpSpPr>
        <p:grpSpPr>
          <a:xfrm>
            <a:off x="5591175" y="2983777"/>
            <a:ext cx="604686" cy="1383686"/>
            <a:chOff x="6383853" y="4191000"/>
            <a:chExt cx="441146" cy="83337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7FF3746-8D3E-D67A-FACB-6123CBCB0C32}"/>
                </a:ext>
              </a:extLst>
            </p:cNvPr>
            <p:cNvSpPr/>
            <p:nvPr/>
          </p:nvSpPr>
          <p:spPr>
            <a:xfrm>
              <a:off x="6383853" y="4562714"/>
              <a:ext cx="4411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400" dirty="0">
                  <a:solidFill>
                    <a:schemeClr val="accent2"/>
                  </a:solidFill>
                </a:rPr>
                <a:t>n</a:t>
              </a:r>
              <a:r>
                <a:rPr lang="en-CA" sz="2400" baseline="-25000" dirty="0">
                  <a:solidFill>
                    <a:schemeClr val="accent2"/>
                  </a:solidFill>
                </a:rPr>
                <a:t>0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3228E0-92B4-1E68-DBFE-6B51034556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53200" y="4191000"/>
              <a:ext cx="0" cy="615315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9" name="Group 47">
            <a:extLst>
              <a:ext uri="{FF2B5EF4-FFF2-40B4-BE49-F238E27FC236}">
                <a16:creationId xmlns:a16="http://schemas.microsoft.com/office/drawing/2014/main" id="{BBD27E39-457A-310B-601C-BD8651CE8372}"/>
              </a:ext>
            </a:extLst>
          </p:cNvPr>
          <p:cNvGrpSpPr>
            <a:grpSpLocks/>
          </p:cNvGrpSpPr>
          <p:nvPr/>
        </p:nvGrpSpPr>
        <p:grpSpPr bwMode="auto">
          <a:xfrm>
            <a:off x="331080" y="4008575"/>
            <a:ext cx="709440" cy="1085631"/>
            <a:chOff x="2593" y="768"/>
            <a:chExt cx="849" cy="1475"/>
          </a:xfrm>
        </p:grpSpPr>
        <p:sp>
          <p:nvSpPr>
            <p:cNvPr id="130" name="Freeform 48">
              <a:extLst>
                <a:ext uri="{FF2B5EF4-FFF2-40B4-BE49-F238E27FC236}">
                  <a16:creationId xmlns:a16="http://schemas.microsoft.com/office/drawing/2014/main" id="{B8F76CAB-9E74-BB31-22A0-2DEA75435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49">
              <a:extLst>
                <a:ext uri="{FF2B5EF4-FFF2-40B4-BE49-F238E27FC236}">
                  <a16:creationId xmlns:a16="http://schemas.microsoft.com/office/drawing/2014/main" id="{E59A86DD-FB28-2165-B96B-9A932972E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50">
              <a:extLst>
                <a:ext uri="{FF2B5EF4-FFF2-40B4-BE49-F238E27FC236}">
                  <a16:creationId xmlns:a16="http://schemas.microsoft.com/office/drawing/2014/main" id="{1CEDF448-120B-52B0-2C0B-9D163BF43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51">
              <a:extLst>
                <a:ext uri="{FF2B5EF4-FFF2-40B4-BE49-F238E27FC236}">
                  <a16:creationId xmlns:a16="http://schemas.microsoft.com/office/drawing/2014/main" id="{0EAC57DD-CDFC-6AEB-BB20-0FBF3C005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52">
              <a:extLst>
                <a:ext uri="{FF2B5EF4-FFF2-40B4-BE49-F238E27FC236}">
                  <a16:creationId xmlns:a16="http://schemas.microsoft.com/office/drawing/2014/main" id="{19972DC2-D75B-C75F-20EA-8BE7B22FC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53">
              <a:extLst>
                <a:ext uri="{FF2B5EF4-FFF2-40B4-BE49-F238E27FC236}">
                  <a16:creationId xmlns:a16="http://schemas.microsoft.com/office/drawing/2014/main" id="{11E53C38-C3DB-AB2F-19F8-5A1686527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54">
              <a:extLst>
                <a:ext uri="{FF2B5EF4-FFF2-40B4-BE49-F238E27FC236}">
                  <a16:creationId xmlns:a16="http://schemas.microsoft.com/office/drawing/2014/main" id="{D199E72B-D1A0-49D8-4F37-54D22858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" name="Group 55">
              <a:extLst>
                <a:ext uri="{FF2B5EF4-FFF2-40B4-BE49-F238E27FC236}">
                  <a16:creationId xmlns:a16="http://schemas.microsoft.com/office/drawing/2014/main" id="{4213E50A-910E-0569-5989-411BA431F6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38" name="Freeform 56">
                <a:extLst>
                  <a:ext uri="{FF2B5EF4-FFF2-40B4-BE49-F238E27FC236}">
                    <a16:creationId xmlns:a16="http://schemas.microsoft.com/office/drawing/2014/main" id="{D244C947-DA41-998E-3D81-7E34FEAC5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9" name="Freeform 57">
                <a:extLst>
                  <a:ext uri="{FF2B5EF4-FFF2-40B4-BE49-F238E27FC236}">
                    <a16:creationId xmlns:a16="http://schemas.microsoft.com/office/drawing/2014/main" id="{62CD8D44-C62D-15B0-BAA6-C00374AD3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75" name="AutoShape 38">
            <a:extLst>
              <a:ext uri="{FF2B5EF4-FFF2-40B4-BE49-F238E27FC236}">
                <a16:creationId xmlns:a16="http://schemas.microsoft.com/office/drawing/2014/main" id="{9C7FEF0B-2DE7-E00D-7C18-2D836D33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103" y="4303868"/>
            <a:ext cx="7081268" cy="914400"/>
          </a:xfrm>
          <a:prstGeom prst="wedgeRoundRectCallout">
            <a:avLst>
              <a:gd name="adj1" fmla="val -54195"/>
              <a:gd name="adj2" fmla="val -23339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CA" sz="2400" dirty="0">
                <a:sym typeface="Symbol" panose="05050102010706020507" pitchFamily="18" charset="2"/>
              </a:rPr>
              <a:t>“Goes to” means that </a:t>
            </a:r>
            <a:r>
              <a:rPr lang="en-CA" sz="2400" dirty="0">
                <a:solidFill>
                  <a:srgbClr val="FFFF00"/>
                </a:solidFill>
                <a:sym typeface="Symbol" panose="05050102010706020507" pitchFamily="18" charset="2"/>
              </a:rPr>
              <a:t>f(</a:t>
            </a:r>
            <a:r>
              <a:rPr lang="en-CA" sz="2400" dirty="0" err="1">
                <a:solidFill>
                  <a:srgbClr val="FFFF00"/>
                </a:solidFill>
                <a:sym typeface="Symbol" panose="05050102010706020507" pitchFamily="18" charset="2"/>
              </a:rPr>
              <a:t>i</a:t>
            </a:r>
            <a:r>
              <a:rPr lang="en-CA" sz="2400" dirty="0">
                <a:solidFill>
                  <a:srgbClr val="FFFF00"/>
                </a:solidFill>
                <a:sym typeface="Symbol" panose="05050102010706020507" pitchFamily="18" charset="2"/>
              </a:rPr>
              <a:t>)</a:t>
            </a:r>
            <a:r>
              <a:rPr lang="en-CA" sz="2400" dirty="0">
                <a:sym typeface="Symbol" panose="05050102010706020507" pitchFamily="18" charset="2"/>
              </a:rPr>
              <a:t> and </a:t>
            </a:r>
            <a:r>
              <a:rPr lang="en-CA" sz="2400" dirty="0">
                <a:solidFill>
                  <a:schemeClr val="accent2"/>
                </a:solidFill>
                <a:sym typeface="Symbol" panose="05050102010706020507" pitchFamily="18" charset="2"/>
              </a:rPr>
              <a:t>c</a:t>
            </a:r>
            <a:r>
              <a:rPr lang="en-CA" sz="2400" dirty="0">
                <a:sym typeface="Symbol" panose="05050102010706020507" pitchFamily="18" charset="2"/>
              </a:rPr>
              <a:t> get very close.</a:t>
            </a:r>
            <a:endParaRPr lang="en-US" sz="2400" dirty="0">
              <a:solidFill>
                <a:srgbClr val="FFFFFF"/>
              </a:solidFill>
              <a:sym typeface="Symbol" pitchFamily="18" charset="2"/>
            </a:endParaRP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sz="2400" dirty="0">
                <a:solidFill>
                  <a:srgbClr val="FFFFFF"/>
                </a:solidFill>
                <a:sym typeface="Symbol" pitchFamily="18" charset="2"/>
              </a:rPr>
              <a:t>I get to decide how close I demand that they get.</a:t>
            </a:r>
            <a:endParaRPr lang="en-US" sz="2400" dirty="0">
              <a:solidFill>
                <a:srgbClr val="FFC000"/>
              </a:solidFill>
              <a:latin typeface="Times New Roman"/>
            </a:endParaRPr>
          </a:p>
        </p:txBody>
      </p:sp>
      <p:sp>
        <p:nvSpPr>
          <p:cNvPr id="20" name="AutoShape 38">
            <a:extLst>
              <a:ext uri="{FF2B5EF4-FFF2-40B4-BE49-F238E27FC236}">
                <a16:creationId xmlns:a16="http://schemas.microsoft.com/office/drawing/2014/main" id="{236E5352-D01D-C0F5-4D12-032118C44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103" y="5296149"/>
            <a:ext cx="5855498" cy="571251"/>
          </a:xfrm>
          <a:prstGeom prst="wedgeRoundRectCallout">
            <a:avLst>
              <a:gd name="adj1" fmla="val -55349"/>
              <a:gd name="adj2" fmla="val -29135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sz="2400" dirty="0">
                <a:solidFill>
                  <a:srgbClr val="FFFFFF"/>
                </a:solidFill>
                <a:sym typeface="Symbol" pitchFamily="18" charset="2"/>
              </a:rPr>
              <a:t>And they must be that close for every big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  <a:endParaRPr lang="en-US" sz="2400" dirty="0">
              <a:solidFill>
                <a:srgbClr val="FFC000"/>
              </a:solidFill>
              <a:latin typeface="Times New Roman"/>
            </a:endParaRPr>
          </a:p>
        </p:txBody>
      </p:sp>
      <p:grpSp>
        <p:nvGrpSpPr>
          <p:cNvPr id="21" name="Group 26">
            <a:extLst>
              <a:ext uri="{FF2B5EF4-FFF2-40B4-BE49-F238E27FC236}">
                <a16:creationId xmlns:a16="http://schemas.microsoft.com/office/drawing/2014/main" id="{CF89AB99-4D68-1911-E7DD-0A95E0B0254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12504" y="5638800"/>
            <a:ext cx="714388" cy="914400"/>
            <a:chOff x="2308" y="1513"/>
            <a:chExt cx="1162" cy="2570"/>
          </a:xfrm>
        </p:grpSpPr>
        <p:grpSp>
          <p:nvGrpSpPr>
            <p:cNvPr id="22" name="Group 27">
              <a:extLst>
                <a:ext uri="{FF2B5EF4-FFF2-40B4-BE49-F238E27FC236}">
                  <a16:creationId xmlns:a16="http://schemas.microsoft.com/office/drawing/2014/main" id="{4CC201E1-0071-AFDE-20D4-5F2D06FFCC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A9C0F023-E501-55CA-924C-7802836BA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4608AA7D-2963-05A2-E7F8-E81B5D8DA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2D4D0585-70F3-3333-6BC1-65038415C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C26D71CA-24AF-26D3-6706-47662C2BE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C5A28B91-E2A4-311E-BE43-D1F8CD48D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902414C1-6FAD-CC43-FE7B-081266763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3" name="Freeform 34">
              <a:extLst>
                <a:ext uri="{FF2B5EF4-FFF2-40B4-BE49-F238E27FC236}">
                  <a16:creationId xmlns:a16="http://schemas.microsoft.com/office/drawing/2014/main" id="{D1D34185-4CB7-784F-4C62-FAB05A06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BA9145BF-87EF-E54D-77DD-A3A7600F7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Oval 36">
              <a:extLst>
                <a:ext uri="{FF2B5EF4-FFF2-40B4-BE49-F238E27FC236}">
                  <a16:creationId xmlns:a16="http://schemas.microsoft.com/office/drawing/2014/main" id="{B3438BEA-80B4-E2FE-7C0C-84F524C5C3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6" name="Oval 37">
              <a:extLst>
                <a:ext uri="{FF2B5EF4-FFF2-40B4-BE49-F238E27FC236}">
                  <a16:creationId xmlns:a16="http://schemas.microsoft.com/office/drawing/2014/main" id="{04795CA1-9435-E7E0-73A9-AA23405348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7" name="Oval 38">
              <a:extLst>
                <a:ext uri="{FF2B5EF4-FFF2-40B4-BE49-F238E27FC236}">
                  <a16:creationId xmlns:a16="http://schemas.microsoft.com/office/drawing/2014/main" id="{4A511177-EA04-E815-9CB3-3DA46C0A0D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8" name="Oval 39">
              <a:extLst>
                <a:ext uri="{FF2B5EF4-FFF2-40B4-BE49-F238E27FC236}">
                  <a16:creationId xmlns:a16="http://schemas.microsoft.com/office/drawing/2014/main" id="{A8AAD7DB-A4F5-5C7A-8F37-54BDE4052C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9" name="Oval 40">
              <a:extLst>
                <a:ext uri="{FF2B5EF4-FFF2-40B4-BE49-F238E27FC236}">
                  <a16:creationId xmlns:a16="http://schemas.microsoft.com/office/drawing/2014/main" id="{02327E53-A0F0-2F3A-F7CB-0381C9D5A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36" name="AutoShape 38">
            <a:extLst>
              <a:ext uri="{FF2B5EF4-FFF2-40B4-BE49-F238E27FC236}">
                <a16:creationId xmlns:a16="http://schemas.microsoft.com/office/drawing/2014/main" id="{3D66EE72-3920-6714-16D8-D02A08F04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102" y="5938549"/>
            <a:ext cx="4941097" cy="565906"/>
          </a:xfrm>
          <a:prstGeom prst="wedgeRoundRectCallout">
            <a:avLst>
              <a:gd name="adj1" fmla="val -55806"/>
              <a:gd name="adj2" fmla="val -40642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sz="2400" dirty="0">
                <a:solidFill>
                  <a:srgbClr val="FFFFFF"/>
                </a:solidFill>
                <a:sym typeface="Symbol" pitchFamily="18" charset="2"/>
              </a:rPr>
              <a:t>I get to define the definition of “big”</a:t>
            </a:r>
            <a:endParaRPr lang="en-US" sz="2400" dirty="0">
              <a:solidFill>
                <a:srgbClr val="FFC000"/>
              </a:solidFill>
              <a:latin typeface="Times New Roman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3E66754-F020-076D-B183-EFA38D979991}"/>
              </a:ext>
            </a:extLst>
          </p:cNvPr>
          <p:cNvGrpSpPr/>
          <p:nvPr/>
        </p:nvGrpSpPr>
        <p:grpSpPr>
          <a:xfrm>
            <a:off x="4191000" y="2635161"/>
            <a:ext cx="4164103" cy="1479639"/>
            <a:chOff x="5454613" y="4499489"/>
            <a:chExt cx="3037901" cy="89117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8D91AAC-0FA1-8F41-19F9-4DF3E65A8B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15938" y="4724400"/>
              <a:ext cx="0" cy="60960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623ABAB-0942-55D6-7A77-43F206FA87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12514" y="518160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9514F00-4DC4-05AC-5B57-D2903C7A4479}"/>
                </a:ext>
              </a:extLst>
            </p:cNvPr>
            <p:cNvSpPr/>
            <p:nvPr/>
          </p:nvSpPr>
          <p:spPr>
            <a:xfrm>
              <a:off x="5454613" y="4499489"/>
              <a:ext cx="11496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400" dirty="0">
                  <a:solidFill>
                    <a:schemeClr val="tx2"/>
                  </a:solidFill>
                  <a:sym typeface="Symbol" panose="05050102010706020507" pitchFamily="18" charset="2"/>
                </a:rPr>
                <a:t>f(</a:t>
              </a:r>
              <a:r>
                <a:rPr lang="en-CA" sz="2400" dirty="0" err="1">
                  <a:solidFill>
                    <a:schemeClr val="tx2"/>
                  </a:solidFill>
                  <a:sym typeface="Symbol" panose="05050102010706020507" pitchFamily="18" charset="2"/>
                </a:rPr>
                <a:t>i</a:t>
              </a:r>
              <a:r>
                <a:rPr lang="en-CA" sz="2400" dirty="0">
                  <a:solidFill>
                    <a:schemeClr val="tx2"/>
                  </a:solidFill>
                  <a:sym typeface="Symbol" panose="05050102010706020507" pitchFamily="18" charset="2"/>
                </a:rPr>
                <a:t>) = </a:t>
              </a:r>
              <a:r>
                <a:rPr lang="en-CA" sz="2400" baseline="30000" dirty="0">
                  <a:solidFill>
                    <a:schemeClr val="tx2"/>
                  </a:solidFill>
                  <a:sym typeface="Symbol" panose="05050102010706020507" pitchFamily="18" charset="2"/>
                </a:rPr>
                <a:t>1</a:t>
              </a:r>
              <a:r>
                <a:rPr lang="en-CA" sz="2400" dirty="0">
                  <a:solidFill>
                    <a:schemeClr val="tx2"/>
                  </a:solidFill>
                  <a:sym typeface="Symbol" panose="05050102010706020507" pitchFamily="18" charset="2"/>
                </a:rPr>
                <a:t>/</a:t>
              </a:r>
              <a:r>
                <a:rPr lang="en-CA" sz="2400" baseline="-25000" dirty="0">
                  <a:solidFill>
                    <a:schemeClr val="tx2"/>
                  </a:solidFill>
                  <a:sym typeface="Symbol" panose="05050102010706020507" pitchFamily="18" charset="2"/>
                </a:rPr>
                <a:t>i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C76785E-9CD1-B271-0843-FA98838BEBF7}"/>
                </a:ext>
              </a:extLst>
            </p:cNvPr>
            <p:cNvSpPr/>
            <p:nvPr/>
          </p:nvSpPr>
          <p:spPr bwMode="auto">
            <a:xfrm>
              <a:off x="5733494" y="4735386"/>
              <a:ext cx="2738617" cy="388881"/>
            </a:xfrm>
            <a:custGeom>
              <a:avLst/>
              <a:gdLst>
                <a:gd name="connsiteX0" fmla="*/ 2166551 w 2166551"/>
                <a:gd name="connsiteY0" fmla="*/ 1565189 h 1565189"/>
                <a:gd name="connsiteX1" fmla="*/ 387178 w 2166551"/>
                <a:gd name="connsiteY1" fmla="*/ 1532237 h 1565189"/>
                <a:gd name="connsiteX2" fmla="*/ 387178 w 2166551"/>
                <a:gd name="connsiteY2" fmla="*/ 1515762 h 1565189"/>
                <a:gd name="connsiteX3" fmla="*/ 123567 w 2166551"/>
                <a:gd name="connsiteY3" fmla="*/ 947351 h 1565189"/>
                <a:gd name="connsiteX4" fmla="*/ 0 w 2166551"/>
                <a:gd name="connsiteY4" fmla="*/ 0 h 1565189"/>
                <a:gd name="connsiteX0" fmla="*/ 2166551 w 2166551"/>
                <a:gd name="connsiteY0" fmla="*/ 1565189 h 1565189"/>
                <a:gd name="connsiteX1" fmla="*/ 387178 w 2166551"/>
                <a:gd name="connsiteY1" fmla="*/ 1532237 h 1565189"/>
                <a:gd name="connsiteX2" fmla="*/ 296562 w 2166551"/>
                <a:gd name="connsiteY2" fmla="*/ 1474573 h 1565189"/>
                <a:gd name="connsiteX3" fmla="*/ 123567 w 2166551"/>
                <a:gd name="connsiteY3" fmla="*/ 947351 h 1565189"/>
                <a:gd name="connsiteX4" fmla="*/ 0 w 2166551"/>
                <a:gd name="connsiteY4" fmla="*/ 0 h 1565189"/>
                <a:gd name="connsiteX0" fmla="*/ 2166551 w 2166551"/>
                <a:gd name="connsiteY0" fmla="*/ 1565189 h 1565189"/>
                <a:gd name="connsiteX1" fmla="*/ 387178 w 2166551"/>
                <a:gd name="connsiteY1" fmla="*/ 1532237 h 1565189"/>
                <a:gd name="connsiteX2" fmla="*/ 123567 w 2166551"/>
                <a:gd name="connsiteY2" fmla="*/ 947351 h 1565189"/>
                <a:gd name="connsiteX3" fmla="*/ 0 w 2166551"/>
                <a:gd name="connsiteY3" fmla="*/ 0 h 1565189"/>
                <a:gd name="connsiteX0" fmla="*/ 2166551 w 2166551"/>
                <a:gd name="connsiteY0" fmla="*/ 1565189 h 1565189"/>
                <a:gd name="connsiteX1" fmla="*/ 387178 w 2166551"/>
                <a:gd name="connsiteY1" fmla="*/ 1532237 h 1565189"/>
                <a:gd name="connsiteX2" fmla="*/ 0 w 2166551"/>
                <a:gd name="connsiteY2" fmla="*/ 0 h 1565189"/>
                <a:gd name="connsiteX0" fmla="*/ 2166551 w 2166551"/>
                <a:gd name="connsiteY0" fmla="*/ 1565189 h 1565189"/>
                <a:gd name="connsiteX1" fmla="*/ 321275 w 2166551"/>
                <a:gd name="connsiteY1" fmla="*/ 1495167 h 1565189"/>
                <a:gd name="connsiteX2" fmla="*/ 0 w 2166551"/>
                <a:gd name="connsiteY2" fmla="*/ 0 h 1565189"/>
                <a:gd name="connsiteX0" fmla="*/ 2166551 w 2166551"/>
                <a:gd name="connsiteY0" fmla="*/ 1565189 h 1565189"/>
                <a:gd name="connsiteX1" fmla="*/ 321275 w 2166551"/>
                <a:gd name="connsiteY1" fmla="*/ 1495167 h 1565189"/>
                <a:gd name="connsiteX2" fmla="*/ 0 w 2166551"/>
                <a:gd name="connsiteY2" fmla="*/ 0 h 1565189"/>
                <a:gd name="connsiteX0" fmla="*/ 2166551 w 2166551"/>
                <a:gd name="connsiteY0" fmla="*/ 1565189 h 1565189"/>
                <a:gd name="connsiteX1" fmla="*/ 321275 w 2166551"/>
                <a:gd name="connsiteY1" fmla="*/ 1495167 h 1565189"/>
                <a:gd name="connsiteX2" fmla="*/ 0 w 2166551"/>
                <a:gd name="connsiteY2" fmla="*/ 0 h 1565189"/>
                <a:gd name="connsiteX0" fmla="*/ 2169039 w 2169039"/>
                <a:gd name="connsiteY0" fmla="*/ 1565189 h 1565189"/>
                <a:gd name="connsiteX1" fmla="*/ 323763 w 2169039"/>
                <a:gd name="connsiteY1" fmla="*/ 1495167 h 1565189"/>
                <a:gd name="connsiteX2" fmla="*/ 2488 w 2169039"/>
                <a:gd name="connsiteY2" fmla="*/ 0 h 1565189"/>
                <a:gd name="connsiteX0" fmla="*/ 2166551 w 2166551"/>
                <a:gd name="connsiteY0" fmla="*/ 1565189 h 1565189"/>
                <a:gd name="connsiteX1" fmla="*/ 321275 w 2166551"/>
                <a:gd name="connsiteY1" fmla="*/ 1495167 h 1565189"/>
                <a:gd name="connsiteX2" fmla="*/ 0 w 2166551"/>
                <a:gd name="connsiteY2" fmla="*/ 0 h 1565189"/>
                <a:gd name="connsiteX0" fmla="*/ 2178942 w 2178942"/>
                <a:gd name="connsiteY0" fmla="*/ 1565189 h 1565189"/>
                <a:gd name="connsiteX1" fmla="*/ 230299 w 2178942"/>
                <a:gd name="connsiteY1" fmla="*/ 1452760 h 1565189"/>
                <a:gd name="connsiteX2" fmla="*/ 12391 w 2178942"/>
                <a:gd name="connsiteY2" fmla="*/ 0 h 1565189"/>
                <a:gd name="connsiteX0" fmla="*/ 2201177 w 2201177"/>
                <a:gd name="connsiteY0" fmla="*/ 1565189 h 1565189"/>
                <a:gd name="connsiteX1" fmla="*/ 204826 w 2201177"/>
                <a:gd name="connsiteY1" fmla="*/ 1431556 h 1565189"/>
                <a:gd name="connsiteX2" fmla="*/ 34626 w 2201177"/>
                <a:gd name="connsiteY2" fmla="*/ 0 h 1565189"/>
                <a:gd name="connsiteX0" fmla="*/ 2201177 w 2201177"/>
                <a:gd name="connsiteY0" fmla="*/ 1565189 h 1573542"/>
                <a:gd name="connsiteX1" fmla="*/ 204826 w 2201177"/>
                <a:gd name="connsiteY1" fmla="*/ 1431556 h 1573542"/>
                <a:gd name="connsiteX2" fmla="*/ 34626 w 2201177"/>
                <a:gd name="connsiteY2" fmla="*/ 0 h 1573542"/>
                <a:gd name="connsiteX0" fmla="*/ 2201177 w 2201177"/>
                <a:gd name="connsiteY0" fmla="*/ 1565189 h 1565189"/>
                <a:gd name="connsiteX1" fmla="*/ 204826 w 2201177"/>
                <a:gd name="connsiteY1" fmla="*/ 1431556 h 1565189"/>
                <a:gd name="connsiteX2" fmla="*/ 34626 w 2201177"/>
                <a:gd name="connsiteY2" fmla="*/ 0 h 1565189"/>
                <a:gd name="connsiteX0" fmla="*/ 2184341 w 2184341"/>
                <a:gd name="connsiteY0" fmla="*/ 1565189 h 1565189"/>
                <a:gd name="connsiteX1" fmla="*/ 187990 w 2184341"/>
                <a:gd name="connsiteY1" fmla="*/ 1431556 h 1565189"/>
                <a:gd name="connsiteX2" fmla="*/ 17790 w 2184341"/>
                <a:gd name="connsiteY2" fmla="*/ 0 h 1565189"/>
                <a:gd name="connsiteX0" fmla="*/ 2197061 w 2197061"/>
                <a:gd name="connsiteY0" fmla="*/ 1565189 h 1565189"/>
                <a:gd name="connsiteX1" fmla="*/ 200710 w 2197061"/>
                <a:gd name="connsiteY1" fmla="*/ 1431556 h 1565189"/>
                <a:gd name="connsiteX2" fmla="*/ 30510 w 2197061"/>
                <a:gd name="connsiteY2" fmla="*/ 0 h 1565189"/>
                <a:gd name="connsiteX0" fmla="*/ 2248510 w 2248510"/>
                <a:gd name="connsiteY0" fmla="*/ 1562539 h 1562539"/>
                <a:gd name="connsiteX1" fmla="*/ 252159 w 2248510"/>
                <a:gd name="connsiteY1" fmla="*/ 1428906 h 1562539"/>
                <a:gd name="connsiteX2" fmla="*/ 7747 w 2248510"/>
                <a:gd name="connsiteY2" fmla="*/ 0 h 1562539"/>
                <a:gd name="connsiteX0" fmla="*/ 2241725 w 2241725"/>
                <a:gd name="connsiteY0" fmla="*/ 1562539 h 1562539"/>
                <a:gd name="connsiteX1" fmla="*/ 245374 w 2241725"/>
                <a:gd name="connsiteY1" fmla="*/ 1428906 h 1562539"/>
                <a:gd name="connsiteX2" fmla="*/ 962 w 2241725"/>
                <a:gd name="connsiteY2" fmla="*/ 0 h 1562539"/>
                <a:gd name="connsiteX0" fmla="*/ 2241725 w 2241725"/>
                <a:gd name="connsiteY0" fmla="*/ 1562539 h 1572781"/>
                <a:gd name="connsiteX1" fmla="*/ 245374 w 2241725"/>
                <a:gd name="connsiteY1" fmla="*/ 1428906 h 1572781"/>
                <a:gd name="connsiteX2" fmla="*/ 962 w 2241725"/>
                <a:gd name="connsiteY2" fmla="*/ 0 h 1572781"/>
                <a:gd name="connsiteX0" fmla="*/ 2241725 w 2241725"/>
                <a:gd name="connsiteY0" fmla="*/ 1562539 h 1562539"/>
                <a:gd name="connsiteX1" fmla="*/ 245374 w 2241725"/>
                <a:gd name="connsiteY1" fmla="*/ 1428906 h 1562539"/>
                <a:gd name="connsiteX2" fmla="*/ 962 w 2241725"/>
                <a:gd name="connsiteY2" fmla="*/ 0 h 1562539"/>
                <a:gd name="connsiteX0" fmla="*/ 2241725 w 2241725"/>
                <a:gd name="connsiteY0" fmla="*/ 1562539 h 1581189"/>
                <a:gd name="connsiteX1" fmla="*/ 245374 w 2241725"/>
                <a:gd name="connsiteY1" fmla="*/ 1428906 h 1581189"/>
                <a:gd name="connsiteX2" fmla="*/ 962 w 2241725"/>
                <a:gd name="connsiteY2" fmla="*/ 0 h 1581189"/>
                <a:gd name="connsiteX0" fmla="*/ 2262665 w 2262665"/>
                <a:gd name="connsiteY0" fmla="*/ 1594345 h 1603246"/>
                <a:gd name="connsiteX1" fmla="*/ 263663 w 2262665"/>
                <a:gd name="connsiteY1" fmla="*/ 1428906 h 1603246"/>
                <a:gd name="connsiteX2" fmla="*/ 19251 w 2262665"/>
                <a:gd name="connsiteY2" fmla="*/ 0 h 1603246"/>
                <a:gd name="connsiteX0" fmla="*/ 2299886 w 2299886"/>
                <a:gd name="connsiteY0" fmla="*/ 1607597 h 1617242"/>
                <a:gd name="connsiteX1" fmla="*/ 300884 w 2299886"/>
                <a:gd name="connsiteY1" fmla="*/ 1442158 h 1617242"/>
                <a:gd name="connsiteX2" fmla="*/ 6114 w 2299886"/>
                <a:gd name="connsiteY2" fmla="*/ 0 h 1617242"/>
                <a:gd name="connsiteX0" fmla="*/ 2310464 w 2310464"/>
                <a:gd name="connsiteY0" fmla="*/ 1607597 h 1617242"/>
                <a:gd name="connsiteX1" fmla="*/ 311462 w 2310464"/>
                <a:gd name="connsiteY1" fmla="*/ 1442158 h 1617242"/>
                <a:gd name="connsiteX2" fmla="*/ 16692 w 2310464"/>
                <a:gd name="connsiteY2" fmla="*/ 0 h 1617242"/>
                <a:gd name="connsiteX0" fmla="*/ 2299887 w 2299887"/>
                <a:gd name="connsiteY0" fmla="*/ 1607597 h 1617242"/>
                <a:gd name="connsiteX1" fmla="*/ 300885 w 2299887"/>
                <a:gd name="connsiteY1" fmla="*/ 1442158 h 1617242"/>
                <a:gd name="connsiteX2" fmla="*/ 6115 w 2299887"/>
                <a:gd name="connsiteY2" fmla="*/ 0 h 1617242"/>
                <a:gd name="connsiteX0" fmla="*/ 2299887 w 2299887"/>
                <a:gd name="connsiteY0" fmla="*/ 1607597 h 1617242"/>
                <a:gd name="connsiteX1" fmla="*/ 300885 w 2299887"/>
                <a:gd name="connsiteY1" fmla="*/ 1442158 h 1617242"/>
                <a:gd name="connsiteX2" fmla="*/ 6115 w 2299887"/>
                <a:gd name="connsiteY2" fmla="*/ 0 h 1617242"/>
                <a:gd name="connsiteX0" fmla="*/ 2341479 w 2341479"/>
                <a:gd name="connsiteY0" fmla="*/ 1612898 h 1622843"/>
                <a:gd name="connsiteX1" fmla="*/ 342477 w 2341479"/>
                <a:gd name="connsiteY1" fmla="*/ 1447459 h 1622843"/>
                <a:gd name="connsiteX2" fmla="*/ 0 w 2341479"/>
                <a:gd name="connsiteY2" fmla="*/ 0 h 1622843"/>
                <a:gd name="connsiteX0" fmla="*/ 2292434 w 2292434"/>
                <a:gd name="connsiteY0" fmla="*/ 864233 h 864233"/>
                <a:gd name="connsiteX1" fmla="*/ 293432 w 2292434"/>
                <a:gd name="connsiteY1" fmla="*/ 698794 h 864233"/>
                <a:gd name="connsiteX2" fmla="*/ 8105 w 2292434"/>
                <a:gd name="connsiteY2" fmla="*/ 0 h 864233"/>
                <a:gd name="connsiteX0" fmla="*/ 2307513 w 2307513"/>
                <a:gd name="connsiteY0" fmla="*/ 864233 h 864233"/>
                <a:gd name="connsiteX1" fmla="*/ 262791 w 2307513"/>
                <a:gd name="connsiteY1" fmla="*/ 544489 h 864233"/>
                <a:gd name="connsiteX2" fmla="*/ 23184 w 2307513"/>
                <a:gd name="connsiteY2" fmla="*/ 0 h 864233"/>
                <a:gd name="connsiteX0" fmla="*/ 2385786 w 2385786"/>
                <a:gd name="connsiteY0" fmla="*/ 772793 h 772793"/>
                <a:gd name="connsiteX1" fmla="*/ 266769 w 2385786"/>
                <a:gd name="connsiteY1" fmla="*/ 544489 h 772793"/>
                <a:gd name="connsiteX2" fmla="*/ 27162 w 2385786"/>
                <a:gd name="connsiteY2" fmla="*/ 0 h 772793"/>
                <a:gd name="connsiteX0" fmla="*/ 2358624 w 2358624"/>
                <a:gd name="connsiteY0" fmla="*/ 772793 h 772793"/>
                <a:gd name="connsiteX1" fmla="*/ 239607 w 2358624"/>
                <a:gd name="connsiteY1" fmla="*/ 544489 h 772793"/>
                <a:gd name="connsiteX2" fmla="*/ 0 w 2358624"/>
                <a:gd name="connsiteY2" fmla="*/ 0 h 772793"/>
                <a:gd name="connsiteX0" fmla="*/ 2358624 w 2358624"/>
                <a:gd name="connsiteY0" fmla="*/ 772793 h 772793"/>
                <a:gd name="connsiteX1" fmla="*/ 239607 w 2358624"/>
                <a:gd name="connsiteY1" fmla="*/ 544489 h 772793"/>
                <a:gd name="connsiteX2" fmla="*/ 0 w 2358624"/>
                <a:gd name="connsiteY2" fmla="*/ 0 h 772793"/>
                <a:gd name="connsiteX0" fmla="*/ 2314158 w 2314158"/>
                <a:gd name="connsiteY0" fmla="*/ 381261 h 381261"/>
                <a:gd name="connsiteX1" fmla="*/ 195141 w 2314158"/>
                <a:gd name="connsiteY1" fmla="*/ 152957 h 381261"/>
                <a:gd name="connsiteX2" fmla="*/ 42266 w 2314158"/>
                <a:gd name="connsiteY2" fmla="*/ 0 h 381261"/>
                <a:gd name="connsiteX0" fmla="*/ 2291494 w 2291494"/>
                <a:gd name="connsiteY0" fmla="*/ 381261 h 381261"/>
                <a:gd name="connsiteX1" fmla="*/ 172477 w 2291494"/>
                <a:gd name="connsiteY1" fmla="*/ 152957 h 381261"/>
                <a:gd name="connsiteX2" fmla="*/ 19602 w 2291494"/>
                <a:gd name="connsiteY2" fmla="*/ 0 h 381261"/>
                <a:gd name="connsiteX0" fmla="*/ 2271892 w 2271892"/>
                <a:gd name="connsiteY0" fmla="*/ 381261 h 381261"/>
                <a:gd name="connsiteX1" fmla="*/ 152875 w 2271892"/>
                <a:gd name="connsiteY1" fmla="*/ 152957 h 381261"/>
                <a:gd name="connsiteX2" fmla="*/ 0 w 2271892"/>
                <a:gd name="connsiteY2" fmla="*/ 0 h 381261"/>
                <a:gd name="connsiteX0" fmla="*/ 2271892 w 2271892"/>
                <a:gd name="connsiteY0" fmla="*/ 381261 h 381261"/>
                <a:gd name="connsiteX1" fmla="*/ 152875 w 2271892"/>
                <a:gd name="connsiteY1" fmla="*/ 152957 h 381261"/>
                <a:gd name="connsiteX2" fmla="*/ 0 w 2271892"/>
                <a:gd name="connsiteY2" fmla="*/ 0 h 381261"/>
                <a:gd name="connsiteX0" fmla="*/ 2784626 w 2784626"/>
                <a:gd name="connsiteY0" fmla="*/ 388881 h 388881"/>
                <a:gd name="connsiteX1" fmla="*/ 198884 w 2784626"/>
                <a:gd name="connsiteY1" fmla="*/ 152957 h 388881"/>
                <a:gd name="connsiteX2" fmla="*/ 46009 w 2784626"/>
                <a:gd name="connsiteY2" fmla="*/ 0 h 388881"/>
                <a:gd name="connsiteX0" fmla="*/ 2738617 w 2738617"/>
                <a:gd name="connsiteY0" fmla="*/ 388881 h 388881"/>
                <a:gd name="connsiteX1" fmla="*/ 152875 w 2738617"/>
                <a:gd name="connsiteY1" fmla="*/ 152957 h 388881"/>
                <a:gd name="connsiteX2" fmla="*/ 0 w 2738617"/>
                <a:gd name="connsiteY2" fmla="*/ 0 h 388881"/>
                <a:gd name="connsiteX0" fmla="*/ 2738617 w 2738617"/>
                <a:gd name="connsiteY0" fmla="*/ 388881 h 388881"/>
                <a:gd name="connsiteX1" fmla="*/ 162672 w 2738617"/>
                <a:gd name="connsiteY1" fmla="*/ 149691 h 388881"/>
                <a:gd name="connsiteX2" fmla="*/ 0 w 2738617"/>
                <a:gd name="connsiteY2" fmla="*/ 0 h 38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8617" h="388881">
                  <a:moveTo>
                    <a:pt x="2738617" y="388881"/>
                  </a:moveTo>
                  <a:cubicBezTo>
                    <a:pt x="2123525" y="365540"/>
                    <a:pt x="501542" y="465965"/>
                    <a:pt x="162672" y="149691"/>
                  </a:cubicBezTo>
                  <a:cubicBezTo>
                    <a:pt x="-176198" y="-166583"/>
                    <a:pt x="196300" y="207582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9A53464-BAF8-124D-A33D-677ABEAFD885}"/>
                </a:ext>
              </a:extLst>
            </p:cNvPr>
            <p:cNvSpPr/>
            <p:nvPr/>
          </p:nvSpPr>
          <p:spPr>
            <a:xfrm>
              <a:off x="8261496" y="5112605"/>
              <a:ext cx="196704" cy="278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4FF125D9-672A-6EBF-FBC3-07E117EE2031}"/>
              </a:ext>
            </a:extLst>
          </p:cNvPr>
          <p:cNvSpPr/>
          <p:nvPr/>
        </p:nvSpPr>
        <p:spPr>
          <a:xfrm>
            <a:off x="8321842" y="3525902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400" dirty="0">
                <a:solidFill>
                  <a:schemeClr val="accent2"/>
                </a:solidFill>
              </a:rPr>
              <a:t>c=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81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5" grpId="0"/>
      <p:bldP spid="75" grpId="0" animBg="1"/>
      <p:bldP spid="20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9348A7-8428-2048-62AE-36CEF306D725}"/>
              </a:ext>
            </a:extLst>
          </p:cNvPr>
          <p:cNvSpPr txBox="1"/>
          <p:nvPr/>
        </p:nvSpPr>
        <p:spPr>
          <a:xfrm>
            <a:off x="152400" y="1190685"/>
            <a:ext cx="8610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DO NOT DO PROBLEMS OF THE FORM:</a:t>
            </a:r>
          </a:p>
          <a:p>
            <a:pPr algn="l"/>
            <a:r>
              <a:rPr lang="en-US" sz="2400" dirty="0"/>
              <a:t>  </a:t>
            </a:r>
            <a:r>
              <a:rPr lang="en-US" sz="2400" dirty="0">
                <a:solidFill>
                  <a:srgbClr val="FFC000"/>
                </a:solidFill>
              </a:rPr>
              <a:t>[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sz="2400" dirty="0">
                <a:solidFill>
                  <a:srgbClr val="FFC000"/>
                </a:solidFill>
              </a:rPr>
              <a:t>x A(x)]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solidFill>
                  <a:srgbClr val="FFC000"/>
                </a:solidFill>
              </a:rPr>
              <a:t>  [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</a:t>
            </a:r>
            <a:r>
              <a:rPr lang="en-US" sz="2400" dirty="0">
                <a:solidFill>
                  <a:srgbClr val="FFC000"/>
                </a:solidFill>
              </a:rPr>
              <a:t>x A(x)]</a:t>
            </a:r>
          </a:p>
          <a:p>
            <a:pPr algn="l"/>
            <a:r>
              <a:rPr lang="en-US" sz="2400" dirty="0"/>
              <a:t>Note the top operation is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/>
          </a:p>
          <a:p>
            <a:pPr algn="l"/>
            <a:r>
              <a:rPr lang="en-US" sz="2400" dirty="0"/>
              <a:t>This requires a oracle which we have not done.</a:t>
            </a:r>
            <a:br>
              <a:rPr lang="en-US" sz="2400" dirty="0"/>
            </a:br>
            <a:r>
              <a:rPr lang="en-US" sz="2400" dirty="0"/>
              <a:t>It will not be on the test.</a:t>
            </a:r>
          </a:p>
          <a:p>
            <a:pPr algn="l"/>
            <a:r>
              <a:rPr lang="en-US" sz="2400" dirty="0"/>
              <a:t>DO NOT DO PROBLEMS OF THE FORM: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>
                <a:solidFill>
                  <a:srgbClr val="FFC000"/>
                </a:solidFill>
              </a:rPr>
              <a:t>[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sz="2400" dirty="0">
                <a:solidFill>
                  <a:srgbClr val="FFC000"/>
                </a:solidFill>
              </a:rPr>
              <a:t>x A(x)] 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OR</a:t>
            </a:r>
            <a:r>
              <a:rPr lang="en-US" sz="2400" dirty="0">
                <a:solidFill>
                  <a:srgbClr val="FFC000"/>
                </a:solidFill>
              </a:rPr>
              <a:t>  [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</a:t>
            </a:r>
            <a:r>
              <a:rPr lang="en-US" sz="2400" dirty="0">
                <a:solidFill>
                  <a:srgbClr val="FFC000"/>
                </a:solidFill>
              </a:rPr>
              <a:t>x A(x)]</a:t>
            </a:r>
          </a:p>
          <a:p>
            <a:pPr algn="l"/>
            <a:r>
              <a:rPr lang="en-US" sz="2400" dirty="0"/>
              <a:t>Notice the top operation is 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OR</a:t>
            </a:r>
            <a:r>
              <a:rPr lang="en-US" sz="2400" dirty="0"/>
              <a:t>.</a:t>
            </a:r>
          </a:p>
          <a:p>
            <a:pPr algn="l"/>
            <a:r>
              <a:rPr lang="en-US" sz="2400" dirty="0"/>
              <a:t>DO SOLVE  </a:t>
            </a:r>
          </a:p>
          <a:p>
            <a:pPr algn="l"/>
            <a:r>
              <a:rPr lang="en-US" sz="2400" dirty="0"/>
              <a:t>   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US" sz="2400" dirty="0">
                <a:solidFill>
                  <a:srgbClr val="FFFF00"/>
                </a:solidFill>
              </a:rPr>
              <a:t>x [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</a:t>
            </a:r>
            <a:r>
              <a:rPr lang="en-US" sz="2400" dirty="0">
                <a:solidFill>
                  <a:srgbClr val="FFC000"/>
                </a:solidFill>
              </a:rPr>
              <a:t>y A(</a:t>
            </a:r>
            <a:r>
              <a:rPr lang="en-US" sz="2400" dirty="0" err="1">
                <a:solidFill>
                  <a:srgbClr val="FFC000"/>
                </a:solidFill>
              </a:rPr>
              <a:t>x,y</a:t>
            </a:r>
            <a:r>
              <a:rPr lang="en-US" sz="2400" dirty="0">
                <a:solidFill>
                  <a:srgbClr val="FFC000"/>
                </a:solidFill>
              </a:rPr>
              <a:t>) or B(</a:t>
            </a:r>
            <a:r>
              <a:rPr lang="en-US" sz="2400" dirty="0" err="1">
                <a:solidFill>
                  <a:srgbClr val="FFC000"/>
                </a:solidFill>
              </a:rPr>
              <a:t>x,y</a:t>
            </a:r>
            <a:r>
              <a:rPr lang="en-US" sz="2400">
                <a:solidFill>
                  <a:srgbClr val="FFC000"/>
                </a:solidFill>
              </a:rPr>
              <a:t>)]</a:t>
            </a:r>
            <a:endParaRPr lang="en-US" sz="2400" dirty="0">
              <a:solidFill>
                <a:srgbClr val="FFC000"/>
              </a:solidFill>
            </a:endParaRPr>
          </a:p>
          <a:p>
            <a:pPr algn="l"/>
            <a:r>
              <a:rPr lang="en-US" sz="2400" dirty="0"/>
              <a:t>because the TOP operation is </a:t>
            </a:r>
            <a:r>
              <a:rPr lang="en-US" sz="2400" dirty="0" err="1"/>
              <a:t>forall</a:t>
            </a:r>
            <a:r>
              <a:rPr lang="en-US" sz="2400" dirty="0"/>
              <a:t> x</a:t>
            </a:r>
          </a:p>
          <a:p>
            <a:pPr algn="l"/>
            <a:r>
              <a:rPr lang="en-US" sz="2400" dirty="0"/>
              <a:t>So you start by saying “Let x be arbitrary (given by adversary).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E97BCF4-0E24-E643-5730-BA669405C907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Oracle on Test 2</a:t>
            </a:r>
          </a:p>
        </p:txBody>
      </p:sp>
    </p:spTree>
    <p:extLst>
      <p:ext uri="{BB962C8B-B14F-4D97-AF65-F5344CB8AC3E}">
        <p14:creationId xmlns:p14="http://schemas.microsoft.com/office/powerpoint/2010/main" val="2180222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390E0-3CBD-CAF9-8647-F0F189736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DE90D2-237D-D410-049F-DED2BFF6A6E4}"/>
              </a:ext>
            </a:extLst>
          </p:cNvPr>
          <p:cNvSpPr/>
          <p:nvPr/>
        </p:nvSpPr>
        <p:spPr>
          <a:xfrm>
            <a:off x="685800" y="6858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Converge:</a:t>
            </a:r>
          </a:p>
          <a:p>
            <a:pPr lvl="0" algn="l">
              <a:defRPr/>
            </a:pPr>
            <a:r>
              <a:rPr lang="en-CA" sz="2400" dirty="0"/>
              <a:t>We say that the sequence </a:t>
            </a:r>
            <a:r>
              <a:rPr lang="en-CA" sz="2400" dirty="0">
                <a:solidFill>
                  <a:schemeClr val="tx2"/>
                </a:solidFill>
              </a:rPr>
              <a:t>f = f(1), f(2), f(3), … </a:t>
            </a:r>
            <a:r>
              <a:rPr lang="en-CA" sz="2400" dirty="0"/>
              <a:t>converges if … ?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lvl="0" algn="l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    $</a:t>
            </a:r>
            <a:r>
              <a:rPr lang="en-CA" sz="2400" dirty="0">
                <a:solidFill>
                  <a:schemeClr val="accent2"/>
                </a:solidFill>
              </a:rPr>
              <a:t>c,</a:t>
            </a:r>
          </a:p>
          <a:p>
            <a:pPr marL="342900" lvl="0" indent="-342900" algn="l">
              <a:buFont typeface="Symbol" panose="05050102010706020507" pitchFamily="18" charset="2"/>
              <a:buChar char=" "/>
              <a:defRPr/>
            </a:pPr>
            <a:endParaRPr lang="en-CA" sz="24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lvl="0" algn="l">
              <a:defRPr/>
            </a:pPr>
            <a:r>
              <a:rPr lang="en-CA" sz="2400" dirty="0">
                <a:sym typeface="Symbol" panose="05050102010706020507" pitchFamily="18" charset="2"/>
              </a:rPr>
              <a:t>Prove that the sequence 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f = 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, 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chemeClr val="tx2"/>
                </a:solidFill>
                <a:sym typeface="Symbol" panose="05050102010706020507" pitchFamily="18" charset="2"/>
              </a:rPr>
              <a:t>2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, 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chemeClr val="tx2"/>
                </a:solidFill>
                <a:sym typeface="Symbol" panose="05050102010706020507" pitchFamily="18" charset="2"/>
              </a:rPr>
              <a:t>3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, 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chemeClr val="tx2"/>
                </a:solidFill>
                <a:sym typeface="Symbol" panose="05050102010706020507" pitchFamily="18" charset="2"/>
              </a:rPr>
              <a:t>4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, …  </a:t>
            </a:r>
            <a:r>
              <a:rPr lang="en-CA" sz="2400" dirty="0" err="1">
                <a:solidFill>
                  <a:schemeClr val="tx2"/>
                </a:solidFill>
                <a:sym typeface="Symbol" panose="05050102010706020507" pitchFamily="18" charset="2"/>
              </a:rPr>
              <a:t>ie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 f(</a:t>
            </a:r>
            <a:r>
              <a:rPr lang="en-CA" sz="2400" dirty="0" err="1">
                <a:solidFill>
                  <a:schemeClr val="tx2"/>
                </a:solidFill>
                <a:sym typeface="Symbol" panose="05050102010706020507" pitchFamily="18" charset="2"/>
              </a:rPr>
              <a:t>i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) = 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 err="1">
                <a:solidFill>
                  <a:schemeClr val="tx2"/>
                </a:solidFill>
                <a:sym typeface="Symbol" panose="05050102010706020507" pitchFamily="18" charset="2"/>
              </a:rPr>
              <a:t>i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  </a:t>
            </a:r>
            <a:r>
              <a:rPr lang="en-CA" sz="2400" dirty="0">
                <a:sym typeface="Symbol" panose="05050102010706020507" pitchFamily="18" charset="2"/>
              </a:rPr>
              <a:t>converges.</a:t>
            </a:r>
            <a:endParaRPr lang="en-CA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7E21D8-38AA-DCE7-A922-369AD33B3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Playing the Game</a:t>
            </a:r>
            <a:endParaRPr lang="en-CA" alt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FEB2BF-0FE9-245F-C561-15EBAEE09EF7}"/>
              </a:ext>
            </a:extLst>
          </p:cNvPr>
          <p:cNvSpPr txBox="1"/>
          <p:nvPr/>
        </p:nvSpPr>
        <p:spPr>
          <a:xfrm>
            <a:off x="1439279" y="1408838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CA" sz="2400" dirty="0">
                <a:solidFill>
                  <a:srgbClr val="FF0000"/>
                </a:solidFill>
              </a:rPr>
              <a:t>&gt;0,</a:t>
            </a:r>
            <a:endParaRPr lang="en-CA" sz="2400" baseline="-250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C7E3006-3226-4947-5F4A-CAF28C409689}"/>
              </a:ext>
            </a:extLst>
          </p:cNvPr>
          <p:cNvSpPr txBox="1"/>
          <p:nvPr/>
        </p:nvSpPr>
        <p:spPr>
          <a:xfrm>
            <a:off x="2277175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CA" sz="2400" dirty="0">
                <a:solidFill>
                  <a:schemeClr val="accent2"/>
                </a:solidFill>
              </a:rPr>
              <a:t>n</a:t>
            </a:r>
            <a:r>
              <a:rPr lang="en-CA" sz="2400" baseline="-25000" dirty="0">
                <a:solidFill>
                  <a:schemeClr val="accent2"/>
                </a:solidFill>
              </a:rPr>
              <a:t>0</a:t>
            </a:r>
            <a:r>
              <a:rPr lang="en-CA" sz="2400" dirty="0">
                <a:solidFill>
                  <a:schemeClr val="accent2"/>
                </a:solidFill>
              </a:rPr>
              <a:t>,</a:t>
            </a:r>
            <a:endParaRPr lang="en-CA" sz="2400" baseline="-250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845D290-2BF8-8955-E571-1C2D21B56399}"/>
              </a:ext>
            </a:extLst>
          </p:cNvPr>
          <p:cNvSpPr txBox="1"/>
          <p:nvPr/>
        </p:nvSpPr>
        <p:spPr>
          <a:xfrm>
            <a:off x="2826259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0000"/>
                </a:solidFill>
              </a:rPr>
              <a:t>n</a:t>
            </a:r>
            <a:r>
              <a:rPr lang="el-GR" altLang="en-US" sz="240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CA" sz="2400" dirty="0">
                <a:solidFill>
                  <a:schemeClr val="accent2"/>
                </a:solidFill>
              </a:rPr>
              <a:t>n</a:t>
            </a:r>
            <a:r>
              <a:rPr lang="en-CA" sz="2400" baseline="-25000" dirty="0">
                <a:solidFill>
                  <a:schemeClr val="accent2"/>
                </a:solidFill>
              </a:rPr>
              <a:t>0</a:t>
            </a:r>
            <a:r>
              <a:rPr lang="en-CA" sz="2400" dirty="0">
                <a:solidFill>
                  <a:schemeClr val="accent2"/>
                </a:solidFill>
              </a:rPr>
              <a:t>,</a:t>
            </a:r>
            <a:endParaRPr lang="en-CA" sz="2400" baseline="-250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2F7B01-433E-B310-4B88-7CC34FA4D591}"/>
              </a:ext>
            </a:extLst>
          </p:cNvPr>
          <p:cNvSpPr txBox="1"/>
          <p:nvPr/>
        </p:nvSpPr>
        <p:spPr>
          <a:xfrm>
            <a:off x="3750032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CA" sz="2400" dirty="0">
                <a:solidFill>
                  <a:schemeClr val="tx2"/>
                </a:solidFill>
              </a:rPr>
              <a:t>f(</a:t>
            </a:r>
            <a:r>
              <a:rPr lang="en-CA" sz="2400" dirty="0">
                <a:solidFill>
                  <a:srgbClr val="FF0000"/>
                </a:solidFill>
              </a:rPr>
              <a:t>n</a:t>
            </a:r>
            <a:r>
              <a:rPr lang="en-CA" sz="2400" dirty="0">
                <a:solidFill>
                  <a:schemeClr val="tx2"/>
                </a:solidFill>
              </a:rPr>
              <a:t>)</a:t>
            </a:r>
            <a:r>
              <a:rPr lang="en-CA" sz="2400" dirty="0">
                <a:solidFill>
                  <a:srgbClr val="FFC000"/>
                </a:solidFill>
              </a:rPr>
              <a:t>-</a:t>
            </a:r>
            <a:r>
              <a:rPr lang="en-CA" sz="2400" dirty="0">
                <a:solidFill>
                  <a:schemeClr val="accent2"/>
                </a:solidFill>
              </a:rPr>
              <a:t>c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D82A0AC-2535-7918-D433-F327F658B275}"/>
              </a:ext>
            </a:extLst>
          </p:cNvPr>
          <p:cNvSpPr/>
          <p:nvPr/>
        </p:nvSpPr>
        <p:spPr>
          <a:xfrm>
            <a:off x="6701566" y="3576883"/>
            <a:ext cx="464062" cy="766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8307D56-7815-05BF-F6BA-3ACB6B69C797}"/>
              </a:ext>
            </a:extLst>
          </p:cNvPr>
          <p:cNvGrpSpPr/>
          <p:nvPr/>
        </p:nvGrpSpPr>
        <p:grpSpPr>
          <a:xfrm>
            <a:off x="4407436" y="3293552"/>
            <a:ext cx="4202707" cy="766517"/>
            <a:chOff x="3931920" y="5127297"/>
            <a:chExt cx="3066068" cy="461665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9D22C28-59DE-18FC-34FD-B244B03D0ED0}"/>
                </a:ext>
              </a:extLst>
            </p:cNvPr>
            <p:cNvCxnSpPr/>
            <p:nvPr/>
          </p:nvCxnSpPr>
          <p:spPr bwMode="auto">
            <a:xfrm>
              <a:off x="3931920" y="528828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244D9B1-52D2-C39E-78A4-16042EFC1297}"/>
                </a:ext>
              </a:extLst>
            </p:cNvPr>
            <p:cNvSpPr/>
            <p:nvPr/>
          </p:nvSpPr>
          <p:spPr>
            <a:xfrm>
              <a:off x="6678670" y="5127297"/>
              <a:ext cx="319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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926828E-1DB9-05C5-A522-5C6DD68756A0}"/>
              </a:ext>
            </a:extLst>
          </p:cNvPr>
          <p:cNvGrpSpPr/>
          <p:nvPr/>
        </p:nvGrpSpPr>
        <p:grpSpPr>
          <a:xfrm>
            <a:off x="5591175" y="2983777"/>
            <a:ext cx="604686" cy="1383686"/>
            <a:chOff x="6383853" y="4191000"/>
            <a:chExt cx="441146" cy="83337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8EDC926-8F66-1234-41C5-B7CF042E4AB8}"/>
                </a:ext>
              </a:extLst>
            </p:cNvPr>
            <p:cNvSpPr/>
            <p:nvPr/>
          </p:nvSpPr>
          <p:spPr>
            <a:xfrm>
              <a:off x="6383853" y="4562714"/>
              <a:ext cx="4411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400" dirty="0">
                  <a:solidFill>
                    <a:schemeClr val="accent2"/>
                  </a:solidFill>
                </a:rPr>
                <a:t>n</a:t>
              </a:r>
              <a:r>
                <a:rPr lang="en-CA" sz="2400" baseline="-25000" dirty="0">
                  <a:solidFill>
                    <a:schemeClr val="accent2"/>
                  </a:solidFill>
                </a:rPr>
                <a:t>0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B2FDE8E-A8A0-4D4F-C1F2-093964DE1F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53200" y="4191000"/>
              <a:ext cx="0" cy="615315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B7EB0F-69B3-34C3-F801-1A0CF99D267F}"/>
              </a:ext>
            </a:extLst>
          </p:cNvPr>
          <p:cNvGrpSpPr/>
          <p:nvPr/>
        </p:nvGrpSpPr>
        <p:grpSpPr>
          <a:xfrm>
            <a:off x="4191000" y="2635161"/>
            <a:ext cx="4164103" cy="1479639"/>
            <a:chOff x="5454613" y="4499489"/>
            <a:chExt cx="3037901" cy="89117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2F68647-9E1D-303F-6F4C-6FDE820606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15938" y="4724400"/>
              <a:ext cx="0" cy="60960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59A0DF9-19C5-9BBA-965C-1B20C2975E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12514" y="518160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990AF9C-D0AA-F59F-701E-36AC349B20F0}"/>
                </a:ext>
              </a:extLst>
            </p:cNvPr>
            <p:cNvSpPr/>
            <p:nvPr/>
          </p:nvSpPr>
          <p:spPr>
            <a:xfrm>
              <a:off x="5454613" y="4499489"/>
              <a:ext cx="11496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400" dirty="0">
                  <a:solidFill>
                    <a:schemeClr val="tx2"/>
                  </a:solidFill>
                  <a:sym typeface="Symbol" panose="05050102010706020507" pitchFamily="18" charset="2"/>
                </a:rPr>
                <a:t>f(</a:t>
              </a:r>
              <a:r>
                <a:rPr lang="en-CA" sz="2400" dirty="0" err="1">
                  <a:solidFill>
                    <a:schemeClr val="tx2"/>
                  </a:solidFill>
                  <a:sym typeface="Symbol" panose="05050102010706020507" pitchFamily="18" charset="2"/>
                </a:rPr>
                <a:t>i</a:t>
              </a:r>
              <a:r>
                <a:rPr lang="en-CA" sz="2400" dirty="0">
                  <a:solidFill>
                    <a:schemeClr val="tx2"/>
                  </a:solidFill>
                  <a:sym typeface="Symbol" panose="05050102010706020507" pitchFamily="18" charset="2"/>
                </a:rPr>
                <a:t>) = </a:t>
              </a:r>
              <a:r>
                <a:rPr lang="en-CA" sz="2400" baseline="30000" dirty="0">
                  <a:solidFill>
                    <a:schemeClr val="tx2"/>
                  </a:solidFill>
                  <a:sym typeface="Symbol" panose="05050102010706020507" pitchFamily="18" charset="2"/>
                </a:rPr>
                <a:t>1</a:t>
              </a:r>
              <a:r>
                <a:rPr lang="en-CA" sz="2400" dirty="0">
                  <a:solidFill>
                    <a:schemeClr val="tx2"/>
                  </a:solidFill>
                  <a:sym typeface="Symbol" panose="05050102010706020507" pitchFamily="18" charset="2"/>
                </a:rPr>
                <a:t>/</a:t>
              </a:r>
              <a:r>
                <a:rPr lang="en-CA" sz="2400" baseline="-25000" dirty="0">
                  <a:solidFill>
                    <a:schemeClr val="tx2"/>
                  </a:solidFill>
                  <a:sym typeface="Symbol" panose="05050102010706020507" pitchFamily="18" charset="2"/>
                </a:rPr>
                <a:t>i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9E7D01F-4720-C8E9-BACD-2E2B00AF4BC9}"/>
                </a:ext>
              </a:extLst>
            </p:cNvPr>
            <p:cNvSpPr/>
            <p:nvPr/>
          </p:nvSpPr>
          <p:spPr bwMode="auto">
            <a:xfrm>
              <a:off x="5733494" y="4735386"/>
              <a:ext cx="2738617" cy="388881"/>
            </a:xfrm>
            <a:custGeom>
              <a:avLst/>
              <a:gdLst>
                <a:gd name="connsiteX0" fmla="*/ 2166551 w 2166551"/>
                <a:gd name="connsiteY0" fmla="*/ 1565189 h 1565189"/>
                <a:gd name="connsiteX1" fmla="*/ 387178 w 2166551"/>
                <a:gd name="connsiteY1" fmla="*/ 1532237 h 1565189"/>
                <a:gd name="connsiteX2" fmla="*/ 387178 w 2166551"/>
                <a:gd name="connsiteY2" fmla="*/ 1515762 h 1565189"/>
                <a:gd name="connsiteX3" fmla="*/ 123567 w 2166551"/>
                <a:gd name="connsiteY3" fmla="*/ 947351 h 1565189"/>
                <a:gd name="connsiteX4" fmla="*/ 0 w 2166551"/>
                <a:gd name="connsiteY4" fmla="*/ 0 h 1565189"/>
                <a:gd name="connsiteX0" fmla="*/ 2166551 w 2166551"/>
                <a:gd name="connsiteY0" fmla="*/ 1565189 h 1565189"/>
                <a:gd name="connsiteX1" fmla="*/ 387178 w 2166551"/>
                <a:gd name="connsiteY1" fmla="*/ 1532237 h 1565189"/>
                <a:gd name="connsiteX2" fmla="*/ 296562 w 2166551"/>
                <a:gd name="connsiteY2" fmla="*/ 1474573 h 1565189"/>
                <a:gd name="connsiteX3" fmla="*/ 123567 w 2166551"/>
                <a:gd name="connsiteY3" fmla="*/ 947351 h 1565189"/>
                <a:gd name="connsiteX4" fmla="*/ 0 w 2166551"/>
                <a:gd name="connsiteY4" fmla="*/ 0 h 1565189"/>
                <a:gd name="connsiteX0" fmla="*/ 2166551 w 2166551"/>
                <a:gd name="connsiteY0" fmla="*/ 1565189 h 1565189"/>
                <a:gd name="connsiteX1" fmla="*/ 387178 w 2166551"/>
                <a:gd name="connsiteY1" fmla="*/ 1532237 h 1565189"/>
                <a:gd name="connsiteX2" fmla="*/ 123567 w 2166551"/>
                <a:gd name="connsiteY2" fmla="*/ 947351 h 1565189"/>
                <a:gd name="connsiteX3" fmla="*/ 0 w 2166551"/>
                <a:gd name="connsiteY3" fmla="*/ 0 h 1565189"/>
                <a:gd name="connsiteX0" fmla="*/ 2166551 w 2166551"/>
                <a:gd name="connsiteY0" fmla="*/ 1565189 h 1565189"/>
                <a:gd name="connsiteX1" fmla="*/ 387178 w 2166551"/>
                <a:gd name="connsiteY1" fmla="*/ 1532237 h 1565189"/>
                <a:gd name="connsiteX2" fmla="*/ 0 w 2166551"/>
                <a:gd name="connsiteY2" fmla="*/ 0 h 1565189"/>
                <a:gd name="connsiteX0" fmla="*/ 2166551 w 2166551"/>
                <a:gd name="connsiteY0" fmla="*/ 1565189 h 1565189"/>
                <a:gd name="connsiteX1" fmla="*/ 321275 w 2166551"/>
                <a:gd name="connsiteY1" fmla="*/ 1495167 h 1565189"/>
                <a:gd name="connsiteX2" fmla="*/ 0 w 2166551"/>
                <a:gd name="connsiteY2" fmla="*/ 0 h 1565189"/>
                <a:gd name="connsiteX0" fmla="*/ 2166551 w 2166551"/>
                <a:gd name="connsiteY0" fmla="*/ 1565189 h 1565189"/>
                <a:gd name="connsiteX1" fmla="*/ 321275 w 2166551"/>
                <a:gd name="connsiteY1" fmla="*/ 1495167 h 1565189"/>
                <a:gd name="connsiteX2" fmla="*/ 0 w 2166551"/>
                <a:gd name="connsiteY2" fmla="*/ 0 h 1565189"/>
                <a:gd name="connsiteX0" fmla="*/ 2166551 w 2166551"/>
                <a:gd name="connsiteY0" fmla="*/ 1565189 h 1565189"/>
                <a:gd name="connsiteX1" fmla="*/ 321275 w 2166551"/>
                <a:gd name="connsiteY1" fmla="*/ 1495167 h 1565189"/>
                <a:gd name="connsiteX2" fmla="*/ 0 w 2166551"/>
                <a:gd name="connsiteY2" fmla="*/ 0 h 1565189"/>
                <a:gd name="connsiteX0" fmla="*/ 2169039 w 2169039"/>
                <a:gd name="connsiteY0" fmla="*/ 1565189 h 1565189"/>
                <a:gd name="connsiteX1" fmla="*/ 323763 w 2169039"/>
                <a:gd name="connsiteY1" fmla="*/ 1495167 h 1565189"/>
                <a:gd name="connsiteX2" fmla="*/ 2488 w 2169039"/>
                <a:gd name="connsiteY2" fmla="*/ 0 h 1565189"/>
                <a:gd name="connsiteX0" fmla="*/ 2166551 w 2166551"/>
                <a:gd name="connsiteY0" fmla="*/ 1565189 h 1565189"/>
                <a:gd name="connsiteX1" fmla="*/ 321275 w 2166551"/>
                <a:gd name="connsiteY1" fmla="*/ 1495167 h 1565189"/>
                <a:gd name="connsiteX2" fmla="*/ 0 w 2166551"/>
                <a:gd name="connsiteY2" fmla="*/ 0 h 1565189"/>
                <a:gd name="connsiteX0" fmla="*/ 2178942 w 2178942"/>
                <a:gd name="connsiteY0" fmla="*/ 1565189 h 1565189"/>
                <a:gd name="connsiteX1" fmla="*/ 230299 w 2178942"/>
                <a:gd name="connsiteY1" fmla="*/ 1452760 h 1565189"/>
                <a:gd name="connsiteX2" fmla="*/ 12391 w 2178942"/>
                <a:gd name="connsiteY2" fmla="*/ 0 h 1565189"/>
                <a:gd name="connsiteX0" fmla="*/ 2201177 w 2201177"/>
                <a:gd name="connsiteY0" fmla="*/ 1565189 h 1565189"/>
                <a:gd name="connsiteX1" fmla="*/ 204826 w 2201177"/>
                <a:gd name="connsiteY1" fmla="*/ 1431556 h 1565189"/>
                <a:gd name="connsiteX2" fmla="*/ 34626 w 2201177"/>
                <a:gd name="connsiteY2" fmla="*/ 0 h 1565189"/>
                <a:gd name="connsiteX0" fmla="*/ 2201177 w 2201177"/>
                <a:gd name="connsiteY0" fmla="*/ 1565189 h 1573542"/>
                <a:gd name="connsiteX1" fmla="*/ 204826 w 2201177"/>
                <a:gd name="connsiteY1" fmla="*/ 1431556 h 1573542"/>
                <a:gd name="connsiteX2" fmla="*/ 34626 w 2201177"/>
                <a:gd name="connsiteY2" fmla="*/ 0 h 1573542"/>
                <a:gd name="connsiteX0" fmla="*/ 2201177 w 2201177"/>
                <a:gd name="connsiteY0" fmla="*/ 1565189 h 1565189"/>
                <a:gd name="connsiteX1" fmla="*/ 204826 w 2201177"/>
                <a:gd name="connsiteY1" fmla="*/ 1431556 h 1565189"/>
                <a:gd name="connsiteX2" fmla="*/ 34626 w 2201177"/>
                <a:gd name="connsiteY2" fmla="*/ 0 h 1565189"/>
                <a:gd name="connsiteX0" fmla="*/ 2184341 w 2184341"/>
                <a:gd name="connsiteY0" fmla="*/ 1565189 h 1565189"/>
                <a:gd name="connsiteX1" fmla="*/ 187990 w 2184341"/>
                <a:gd name="connsiteY1" fmla="*/ 1431556 h 1565189"/>
                <a:gd name="connsiteX2" fmla="*/ 17790 w 2184341"/>
                <a:gd name="connsiteY2" fmla="*/ 0 h 1565189"/>
                <a:gd name="connsiteX0" fmla="*/ 2197061 w 2197061"/>
                <a:gd name="connsiteY0" fmla="*/ 1565189 h 1565189"/>
                <a:gd name="connsiteX1" fmla="*/ 200710 w 2197061"/>
                <a:gd name="connsiteY1" fmla="*/ 1431556 h 1565189"/>
                <a:gd name="connsiteX2" fmla="*/ 30510 w 2197061"/>
                <a:gd name="connsiteY2" fmla="*/ 0 h 1565189"/>
                <a:gd name="connsiteX0" fmla="*/ 2248510 w 2248510"/>
                <a:gd name="connsiteY0" fmla="*/ 1562539 h 1562539"/>
                <a:gd name="connsiteX1" fmla="*/ 252159 w 2248510"/>
                <a:gd name="connsiteY1" fmla="*/ 1428906 h 1562539"/>
                <a:gd name="connsiteX2" fmla="*/ 7747 w 2248510"/>
                <a:gd name="connsiteY2" fmla="*/ 0 h 1562539"/>
                <a:gd name="connsiteX0" fmla="*/ 2241725 w 2241725"/>
                <a:gd name="connsiteY0" fmla="*/ 1562539 h 1562539"/>
                <a:gd name="connsiteX1" fmla="*/ 245374 w 2241725"/>
                <a:gd name="connsiteY1" fmla="*/ 1428906 h 1562539"/>
                <a:gd name="connsiteX2" fmla="*/ 962 w 2241725"/>
                <a:gd name="connsiteY2" fmla="*/ 0 h 1562539"/>
                <a:gd name="connsiteX0" fmla="*/ 2241725 w 2241725"/>
                <a:gd name="connsiteY0" fmla="*/ 1562539 h 1572781"/>
                <a:gd name="connsiteX1" fmla="*/ 245374 w 2241725"/>
                <a:gd name="connsiteY1" fmla="*/ 1428906 h 1572781"/>
                <a:gd name="connsiteX2" fmla="*/ 962 w 2241725"/>
                <a:gd name="connsiteY2" fmla="*/ 0 h 1572781"/>
                <a:gd name="connsiteX0" fmla="*/ 2241725 w 2241725"/>
                <a:gd name="connsiteY0" fmla="*/ 1562539 h 1562539"/>
                <a:gd name="connsiteX1" fmla="*/ 245374 w 2241725"/>
                <a:gd name="connsiteY1" fmla="*/ 1428906 h 1562539"/>
                <a:gd name="connsiteX2" fmla="*/ 962 w 2241725"/>
                <a:gd name="connsiteY2" fmla="*/ 0 h 1562539"/>
                <a:gd name="connsiteX0" fmla="*/ 2241725 w 2241725"/>
                <a:gd name="connsiteY0" fmla="*/ 1562539 h 1581189"/>
                <a:gd name="connsiteX1" fmla="*/ 245374 w 2241725"/>
                <a:gd name="connsiteY1" fmla="*/ 1428906 h 1581189"/>
                <a:gd name="connsiteX2" fmla="*/ 962 w 2241725"/>
                <a:gd name="connsiteY2" fmla="*/ 0 h 1581189"/>
                <a:gd name="connsiteX0" fmla="*/ 2262665 w 2262665"/>
                <a:gd name="connsiteY0" fmla="*/ 1594345 h 1603246"/>
                <a:gd name="connsiteX1" fmla="*/ 263663 w 2262665"/>
                <a:gd name="connsiteY1" fmla="*/ 1428906 h 1603246"/>
                <a:gd name="connsiteX2" fmla="*/ 19251 w 2262665"/>
                <a:gd name="connsiteY2" fmla="*/ 0 h 1603246"/>
                <a:gd name="connsiteX0" fmla="*/ 2299886 w 2299886"/>
                <a:gd name="connsiteY0" fmla="*/ 1607597 h 1617242"/>
                <a:gd name="connsiteX1" fmla="*/ 300884 w 2299886"/>
                <a:gd name="connsiteY1" fmla="*/ 1442158 h 1617242"/>
                <a:gd name="connsiteX2" fmla="*/ 6114 w 2299886"/>
                <a:gd name="connsiteY2" fmla="*/ 0 h 1617242"/>
                <a:gd name="connsiteX0" fmla="*/ 2310464 w 2310464"/>
                <a:gd name="connsiteY0" fmla="*/ 1607597 h 1617242"/>
                <a:gd name="connsiteX1" fmla="*/ 311462 w 2310464"/>
                <a:gd name="connsiteY1" fmla="*/ 1442158 h 1617242"/>
                <a:gd name="connsiteX2" fmla="*/ 16692 w 2310464"/>
                <a:gd name="connsiteY2" fmla="*/ 0 h 1617242"/>
                <a:gd name="connsiteX0" fmla="*/ 2299887 w 2299887"/>
                <a:gd name="connsiteY0" fmla="*/ 1607597 h 1617242"/>
                <a:gd name="connsiteX1" fmla="*/ 300885 w 2299887"/>
                <a:gd name="connsiteY1" fmla="*/ 1442158 h 1617242"/>
                <a:gd name="connsiteX2" fmla="*/ 6115 w 2299887"/>
                <a:gd name="connsiteY2" fmla="*/ 0 h 1617242"/>
                <a:gd name="connsiteX0" fmla="*/ 2299887 w 2299887"/>
                <a:gd name="connsiteY0" fmla="*/ 1607597 h 1617242"/>
                <a:gd name="connsiteX1" fmla="*/ 300885 w 2299887"/>
                <a:gd name="connsiteY1" fmla="*/ 1442158 h 1617242"/>
                <a:gd name="connsiteX2" fmla="*/ 6115 w 2299887"/>
                <a:gd name="connsiteY2" fmla="*/ 0 h 1617242"/>
                <a:gd name="connsiteX0" fmla="*/ 2341479 w 2341479"/>
                <a:gd name="connsiteY0" fmla="*/ 1612898 h 1622843"/>
                <a:gd name="connsiteX1" fmla="*/ 342477 w 2341479"/>
                <a:gd name="connsiteY1" fmla="*/ 1447459 h 1622843"/>
                <a:gd name="connsiteX2" fmla="*/ 0 w 2341479"/>
                <a:gd name="connsiteY2" fmla="*/ 0 h 1622843"/>
                <a:gd name="connsiteX0" fmla="*/ 2292434 w 2292434"/>
                <a:gd name="connsiteY0" fmla="*/ 864233 h 864233"/>
                <a:gd name="connsiteX1" fmla="*/ 293432 w 2292434"/>
                <a:gd name="connsiteY1" fmla="*/ 698794 h 864233"/>
                <a:gd name="connsiteX2" fmla="*/ 8105 w 2292434"/>
                <a:gd name="connsiteY2" fmla="*/ 0 h 864233"/>
                <a:gd name="connsiteX0" fmla="*/ 2307513 w 2307513"/>
                <a:gd name="connsiteY0" fmla="*/ 864233 h 864233"/>
                <a:gd name="connsiteX1" fmla="*/ 262791 w 2307513"/>
                <a:gd name="connsiteY1" fmla="*/ 544489 h 864233"/>
                <a:gd name="connsiteX2" fmla="*/ 23184 w 2307513"/>
                <a:gd name="connsiteY2" fmla="*/ 0 h 864233"/>
                <a:gd name="connsiteX0" fmla="*/ 2385786 w 2385786"/>
                <a:gd name="connsiteY0" fmla="*/ 772793 h 772793"/>
                <a:gd name="connsiteX1" fmla="*/ 266769 w 2385786"/>
                <a:gd name="connsiteY1" fmla="*/ 544489 h 772793"/>
                <a:gd name="connsiteX2" fmla="*/ 27162 w 2385786"/>
                <a:gd name="connsiteY2" fmla="*/ 0 h 772793"/>
                <a:gd name="connsiteX0" fmla="*/ 2358624 w 2358624"/>
                <a:gd name="connsiteY0" fmla="*/ 772793 h 772793"/>
                <a:gd name="connsiteX1" fmla="*/ 239607 w 2358624"/>
                <a:gd name="connsiteY1" fmla="*/ 544489 h 772793"/>
                <a:gd name="connsiteX2" fmla="*/ 0 w 2358624"/>
                <a:gd name="connsiteY2" fmla="*/ 0 h 772793"/>
                <a:gd name="connsiteX0" fmla="*/ 2358624 w 2358624"/>
                <a:gd name="connsiteY0" fmla="*/ 772793 h 772793"/>
                <a:gd name="connsiteX1" fmla="*/ 239607 w 2358624"/>
                <a:gd name="connsiteY1" fmla="*/ 544489 h 772793"/>
                <a:gd name="connsiteX2" fmla="*/ 0 w 2358624"/>
                <a:gd name="connsiteY2" fmla="*/ 0 h 772793"/>
                <a:gd name="connsiteX0" fmla="*/ 2314158 w 2314158"/>
                <a:gd name="connsiteY0" fmla="*/ 381261 h 381261"/>
                <a:gd name="connsiteX1" fmla="*/ 195141 w 2314158"/>
                <a:gd name="connsiteY1" fmla="*/ 152957 h 381261"/>
                <a:gd name="connsiteX2" fmla="*/ 42266 w 2314158"/>
                <a:gd name="connsiteY2" fmla="*/ 0 h 381261"/>
                <a:gd name="connsiteX0" fmla="*/ 2291494 w 2291494"/>
                <a:gd name="connsiteY0" fmla="*/ 381261 h 381261"/>
                <a:gd name="connsiteX1" fmla="*/ 172477 w 2291494"/>
                <a:gd name="connsiteY1" fmla="*/ 152957 h 381261"/>
                <a:gd name="connsiteX2" fmla="*/ 19602 w 2291494"/>
                <a:gd name="connsiteY2" fmla="*/ 0 h 381261"/>
                <a:gd name="connsiteX0" fmla="*/ 2271892 w 2271892"/>
                <a:gd name="connsiteY0" fmla="*/ 381261 h 381261"/>
                <a:gd name="connsiteX1" fmla="*/ 152875 w 2271892"/>
                <a:gd name="connsiteY1" fmla="*/ 152957 h 381261"/>
                <a:gd name="connsiteX2" fmla="*/ 0 w 2271892"/>
                <a:gd name="connsiteY2" fmla="*/ 0 h 381261"/>
                <a:gd name="connsiteX0" fmla="*/ 2271892 w 2271892"/>
                <a:gd name="connsiteY0" fmla="*/ 381261 h 381261"/>
                <a:gd name="connsiteX1" fmla="*/ 152875 w 2271892"/>
                <a:gd name="connsiteY1" fmla="*/ 152957 h 381261"/>
                <a:gd name="connsiteX2" fmla="*/ 0 w 2271892"/>
                <a:gd name="connsiteY2" fmla="*/ 0 h 381261"/>
                <a:gd name="connsiteX0" fmla="*/ 2784626 w 2784626"/>
                <a:gd name="connsiteY0" fmla="*/ 388881 h 388881"/>
                <a:gd name="connsiteX1" fmla="*/ 198884 w 2784626"/>
                <a:gd name="connsiteY1" fmla="*/ 152957 h 388881"/>
                <a:gd name="connsiteX2" fmla="*/ 46009 w 2784626"/>
                <a:gd name="connsiteY2" fmla="*/ 0 h 388881"/>
                <a:gd name="connsiteX0" fmla="*/ 2738617 w 2738617"/>
                <a:gd name="connsiteY0" fmla="*/ 388881 h 388881"/>
                <a:gd name="connsiteX1" fmla="*/ 152875 w 2738617"/>
                <a:gd name="connsiteY1" fmla="*/ 152957 h 388881"/>
                <a:gd name="connsiteX2" fmla="*/ 0 w 2738617"/>
                <a:gd name="connsiteY2" fmla="*/ 0 h 388881"/>
                <a:gd name="connsiteX0" fmla="*/ 2738617 w 2738617"/>
                <a:gd name="connsiteY0" fmla="*/ 388881 h 388881"/>
                <a:gd name="connsiteX1" fmla="*/ 162672 w 2738617"/>
                <a:gd name="connsiteY1" fmla="*/ 149691 h 388881"/>
                <a:gd name="connsiteX2" fmla="*/ 0 w 2738617"/>
                <a:gd name="connsiteY2" fmla="*/ 0 h 38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8617" h="388881">
                  <a:moveTo>
                    <a:pt x="2738617" y="388881"/>
                  </a:moveTo>
                  <a:cubicBezTo>
                    <a:pt x="2123525" y="365540"/>
                    <a:pt x="501542" y="465965"/>
                    <a:pt x="162672" y="149691"/>
                  </a:cubicBezTo>
                  <a:cubicBezTo>
                    <a:pt x="-176198" y="-166583"/>
                    <a:pt x="196300" y="207582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F9A6682-6F8F-5567-55CA-364DA3D24CC2}"/>
                </a:ext>
              </a:extLst>
            </p:cNvPr>
            <p:cNvSpPr/>
            <p:nvPr/>
          </p:nvSpPr>
          <p:spPr>
            <a:xfrm>
              <a:off x="8261496" y="5112605"/>
              <a:ext cx="196704" cy="278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8B140823-DB17-342C-9123-8F7D0FD9DEBC}"/>
              </a:ext>
            </a:extLst>
          </p:cNvPr>
          <p:cNvSpPr/>
          <p:nvPr/>
        </p:nvSpPr>
        <p:spPr>
          <a:xfrm>
            <a:off x="8321842" y="3525902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400" dirty="0">
                <a:solidFill>
                  <a:schemeClr val="accent2"/>
                </a:solidFill>
              </a:rPr>
              <a:t>c=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68BE5D-59A2-0BFC-6BE4-297E15CF0214}"/>
              </a:ext>
            </a:extLst>
          </p:cNvPr>
          <p:cNvSpPr/>
          <p:nvPr/>
        </p:nvSpPr>
        <p:spPr>
          <a:xfrm>
            <a:off x="685800" y="2574006"/>
            <a:ext cx="906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400" dirty="0"/>
              <a:t>Proof:</a:t>
            </a:r>
          </a:p>
          <a:p>
            <a:pPr lvl="0" algn="l">
              <a:defRPr/>
            </a:pPr>
            <a:r>
              <a:rPr lang="en-CA" sz="2400" dirty="0"/>
              <a:t>  Let </a:t>
            </a:r>
            <a:r>
              <a:rPr lang="en-CA" sz="2400" dirty="0">
                <a:solidFill>
                  <a:schemeClr val="accent2"/>
                </a:solidFill>
              </a:rPr>
              <a:t>c = 0.</a:t>
            </a:r>
          </a:p>
          <a:p>
            <a:pPr algn="l">
              <a:defRPr/>
            </a:pPr>
            <a:r>
              <a:rPr lang="en-CA" sz="2400" dirty="0">
                <a:solidFill>
                  <a:srgbClr val="FFFFFF"/>
                </a:solidFill>
              </a:rPr>
              <a:t>  Let 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CA" sz="2400" dirty="0">
                <a:solidFill>
                  <a:srgbClr val="FF0000"/>
                </a:solidFill>
              </a:rPr>
              <a:t>&gt;0</a:t>
            </a:r>
            <a:r>
              <a:rPr lang="en-CA" sz="2400" dirty="0">
                <a:solidFill>
                  <a:srgbClr val="FFFFFF"/>
                </a:solidFill>
              </a:rPr>
              <a:t> be arbitrary.</a:t>
            </a:r>
          </a:p>
          <a:p>
            <a:pPr algn="l">
              <a:defRPr/>
            </a:pPr>
            <a:r>
              <a:rPr lang="en-CA" sz="2400" dirty="0">
                <a:solidFill>
                  <a:srgbClr val="FFFFFF"/>
                </a:solidFill>
              </a:rPr>
              <a:t>  Let </a:t>
            </a:r>
            <a:r>
              <a:rPr lang="en-CA" sz="2400" dirty="0">
                <a:solidFill>
                  <a:schemeClr val="accent2"/>
                </a:solidFill>
              </a:rPr>
              <a:t>n</a:t>
            </a:r>
            <a:r>
              <a:rPr lang="en-CA" sz="2400" baseline="-25000" dirty="0">
                <a:solidFill>
                  <a:schemeClr val="accent2"/>
                </a:solidFill>
              </a:rPr>
              <a:t>0</a:t>
            </a: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  <a:sym typeface="Symbol" panose="05050102010706020507" pitchFamily="18" charset="2"/>
              </a:rPr>
              <a:t> =</a:t>
            </a:r>
            <a:endParaRPr lang="en-CA" sz="2400" dirty="0">
              <a:solidFill>
                <a:schemeClr val="accent2"/>
              </a:solidFill>
            </a:endParaRPr>
          </a:p>
          <a:p>
            <a:pPr algn="l">
              <a:defRPr/>
            </a:pPr>
            <a:r>
              <a:rPr lang="en-CA" sz="2400" dirty="0">
                <a:solidFill>
                  <a:srgbClr val="FFFFFF"/>
                </a:solidFill>
              </a:rPr>
              <a:t>  Let</a:t>
            </a:r>
            <a:r>
              <a:rPr lang="en-CA" sz="2400" dirty="0"/>
              <a:t> </a:t>
            </a:r>
            <a:r>
              <a:rPr lang="en-CA" altLang="en-US" sz="2400" dirty="0">
                <a:solidFill>
                  <a:srgbClr val="FF0000"/>
                </a:solidFill>
              </a:rPr>
              <a:t>n</a:t>
            </a:r>
            <a:r>
              <a:rPr lang="el-GR" altLang="en-US" sz="240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CA" sz="2400" dirty="0">
                <a:solidFill>
                  <a:schemeClr val="accent2"/>
                </a:solidFill>
              </a:rPr>
              <a:t>n</a:t>
            </a:r>
            <a:r>
              <a:rPr lang="en-CA" sz="2400" baseline="-25000" dirty="0">
                <a:solidFill>
                  <a:schemeClr val="accent2"/>
                </a:solidFill>
              </a:rPr>
              <a:t>0</a:t>
            </a:r>
            <a:r>
              <a:rPr lang="en-CA" sz="2400" baseline="-25000" dirty="0"/>
              <a:t> </a:t>
            </a:r>
            <a:r>
              <a:rPr lang="en-CA" sz="2400" dirty="0"/>
              <a:t>be arbitrary. </a:t>
            </a:r>
          </a:p>
          <a:p>
            <a:pPr algn="l">
              <a:defRPr/>
            </a:pPr>
            <a:r>
              <a:rPr lang="en-CA" sz="2400" dirty="0"/>
              <a:t>  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CA" sz="2400" dirty="0">
                <a:solidFill>
                  <a:srgbClr val="FFFF00"/>
                </a:solidFill>
              </a:rPr>
              <a:t>f(</a:t>
            </a:r>
            <a:r>
              <a:rPr lang="en-CA" sz="2400" dirty="0">
                <a:solidFill>
                  <a:srgbClr val="FF0000"/>
                </a:solidFill>
              </a:rPr>
              <a:t>n</a:t>
            </a:r>
            <a:r>
              <a:rPr lang="en-CA" sz="2400" dirty="0">
                <a:solidFill>
                  <a:srgbClr val="FFFF00"/>
                </a:solidFill>
              </a:rPr>
              <a:t>)</a:t>
            </a:r>
            <a:r>
              <a:rPr lang="en-CA" sz="2400" dirty="0">
                <a:solidFill>
                  <a:srgbClr val="FFC000"/>
                </a:solidFill>
              </a:rPr>
              <a:t>-</a:t>
            </a:r>
            <a:r>
              <a:rPr lang="en-CA" sz="2400" dirty="0">
                <a:solidFill>
                  <a:schemeClr val="accent2"/>
                </a:solidFill>
              </a:rPr>
              <a:t>c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F38098-7B97-60BE-DC8D-C473996B9264}"/>
              </a:ext>
            </a:extLst>
          </p:cNvPr>
          <p:cNvSpPr/>
          <p:nvPr/>
        </p:nvSpPr>
        <p:spPr bwMode="auto">
          <a:xfrm>
            <a:off x="914400" y="1429248"/>
            <a:ext cx="734290" cy="46166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B793BD-B961-0429-DE51-7553D35BB563}"/>
              </a:ext>
            </a:extLst>
          </p:cNvPr>
          <p:cNvSpPr/>
          <p:nvPr/>
        </p:nvSpPr>
        <p:spPr bwMode="auto">
          <a:xfrm>
            <a:off x="1524000" y="1429248"/>
            <a:ext cx="914400" cy="472551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AE5E627-5E55-A305-30D3-2554439626ED}"/>
              </a:ext>
            </a:extLst>
          </p:cNvPr>
          <p:cNvSpPr/>
          <p:nvPr/>
        </p:nvSpPr>
        <p:spPr bwMode="auto">
          <a:xfrm>
            <a:off x="2221044" y="1430323"/>
            <a:ext cx="750542" cy="472551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9A9A2B7-11A5-A58E-CB0C-969EC6125D8B}"/>
              </a:ext>
            </a:extLst>
          </p:cNvPr>
          <p:cNvSpPr/>
          <p:nvPr/>
        </p:nvSpPr>
        <p:spPr bwMode="auto">
          <a:xfrm>
            <a:off x="2830644" y="1407956"/>
            <a:ext cx="1035136" cy="523280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9D94A03-A0A7-2325-3EC2-262BFE362A32}"/>
              </a:ext>
            </a:extLst>
          </p:cNvPr>
          <p:cNvSpPr/>
          <p:nvPr/>
        </p:nvSpPr>
        <p:spPr bwMode="auto">
          <a:xfrm>
            <a:off x="3749842" y="1408845"/>
            <a:ext cx="1418127" cy="508996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47">
            <a:extLst>
              <a:ext uri="{FF2B5EF4-FFF2-40B4-BE49-F238E27FC236}">
                <a16:creationId xmlns:a16="http://schemas.microsoft.com/office/drawing/2014/main" id="{A0B030CC-4E2E-E3BF-4175-826FBCB18BBE}"/>
              </a:ext>
            </a:extLst>
          </p:cNvPr>
          <p:cNvGrpSpPr>
            <a:grpSpLocks/>
          </p:cNvGrpSpPr>
          <p:nvPr/>
        </p:nvGrpSpPr>
        <p:grpSpPr bwMode="auto">
          <a:xfrm>
            <a:off x="345006" y="2947876"/>
            <a:ext cx="556558" cy="857031"/>
            <a:chOff x="2593" y="768"/>
            <a:chExt cx="849" cy="1475"/>
          </a:xfrm>
        </p:grpSpPr>
        <p:sp>
          <p:nvSpPr>
            <p:cNvPr id="8" name="Freeform 48">
              <a:extLst>
                <a:ext uri="{FF2B5EF4-FFF2-40B4-BE49-F238E27FC236}">
                  <a16:creationId xmlns:a16="http://schemas.microsoft.com/office/drawing/2014/main" id="{AEEF72BF-70D7-AE83-3EA7-0EA985BE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9">
              <a:extLst>
                <a:ext uri="{FF2B5EF4-FFF2-40B4-BE49-F238E27FC236}">
                  <a16:creationId xmlns:a16="http://schemas.microsoft.com/office/drawing/2014/main" id="{10BD06E2-7D6C-96BA-65D7-6E7C8C6DE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0">
              <a:extLst>
                <a:ext uri="{FF2B5EF4-FFF2-40B4-BE49-F238E27FC236}">
                  <a16:creationId xmlns:a16="http://schemas.microsoft.com/office/drawing/2014/main" id="{A22F642F-58D0-2D56-8464-94F5798D8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1">
              <a:extLst>
                <a:ext uri="{FF2B5EF4-FFF2-40B4-BE49-F238E27FC236}">
                  <a16:creationId xmlns:a16="http://schemas.microsoft.com/office/drawing/2014/main" id="{A267D744-CAD0-7840-736E-D884E7A59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2">
              <a:extLst>
                <a:ext uri="{FF2B5EF4-FFF2-40B4-BE49-F238E27FC236}">
                  <a16:creationId xmlns:a16="http://schemas.microsoft.com/office/drawing/2014/main" id="{A43EDD2C-7D76-E991-EF46-FE962A26F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53">
              <a:extLst>
                <a:ext uri="{FF2B5EF4-FFF2-40B4-BE49-F238E27FC236}">
                  <a16:creationId xmlns:a16="http://schemas.microsoft.com/office/drawing/2014/main" id="{B19EEC0A-F5CE-D88C-9BE6-E8CF60219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54">
              <a:extLst>
                <a:ext uri="{FF2B5EF4-FFF2-40B4-BE49-F238E27FC236}">
                  <a16:creationId xmlns:a16="http://schemas.microsoft.com/office/drawing/2014/main" id="{7C6DDA6E-44EC-59AA-1CC5-6AEF4F105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" name="Group 55">
              <a:extLst>
                <a:ext uri="{FF2B5EF4-FFF2-40B4-BE49-F238E27FC236}">
                  <a16:creationId xmlns:a16="http://schemas.microsoft.com/office/drawing/2014/main" id="{8B746226-DAAB-CC16-1FB5-56013AE2B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6" name="Freeform 56">
                <a:extLst>
                  <a:ext uri="{FF2B5EF4-FFF2-40B4-BE49-F238E27FC236}">
                    <a16:creationId xmlns:a16="http://schemas.microsoft.com/office/drawing/2014/main" id="{46E0C2A1-A310-8723-7E73-1C860A4B4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7">
                <a:extLst>
                  <a:ext uri="{FF2B5EF4-FFF2-40B4-BE49-F238E27FC236}">
                    <a16:creationId xmlns:a16="http://schemas.microsoft.com/office/drawing/2014/main" id="{D8866E6D-E829-399D-29DC-D0CF2101A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40" name="Group 26">
            <a:extLst>
              <a:ext uri="{FF2B5EF4-FFF2-40B4-BE49-F238E27FC236}">
                <a16:creationId xmlns:a16="http://schemas.microsoft.com/office/drawing/2014/main" id="{D8A941FF-41CD-457E-0586-6B65E517F19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72721" y="2844456"/>
            <a:ext cx="457186" cy="580285"/>
            <a:chOff x="2308" y="1513"/>
            <a:chExt cx="1162" cy="2570"/>
          </a:xfrm>
        </p:grpSpPr>
        <p:grpSp>
          <p:nvGrpSpPr>
            <p:cNvPr id="141" name="Group 27">
              <a:extLst>
                <a:ext uri="{FF2B5EF4-FFF2-40B4-BE49-F238E27FC236}">
                  <a16:creationId xmlns:a16="http://schemas.microsoft.com/office/drawing/2014/main" id="{AEC42314-413F-5E5A-4DE8-DC11077C07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49" name="Freeform 28">
                <a:extLst>
                  <a:ext uri="{FF2B5EF4-FFF2-40B4-BE49-F238E27FC236}">
                    <a16:creationId xmlns:a16="http://schemas.microsoft.com/office/drawing/2014/main" id="{C228DCD3-668B-5C87-96A8-07AFD4B8F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Freeform 29">
                <a:extLst>
                  <a:ext uri="{FF2B5EF4-FFF2-40B4-BE49-F238E27FC236}">
                    <a16:creationId xmlns:a16="http://schemas.microsoft.com/office/drawing/2014/main" id="{0B9EBF61-0136-77E9-06E9-60A2D1A1F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Freeform 30">
                <a:extLst>
                  <a:ext uri="{FF2B5EF4-FFF2-40B4-BE49-F238E27FC236}">
                    <a16:creationId xmlns:a16="http://schemas.microsoft.com/office/drawing/2014/main" id="{1594A7FF-BA82-6D77-3810-0D8E6CDC8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Freeform 31">
                <a:extLst>
                  <a:ext uri="{FF2B5EF4-FFF2-40B4-BE49-F238E27FC236}">
                    <a16:creationId xmlns:a16="http://schemas.microsoft.com/office/drawing/2014/main" id="{3AE92B89-AD84-6369-C75C-68197D78D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Freeform 32">
                <a:extLst>
                  <a:ext uri="{FF2B5EF4-FFF2-40B4-BE49-F238E27FC236}">
                    <a16:creationId xmlns:a16="http://schemas.microsoft.com/office/drawing/2014/main" id="{21F5A7C2-C9CC-3C39-B116-54DE35CE0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Freeform 33">
                <a:extLst>
                  <a:ext uri="{FF2B5EF4-FFF2-40B4-BE49-F238E27FC236}">
                    <a16:creationId xmlns:a16="http://schemas.microsoft.com/office/drawing/2014/main" id="{F982DCD2-361E-E58E-7D99-F4787E238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2" name="Freeform 34">
              <a:extLst>
                <a:ext uri="{FF2B5EF4-FFF2-40B4-BE49-F238E27FC236}">
                  <a16:creationId xmlns:a16="http://schemas.microsoft.com/office/drawing/2014/main" id="{D5081098-C397-514E-69DD-B4AB0ADF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35">
              <a:extLst>
                <a:ext uri="{FF2B5EF4-FFF2-40B4-BE49-F238E27FC236}">
                  <a16:creationId xmlns:a16="http://schemas.microsoft.com/office/drawing/2014/main" id="{E9E01F45-301E-54CF-E587-A334A7A6D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Oval 36">
              <a:extLst>
                <a:ext uri="{FF2B5EF4-FFF2-40B4-BE49-F238E27FC236}">
                  <a16:creationId xmlns:a16="http://schemas.microsoft.com/office/drawing/2014/main" id="{95E6C769-6D0A-C6A1-96FC-2A11CE33BC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5" name="Oval 37">
              <a:extLst>
                <a:ext uri="{FF2B5EF4-FFF2-40B4-BE49-F238E27FC236}">
                  <a16:creationId xmlns:a16="http://schemas.microsoft.com/office/drawing/2014/main" id="{6CBBAA6B-0120-0336-59C1-63180B851F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6" name="Oval 38">
              <a:extLst>
                <a:ext uri="{FF2B5EF4-FFF2-40B4-BE49-F238E27FC236}">
                  <a16:creationId xmlns:a16="http://schemas.microsoft.com/office/drawing/2014/main" id="{ED14A0B9-A4DA-A374-E38C-23080AD481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7" name="Oval 39">
              <a:extLst>
                <a:ext uri="{FF2B5EF4-FFF2-40B4-BE49-F238E27FC236}">
                  <a16:creationId xmlns:a16="http://schemas.microsoft.com/office/drawing/2014/main" id="{80F066C2-8D60-189E-ABF1-6175EF28EB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8" name="Oval 40">
              <a:extLst>
                <a:ext uri="{FF2B5EF4-FFF2-40B4-BE49-F238E27FC236}">
                  <a16:creationId xmlns:a16="http://schemas.microsoft.com/office/drawing/2014/main" id="{10874914-DAA5-4A60-AA78-E3160682D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grpSp>
        <p:nvGrpSpPr>
          <p:cNvPr id="155" name="Group 47">
            <a:extLst>
              <a:ext uri="{FF2B5EF4-FFF2-40B4-BE49-F238E27FC236}">
                <a16:creationId xmlns:a16="http://schemas.microsoft.com/office/drawing/2014/main" id="{05EE13AC-8269-2BCF-4567-A258049A84F3}"/>
              </a:ext>
            </a:extLst>
          </p:cNvPr>
          <p:cNvGrpSpPr>
            <a:grpSpLocks/>
          </p:cNvGrpSpPr>
          <p:nvPr/>
        </p:nvGrpSpPr>
        <p:grpSpPr bwMode="auto">
          <a:xfrm>
            <a:off x="332757" y="3728168"/>
            <a:ext cx="556558" cy="857031"/>
            <a:chOff x="2593" y="768"/>
            <a:chExt cx="849" cy="1475"/>
          </a:xfrm>
        </p:grpSpPr>
        <p:sp>
          <p:nvSpPr>
            <p:cNvPr id="156" name="Freeform 48">
              <a:extLst>
                <a:ext uri="{FF2B5EF4-FFF2-40B4-BE49-F238E27FC236}">
                  <a16:creationId xmlns:a16="http://schemas.microsoft.com/office/drawing/2014/main" id="{877AF3CA-41D9-C6E6-CF5D-14819C33C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49">
              <a:extLst>
                <a:ext uri="{FF2B5EF4-FFF2-40B4-BE49-F238E27FC236}">
                  <a16:creationId xmlns:a16="http://schemas.microsoft.com/office/drawing/2014/main" id="{E72F1663-247A-BFA7-381F-61B54C88C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50">
              <a:extLst>
                <a:ext uri="{FF2B5EF4-FFF2-40B4-BE49-F238E27FC236}">
                  <a16:creationId xmlns:a16="http://schemas.microsoft.com/office/drawing/2014/main" id="{A5582752-0C2C-60AF-4FE1-E160C192D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51">
              <a:extLst>
                <a:ext uri="{FF2B5EF4-FFF2-40B4-BE49-F238E27FC236}">
                  <a16:creationId xmlns:a16="http://schemas.microsoft.com/office/drawing/2014/main" id="{5B2D6B06-F5F6-0E34-4243-F0242DF85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52">
              <a:extLst>
                <a:ext uri="{FF2B5EF4-FFF2-40B4-BE49-F238E27FC236}">
                  <a16:creationId xmlns:a16="http://schemas.microsoft.com/office/drawing/2014/main" id="{1AD72BBA-92C8-6991-5CF3-1EE19945E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53">
              <a:extLst>
                <a:ext uri="{FF2B5EF4-FFF2-40B4-BE49-F238E27FC236}">
                  <a16:creationId xmlns:a16="http://schemas.microsoft.com/office/drawing/2014/main" id="{B58CBE0F-A8F6-DA74-82BE-F68C65D94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54">
              <a:extLst>
                <a:ext uri="{FF2B5EF4-FFF2-40B4-BE49-F238E27FC236}">
                  <a16:creationId xmlns:a16="http://schemas.microsoft.com/office/drawing/2014/main" id="{ED293C38-3F52-42B9-1530-D3D189433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3" name="Group 55">
              <a:extLst>
                <a:ext uri="{FF2B5EF4-FFF2-40B4-BE49-F238E27FC236}">
                  <a16:creationId xmlns:a16="http://schemas.microsoft.com/office/drawing/2014/main" id="{5DCB61ED-9A73-0500-E11B-71A1FC35F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64" name="Freeform 56">
                <a:extLst>
                  <a:ext uri="{FF2B5EF4-FFF2-40B4-BE49-F238E27FC236}">
                    <a16:creationId xmlns:a16="http://schemas.microsoft.com/office/drawing/2014/main" id="{03FEB431-E45C-362C-DDEB-6B8A22BC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Freeform 57">
                <a:extLst>
                  <a:ext uri="{FF2B5EF4-FFF2-40B4-BE49-F238E27FC236}">
                    <a16:creationId xmlns:a16="http://schemas.microsoft.com/office/drawing/2014/main" id="{8846B0FB-CB33-4462-FEC8-51EF3428C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96" name="AutoShape 8">
            <a:extLst>
              <a:ext uri="{FF2B5EF4-FFF2-40B4-BE49-F238E27FC236}">
                <a16:creationId xmlns:a16="http://schemas.microsoft.com/office/drawing/2014/main" id="{5AD68AF4-F82E-65D5-BCB6-667B60B61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52400"/>
            <a:ext cx="2629028" cy="893607"/>
          </a:xfrm>
          <a:prstGeom prst="wedgeRectCallout">
            <a:avLst>
              <a:gd name="adj1" fmla="val -54853"/>
              <a:gd name="adj2" fmla="val -14406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Don’t panic.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Just play the game.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A104A8-3544-1424-0651-53C474DF8836}"/>
              </a:ext>
            </a:extLst>
          </p:cNvPr>
          <p:cNvSpPr txBox="1"/>
          <p:nvPr/>
        </p:nvSpPr>
        <p:spPr>
          <a:xfrm>
            <a:off x="1600200" y="4431395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C000"/>
                </a:solidFill>
              </a:rPr>
              <a:t> = |</a:t>
            </a:r>
            <a:r>
              <a:rPr lang="en-CA" sz="24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en-CA" sz="2400" baseline="-25000" dirty="0">
                <a:solidFill>
                  <a:srgbClr val="FFFF00"/>
                </a:solidFill>
                <a:sym typeface="Symbol" panose="05050102010706020507" pitchFamily="18" charset="2"/>
              </a:rPr>
              <a:t> </a:t>
            </a:r>
            <a:r>
              <a:rPr lang="en-CA" sz="2400" dirty="0">
                <a:solidFill>
                  <a:srgbClr val="FFC000"/>
                </a:solidFill>
              </a:rPr>
              <a:t>-</a:t>
            </a:r>
            <a:r>
              <a:rPr lang="en-CA" sz="2400" dirty="0">
                <a:solidFill>
                  <a:schemeClr val="accent2"/>
                </a:solidFill>
              </a:rPr>
              <a:t>0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  <a:endParaRPr lang="en-CA" sz="2400" dirty="0">
              <a:solidFill>
                <a:srgbClr val="FFC000"/>
              </a:solidFill>
              <a:sym typeface="Symbol" panose="05050102010706020507" pitchFamily="18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D60CB2-05DB-8CE3-0F19-A791CCC485FF}"/>
              </a:ext>
            </a:extLst>
          </p:cNvPr>
          <p:cNvSpPr txBox="1"/>
          <p:nvPr/>
        </p:nvSpPr>
        <p:spPr>
          <a:xfrm>
            <a:off x="2783725" y="4423374"/>
            <a:ext cx="823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l-GR" altLang="en-US" sz="2400" dirty="0">
                <a:solidFill>
                  <a:schemeClr val="accent2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 </a:t>
            </a:r>
            <a:r>
              <a:rPr lang="en-CA" sz="2400" baseline="30000" dirty="0">
                <a:solidFill>
                  <a:schemeClr val="accent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accent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chemeClr val="accent2"/>
                </a:solidFill>
                <a:sym typeface="Symbol" panose="05050102010706020507" pitchFamily="18" charset="2"/>
              </a:rPr>
              <a:t>n0</a:t>
            </a:r>
            <a:endParaRPr lang="en-CA" sz="24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1D954C-0E78-4D32-763E-599D8E2E8724}"/>
              </a:ext>
            </a:extLst>
          </p:cNvPr>
          <p:cNvSpPr txBox="1"/>
          <p:nvPr/>
        </p:nvSpPr>
        <p:spPr>
          <a:xfrm>
            <a:off x="3519618" y="4396385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l-GR" altLang="en-US" sz="240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99E87D-9F03-6A8B-F2F7-91AFD189CC45}"/>
              </a:ext>
            </a:extLst>
          </p:cNvPr>
          <p:cNvSpPr txBox="1"/>
          <p:nvPr/>
        </p:nvSpPr>
        <p:spPr>
          <a:xfrm>
            <a:off x="1850120" y="368990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baseline="30000" dirty="0">
                <a:solidFill>
                  <a:schemeClr val="accent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accent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chemeClr val="accent2"/>
                </a:solidFill>
                <a:sym typeface="Symbol" panose="05050102010706020507" pitchFamily="18" charset="2"/>
              </a:rPr>
              <a:t></a:t>
            </a:r>
          </a:p>
        </p:txBody>
      </p:sp>
      <p:grpSp>
        <p:nvGrpSpPr>
          <p:cNvPr id="40" name="Group 26">
            <a:extLst>
              <a:ext uri="{FF2B5EF4-FFF2-40B4-BE49-F238E27FC236}">
                <a16:creationId xmlns:a16="http://schemas.microsoft.com/office/drawing/2014/main" id="{ADAC1655-159F-C660-8CA7-A7D1A3E9C4E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20593" y="3657600"/>
            <a:ext cx="457186" cy="580285"/>
            <a:chOff x="2308" y="1513"/>
            <a:chExt cx="1162" cy="2570"/>
          </a:xfrm>
        </p:grpSpPr>
        <p:grpSp>
          <p:nvGrpSpPr>
            <p:cNvPr id="41" name="Group 27">
              <a:extLst>
                <a:ext uri="{FF2B5EF4-FFF2-40B4-BE49-F238E27FC236}">
                  <a16:creationId xmlns:a16="http://schemas.microsoft.com/office/drawing/2014/main" id="{46DE1E75-5884-FAC9-8466-639719C40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66" name="Freeform 28">
                <a:extLst>
                  <a:ext uri="{FF2B5EF4-FFF2-40B4-BE49-F238E27FC236}">
                    <a16:creationId xmlns:a16="http://schemas.microsoft.com/office/drawing/2014/main" id="{1FD7419C-9BE8-9E26-14F9-457FEB775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Freeform 29">
                <a:extLst>
                  <a:ext uri="{FF2B5EF4-FFF2-40B4-BE49-F238E27FC236}">
                    <a16:creationId xmlns:a16="http://schemas.microsoft.com/office/drawing/2014/main" id="{BE9DE0A4-4944-18C0-FFD9-C69A1F576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Freeform 30">
                <a:extLst>
                  <a:ext uri="{FF2B5EF4-FFF2-40B4-BE49-F238E27FC236}">
                    <a16:creationId xmlns:a16="http://schemas.microsoft.com/office/drawing/2014/main" id="{E1633FF0-B09F-C54A-13FE-DACD170DF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Freeform 31">
                <a:extLst>
                  <a:ext uri="{FF2B5EF4-FFF2-40B4-BE49-F238E27FC236}">
                    <a16:creationId xmlns:a16="http://schemas.microsoft.com/office/drawing/2014/main" id="{0D8202F4-C0AE-D61B-E4E4-4812D4EBF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Freeform 32">
                <a:extLst>
                  <a:ext uri="{FF2B5EF4-FFF2-40B4-BE49-F238E27FC236}">
                    <a16:creationId xmlns:a16="http://schemas.microsoft.com/office/drawing/2014/main" id="{766A39F8-011B-7F91-A181-093B0131E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Freeform 33">
                <a:extLst>
                  <a:ext uri="{FF2B5EF4-FFF2-40B4-BE49-F238E27FC236}">
                    <a16:creationId xmlns:a16="http://schemas.microsoft.com/office/drawing/2014/main" id="{66DBE3B3-A705-B57C-C7FD-3A5A82975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D12CE58C-5394-A682-3737-93F15F807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5DC0E1EB-3D77-47EB-2610-3696FBEFE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040BAE2F-CAE1-2333-5000-36E5CFC138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62" name="Oval 37">
              <a:extLst>
                <a:ext uri="{FF2B5EF4-FFF2-40B4-BE49-F238E27FC236}">
                  <a16:creationId xmlns:a16="http://schemas.microsoft.com/office/drawing/2014/main" id="{693F65DF-A317-D7BC-C401-925D583F66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63" name="Oval 38">
              <a:extLst>
                <a:ext uri="{FF2B5EF4-FFF2-40B4-BE49-F238E27FC236}">
                  <a16:creationId xmlns:a16="http://schemas.microsoft.com/office/drawing/2014/main" id="{3050D26B-6271-46CE-9FB4-34DA066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64" name="Oval 39">
              <a:extLst>
                <a:ext uri="{FF2B5EF4-FFF2-40B4-BE49-F238E27FC236}">
                  <a16:creationId xmlns:a16="http://schemas.microsoft.com/office/drawing/2014/main" id="{2E511E18-282F-9B0E-4AD3-54C13ECF25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65" name="Oval 40">
              <a:extLst>
                <a:ext uri="{FF2B5EF4-FFF2-40B4-BE49-F238E27FC236}">
                  <a16:creationId xmlns:a16="http://schemas.microsoft.com/office/drawing/2014/main" id="{1711B2C5-05D6-82C1-F466-7FDD48064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78" name="AutoShape 38">
            <a:extLst>
              <a:ext uri="{FF2B5EF4-FFF2-40B4-BE49-F238E27FC236}">
                <a16:creationId xmlns:a16="http://schemas.microsoft.com/office/drawing/2014/main" id="{053AFF16-9AE3-F8F5-7616-7B9611515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0456" y="4082293"/>
            <a:ext cx="4424944" cy="1701129"/>
          </a:xfrm>
          <a:prstGeom prst="wedgeRoundRectCallout">
            <a:avLst>
              <a:gd name="adj1" fmla="val -55806"/>
              <a:gd name="adj2" fmla="val -40642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I am supposed to construct some value here, but don’t know how.</a:t>
            </a:r>
          </a:p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Let’s leave it for now.</a:t>
            </a:r>
          </a:p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It is a function of 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D0AED43-4386-5BDD-0E8F-B8879063BBFE}"/>
              </a:ext>
            </a:extLst>
          </p:cNvPr>
          <p:cNvSpPr txBox="1"/>
          <p:nvPr/>
        </p:nvSpPr>
        <p:spPr>
          <a:xfrm>
            <a:off x="1907268" y="3679172"/>
            <a:ext cx="823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chemeClr val="accent2"/>
                </a:solidFill>
              </a:rPr>
              <a:t>n</a:t>
            </a:r>
            <a:r>
              <a:rPr lang="en-CA" sz="2400" baseline="-25000" dirty="0">
                <a:solidFill>
                  <a:schemeClr val="accent2"/>
                </a:solidFill>
              </a:rPr>
              <a:t>0</a:t>
            </a:r>
            <a:r>
              <a:rPr lang="en-CA" sz="2400" dirty="0">
                <a:solidFill>
                  <a:schemeClr val="accent2"/>
                </a:solidFill>
                <a:sym typeface="Symbol" panose="05050102010706020507" pitchFamily="18" charset="2"/>
              </a:rPr>
              <a:t>()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4D91625-2C49-A5CC-415A-9CE2EE22F126}"/>
              </a:ext>
            </a:extLst>
          </p:cNvPr>
          <p:cNvSpPr/>
          <p:nvPr/>
        </p:nvSpPr>
        <p:spPr bwMode="auto">
          <a:xfrm>
            <a:off x="1278964" y="4000116"/>
            <a:ext cx="774671" cy="557193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4E909BB-1AE6-4C20-79E3-3D647242A718}"/>
              </a:ext>
            </a:extLst>
          </p:cNvPr>
          <p:cNvSpPr/>
          <p:nvPr/>
        </p:nvSpPr>
        <p:spPr bwMode="auto">
          <a:xfrm>
            <a:off x="3048000" y="4395807"/>
            <a:ext cx="1048435" cy="557193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AutoShape 8">
            <a:extLst>
              <a:ext uri="{FF2B5EF4-FFF2-40B4-BE49-F238E27FC236}">
                <a16:creationId xmlns:a16="http://schemas.microsoft.com/office/drawing/2014/main" id="{E324258A-6721-D4F5-934F-23787B93E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581" y="5434884"/>
            <a:ext cx="2905419" cy="557193"/>
          </a:xfrm>
          <a:prstGeom prst="wedgeRectCallout">
            <a:avLst>
              <a:gd name="adj1" fmla="val -55129"/>
              <a:gd name="adj2" fmla="val -47516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That was not so bad.</a:t>
            </a:r>
          </a:p>
        </p:txBody>
      </p:sp>
      <p:pic>
        <p:nvPicPr>
          <p:cNvPr id="87" name="Picture 5" descr="j0116172">
            <a:extLst>
              <a:ext uri="{FF2B5EF4-FFF2-40B4-BE49-F238E27FC236}">
                <a16:creationId xmlns:a16="http://schemas.microsoft.com/office/drawing/2014/main" id="{73E2B839-F64D-0036-058E-949A08C80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5164744"/>
            <a:ext cx="1076418" cy="146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9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8" grpId="0"/>
      <p:bldP spid="5" grpId="0" animBg="1"/>
      <p:bldP spid="5" grpId="1" animBg="1"/>
      <p:bldP spid="6" grpId="0" animBg="1"/>
      <p:bldP spid="6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96" grpId="0" animBg="1"/>
      <p:bldP spid="18" grpId="0"/>
      <p:bldP spid="19" grpId="0"/>
      <p:bldP spid="37" grpId="0"/>
      <p:bldP spid="38" grpId="0"/>
      <p:bldP spid="78" grpId="0" animBg="1"/>
      <p:bldP spid="78" grpId="1" build="allAtOnce" animBg="1"/>
      <p:bldP spid="83" grpId="0"/>
      <p:bldP spid="83" grpId="1"/>
      <p:bldP spid="84" grpId="0" animBg="1"/>
      <p:bldP spid="84" grpId="1" animBg="1"/>
      <p:bldP spid="85" grpId="0" animBg="1"/>
      <p:bldP spid="85" grpId="1" animBg="1"/>
      <p:bldP spid="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26357-90B6-5D26-374A-7D48FB84F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F57E9D3-E99D-77CB-47D6-7DDDA8905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Playing the Game</a:t>
            </a:r>
            <a:endParaRPr lang="en-CA" altLang="en-US" dirty="0"/>
          </a:p>
        </p:txBody>
      </p:sp>
      <p:grpSp>
        <p:nvGrpSpPr>
          <p:cNvPr id="140" name="Group 26">
            <a:extLst>
              <a:ext uri="{FF2B5EF4-FFF2-40B4-BE49-F238E27FC236}">
                <a16:creationId xmlns:a16="http://schemas.microsoft.com/office/drawing/2014/main" id="{121E242B-ADD6-C16C-59DF-71A0EFC63CD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72721" y="2844456"/>
            <a:ext cx="457186" cy="580285"/>
            <a:chOff x="2308" y="1513"/>
            <a:chExt cx="1162" cy="2570"/>
          </a:xfrm>
        </p:grpSpPr>
        <p:grpSp>
          <p:nvGrpSpPr>
            <p:cNvPr id="141" name="Group 27">
              <a:extLst>
                <a:ext uri="{FF2B5EF4-FFF2-40B4-BE49-F238E27FC236}">
                  <a16:creationId xmlns:a16="http://schemas.microsoft.com/office/drawing/2014/main" id="{64CC936F-F115-3B3F-8447-4E632052D9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49" name="Freeform 28">
                <a:extLst>
                  <a:ext uri="{FF2B5EF4-FFF2-40B4-BE49-F238E27FC236}">
                    <a16:creationId xmlns:a16="http://schemas.microsoft.com/office/drawing/2014/main" id="{F5DF4695-B4F6-D3A3-48E7-702F614F4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Freeform 29">
                <a:extLst>
                  <a:ext uri="{FF2B5EF4-FFF2-40B4-BE49-F238E27FC236}">
                    <a16:creationId xmlns:a16="http://schemas.microsoft.com/office/drawing/2014/main" id="{204828B3-DB5D-9B22-FC89-ADE0A90DB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Freeform 30">
                <a:extLst>
                  <a:ext uri="{FF2B5EF4-FFF2-40B4-BE49-F238E27FC236}">
                    <a16:creationId xmlns:a16="http://schemas.microsoft.com/office/drawing/2014/main" id="{4A8D6DBC-2374-C890-49B5-D43EDFDB9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Freeform 31">
                <a:extLst>
                  <a:ext uri="{FF2B5EF4-FFF2-40B4-BE49-F238E27FC236}">
                    <a16:creationId xmlns:a16="http://schemas.microsoft.com/office/drawing/2014/main" id="{6A47EF1F-0D48-F020-AF31-D2F6E47EB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Freeform 32">
                <a:extLst>
                  <a:ext uri="{FF2B5EF4-FFF2-40B4-BE49-F238E27FC236}">
                    <a16:creationId xmlns:a16="http://schemas.microsoft.com/office/drawing/2014/main" id="{949DF54A-E5A4-C094-E573-48CD77A86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Freeform 33">
                <a:extLst>
                  <a:ext uri="{FF2B5EF4-FFF2-40B4-BE49-F238E27FC236}">
                    <a16:creationId xmlns:a16="http://schemas.microsoft.com/office/drawing/2014/main" id="{478C1814-B79E-825D-55C1-FDC6C1178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2" name="Freeform 34">
              <a:extLst>
                <a:ext uri="{FF2B5EF4-FFF2-40B4-BE49-F238E27FC236}">
                  <a16:creationId xmlns:a16="http://schemas.microsoft.com/office/drawing/2014/main" id="{4F58776B-B475-E6E2-A21D-ECB24E00F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35">
              <a:extLst>
                <a:ext uri="{FF2B5EF4-FFF2-40B4-BE49-F238E27FC236}">
                  <a16:creationId xmlns:a16="http://schemas.microsoft.com/office/drawing/2014/main" id="{E99FE120-A9EA-1155-3CE3-A8D0DE29F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Oval 36">
              <a:extLst>
                <a:ext uri="{FF2B5EF4-FFF2-40B4-BE49-F238E27FC236}">
                  <a16:creationId xmlns:a16="http://schemas.microsoft.com/office/drawing/2014/main" id="{C344A284-D096-0C53-6205-63498F75FD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5" name="Oval 37">
              <a:extLst>
                <a:ext uri="{FF2B5EF4-FFF2-40B4-BE49-F238E27FC236}">
                  <a16:creationId xmlns:a16="http://schemas.microsoft.com/office/drawing/2014/main" id="{9E3AFC50-9F26-A93D-34BD-02DC9F94E3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6" name="Oval 38">
              <a:extLst>
                <a:ext uri="{FF2B5EF4-FFF2-40B4-BE49-F238E27FC236}">
                  <a16:creationId xmlns:a16="http://schemas.microsoft.com/office/drawing/2014/main" id="{74A523A8-E7B7-9AEB-A2AD-E025B1EC3D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7" name="Oval 39">
              <a:extLst>
                <a:ext uri="{FF2B5EF4-FFF2-40B4-BE49-F238E27FC236}">
                  <a16:creationId xmlns:a16="http://schemas.microsoft.com/office/drawing/2014/main" id="{76E6E794-8750-8BF6-96C6-A6799C217F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8" name="Oval 40">
              <a:extLst>
                <a:ext uri="{FF2B5EF4-FFF2-40B4-BE49-F238E27FC236}">
                  <a16:creationId xmlns:a16="http://schemas.microsoft.com/office/drawing/2014/main" id="{D2A10DED-6BFE-877D-A865-2E9F8E026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78" name="AutoShape 38">
            <a:extLst>
              <a:ext uri="{FF2B5EF4-FFF2-40B4-BE49-F238E27FC236}">
                <a16:creationId xmlns:a16="http://schemas.microsoft.com/office/drawing/2014/main" id="{36EC6A95-8434-8D9F-EDF3-FA7C4A489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999" y="3262264"/>
            <a:ext cx="7235417" cy="1309736"/>
          </a:xfrm>
          <a:prstGeom prst="wedgeRoundRectCallout">
            <a:avLst>
              <a:gd name="adj1" fmla="val -55806"/>
              <a:gd name="adj2" fmla="val -40642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I, the </a:t>
            </a:r>
            <a:r>
              <a:rPr lang="en-US" altLang="en-US" sz="2400" dirty="0">
                <a:solidFill>
                  <a:schemeClr val="accent2"/>
                </a:solidFill>
              </a:rPr>
              <a:t>prover</a:t>
            </a:r>
            <a:r>
              <a:rPr lang="en-US" altLang="en-US" sz="2400" dirty="0">
                <a:solidFill>
                  <a:srgbClr val="FFFFFF"/>
                </a:solidFill>
              </a:rPr>
              <a:t>, am asked to prove that it converges.</a:t>
            </a:r>
          </a:p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But this sequence does not. </a:t>
            </a:r>
          </a:p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It bounces back and forth between two different values. 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2F5D270-C9B0-310B-2D3A-8DAA65E7E770}"/>
              </a:ext>
            </a:extLst>
          </p:cNvPr>
          <p:cNvGrpSpPr/>
          <p:nvPr/>
        </p:nvGrpSpPr>
        <p:grpSpPr>
          <a:xfrm>
            <a:off x="4495800" y="2458451"/>
            <a:ext cx="4419611" cy="814142"/>
            <a:chOff x="3935499" y="3312714"/>
            <a:chExt cx="4419611" cy="81414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54F498B-DD57-A4C6-4BB1-C40689C8E052}"/>
                </a:ext>
              </a:extLst>
            </p:cNvPr>
            <p:cNvGrpSpPr/>
            <p:nvPr/>
          </p:nvGrpSpPr>
          <p:grpSpPr>
            <a:xfrm>
              <a:off x="3935499" y="3312714"/>
              <a:ext cx="4419611" cy="814142"/>
              <a:chOff x="5268211" y="4907559"/>
              <a:chExt cx="3224303" cy="490348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A220A96-CE3C-B8D1-D614-0A2080AFEBEC}"/>
                  </a:ext>
                </a:extLst>
              </p:cNvPr>
              <p:cNvCxnSpPr>
                <a:cxnSpLocks/>
                <a:stCxn id="20" idx="0"/>
              </p:cNvCxnSpPr>
              <p:nvPr/>
            </p:nvCxnSpPr>
            <p:spPr bwMode="auto">
              <a:xfrm flipH="1">
                <a:off x="5615938" y="5045507"/>
                <a:ext cx="1371" cy="288491"/>
              </a:xfrm>
              <a:prstGeom prst="lin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BD651B9-13BF-A55E-F954-6192797D69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12514" y="5181600"/>
                <a:ext cx="28800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510F727-112F-73CD-FEBF-9FD564E861F7}"/>
                  </a:ext>
                </a:extLst>
              </p:cNvPr>
              <p:cNvSpPr/>
              <p:nvPr/>
            </p:nvSpPr>
            <p:spPr>
              <a:xfrm>
                <a:off x="8261496" y="5112605"/>
                <a:ext cx="196704" cy="2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</a:t>
                </a:r>
                <a:endPara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D417CE8-18C9-FBB0-0999-59D73E963955}"/>
                  </a:ext>
                </a:extLst>
              </p:cNvPr>
              <p:cNvSpPr/>
              <p:nvPr/>
            </p:nvSpPr>
            <p:spPr>
              <a:xfrm>
                <a:off x="5328439" y="4907559"/>
                <a:ext cx="246991" cy="278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2400" dirty="0">
                    <a:solidFill>
                      <a:schemeClr val="tx2"/>
                    </a:solidFill>
                  </a:rPr>
                  <a:t>1</a:t>
                </a:r>
                <a:endPara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61042AB6-1D82-549C-3D10-F2C16257A9DA}"/>
                  </a:ext>
                </a:extLst>
              </p:cNvPr>
              <p:cNvSpPr/>
              <p:nvPr/>
            </p:nvSpPr>
            <p:spPr>
              <a:xfrm>
                <a:off x="5268211" y="5119852"/>
                <a:ext cx="321836" cy="278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2400" dirty="0">
                    <a:solidFill>
                      <a:schemeClr val="tx2"/>
                    </a:solidFill>
                  </a:rPr>
                  <a:t>-1</a:t>
                </a:r>
                <a:endPara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3F2B50A-3A54-B47B-5BF6-DE4CA0FE8B77}"/>
                </a:ext>
              </a:extLst>
            </p:cNvPr>
            <p:cNvGrpSpPr/>
            <p:nvPr/>
          </p:nvGrpSpPr>
          <p:grpSpPr>
            <a:xfrm>
              <a:off x="4391147" y="3541744"/>
              <a:ext cx="2871885" cy="45719"/>
              <a:chOff x="4391147" y="3541744"/>
              <a:chExt cx="2871885" cy="45719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BBCCBB8-6BCA-A4D7-64B6-0B3F8D7A8148}"/>
                  </a:ext>
                </a:extLst>
              </p:cNvPr>
              <p:cNvSpPr/>
              <p:nvPr/>
            </p:nvSpPr>
            <p:spPr bwMode="auto">
              <a:xfrm>
                <a:off x="439114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E73FDB4-1D7F-EC2E-A61A-871F62A5776F}"/>
                  </a:ext>
                </a:extLst>
              </p:cNvPr>
              <p:cNvSpPr/>
              <p:nvPr/>
            </p:nvSpPr>
            <p:spPr bwMode="auto">
              <a:xfrm>
                <a:off x="479488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C5DA3B0-40DC-8E48-FE6F-040E9A9FC9E9}"/>
                  </a:ext>
                </a:extLst>
              </p:cNvPr>
              <p:cNvSpPr/>
              <p:nvPr/>
            </p:nvSpPr>
            <p:spPr bwMode="auto">
              <a:xfrm>
                <a:off x="519862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B574FCD-FE61-B9D6-5D68-BEF9FD61DDFF}"/>
                  </a:ext>
                </a:extLst>
              </p:cNvPr>
              <p:cNvSpPr/>
              <p:nvPr/>
            </p:nvSpPr>
            <p:spPr bwMode="auto">
              <a:xfrm>
                <a:off x="5602361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0440022-677E-DADE-61F6-63B0BCD16326}"/>
                  </a:ext>
                </a:extLst>
              </p:cNvPr>
              <p:cNvSpPr/>
              <p:nvPr/>
            </p:nvSpPr>
            <p:spPr bwMode="auto">
              <a:xfrm>
                <a:off x="6006099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03557DC-35CC-FD32-A056-452980EBD2DA}"/>
                  </a:ext>
                </a:extLst>
              </p:cNvPr>
              <p:cNvSpPr/>
              <p:nvPr/>
            </p:nvSpPr>
            <p:spPr bwMode="auto">
              <a:xfrm>
                <a:off x="640983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797653A-6B8C-F41C-1B66-2D8B92A966F4}"/>
                  </a:ext>
                </a:extLst>
              </p:cNvPr>
              <p:cNvSpPr/>
              <p:nvPr/>
            </p:nvSpPr>
            <p:spPr bwMode="auto">
              <a:xfrm>
                <a:off x="681357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FD54666-6024-FBE5-32B2-DB8892D5998C}"/>
                  </a:ext>
                </a:extLst>
              </p:cNvPr>
              <p:cNvSpPr/>
              <p:nvPr/>
            </p:nvSpPr>
            <p:spPr bwMode="auto">
              <a:xfrm>
                <a:off x="721731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E04D200-A64A-07BD-2207-9335E3331BE7}"/>
                </a:ext>
              </a:extLst>
            </p:cNvPr>
            <p:cNvGrpSpPr/>
            <p:nvPr/>
          </p:nvGrpSpPr>
          <p:grpSpPr>
            <a:xfrm>
              <a:off x="4590000" y="3920491"/>
              <a:ext cx="2871885" cy="45719"/>
              <a:chOff x="4391147" y="3541744"/>
              <a:chExt cx="2871885" cy="45719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8A2F422-9E23-916F-6891-2BB8AEB20AE1}"/>
                  </a:ext>
                </a:extLst>
              </p:cNvPr>
              <p:cNvSpPr/>
              <p:nvPr/>
            </p:nvSpPr>
            <p:spPr bwMode="auto">
              <a:xfrm>
                <a:off x="439114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7FF55D5-AD9E-E491-D9F3-EC855D8795DC}"/>
                  </a:ext>
                </a:extLst>
              </p:cNvPr>
              <p:cNvSpPr/>
              <p:nvPr/>
            </p:nvSpPr>
            <p:spPr bwMode="auto">
              <a:xfrm>
                <a:off x="479488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23B6E10-79C2-FBF2-24DC-4976F680DB35}"/>
                  </a:ext>
                </a:extLst>
              </p:cNvPr>
              <p:cNvSpPr/>
              <p:nvPr/>
            </p:nvSpPr>
            <p:spPr bwMode="auto">
              <a:xfrm>
                <a:off x="519862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B9FF215-DEC2-AD9D-8E8B-599334C9AF2C}"/>
                  </a:ext>
                </a:extLst>
              </p:cNvPr>
              <p:cNvSpPr/>
              <p:nvPr/>
            </p:nvSpPr>
            <p:spPr bwMode="auto">
              <a:xfrm>
                <a:off x="5602361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25CB8F2-7170-5056-5A39-C990CA7EEC41}"/>
                  </a:ext>
                </a:extLst>
              </p:cNvPr>
              <p:cNvSpPr/>
              <p:nvPr/>
            </p:nvSpPr>
            <p:spPr bwMode="auto">
              <a:xfrm>
                <a:off x="6006099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E2747BD-2E6B-3EFC-5611-649E3D9553A6}"/>
                  </a:ext>
                </a:extLst>
              </p:cNvPr>
              <p:cNvSpPr/>
              <p:nvPr/>
            </p:nvSpPr>
            <p:spPr bwMode="auto">
              <a:xfrm>
                <a:off x="640983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E3DF79B-A4D3-15E9-5517-93A5BA25E6BD}"/>
                  </a:ext>
                </a:extLst>
              </p:cNvPr>
              <p:cNvSpPr/>
              <p:nvPr/>
            </p:nvSpPr>
            <p:spPr bwMode="auto">
              <a:xfrm>
                <a:off x="681357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3EFC6FE-B5EE-3CFB-2C0E-39B670B243CA}"/>
                  </a:ext>
                </a:extLst>
              </p:cNvPr>
              <p:cNvSpPr/>
              <p:nvPr/>
            </p:nvSpPr>
            <p:spPr bwMode="auto">
              <a:xfrm>
                <a:off x="721731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53" name="AutoShape 38">
            <a:extLst>
              <a:ext uri="{FF2B5EF4-FFF2-40B4-BE49-F238E27FC236}">
                <a16:creationId xmlns:a16="http://schemas.microsoft.com/office/drawing/2014/main" id="{88DE5EF9-BBD8-5CE3-2A32-53AE117F3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705" y="4637673"/>
            <a:ext cx="5554548" cy="547736"/>
          </a:xfrm>
          <a:prstGeom prst="wedgeRoundRectCallout">
            <a:avLst>
              <a:gd name="adj1" fmla="val -53281"/>
              <a:gd name="adj2" fmla="val -50893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I will negate the statement and prove that.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E06428-410E-12D5-182B-047BD5D79632}"/>
              </a:ext>
            </a:extLst>
          </p:cNvPr>
          <p:cNvSpPr/>
          <p:nvPr/>
        </p:nvSpPr>
        <p:spPr>
          <a:xfrm>
            <a:off x="685800" y="6858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Converge:</a:t>
            </a:r>
          </a:p>
          <a:p>
            <a:pPr lvl="0" algn="l">
              <a:defRPr/>
            </a:pPr>
            <a:r>
              <a:rPr lang="en-CA" sz="2400" dirty="0"/>
              <a:t>We say that the sequence </a:t>
            </a:r>
            <a:r>
              <a:rPr lang="en-CA" sz="2400" dirty="0">
                <a:solidFill>
                  <a:schemeClr val="tx2"/>
                </a:solidFill>
              </a:rPr>
              <a:t>f = f(1), f(2), f(3), … </a:t>
            </a:r>
            <a:r>
              <a:rPr lang="en-CA" sz="2400" dirty="0"/>
              <a:t>converges if … ?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lvl="0" algn="l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    $</a:t>
            </a:r>
            <a:r>
              <a:rPr lang="en-CA" sz="2400" dirty="0">
                <a:solidFill>
                  <a:schemeClr val="accent2"/>
                </a:solidFill>
              </a:rPr>
              <a:t>c,</a:t>
            </a:r>
          </a:p>
          <a:p>
            <a:pPr marL="342900" lvl="0" indent="-342900" algn="l">
              <a:buFont typeface="Symbol" panose="05050102010706020507" pitchFamily="18" charset="2"/>
              <a:buChar char=" "/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0000"/>
                </a:solidFill>
                <a:latin typeface="+mj-lt"/>
              </a:rPr>
              <a:t>c.</a:t>
            </a:r>
            <a:endParaRPr lang="en-CA" sz="2400" dirty="0">
              <a:solidFill>
                <a:schemeClr val="accent2"/>
              </a:solidFill>
              <a:latin typeface="+mj-lt"/>
              <a:sym typeface="Symbol" panose="05050102010706020507" pitchFamily="18" charset="2"/>
            </a:endParaRPr>
          </a:p>
          <a:p>
            <a:pPr lvl="0" algn="l">
              <a:defRPr/>
            </a:pPr>
            <a:r>
              <a:rPr lang="en-CA" sz="2400" dirty="0">
                <a:sym typeface="Symbol" panose="05050102010706020507" pitchFamily="18" charset="2"/>
              </a:rPr>
              <a:t>Prove that the sequence 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f = 1,-1,1,-1,…  </a:t>
            </a:r>
            <a:r>
              <a:rPr lang="en-CA" sz="2400" dirty="0" err="1">
                <a:solidFill>
                  <a:schemeClr val="tx2"/>
                </a:solidFill>
                <a:sym typeface="Symbol" panose="05050102010706020507" pitchFamily="18" charset="2"/>
              </a:rPr>
              <a:t>ie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 f(</a:t>
            </a:r>
            <a:r>
              <a:rPr lang="en-CA" sz="2400" dirty="0" err="1">
                <a:solidFill>
                  <a:schemeClr val="tx2"/>
                </a:solidFill>
                <a:sym typeface="Symbol" panose="05050102010706020507" pitchFamily="18" charset="2"/>
              </a:rPr>
              <a:t>i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) = (-1)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n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  </a:t>
            </a:r>
            <a:r>
              <a:rPr lang="en-CA" sz="2400" dirty="0">
                <a:sym typeface="Symbol" panose="05050102010706020507" pitchFamily="18" charset="2"/>
              </a:rPr>
              <a:t>converges.</a:t>
            </a:r>
            <a:endParaRPr lang="en-CA" sz="24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9A9986C-CCF5-6D13-757D-960C56C6B90B}"/>
              </a:ext>
            </a:extLst>
          </p:cNvPr>
          <p:cNvSpPr txBox="1"/>
          <p:nvPr/>
        </p:nvSpPr>
        <p:spPr>
          <a:xfrm>
            <a:off x="1439279" y="1408838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CA" sz="2400" dirty="0">
                <a:solidFill>
                  <a:srgbClr val="FF0000"/>
                </a:solidFill>
              </a:rPr>
              <a:t>&gt;0,</a:t>
            </a:r>
            <a:endParaRPr lang="en-CA" sz="2400" baseline="-250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2D70CDF-5BC1-D14F-4937-5BDD162B6667}"/>
              </a:ext>
            </a:extLst>
          </p:cNvPr>
          <p:cNvSpPr txBox="1"/>
          <p:nvPr/>
        </p:nvSpPr>
        <p:spPr>
          <a:xfrm>
            <a:off x="2277175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CA" sz="2400" dirty="0">
                <a:solidFill>
                  <a:schemeClr val="accent2"/>
                </a:solidFill>
              </a:rPr>
              <a:t>n</a:t>
            </a:r>
            <a:r>
              <a:rPr lang="en-CA" sz="2400" baseline="-25000" dirty="0">
                <a:solidFill>
                  <a:schemeClr val="accent2"/>
                </a:solidFill>
              </a:rPr>
              <a:t>0</a:t>
            </a:r>
            <a:r>
              <a:rPr lang="en-CA" sz="2400" dirty="0">
                <a:solidFill>
                  <a:schemeClr val="accent2"/>
                </a:solidFill>
              </a:rPr>
              <a:t>,</a:t>
            </a:r>
            <a:endParaRPr lang="en-CA" sz="2400" baseline="-250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A165A13-5953-3961-26C7-85CFAE7CD83F}"/>
              </a:ext>
            </a:extLst>
          </p:cNvPr>
          <p:cNvSpPr txBox="1"/>
          <p:nvPr/>
        </p:nvSpPr>
        <p:spPr>
          <a:xfrm>
            <a:off x="2826259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0000"/>
                </a:solidFill>
              </a:rPr>
              <a:t>n</a:t>
            </a:r>
            <a:r>
              <a:rPr lang="el-GR" altLang="en-US" sz="240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CA" sz="2400" dirty="0">
                <a:solidFill>
                  <a:schemeClr val="accent2"/>
                </a:solidFill>
              </a:rPr>
              <a:t>n</a:t>
            </a:r>
            <a:r>
              <a:rPr lang="en-CA" sz="2400" baseline="-25000" dirty="0">
                <a:solidFill>
                  <a:schemeClr val="accent2"/>
                </a:solidFill>
              </a:rPr>
              <a:t>0</a:t>
            </a:r>
            <a:r>
              <a:rPr lang="en-CA" sz="2400" dirty="0">
                <a:solidFill>
                  <a:schemeClr val="accent2"/>
                </a:solidFill>
              </a:rPr>
              <a:t>,</a:t>
            </a:r>
            <a:endParaRPr lang="en-CA" sz="2400" baseline="-250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05B4AE5-9B7A-D7F6-A092-42387F73DBD7}"/>
              </a:ext>
            </a:extLst>
          </p:cNvPr>
          <p:cNvSpPr txBox="1"/>
          <p:nvPr/>
        </p:nvSpPr>
        <p:spPr>
          <a:xfrm>
            <a:off x="3750032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CA" sz="2400" dirty="0">
                <a:solidFill>
                  <a:schemeClr val="tx2"/>
                </a:solidFill>
              </a:rPr>
              <a:t>f(</a:t>
            </a:r>
            <a:r>
              <a:rPr lang="en-CA" sz="2400" dirty="0">
                <a:solidFill>
                  <a:srgbClr val="FF0000"/>
                </a:solidFill>
              </a:rPr>
              <a:t>n</a:t>
            </a:r>
            <a:r>
              <a:rPr lang="en-CA" sz="2400" dirty="0">
                <a:solidFill>
                  <a:schemeClr val="tx2"/>
                </a:solidFill>
              </a:rPr>
              <a:t>)</a:t>
            </a:r>
            <a:r>
              <a:rPr lang="en-CA" sz="2400" dirty="0">
                <a:solidFill>
                  <a:srgbClr val="FFC000"/>
                </a:solidFill>
              </a:rPr>
              <a:t>-</a:t>
            </a:r>
            <a:r>
              <a:rPr lang="en-CA" sz="2400" dirty="0">
                <a:solidFill>
                  <a:schemeClr val="accent2"/>
                </a:solidFill>
              </a:rPr>
              <a:t>c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E027F47-3CE1-1FE9-888E-71D958992928}"/>
              </a:ext>
            </a:extLst>
          </p:cNvPr>
          <p:cNvGrpSpPr/>
          <p:nvPr/>
        </p:nvGrpSpPr>
        <p:grpSpPr>
          <a:xfrm>
            <a:off x="1499937" y="1758285"/>
            <a:ext cx="3570636" cy="483599"/>
            <a:chOff x="1499937" y="1758285"/>
            <a:chExt cx="3570636" cy="48359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DCD9CDB-19AB-FB98-A66A-9EF53196DAC6}"/>
                </a:ext>
              </a:extLst>
            </p:cNvPr>
            <p:cNvSpPr txBox="1"/>
            <p:nvPr/>
          </p:nvSpPr>
          <p:spPr>
            <a:xfrm>
              <a:off x="1499937" y="1758285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en-US" sz="2400" dirty="0">
                  <a:solidFill>
                    <a:schemeClr val="accent2"/>
                  </a:solidFill>
                  <a:latin typeface="Symbol" pitchFamily="18" charset="2"/>
                </a:rPr>
                <a:t>$</a:t>
              </a:r>
              <a:r>
                <a:rPr lang="en-CA" sz="2400" dirty="0">
                  <a:solidFill>
                    <a:schemeClr val="accent2"/>
                  </a:solidFill>
                  <a:sym typeface="Symbol" panose="05050102010706020507" pitchFamily="18" charset="2"/>
                </a:rPr>
                <a:t></a:t>
              </a:r>
              <a:r>
                <a:rPr lang="en-CA" sz="2400" dirty="0">
                  <a:solidFill>
                    <a:schemeClr val="accent2"/>
                  </a:solidFill>
                </a:rPr>
                <a:t>&gt;0,</a:t>
              </a:r>
              <a:endParaRPr lang="en-CA" sz="2400" baseline="-25000" dirty="0">
                <a:solidFill>
                  <a:schemeClr val="accent2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10B1410-F4A5-F713-6D04-9F4B64C6604B}"/>
                </a:ext>
              </a:extLst>
            </p:cNvPr>
            <p:cNvSpPr txBox="1"/>
            <p:nvPr/>
          </p:nvSpPr>
          <p:spPr>
            <a:xfrm>
              <a:off x="2253916" y="1780219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en-US" sz="2400" dirty="0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r>
                <a:rPr lang="en-CA" sz="2400" dirty="0">
                  <a:solidFill>
                    <a:srgbClr val="FF0000"/>
                  </a:solidFill>
                </a:rPr>
                <a:t>n</a:t>
              </a:r>
              <a:r>
                <a:rPr lang="en-CA" sz="2400" baseline="-25000" dirty="0">
                  <a:solidFill>
                    <a:srgbClr val="FF0000"/>
                  </a:solidFill>
                </a:rPr>
                <a:t>0</a:t>
              </a:r>
              <a:r>
                <a:rPr lang="en-CA" sz="2400" dirty="0">
                  <a:solidFill>
                    <a:srgbClr val="FF0000"/>
                  </a:solidFill>
                </a:rPr>
                <a:t>,</a:t>
              </a:r>
              <a:endParaRPr lang="en-CA" sz="2400" baseline="-25000" dirty="0">
                <a:solidFill>
                  <a:srgbClr val="FF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CE50DFB-8D61-C218-E82A-4DCC7F89756A}"/>
                </a:ext>
              </a:extLst>
            </p:cNvPr>
            <p:cNvSpPr txBox="1"/>
            <p:nvPr/>
          </p:nvSpPr>
          <p:spPr>
            <a:xfrm>
              <a:off x="2862854" y="1780219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en-US" sz="2400" dirty="0">
                  <a:solidFill>
                    <a:schemeClr val="accent2"/>
                  </a:solidFill>
                  <a:latin typeface="Symbol" pitchFamily="18" charset="2"/>
                </a:rPr>
                <a:t>$</a:t>
              </a:r>
              <a:r>
                <a:rPr lang="en-CA" altLang="en-US" sz="2400" dirty="0">
                  <a:solidFill>
                    <a:schemeClr val="accent2"/>
                  </a:solidFill>
                </a:rPr>
                <a:t>n</a:t>
              </a:r>
              <a:r>
                <a:rPr lang="el-GR" altLang="en-US" sz="2400" dirty="0">
                  <a:solidFill>
                    <a:srgbClr val="FF0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≥</a:t>
              </a:r>
              <a:r>
                <a:rPr lang="en-CA" sz="2400" dirty="0">
                  <a:solidFill>
                    <a:srgbClr val="FF0000"/>
                  </a:solidFill>
                </a:rPr>
                <a:t>n</a:t>
              </a:r>
              <a:r>
                <a:rPr lang="en-CA" sz="2400" baseline="-25000" dirty="0">
                  <a:solidFill>
                    <a:srgbClr val="FF0000"/>
                  </a:solidFill>
                </a:rPr>
                <a:t>0</a:t>
              </a:r>
              <a:r>
                <a:rPr lang="en-CA" sz="2400" dirty="0">
                  <a:solidFill>
                    <a:srgbClr val="FF0000"/>
                  </a:solidFill>
                </a:rPr>
                <a:t>,</a:t>
              </a:r>
              <a:endParaRPr lang="en-CA" sz="2400" baseline="-25000" dirty="0">
                <a:solidFill>
                  <a:srgbClr val="FF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3BA5091-FA83-9D78-A82D-A5BFE8A9DE21}"/>
                </a:ext>
              </a:extLst>
            </p:cNvPr>
            <p:cNvSpPr txBox="1"/>
            <p:nvPr/>
          </p:nvSpPr>
          <p:spPr>
            <a:xfrm>
              <a:off x="3757863" y="1780219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defRPr/>
              </a:pPr>
              <a:r>
                <a:rPr lang="en-CA" sz="2400" dirty="0">
                  <a:solidFill>
                    <a:srgbClr val="FFC000"/>
                  </a:solidFill>
                </a:rPr>
                <a:t>|</a:t>
              </a:r>
              <a:r>
                <a:rPr lang="en-CA" sz="2400" dirty="0">
                  <a:solidFill>
                    <a:schemeClr val="tx2"/>
                  </a:solidFill>
                </a:rPr>
                <a:t>f(</a:t>
              </a:r>
              <a:r>
                <a:rPr lang="en-CA" sz="2400" dirty="0">
                  <a:solidFill>
                    <a:schemeClr val="accent2"/>
                  </a:solidFill>
                </a:rPr>
                <a:t>n</a:t>
              </a:r>
              <a:r>
                <a:rPr lang="en-CA" sz="2400" dirty="0">
                  <a:solidFill>
                    <a:schemeClr val="tx2"/>
                  </a:solidFill>
                </a:rPr>
                <a:t>)</a:t>
              </a:r>
              <a:r>
                <a:rPr lang="en-CA" sz="2400" dirty="0">
                  <a:solidFill>
                    <a:srgbClr val="FFC000"/>
                  </a:solidFill>
                </a:rPr>
                <a:t>-</a:t>
              </a:r>
              <a:r>
                <a:rPr lang="en-CA" sz="2400" dirty="0">
                  <a:solidFill>
                    <a:srgbClr val="FF0000"/>
                  </a:solidFill>
                </a:rPr>
                <a:t>c</a:t>
              </a:r>
              <a:r>
                <a:rPr lang="en-CA" sz="2400" dirty="0">
                  <a:solidFill>
                    <a:srgbClr val="FFC000"/>
                  </a:solidFill>
                </a:rPr>
                <a:t>|</a:t>
              </a:r>
              <a:r>
                <a:rPr 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&gt;</a:t>
              </a:r>
              <a:r>
                <a:rPr lang="en-CA" sz="2400" dirty="0">
                  <a:solidFill>
                    <a:schemeClr val="accent2"/>
                  </a:solidFill>
                  <a:sym typeface="Symbol" panose="05050102010706020507" pitchFamily="18" charset="2"/>
                </a:rPr>
                <a:t></a:t>
              </a:r>
            </a:p>
          </p:txBody>
        </p:sp>
      </p:grpSp>
      <p:sp>
        <p:nvSpPr>
          <p:cNvPr id="101" name="AutoShape 38">
            <a:extLst>
              <a:ext uri="{FF2B5EF4-FFF2-40B4-BE49-F238E27FC236}">
                <a16:creationId xmlns:a16="http://schemas.microsoft.com/office/drawing/2014/main" id="{7EC80404-A25A-2F41-E77C-159E2AB85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839" y="5251082"/>
            <a:ext cx="4244938" cy="876595"/>
          </a:xfrm>
          <a:prstGeom prst="wedgeRoundRectCallout">
            <a:avLst>
              <a:gd name="adj1" fmla="val -53281"/>
              <a:gd name="adj2" fmla="val -50893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This reverses the roles between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the prover and the adversary.</a:t>
            </a:r>
          </a:p>
        </p:txBody>
      </p:sp>
    </p:spTree>
    <p:extLst>
      <p:ext uri="{BB962C8B-B14F-4D97-AF65-F5344CB8AC3E}">
        <p14:creationId xmlns:p14="http://schemas.microsoft.com/office/powerpoint/2010/main" val="234876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53" grpId="0" animBg="1"/>
      <p:bldP spid="1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F30BE-032C-54C4-68F9-F57A16E57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901DF90-AE72-0DB6-7906-D57072A02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Playing the Game</a:t>
            </a:r>
            <a:endParaRPr lang="en-CA" altLang="en-US" dirty="0"/>
          </a:p>
        </p:txBody>
      </p:sp>
      <p:grpSp>
        <p:nvGrpSpPr>
          <p:cNvPr id="140" name="Group 26">
            <a:extLst>
              <a:ext uri="{FF2B5EF4-FFF2-40B4-BE49-F238E27FC236}">
                <a16:creationId xmlns:a16="http://schemas.microsoft.com/office/drawing/2014/main" id="{25111279-484B-7DAC-BB41-C8C0277F575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96575" y="5226967"/>
            <a:ext cx="457186" cy="580285"/>
            <a:chOff x="2308" y="1513"/>
            <a:chExt cx="1162" cy="2570"/>
          </a:xfrm>
        </p:grpSpPr>
        <p:grpSp>
          <p:nvGrpSpPr>
            <p:cNvPr id="141" name="Group 27">
              <a:extLst>
                <a:ext uri="{FF2B5EF4-FFF2-40B4-BE49-F238E27FC236}">
                  <a16:creationId xmlns:a16="http://schemas.microsoft.com/office/drawing/2014/main" id="{FA475A19-6810-CB12-4871-6BF04F86E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49" name="Freeform 28">
                <a:extLst>
                  <a:ext uri="{FF2B5EF4-FFF2-40B4-BE49-F238E27FC236}">
                    <a16:creationId xmlns:a16="http://schemas.microsoft.com/office/drawing/2014/main" id="{842E0460-3382-9F6B-0FA8-1E7AD698D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Freeform 29">
                <a:extLst>
                  <a:ext uri="{FF2B5EF4-FFF2-40B4-BE49-F238E27FC236}">
                    <a16:creationId xmlns:a16="http://schemas.microsoft.com/office/drawing/2014/main" id="{552493DD-E559-5D0C-CFE1-4587183BC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Freeform 30">
                <a:extLst>
                  <a:ext uri="{FF2B5EF4-FFF2-40B4-BE49-F238E27FC236}">
                    <a16:creationId xmlns:a16="http://schemas.microsoft.com/office/drawing/2014/main" id="{6C6F00B7-B5B6-9A0D-E207-6DDF06E1D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Freeform 31">
                <a:extLst>
                  <a:ext uri="{FF2B5EF4-FFF2-40B4-BE49-F238E27FC236}">
                    <a16:creationId xmlns:a16="http://schemas.microsoft.com/office/drawing/2014/main" id="{260EB175-A485-F516-F662-A37F1DB79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Freeform 32">
                <a:extLst>
                  <a:ext uri="{FF2B5EF4-FFF2-40B4-BE49-F238E27FC236}">
                    <a16:creationId xmlns:a16="http://schemas.microsoft.com/office/drawing/2014/main" id="{2AB57A6C-D518-C23A-D394-12568E5AF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Freeform 33">
                <a:extLst>
                  <a:ext uri="{FF2B5EF4-FFF2-40B4-BE49-F238E27FC236}">
                    <a16:creationId xmlns:a16="http://schemas.microsoft.com/office/drawing/2014/main" id="{71209739-6546-E2CA-1AFD-AEC61127F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2" name="Freeform 34">
              <a:extLst>
                <a:ext uri="{FF2B5EF4-FFF2-40B4-BE49-F238E27FC236}">
                  <a16:creationId xmlns:a16="http://schemas.microsoft.com/office/drawing/2014/main" id="{9B00B00E-B82A-6FCD-2434-1A62910C4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35">
              <a:extLst>
                <a:ext uri="{FF2B5EF4-FFF2-40B4-BE49-F238E27FC236}">
                  <a16:creationId xmlns:a16="http://schemas.microsoft.com/office/drawing/2014/main" id="{41674499-1B4D-F2C6-C444-5C7C0D9D0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Oval 36">
              <a:extLst>
                <a:ext uri="{FF2B5EF4-FFF2-40B4-BE49-F238E27FC236}">
                  <a16:creationId xmlns:a16="http://schemas.microsoft.com/office/drawing/2014/main" id="{70EBE9B3-7B64-991E-1EB4-C3FEFA0BC7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5" name="Oval 37">
              <a:extLst>
                <a:ext uri="{FF2B5EF4-FFF2-40B4-BE49-F238E27FC236}">
                  <a16:creationId xmlns:a16="http://schemas.microsoft.com/office/drawing/2014/main" id="{9B36C0F6-F67E-E1E0-C30F-B7C04B0B9D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6" name="Oval 38">
              <a:extLst>
                <a:ext uri="{FF2B5EF4-FFF2-40B4-BE49-F238E27FC236}">
                  <a16:creationId xmlns:a16="http://schemas.microsoft.com/office/drawing/2014/main" id="{914D50C4-1924-BC28-39E5-DAEA38C051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7" name="Oval 39">
              <a:extLst>
                <a:ext uri="{FF2B5EF4-FFF2-40B4-BE49-F238E27FC236}">
                  <a16:creationId xmlns:a16="http://schemas.microsoft.com/office/drawing/2014/main" id="{6C9A3E23-7385-B5A4-35D8-9097D9E59C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8" name="Oval 40">
              <a:extLst>
                <a:ext uri="{FF2B5EF4-FFF2-40B4-BE49-F238E27FC236}">
                  <a16:creationId xmlns:a16="http://schemas.microsoft.com/office/drawing/2014/main" id="{87EB02CB-1B50-AAEA-EF5A-EFD823D05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grpSp>
        <p:nvGrpSpPr>
          <p:cNvPr id="155" name="Group 47">
            <a:extLst>
              <a:ext uri="{FF2B5EF4-FFF2-40B4-BE49-F238E27FC236}">
                <a16:creationId xmlns:a16="http://schemas.microsoft.com/office/drawing/2014/main" id="{4D4CFEAC-542A-72C8-0498-38695078B53F}"/>
              </a:ext>
            </a:extLst>
          </p:cNvPr>
          <p:cNvGrpSpPr>
            <a:grpSpLocks/>
          </p:cNvGrpSpPr>
          <p:nvPr/>
        </p:nvGrpSpPr>
        <p:grpSpPr bwMode="auto">
          <a:xfrm>
            <a:off x="144610" y="2832042"/>
            <a:ext cx="556558" cy="857031"/>
            <a:chOff x="2593" y="768"/>
            <a:chExt cx="849" cy="1475"/>
          </a:xfrm>
        </p:grpSpPr>
        <p:sp>
          <p:nvSpPr>
            <p:cNvPr id="156" name="Freeform 48">
              <a:extLst>
                <a:ext uri="{FF2B5EF4-FFF2-40B4-BE49-F238E27FC236}">
                  <a16:creationId xmlns:a16="http://schemas.microsoft.com/office/drawing/2014/main" id="{F4B6503A-A2F6-D39C-1E7A-A7A698D48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49">
              <a:extLst>
                <a:ext uri="{FF2B5EF4-FFF2-40B4-BE49-F238E27FC236}">
                  <a16:creationId xmlns:a16="http://schemas.microsoft.com/office/drawing/2014/main" id="{AFD99969-00C7-58FD-C5E0-9E2D7DB9F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50">
              <a:extLst>
                <a:ext uri="{FF2B5EF4-FFF2-40B4-BE49-F238E27FC236}">
                  <a16:creationId xmlns:a16="http://schemas.microsoft.com/office/drawing/2014/main" id="{274DBBAB-A348-7A1A-206D-2A9A7EA64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51">
              <a:extLst>
                <a:ext uri="{FF2B5EF4-FFF2-40B4-BE49-F238E27FC236}">
                  <a16:creationId xmlns:a16="http://schemas.microsoft.com/office/drawing/2014/main" id="{B63AA7CF-CA20-5D97-9E6E-A4526E4B3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52">
              <a:extLst>
                <a:ext uri="{FF2B5EF4-FFF2-40B4-BE49-F238E27FC236}">
                  <a16:creationId xmlns:a16="http://schemas.microsoft.com/office/drawing/2014/main" id="{3E7E1852-97ED-6FB9-9D60-E1E20EF7C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53">
              <a:extLst>
                <a:ext uri="{FF2B5EF4-FFF2-40B4-BE49-F238E27FC236}">
                  <a16:creationId xmlns:a16="http://schemas.microsoft.com/office/drawing/2014/main" id="{0CF9E09B-BB41-158B-A6DA-2722F51C1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54">
              <a:extLst>
                <a:ext uri="{FF2B5EF4-FFF2-40B4-BE49-F238E27FC236}">
                  <a16:creationId xmlns:a16="http://schemas.microsoft.com/office/drawing/2014/main" id="{1F96E959-4E35-E5AC-B98E-90640E1C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3" name="Group 55">
              <a:extLst>
                <a:ext uri="{FF2B5EF4-FFF2-40B4-BE49-F238E27FC236}">
                  <a16:creationId xmlns:a16="http://schemas.microsoft.com/office/drawing/2014/main" id="{5B744AAD-366C-E745-3A45-2A80D11748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64" name="Freeform 56">
                <a:extLst>
                  <a:ext uri="{FF2B5EF4-FFF2-40B4-BE49-F238E27FC236}">
                    <a16:creationId xmlns:a16="http://schemas.microsoft.com/office/drawing/2014/main" id="{0C3D10B9-30C6-C377-1DE3-AE073C29B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Freeform 57">
                <a:extLst>
                  <a:ext uri="{FF2B5EF4-FFF2-40B4-BE49-F238E27FC236}">
                    <a16:creationId xmlns:a16="http://schemas.microsoft.com/office/drawing/2014/main" id="{DBD599D1-9B81-AC83-BDB2-334AF01A9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658E3EFE-9E60-8E85-0AE5-7904FB7B2E4E}"/>
              </a:ext>
            </a:extLst>
          </p:cNvPr>
          <p:cNvSpPr/>
          <p:nvPr/>
        </p:nvSpPr>
        <p:spPr>
          <a:xfrm>
            <a:off x="685800" y="6858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Converge:</a:t>
            </a:r>
          </a:p>
          <a:p>
            <a:pPr lvl="0" algn="l">
              <a:defRPr/>
            </a:pPr>
            <a:r>
              <a:rPr lang="en-CA" sz="2400" dirty="0"/>
              <a:t>We say that the sequence </a:t>
            </a:r>
            <a:r>
              <a:rPr lang="en-CA" sz="2400" dirty="0">
                <a:solidFill>
                  <a:schemeClr val="tx2"/>
                </a:solidFill>
              </a:rPr>
              <a:t>f = f(1), f(2), f(3), … </a:t>
            </a:r>
            <a:r>
              <a:rPr lang="en-CA" sz="2400" dirty="0"/>
              <a:t>converges if … ?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lvl="0" algn="l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    $</a:t>
            </a:r>
            <a:r>
              <a:rPr lang="en-CA" sz="2400" dirty="0">
                <a:solidFill>
                  <a:schemeClr val="accent2"/>
                </a:solidFill>
              </a:rPr>
              <a:t>c,</a:t>
            </a:r>
          </a:p>
          <a:p>
            <a:pPr marL="342900" lvl="0" indent="-342900" algn="l">
              <a:buFont typeface="Symbol" panose="05050102010706020507" pitchFamily="18" charset="2"/>
              <a:buChar char=" "/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0000"/>
                </a:solidFill>
                <a:latin typeface="+mj-lt"/>
              </a:rPr>
              <a:t>c.</a:t>
            </a:r>
            <a:endParaRPr lang="en-CA" sz="2400" dirty="0">
              <a:solidFill>
                <a:schemeClr val="accent2"/>
              </a:solidFill>
              <a:latin typeface="+mj-lt"/>
              <a:sym typeface="Symbol" panose="05050102010706020507" pitchFamily="18" charset="2"/>
            </a:endParaRPr>
          </a:p>
          <a:p>
            <a:pPr lvl="0" algn="l">
              <a:defRPr/>
            </a:pPr>
            <a:r>
              <a:rPr lang="en-CA" sz="2400" dirty="0">
                <a:sym typeface="Symbol" panose="05050102010706020507" pitchFamily="18" charset="2"/>
              </a:rPr>
              <a:t>Prove that the sequence 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f = 1,-1,1,-1,…  </a:t>
            </a:r>
            <a:r>
              <a:rPr lang="en-CA" sz="2400" dirty="0" err="1">
                <a:solidFill>
                  <a:schemeClr val="tx2"/>
                </a:solidFill>
                <a:sym typeface="Symbol" panose="05050102010706020507" pitchFamily="18" charset="2"/>
              </a:rPr>
              <a:t>ie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 f(</a:t>
            </a:r>
            <a:r>
              <a:rPr lang="en-CA" sz="2400" dirty="0" err="1">
                <a:solidFill>
                  <a:schemeClr val="tx2"/>
                </a:solidFill>
                <a:sym typeface="Symbol" panose="05050102010706020507" pitchFamily="18" charset="2"/>
              </a:rPr>
              <a:t>i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) = (-1)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n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  </a:t>
            </a:r>
            <a:r>
              <a:rPr lang="en-CA" sz="2400" dirty="0">
                <a:sym typeface="Symbol" panose="05050102010706020507" pitchFamily="18" charset="2"/>
              </a:rPr>
              <a:t>converges.</a:t>
            </a:r>
            <a:endParaRPr lang="en-CA" sz="24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B452AD5-10FC-7486-1E20-5C7009FB87DA}"/>
              </a:ext>
            </a:extLst>
          </p:cNvPr>
          <p:cNvSpPr txBox="1"/>
          <p:nvPr/>
        </p:nvSpPr>
        <p:spPr>
          <a:xfrm>
            <a:off x="1439279" y="1408838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CA" sz="2400" dirty="0">
                <a:solidFill>
                  <a:srgbClr val="FF0000"/>
                </a:solidFill>
              </a:rPr>
              <a:t>&gt;0,</a:t>
            </a:r>
            <a:endParaRPr lang="en-CA" sz="2400" baseline="-250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A01EF8C-CCBA-B8BA-E358-760EA9E30BDC}"/>
              </a:ext>
            </a:extLst>
          </p:cNvPr>
          <p:cNvSpPr txBox="1"/>
          <p:nvPr/>
        </p:nvSpPr>
        <p:spPr>
          <a:xfrm>
            <a:off x="2277175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CA" sz="2400" dirty="0">
                <a:solidFill>
                  <a:schemeClr val="accent2"/>
                </a:solidFill>
              </a:rPr>
              <a:t>n</a:t>
            </a:r>
            <a:r>
              <a:rPr lang="en-CA" sz="2400" baseline="-25000" dirty="0">
                <a:solidFill>
                  <a:schemeClr val="accent2"/>
                </a:solidFill>
              </a:rPr>
              <a:t>0</a:t>
            </a:r>
            <a:r>
              <a:rPr lang="en-CA" sz="2400" dirty="0">
                <a:solidFill>
                  <a:schemeClr val="accent2"/>
                </a:solidFill>
              </a:rPr>
              <a:t>,</a:t>
            </a:r>
            <a:endParaRPr lang="en-CA" sz="2400" baseline="-250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0C56971-4F25-863C-A2C5-624DAB0C6FC0}"/>
              </a:ext>
            </a:extLst>
          </p:cNvPr>
          <p:cNvSpPr txBox="1"/>
          <p:nvPr/>
        </p:nvSpPr>
        <p:spPr>
          <a:xfrm>
            <a:off x="2826259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0000"/>
                </a:solidFill>
              </a:rPr>
              <a:t>n</a:t>
            </a:r>
            <a:r>
              <a:rPr lang="el-GR" altLang="en-US" sz="240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CA" sz="2400" dirty="0">
                <a:solidFill>
                  <a:schemeClr val="accent2"/>
                </a:solidFill>
              </a:rPr>
              <a:t>n</a:t>
            </a:r>
            <a:r>
              <a:rPr lang="en-CA" sz="2400" baseline="-25000" dirty="0">
                <a:solidFill>
                  <a:schemeClr val="accent2"/>
                </a:solidFill>
              </a:rPr>
              <a:t>0</a:t>
            </a:r>
            <a:r>
              <a:rPr lang="en-CA" sz="2400" dirty="0">
                <a:solidFill>
                  <a:schemeClr val="accent2"/>
                </a:solidFill>
              </a:rPr>
              <a:t>,</a:t>
            </a:r>
            <a:endParaRPr lang="en-CA" sz="2400" baseline="-250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0F87D4E-8C0E-B087-2DFF-99307CE3A564}"/>
              </a:ext>
            </a:extLst>
          </p:cNvPr>
          <p:cNvSpPr txBox="1"/>
          <p:nvPr/>
        </p:nvSpPr>
        <p:spPr>
          <a:xfrm>
            <a:off x="3750032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CA" sz="2400" dirty="0">
                <a:solidFill>
                  <a:schemeClr val="tx2"/>
                </a:solidFill>
              </a:rPr>
              <a:t>f(</a:t>
            </a:r>
            <a:r>
              <a:rPr lang="en-CA" sz="2400" dirty="0">
                <a:solidFill>
                  <a:srgbClr val="FF0000"/>
                </a:solidFill>
              </a:rPr>
              <a:t>n</a:t>
            </a:r>
            <a:r>
              <a:rPr lang="en-CA" sz="2400" dirty="0">
                <a:solidFill>
                  <a:schemeClr val="tx2"/>
                </a:solidFill>
              </a:rPr>
              <a:t>)</a:t>
            </a:r>
            <a:r>
              <a:rPr lang="en-CA" sz="2400" dirty="0">
                <a:solidFill>
                  <a:srgbClr val="FFC000"/>
                </a:solidFill>
              </a:rPr>
              <a:t>-</a:t>
            </a:r>
            <a:r>
              <a:rPr lang="en-CA" sz="2400" dirty="0">
                <a:solidFill>
                  <a:schemeClr val="accent2"/>
                </a:solidFill>
              </a:rPr>
              <a:t>c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95A3B85-3ABB-C3A8-E6BF-3E1898955F94}"/>
              </a:ext>
            </a:extLst>
          </p:cNvPr>
          <p:cNvGrpSpPr/>
          <p:nvPr/>
        </p:nvGrpSpPr>
        <p:grpSpPr>
          <a:xfrm>
            <a:off x="1499937" y="1758285"/>
            <a:ext cx="3567316" cy="483599"/>
            <a:chOff x="1499937" y="1758285"/>
            <a:chExt cx="3567316" cy="48359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733B5C9-94FE-A037-6889-15832CA4D31E}"/>
                </a:ext>
              </a:extLst>
            </p:cNvPr>
            <p:cNvSpPr txBox="1"/>
            <p:nvPr/>
          </p:nvSpPr>
          <p:spPr>
            <a:xfrm>
              <a:off x="1499937" y="1758285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en-US" sz="2400" dirty="0">
                  <a:solidFill>
                    <a:schemeClr val="accent2"/>
                  </a:solidFill>
                  <a:latin typeface="Symbol" pitchFamily="18" charset="2"/>
                </a:rPr>
                <a:t>$</a:t>
              </a:r>
              <a:r>
                <a:rPr lang="en-CA" sz="2400" dirty="0">
                  <a:solidFill>
                    <a:schemeClr val="accent2"/>
                  </a:solidFill>
                  <a:sym typeface="Symbol" panose="05050102010706020507" pitchFamily="18" charset="2"/>
                </a:rPr>
                <a:t></a:t>
              </a:r>
              <a:r>
                <a:rPr lang="en-CA" sz="2400" dirty="0">
                  <a:solidFill>
                    <a:schemeClr val="accent2"/>
                  </a:solidFill>
                </a:rPr>
                <a:t>&gt;0,</a:t>
              </a:r>
              <a:endParaRPr lang="en-CA" sz="2400" baseline="-25000" dirty="0">
                <a:solidFill>
                  <a:schemeClr val="accent2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36CA01B-C42C-737D-E57D-D8BD12DF040A}"/>
                </a:ext>
              </a:extLst>
            </p:cNvPr>
            <p:cNvSpPr txBox="1"/>
            <p:nvPr/>
          </p:nvSpPr>
          <p:spPr>
            <a:xfrm>
              <a:off x="2253916" y="1780219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en-US" sz="2400" dirty="0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r>
                <a:rPr lang="en-CA" sz="2400" dirty="0">
                  <a:solidFill>
                    <a:srgbClr val="FF0000"/>
                  </a:solidFill>
                </a:rPr>
                <a:t>n</a:t>
              </a:r>
              <a:r>
                <a:rPr lang="en-CA" sz="2400" baseline="-25000" dirty="0">
                  <a:solidFill>
                    <a:srgbClr val="FF0000"/>
                  </a:solidFill>
                </a:rPr>
                <a:t>0</a:t>
              </a:r>
              <a:r>
                <a:rPr lang="en-CA" sz="2400" dirty="0">
                  <a:solidFill>
                    <a:srgbClr val="FF0000"/>
                  </a:solidFill>
                </a:rPr>
                <a:t>,</a:t>
              </a:r>
              <a:endParaRPr lang="en-CA" sz="2400" baseline="-25000" dirty="0">
                <a:solidFill>
                  <a:srgbClr val="FF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C4A4169-1C83-045A-2CC2-21CDE1AB4D70}"/>
                </a:ext>
              </a:extLst>
            </p:cNvPr>
            <p:cNvSpPr txBox="1"/>
            <p:nvPr/>
          </p:nvSpPr>
          <p:spPr>
            <a:xfrm>
              <a:off x="2862854" y="1780219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en-US" sz="2400" dirty="0">
                  <a:solidFill>
                    <a:schemeClr val="accent2"/>
                  </a:solidFill>
                  <a:latin typeface="Symbol" pitchFamily="18" charset="2"/>
                </a:rPr>
                <a:t>$</a:t>
              </a:r>
              <a:r>
                <a:rPr lang="en-CA" altLang="en-US" sz="2400" dirty="0">
                  <a:solidFill>
                    <a:schemeClr val="accent2"/>
                  </a:solidFill>
                </a:rPr>
                <a:t>n</a:t>
              </a:r>
              <a:r>
                <a:rPr lang="el-GR" altLang="en-US" sz="2400" dirty="0">
                  <a:solidFill>
                    <a:srgbClr val="FF0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≥</a:t>
              </a:r>
              <a:r>
                <a:rPr lang="en-CA" sz="2400" dirty="0">
                  <a:solidFill>
                    <a:srgbClr val="FF0000"/>
                  </a:solidFill>
                </a:rPr>
                <a:t>n</a:t>
              </a:r>
              <a:r>
                <a:rPr lang="en-CA" sz="2400" baseline="-25000" dirty="0">
                  <a:solidFill>
                    <a:srgbClr val="FF0000"/>
                  </a:solidFill>
                </a:rPr>
                <a:t>0</a:t>
              </a:r>
              <a:r>
                <a:rPr lang="en-CA" sz="2400" dirty="0">
                  <a:solidFill>
                    <a:srgbClr val="FF0000"/>
                  </a:solidFill>
                </a:rPr>
                <a:t>,</a:t>
              </a:r>
              <a:endParaRPr lang="en-CA" sz="2400" baseline="-25000" dirty="0">
                <a:solidFill>
                  <a:srgbClr val="FF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8EEA104-A1CA-2E1C-FCEC-E78F79C13D83}"/>
                </a:ext>
              </a:extLst>
            </p:cNvPr>
            <p:cNvSpPr txBox="1"/>
            <p:nvPr/>
          </p:nvSpPr>
          <p:spPr>
            <a:xfrm>
              <a:off x="3754543" y="1780219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defRPr/>
              </a:pPr>
              <a:r>
                <a:rPr lang="en-CA" sz="2400" dirty="0">
                  <a:solidFill>
                    <a:srgbClr val="FFC000"/>
                  </a:solidFill>
                </a:rPr>
                <a:t>|</a:t>
              </a:r>
              <a:r>
                <a:rPr lang="en-CA" sz="2400" dirty="0">
                  <a:solidFill>
                    <a:schemeClr val="tx2"/>
                  </a:solidFill>
                </a:rPr>
                <a:t>f(</a:t>
              </a:r>
              <a:r>
                <a:rPr lang="en-CA" sz="2400" dirty="0">
                  <a:solidFill>
                    <a:schemeClr val="accent2"/>
                  </a:solidFill>
                </a:rPr>
                <a:t>n</a:t>
              </a:r>
              <a:r>
                <a:rPr lang="en-CA" sz="2400" dirty="0">
                  <a:solidFill>
                    <a:schemeClr val="tx2"/>
                  </a:solidFill>
                </a:rPr>
                <a:t>)</a:t>
              </a:r>
              <a:r>
                <a:rPr lang="en-CA" sz="2400" dirty="0">
                  <a:solidFill>
                    <a:srgbClr val="FFC000"/>
                  </a:solidFill>
                </a:rPr>
                <a:t>-</a:t>
              </a:r>
              <a:r>
                <a:rPr lang="en-CA" sz="2400" dirty="0">
                  <a:solidFill>
                    <a:srgbClr val="FF0000"/>
                  </a:solidFill>
                </a:rPr>
                <a:t>c</a:t>
              </a:r>
              <a:r>
                <a:rPr lang="en-CA" sz="2400" dirty="0">
                  <a:solidFill>
                    <a:srgbClr val="FFC000"/>
                  </a:solidFill>
                </a:rPr>
                <a:t>|</a:t>
              </a:r>
              <a:r>
                <a:rPr 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&gt;</a:t>
              </a:r>
              <a:r>
                <a:rPr lang="en-CA" sz="2400" dirty="0">
                  <a:solidFill>
                    <a:schemeClr val="accent2"/>
                  </a:solidFill>
                  <a:sym typeface="Symbol" panose="05050102010706020507" pitchFamily="18" charset="2"/>
                </a:rPr>
                <a:t></a:t>
              </a:r>
            </a:p>
          </p:txBody>
        </p:sp>
      </p:grpSp>
      <p:sp>
        <p:nvSpPr>
          <p:cNvPr id="2" name="AutoShape 38">
            <a:extLst>
              <a:ext uri="{FF2B5EF4-FFF2-40B4-BE49-F238E27FC236}">
                <a16:creationId xmlns:a16="http://schemas.microsoft.com/office/drawing/2014/main" id="{D72CED87-CAF1-10A1-86A1-0887E4918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999" y="3262264"/>
            <a:ext cx="7389332" cy="879503"/>
          </a:xfrm>
          <a:prstGeom prst="wedgeRoundRectCallout">
            <a:avLst>
              <a:gd name="adj1" fmla="val -55806"/>
              <a:gd name="adj2" fmla="val -40642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Now I, the adversary, am asked to prove that it converges.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I will try.</a:t>
            </a:r>
          </a:p>
        </p:txBody>
      </p:sp>
      <p:sp>
        <p:nvSpPr>
          <p:cNvPr id="3" name="AutoShape 38">
            <a:extLst>
              <a:ext uri="{FF2B5EF4-FFF2-40B4-BE49-F238E27FC236}">
                <a16:creationId xmlns:a16="http://schemas.microsoft.com/office/drawing/2014/main" id="{774189D6-A3C7-A5C1-DFD9-22EB21C6D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174958"/>
            <a:ext cx="7455750" cy="520916"/>
          </a:xfrm>
          <a:prstGeom prst="wedgeRoundRectCallout">
            <a:avLst>
              <a:gd name="adj1" fmla="val -51503"/>
              <a:gd name="adj2" fmla="val -51421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I start by stating the value </a:t>
            </a:r>
            <a:r>
              <a:rPr lang="en-US" altLang="en-US" sz="2400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FFFF"/>
                </a:solidFill>
              </a:rPr>
              <a:t> that I think it is converging to.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60A7A5-F4D0-6F19-A777-CADBE72E1F25}"/>
              </a:ext>
            </a:extLst>
          </p:cNvPr>
          <p:cNvSpPr/>
          <p:nvPr/>
        </p:nvSpPr>
        <p:spPr bwMode="auto">
          <a:xfrm>
            <a:off x="914400" y="1800272"/>
            <a:ext cx="734290" cy="46166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A618D1-F559-0060-18FE-64472BEBF5E3}"/>
              </a:ext>
            </a:extLst>
          </p:cNvPr>
          <p:cNvGrpSpPr/>
          <p:nvPr/>
        </p:nvGrpSpPr>
        <p:grpSpPr>
          <a:xfrm>
            <a:off x="4495800" y="2458451"/>
            <a:ext cx="4419611" cy="814142"/>
            <a:chOff x="3935499" y="3312714"/>
            <a:chExt cx="4419611" cy="81414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5A05B9-9371-4CBC-2F97-086DC335475C}"/>
                </a:ext>
              </a:extLst>
            </p:cNvPr>
            <p:cNvGrpSpPr/>
            <p:nvPr/>
          </p:nvGrpSpPr>
          <p:grpSpPr>
            <a:xfrm>
              <a:off x="3935499" y="3312714"/>
              <a:ext cx="4419611" cy="814142"/>
              <a:chOff x="5268211" y="4907559"/>
              <a:chExt cx="3224303" cy="490348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877BF4F-277F-D47C-01A1-B1620182D32F}"/>
                  </a:ext>
                </a:extLst>
              </p:cNvPr>
              <p:cNvCxnSpPr>
                <a:cxnSpLocks/>
                <a:stCxn id="19" idx="0"/>
              </p:cNvCxnSpPr>
              <p:nvPr/>
            </p:nvCxnSpPr>
            <p:spPr bwMode="auto">
              <a:xfrm flipH="1">
                <a:off x="5615938" y="5045507"/>
                <a:ext cx="1371" cy="288491"/>
              </a:xfrm>
              <a:prstGeom prst="lin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30373A9-0F77-EAA7-0A2F-BD086DB5A02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12514" y="5181600"/>
                <a:ext cx="28800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3A4C651-B5F3-A34D-13C9-2E89A4208FB2}"/>
                  </a:ext>
                </a:extLst>
              </p:cNvPr>
              <p:cNvSpPr/>
              <p:nvPr/>
            </p:nvSpPr>
            <p:spPr>
              <a:xfrm>
                <a:off x="5328439" y="4907559"/>
                <a:ext cx="246991" cy="278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2400" dirty="0">
                    <a:solidFill>
                      <a:schemeClr val="tx2"/>
                    </a:solidFill>
                  </a:rPr>
                  <a:t>1</a:t>
                </a:r>
                <a:endPara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773F7F0-A7C1-EB0D-9C94-761DD1FA2BFC}"/>
                  </a:ext>
                </a:extLst>
              </p:cNvPr>
              <p:cNvSpPr/>
              <p:nvPr/>
            </p:nvSpPr>
            <p:spPr>
              <a:xfrm>
                <a:off x="5268211" y="5119852"/>
                <a:ext cx="321836" cy="278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2400" dirty="0">
                    <a:solidFill>
                      <a:schemeClr val="tx2"/>
                    </a:solidFill>
                  </a:rPr>
                  <a:t>-1</a:t>
                </a:r>
                <a:endPara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2AF040D-D4CC-E065-5ED1-7D24E48042BC}"/>
                </a:ext>
              </a:extLst>
            </p:cNvPr>
            <p:cNvGrpSpPr/>
            <p:nvPr/>
          </p:nvGrpSpPr>
          <p:grpSpPr>
            <a:xfrm>
              <a:off x="4391147" y="3541744"/>
              <a:ext cx="2871885" cy="45719"/>
              <a:chOff x="4391147" y="3541744"/>
              <a:chExt cx="2871885" cy="4571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E4C1367-9C89-C8A1-BD0B-5178E6C948CF}"/>
                  </a:ext>
                </a:extLst>
              </p:cNvPr>
              <p:cNvSpPr/>
              <p:nvPr/>
            </p:nvSpPr>
            <p:spPr bwMode="auto">
              <a:xfrm>
                <a:off x="439114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C4A6F71-F883-B355-8CFA-A84D2B81C97D}"/>
                  </a:ext>
                </a:extLst>
              </p:cNvPr>
              <p:cNvSpPr/>
              <p:nvPr/>
            </p:nvSpPr>
            <p:spPr bwMode="auto">
              <a:xfrm>
                <a:off x="479488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D8C79C0-E13C-6EFC-2BF1-DD9B3AEA9770}"/>
                  </a:ext>
                </a:extLst>
              </p:cNvPr>
              <p:cNvSpPr/>
              <p:nvPr/>
            </p:nvSpPr>
            <p:spPr bwMode="auto">
              <a:xfrm>
                <a:off x="519862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4600EC2-32C7-E032-2053-E469181BF5E1}"/>
                  </a:ext>
                </a:extLst>
              </p:cNvPr>
              <p:cNvSpPr/>
              <p:nvPr/>
            </p:nvSpPr>
            <p:spPr bwMode="auto">
              <a:xfrm>
                <a:off x="5602361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DCD6051-9FDC-58CA-FD62-7A1CF2E95D7C}"/>
                  </a:ext>
                </a:extLst>
              </p:cNvPr>
              <p:cNvSpPr/>
              <p:nvPr/>
            </p:nvSpPr>
            <p:spPr bwMode="auto">
              <a:xfrm>
                <a:off x="6006099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440AC0F-66B2-756E-3577-A95BC388353A}"/>
                  </a:ext>
                </a:extLst>
              </p:cNvPr>
              <p:cNvSpPr/>
              <p:nvPr/>
            </p:nvSpPr>
            <p:spPr bwMode="auto">
              <a:xfrm>
                <a:off x="640983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CB2A5FE-FC4F-81D1-399D-0767C1F01982}"/>
                  </a:ext>
                </a:extLst>
              </p:cNvPr>
              <p:cNvSpPr/>
              <p:nvPr/>
            </p:nvSpPr>
            <p:spPr bwMode="auto">
              <a:xfrm>
                <a:off x="681357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2162B9F-6849-D300-570E-1C3D38D38347}"/>
                  </a:ext>
                </a:extLst>
              </p:cNvPr>
              <p:cNvSpPr/>
              <p:nvPr/>
            </p:nvSpPr>
            <p:spPr bwMode="auto">
              <a:xfrm>
                <a:off x="721731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79616A4-B4CE-B552-4E85-561183E8B390}"/>
                </a:ext>
              </a:extLst>
            </p:cNvPr>
            <p:cNvGrpSpPr/>
            <p:nvPr/>
          </p:nvGrpSpPr>
          <p:grpSpPr>
            <a:xfrm>
              <a:off x="4590000" y="3920491"/>
              <a:ext cx="2871885" cy="45719"/>
              <a:chOff x="4391147" y="3541744"/>
              <a:chExt cx="2871885" cy="4571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9411307-4E15-1490-D319-7A3B406C94D5}"/>
                  </a:ext>
                </a:extLst>
              </p:cNvPr>
              <p:cNvSpPr/>
              <p:nvPr/>
            </p:nvSpPr>
            <p:spPr bwMode="auto">
              <a:xfrm>
                <a:off x="439114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A6CF07C-F620-02E2-8564-D22F28D967FA}"/>
                  </a:ext>
                </a:extLst>
              </p:cNvPr>
              <p:cNvSpPr/>
              <p:nvPr/>
            </p:nvSpPr>
            <p:spPr bwMode="auto">
              <a:xfrm>
                <a:off x="479488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5DD0CDD-24F2-78A9-A79A-63B5BB354D8F}"/>
                  </a:ext>
                </a:extLst>
              </p:cNvPr>
              <p:cNvSpPr/>
              <p:nvPr/>
            </p:nvSpPr>
            <p:spPr bwMode="auto">
              <a:xfrm>
                <a:off x="519862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28902A-C92D-C33D-405F-6DCD7A703CD8}"/>
                  </a:ext>
                </a:extLst>
              </p:cNvPr>
              <p:cNvSpPr/>
              <p:nvPr/>
            </p:nvSpPr>
            <p:spPr bwMode="auto">
              <a:xfrm>
                <a:off x="5602361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28EE77D-EA4B-A0CC-1C02-60AEA5A23BA2}"/>
                  </a:ext>
                </a:extLst>
              </p:cNvPr>
              <p:cNvSpPr/>
              <p:nvPr/>
            </p:nvSpPr>
            <p:spPr bwMode="auto">
              <a:xfrm>
                <a:off x="6006099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7435829-1757-89AE-A602-1E6A24D8A60E}"/>
                  </a:ext>
                </a:extLst>
              </p:cNvPr>
              <p:cNvSpPr/>
              <p:nvPr/>
            </p:nvSpPr>
            <p:spPr bwMode="auto">
              <a:xfrm>
                <a:off x="640983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564AE98-F2D1-E29B-3CD9-E19C24A68F1D}"/>
                  </a:ext>
                </a:extLst>
              </p:cNvPr>
              <p:cNvSpPr/>
              <p:nvPr/>
            </p:nvSpPr>
            <p:spPr bwMode="auto">
              <a:xfrm>
                <a:off x="681357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2EFA511-1CC3-F7C7-2FCD-D11EE800ED6D}"/>
                  </a:ext>
                </a:extLst>
              </p:cNvPr>
              <p:cNvSpPr/>
              <p:nvPr/>
            </p:nvSpPr>
            <p:spPr bwMode="auto">
              <a:xfrm>
                <a:off x="721731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56" name="AutoShape 38">
            <a:extLst>
              <a:ext uri="{FF2B5EF4-FFF2-40B4-BE49-F238E27FC236}">
                <a16:creationId xmlns:a16="http://schemas.microsoft.com/office/drawing/2014/main" id="{25A7DFDB-BAB3-4BE2-903E-7007B99FE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485" y="4775146"/>
            <a:ext cx="2398296" cy="528770"/>
          </a:xfrm>
          <a:prstGeom prst="wedgeRoundRectCallout">
            <a:avLst>
              <a:gd name="adj1" fmla="val -55806"/>
              <a:gd name="adj2" fmla="val -40642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How about </a:t>
            </a:r>
            <a:r>
              <a:rPr lang="en-US" altLang="en-US" sz="2400" dirty="0">
                <a:solidFill>
                  <a:srgbClr val="FF0000"/>
                </a:solidFill>
              </a:rPr>
              <a:t>c=1</a:t>
            </a:r>
            <a:r>
              <a:rPr lang="en-US" altLang="en-US" sz="24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0" name="AutoShape 38">
            <a:extLst>
              <a:ext uri="{FF2B5EF4-FFF2-40B4-BE49-F238E27FC236}">
                <a16:creationId xmlns:a16="http://schemas.microsoft.com/office/drawing/2014/main" id="{55AA960E-75FE-E392-249E-46DCF0E06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366" y="5363797"/>
            <a:ext cx="4035234" cy="876595"/>
          </a:xfrm>
          <a:prstGeom prst="wedgeRoundRectCallout">
            <a:avLst>
              <a:gd name="adj1" fmla="val -53281"/>
              <a:gd name="adj2" fmla="val -50893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But for all the </a:t>
            </a:r>
            <a:r>
              <a:rPr lang="en-US" altLang="en-US" sz="2400" dirty="0">
                <a:solidFill>
                  <a:schemeClr val="accent2"/>
                </a:solidFill>
              </a:rPr>
              <a:t>odd n</a:t>
            </a:r>
            <a:r>
              <a:rPr lang="en-US" altLang="en-US" sz="2400" dirty="0">
                <a:solidFill>
                  <a:srgbClr val="FFFFFF"/>
                </a:solidFill>
              </a:rPr>
              <a:t>, </a:t>
            </a:r>
            <a:r>
              <a:rPr lang="en-US" altLang="en-US" sz="2400" dirty="0">
                <a:solidFill>
                  <a:schemeClr val="accent2"/>
                </a:solidFill>
              </a:rPr>
              <a:t>f(n)=-1</a:t>
            </a:r>
          </a:p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CA" sz="2400" dirty="0">
                <a:solidFill>
                  <a:schemeClr val="accent2"/>
                </a:solidFill>
              </a:rPr>
              <a:t>f(n)</a:t>
            </a:r>
            <a:r>
              <a:rPr lang="en-CA" sz="2400" dirty="0">
                <a:solidFill>
                  <a:srgbClr val="FFC000"/>
                </a:solidFill>
              </a:rPr>
              <a:t>-</a:t>
            </a:r>
            <a:r>
              <a:rPr lang="en-CA" sz="2400" dirty="0">
                <a:solidFill>
                  <a:srgbClr val="FF0000"/>
                </a:solidFill>
              </a:rPr>
              <a:t>c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CA" sz="2400" dirty="0">
                <a:solidFill>
                  <a:srgbClr val="FFC000"/>
                </a:solidFill>
              </a:rPr>
              <a:t>| </a:t>
            </a:r>
            <a:r>
              <a:rPr lang="en-CA" sz="2400" dirty="0">
                <a:solidFill>
                  <a:schemeClr val="accent2"/>
                </a:solidFill>
              </a:rPr>
              <a:t>(-1) </a:t>
            </a:r>
            <a:r>
              <a:rPr lang="en-CA" sz="2400" dirty="0">
                <a:solidFill>
                  <a:srgbClr val="FFC000"/>
                </a:solidFill>
              </a:rPr>
              <a:t>– </a:t>
            </a:r>
            <a:r>
              <a:rPr lang="en-CA" sz="2400" dirty="0">
                <a:solidFill>
                  <a:srgbClr val="FF0000"/>
                </a:solidFill>
              </a:rPr>
              <a:t>(1) 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= 2 = </a:t>
            </a:r>
            <a:r>
              <a:rPr lang="en-CA" sz="2400" dirty="0">
                <a:solidFill>
                  <a:schemeClr val="accent2"/>
                </a:solidFill>
                <a:sym typeface="Symbol" panose="05050102010706020507" pitchFamily="18" charset="2"/>
              </a:rPr>
              <a:t></a:t>
            </a:r>
          </a:p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 dirty="0">
              <a:solidFill>
                <a:srgbClr val="FFFFFF"/>
              </a:solidFill>
            </a:endParaRPr>
          </a:p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05C6AB-6F60-D580-24C8-6B18472040A0}"/>
              </a:ext>
            </a:extLst>
          </p:cNvPr>
          <p:cNvGrpSpPr/>
          <p:nvPr/>
        </p:nvGrpSpPr>
        <p:grpSpPr>
          <a:xfrm>
            <a:off x="8201763" y="2660715"/>
            <a:ext cx="646332" cy="461665"/>
            <a:chOff x="8201763" y="2660715"/>
            <a:chExt cx="646332" cy="461665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5984153-E2D7-BC09-2431-FA7E029330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29600" y="2707820"/>
              <a:ext cx="0" cy="40495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79518D7-93E8-0C46-4469-B5902CB2A702}"/>
                </a:ext>
              </a:extLst>
            </p:cNvPr>
            <p:cNvSpPr/>
            <p:nvPr/>
          </p:nvSpPr>
          <p:spPr>
            <a:xfrm>
              <a:off x="8201763" y="2660715"/>
              <a:ext cx="646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400" dirty="0">
                  <a:solidFill>
                    <a:schemeClr val="accent2"/>
                  </a:solidFill>
                  <a:sym typeface="Symbol" panose="05050102010706020507" pitchFamily="18" charset="2"/>
                </a:rPr>
                <a:t>=2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9F5B77B-558E-3D2A-4A4A-C59283A2C6E4}"/>
              </a:ext>
            </a:extLst>
          </p:cNvPr>
          <p:cNvGrpSpPr/>
          <p:nvPr/>
        </p:nvGrpSpPr>
        <p:grpSpPr>
          <a:xfrm>
            <a:off x="5253718" y="2438400"/>
            <a:ext cx="3776216" cy="461665"/>
            <a:chOff x="5253718" y="2438400"/>
            <a:chExt cx="3776216" cy="461665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4C86CFB-0E9F-7979-5E4B-F63716DD11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53718" y="2707820"/>
              <a:ext cx="3124200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BA7B181-0A60-CD6A-BC5C-982A4A5F9E03}"/>
                </a:ext>
              </a:extLst>
            </p:cNvPr>
            <p:cNvSpPr/>
            <p:nvPr/>
          </p:nvSpPr>
          <p:spPr>
            <a:xfrm>
              <a:off x="8382000" y="2438400"/>
              <a:ext cx="6479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c=1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915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6" grpId="0" animBg="1"/>
      <p:bldP spid="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395B2-6B9D-367D-4016-FABB16E6A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821FE6C-B802-4456-8AE5-4BF1C6FD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Playing the Game</a:t>
            </a:r>
            <a:endParaRPr lang="en-CA" altLang="en-US" dirty="0"/>
          </a:p>
        </p:txBody>
      </p:sp>
      <p:grpSp>
        <p:nvGrpSpPr>
          <p:cNvPr id="140" name="Group 26">
            <a:extLst>
              <a:ext uri="{FF2B5EF4-FFF2-40B4-BE49-F238E27FC236}">
                <a16:creationId xmlns:a16="http://schemas.microsoft.com/office/drawing/2014/main" id="{175C6EE1-C151-1D4D-3538-60395800702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96575" y="5226967"/>
            <a:ext cx="457186" cy="580285"/>
            <a:chOff x="2308" y="1513"/>
            <a:chExt cx="1162" cy="2570"/>
          </a:xfrm>
        </p:grpSpPr>
        <p:grpSp>
          <p:nvGrpSpPr>
            <p:cNvPr id="141" name="Group 27">
              <a:extLst>
                <a:ext uri="{FF2B5EF4-FFF2-40B4-BE49-F238E27FC236}">
                  <a16:creationId xmlns:a16="http://schemas.microsoft.com/office/drawing/2014/main" id="{5B46738D-A6A6-18E3-6C2F-6D43B2A837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49" name="Freeform 28">
                <a:extLst>
                  <a:ext uri="{FF2B5EF4-FFF2-40B4-BE49-F238E27FC236}">
                    <a16:creationId xmlns:a16="http://schemas.microsoft.com/office/drawing/2014/main" id="{22AB3A86-797D-19CF-60BE-C4CAE165C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Freeform 29">
                <a:extLst>
                  <a:ext uri="{FF2B5EF4-FFF2-40B4-BE49-F238E27FC236}">
                    <a16:creationId xmlns:a16="http://schemas.microsoft.com/office/drawing/2014/main" id="{29CFBE9E-FAB4-6941-A037-D979C7E4E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Freeform 30">
                <a:extLst>
                  <a:ext uri="{FF2B5EF4-FFF2-40B4-BE49-F238E27FC236}">
                    <a16:creationId xmlns:a16="http://schemas.microsoft.com/office/drawing/2014/main" id="{D28F176F-C484-151A-B5D3-18DE048EB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Freeform 31">
                <a:extLst>
                  <a:ext uri="{FF2B5EF4-FFF2-40B4-BE49-F238E27FC236}">
                    <a16:creationId xmlns:a16="http://schemas.microsoft.com/office/drawing/2014/main" id="{C260CD72-B424-D0A0-ECAB-737EE4CE5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Freeform 32">
                <a:extLst>
                  <a:ext uri="{FF2B5EF4-FFF2-40B4-BE49-F238E27FC236}">
                    <a16:creationId xmlns:a16="http://schemas.microsoft.com/office/drawing/2014/main" id="{5BAECB26-4B42-3C88-E8FF-C241B0AA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Freeform 33">
                <a:extLst>
                  <a:ext uri="{FF2B5EF4-FFF2-40B4-BE49-F238E27FC236}">
                    <a16:creationId xmlns:a16="http://schemas.microsoft.com/office/drawing/2014/main" id="{AAFA7EB1-71AC-3BA9-9107-56AFC93B8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2" name="Freeform 34">
              <a:extLst>
                <a:ext uri="{FF2B5EF4-FFF2-40B4-BE49-F238E27FC236}">
                  <a16:creationId xmlns:a16="http://schemas.microsoft.com/office/drawing/2014/main" id="{EA459CB1-ADF4-F1B5-8452-0C7529DE7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35">
              <a:extLst>
                <a:ext uri="{FF2B5EF4-FFF2-40B4-BE49-F238E27FC236}">
                  <a16:creationId xmlns:a16="http://schemas.microsoft.com/office/drawing/2014/main" id="{DF060A68-A65A-F032-9E9D-2B03FFEEA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Oval 36">
              <a:extLst>
                <a:ext uri="{FF2B5EF4-FFF2-40B4-BE49-F238E27FC236}">
                  <a16:creationId xmlns:a16="http://schemas.microsoft.com/office/drawing/2014/main" id="{A8DF8857-978D-FBCC-7FDA-E88F277F43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5" name="Oval 37">
              <a:extLst>
                <a:ext uri="{FF2B5EF4-FFF2-40B4-BE49-F238E27FC236}">
                  <a16:creationId xmlns:a16="http://schemas.microsoft.com/office/drawing/2014/main" id="{B9182868-7614-FB68-3BAB-3FC39DD1C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6" name="Oval 38">
              <a:extLst>
                <a:ext uri="{FF2B5EF4-FFF2-40B4-BE49-F238E27FC236}">
                  <a16:creationId xmlns:a16="http://schemas.microsoft.com/office/drawing/2014/main" id="{1A264D2E-6A94-9E04-0A9B-5A810269DB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7" name="Oval 39">
              <a:extLst>
                <a:ext uri="{FF2B5EF4-FFF2-40B4-BE49-F238E27FC236}">
                  <a16:creationId xmlns:a16="http://schemas.microsoft.com/office/drawing/2014/main" id="{3C745B07-4463-876A-B63F-476754B195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8" name="Oval 40">
              <a:extLst>
                <a:ext uri="{FF2B5EF4-FFF2-40B4-BE49-F238E27FC236}">
                  <a16:creationId xmlns:a16="http://schemas.microsoft.com/office/drawing/2014/main" id="{3F7B54BB-DF2B-60D2-58CF-74180577D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grpSp>
        <p:nvGrpSpPr>
          <p:cNvPr id="155" name="Group 47">
            <a:extLst>
              <a:ext uri="{FF2B5EF4-FFF2-40B4-BE49-F238E27FC236}">
                <a16:creationId xmlns:a16="http://schemas.microsoft.com/office/drawing/2014/main" id="{EFD81A79-165D-F81E-3732-846585673473}"/>
              </a:ext>
            </a:extLst>
          </p:cNvPr>
          <p:cNvGrpSpPr>
            <a:grpSpLocks/>
          </p:cNvGrpSpPr>
          <p:nvPr/>
        </p:nvGrpSpPr>
        <p:grpSpPr bwMode="auto">
          <a:xfrm>
            <a:off x="144610" y="2832042"/>
            <a:ext cx="556558" cy="857031"/>
            <a:chOff x="2593" y="768"/>
            <a:chExt cx="849" cy="1475"/>
          </a:xfrm>
        </p:grpSpPr>
        <p:sp>
          <p:nvSpPr>
            <p:cNvPr id="156" name="Freeform 48">
              <a:extLst>
                <a:ext uri="{FF2B5EF4-FFF2-40B4-BE49-F238E27FC236}">
                  <a16:creationId xmlns:a16="http://schemas.microsoft.com/office/drawing/2014/main" id="{2D9CAC0C-79E3-CAF4-9446-1854DF921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49">
              <a:extLst>
                <a:ext uri="{FF2B5EF4-FFF2-40B4-BE49-F238E27FC236}">
                  <a16:creationId xmlns:a16="http://schemas.microsoft.com/office/drawing/2014/main" id="{69673A24-8D38-0CDE-32C1-488438A84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50">
              <a:extLst>
                <a:ext uri="{FF2B5EF4-FFF2-40B4-BE49-F238E27FC236}">
                  <a16:creationId xmlns:a16="http://schemas.microsoft.com/office/drawing/2014/main" id="{26F56EB1-1F38-FF11-4EC7-F1304D7DD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51">
              <a:extLst>
                <a:ext uri="{FF2B5EF4-FFF2-40B4-BE49-F238E27FC236}">
                  <a16:creationId xmlns:a16="http://schemas.microsoft.com/office/drawing/2014/main" id="{11EC83EE-F118-0610-5406-A15C35E39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52">
              <a:extLst>
                <a:ext uri="{FF2B5EF4-FFF2-40B4-BE49-F238E27FC236}">
                  <a16:creationId xmlns:a16="http://schemas.microsoft.com/office/drawing/2014/main" id="{610C7579-2EE2-D222-DF72-9CF700E16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53">
              <a:extLst>
                <a:ext uri="{FF2B5EF4-FFF2-40B4-BE49-F238E27FC236}">
                  <a16:creationId xmlns:a16="http://schemas.microsoft.com/office/drawing/2014/main" id="{DC0C623E-270E-1C0A-1D37-DF0145C30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54">
              <a:extLst>
                <a:ext uri="{FF2B5EF4-FFF2-40B4-BE49-F238E27FC236}">
                  <a16:creationId xmlns:a16="http://schemas.microsoft.com/office/drawing/2014/main" id="{7404E496-84CF-9FE4-B4D2-28F68687A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3" name="Group 55">
              <a:extLst>
                <a:ext uri="{FF2B5EF4-FFF2-40B4-BE49-F238E27FC236}">
                  <a16:creationId xmlns:a16="http://schemas.microsoft.com/office/drawing/2014/main" id="{C95B4C31-1FCC-C108-72F8-EAFFEEEE5A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64" name="Freeform 56">
                <a:extLst>
                  <a:ext uri="{FF2B5EF4-FFF2-40B4-BE49-F238E27FC236}">
                    <a16:creationId xmlns:a16="http://schemas.microsoft.com/office/drawing/2014/main" id="{38B931F2-E018-E41A-B192-72D798A1B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Freeform 57">
                <a:extLst>
                  <a:ext uri="{FF2B5EF4-FFF2-40B4-BE49-F238E27FC236}">
                    <a16:creationId xmlns:a16="http://schemas.microsoft.com/office/drawing/2014/main" id="{1F2F5AB8-8279-441F-93CF-BAF206D09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9742F297-C258-1A36-9433-8B2DB921BAB6}"/>
              </a:ext>
            </a:extLst>
          </p:cNvPr>
          <p:cNvSpPr/>
          <p:nvPr/>
        </p:nvSpPr>
        <p:spPr>
          <a:xfrm>
            <a:off x="685800" y="6858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Converge:</a:t>
            </a:r>
          </a:p>
          <a:p>
            <a:pPr lvl="0" algn="l">
              <a:defRPr/>
            </a:pPr>
            <a:r>
              <a:rPr lang="en-CA" sz="2400" dirty="0"/>
              <a:t>We say that the sequence </a:t>
            </a:r>
            <a:r>
              <a:rPr lang="en-CA" sz="2400" dirty="0">
                <a:solidFill>
                  <a:schemeClr val="tx2"/>
                </a:solidFill>
              </a:rPr>
              <a:t>f = f(1), f(2), f(3), … </a:t>
            </a:r>
            <a:r>
              <a:rPr lang="en-CA" sz="2400" dirty="0"/>
              <a:t>converges if … ?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lvl="0" algn="l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    $</a:t>
            </a:r>
            <a:r>
              <a:rPr lang="en-CA" sz="2400" dirty="0">
                <a:solidFill>
                  <a:schemeClr val="accent2"/>
                </a:solidFill>
              </a:rPr>
              <a:t>c,</a:t>
            </a:r>
          </a:p>
          <a:p>
            <a:pPr marL="342900" lvl="0" indent="-342900" algn="l">
              <a:buFont typeface="Symbol" panose="05050102010706020507" pitchFamily="18" charset="2"/>
              <a:buChar char=" "/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0000"/>
                </a:solidFill>
                <a:latin typeface="+mj-lt"/>
              </a:rPr>
              <a:t>c.</a:t>
            </a:r>
            <a:endParaRPr lang="en-CA" sz="2400" dirty="0">
              <a:solidFill>
                <a:schemeClr val="accent2"/>
              </a:solidFill>
              <a:latin typeface="+mj-lt"/>
              <a:sym typeface="Symbol" panose="05050102010706020507" pitchFamily="18" charset="2"/>
            </a:endParaRPr>
          </a:p>
          <a:p>
            <a:pPr lvl="0" algn="l">
              <a:defRPr/>
            </a:pPr>
            <a:r>
              <a:rPr lang="en-CA" sz="2400" dirty="0">
                <a:sym typeface="Symbol" panose="05050102010706020507" pitchFamily="18" charset="2"/>
              </a:rPr>
              <a:t>Prove that the sequence 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f = 1,-1,1,-1,…  </a:t>
            </a:r>
            <a:r>
              <a:rPr lang="en-CA" sz="2400" dirty="0" err="1">
                <a:solidFill>
                  <a:schemeClr val="tx2"/>
                </a:solidFill>
                <a:sym typeface="Symbol" panose="05050102010706020507" pitchFamily="18" charset="2"/>
              </a:rPr>
              <a:t>ie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 f(</a:t>
            </a:r>
            <a:r>
              <a:rPr lang="en-CA" sz="2400" dirty="0" err="1">
                <a:solidFill>
                  <a:schemeClr val="tx2"/>
                </a:solidFill>
                <a:sym typeface="Symbol" panose="05050102010706020507" pitchFamily="18" charset="2"/>
              </a:rPr>
              <a:t>i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) = (-1)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n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  </a:t>
            </a:r>
            <a:r>
              <a:rPr lang="en-CA" sz="2400" dirty="0">
                <a:sym typeface="Symbol" panose="05050102010706020507" pitchFamily="18" charset="2"/>
              </a:rPr>
              <a:t>converges.</a:t>
            </a:r>
            <a:endParaRPr lang="en-CA" sz="24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943783F-3890-E835-E14B-741B3B30E477}"/>
              </a:ext>
            </a:extLst>
          </p:cNvPr>
          <p:cNvSpPr txBox="1"/>
          <p:nvPr/>
        </p:nvSpPr>
        <p:spPr>
          <a:xfrm>
            <a:off x="1439279" y="1408838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CA" sz="2400" dirty="0">
                <a:solidFill>
                  <a:srgbClr val="FF0000"/>
                </a:solidFill>
              </a:rPr>
              <a:t>&gt;0,</a:t>
            </a:r>
            <a:endParaRPr lang="en-CA" sz="2400" baseline="-250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19C80D4-577F-ADCD-3619-F9A41B7734AC}"/>
              </a:ext>
            </a:extLst>
          </p:cNvPr>
          <p:cNvSpPr txBox="1"/>
          <p:nvPr/>
        </p:nvSpPr>
        <p:spPr>
          <a:xfrm>
            <a:off x="2277175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CA" sz="2400" dirty="0">
                <a:solidFill>
                  <a:schemeClr val="accent2"/>
                </a:solidFill>
              </a:rPr>
              <a:t>n</a:t>
            </a:r>
            <a:r>
              <a:rPr lang="en-CA" sz="2400" baseline="-25000" dirty="0">
                <a:solidFill>
                  <a:schemeClr val="accent2"/>
                </a:solidFill>
              </a:rPr>
              <a:t>0</a:t>
            </a:r>
            <a:r>
              <a:rPr lang="en-CA" sz="2400" dirty="0">
                <a:solidFill>
                  <a:schemeClr val="accent2"/>
                </a:solidFill>
              </a:rPr>
              <a:t>,</a:t>
            </a:r>
            <a:endParaRPr lang="en-CA" sz="2400" baseline="-250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54BE69B-71BB-A121-608B-BC1C1B692F1A}"/>
              </a:ext>
            </a:extLst>
          </p:cNvPr>
          <p:cNvSpPr txBox="1"/>
          <p:nvPr/>
        </p:nvSpPr>
        <p:spPr>
          <a:xfrm>
            <a:off x="2826259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0000"/>
                </a:solidFill>
              </a:rPr>
              <a:t>n</a:t>
            </a:r>
            <a:r>
              <a:rPr lang="el-GR" altLang="en-US" sz="240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CA" sz="2400" dirty="0">
                <a:solidFill>
                  <a:schemeClr val="accent2"/>
                </a:solidFill>
              </a:rPr>
              <a:t>n</a:t>
            </a:r>
            <a:r>
              <a:rPr lang="en-CA" sz="2400" baseline="-25000" dirty="0">
                <a:solidFill>
                  <a:schemeClr val="accent2"/>
                </a:solidFill>
              </a:rPr>
              <a:t>0</a:t>
            </a:r>
            <a:r>
              <a:rPr lang="en-CA" sz="2400" dirty="0">
                <a:solidFill>
                  <a:schemeClr val="accent2"/>
                </a:solidFill>
              </a:rPr>
              <a:t>,</a:t>
            </a:r>
            <a:endParaRPr lang="en-CA" sz="2400" baseline="-250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3850B4F-216D-C6AB-AE09-A300B2AD3F57}"/>
              </a:ext>
            </a:extLst>
          </p:cNvPr>
          <p:cNvSpPr txBox="1"/>
          <p:nvPr/>
        </p:nvSpPr>
        <p:spPr>
          <a:xfrm>
            <a:off x="3750032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CA" sz="2400" dirty="0">
                <a:solidFill>
                  <a:schemeClr val="tx2"/>
                </a:solidFill>
              </a:rPr>
              <a:t>f(</a:t>
            </a:r>
            <a:r>
              <a:rPr lang="en-CA" sz="2400" dirty="0">
                <a:solidFill>
                  <a:srgbClr val="FF0000"/>
                </a:solidFill>
              </a:rPr>
              <a:t>n</a:t>
            </a:r>
            <a:r>
              <a:rPr lang="en-CA" sz="2400" dirty="0">
                <a:solidFill>
                  <a:schemeClr val="tx2"/>
                </a:solidFill>
              </a:rPr>
              <a:t>)</a:t>
            </a:r>
            <a:r>
              <a:rPr lang="en-CA" sz="2400" dirty="0">
                <a:solidFill>
                  <a:srgbClr val="FFC000"/>
                </a:solidFill>
              </a:rPr>
              <a:t>-</a:t>
            </a:r>
            <a:r>
              <a:rPr lang="en-CA" sz="2400" dirty="0">
                <a:solidFill>
                  <a:schemeClr val="accent2"/>
                </a:solidFill>
              </a:rPr>
              <a:t>c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</a:p>
        </p:txBody>
      </p:sp>
      <p:sp>
        <p:nvSpPr>
          <p:cNvPr id="2" name="AutoShape 38">
            <a:extLst>
              <a:ext uri="{FF2B5EF4-FFF2-40B4-BE49-F238E27FC236}">
                <a16:creationId xmlns:a16="http://schemas.microsoft.com/office/drawing/2014/main" id="{267D0778-CCDB-3AC1-7CA8-12D092A18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999" y="3262264"/>
            <a:ext cx="7389332" cy="879503"/>
          </a:xfrm>
          <a:prstGeom prst="wedgeRoundRectCallout">
            <a:avLst>
              <a:gd name="adj1" fmla="val -55806"/>
              <a:gd name="adj2" fmla="val -40642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Now I, the adversary, am asked to prove that it converges.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I will try.</a:t>
            </a:r>
          </a:p>
        </p:txBody>
      </p:sp>
      <p:sp>
        <p:nvSpPr>
          <p:cNvPr id="3" name="AutoShape 38">
            <a:extLst>
              <a:ext uri="{FF2B5EF4-FFF2-40B4-BE49-F238E27FC236}">
                <a16:creationId xmlns:a16="http://schemas.microsoft.com/office/drawing/2014/main" id="{3B17B3AA-D1FA-41CB-7447-F1FD07581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174958"/>
            <a:ext cx="7455750" cy="520916"/>
          </a:xfrm>
          <a:prstGeom prst="wedgeRoundRectCallout">
            <a:avLst>
              <a:gd name="adj1" fmla="val -51503"/>
              <a:gd name="adj2" fmla="val -51421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I start by stating the value </a:t>
            </a:r>
            <a:r>
              <a:rPr lang="en-US" altLang="en-US" sz="2400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FFFF"/>
                </a:solidFill>
              </a:rPr>
              <a:t> that I think it is converging to.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33F140-3F84-70C1-B4BC-860FE874D73F}"/>
              </a:ext>
            </a:extLst>
          </p:cNvPr>
          <p:cNvGrpSpPr/>
          <p:nvPr/>
        </p:nvGrpSpPr>
        <p:grpSpPr>
          <a:xfrm>
            <a:off x="4495800" y="2458451"/>
            <a:ext cx="4419611" cy="814142"/>
            <a:chOff x="3935499" y="3312714"/>
            <a:chExt cx="4419611" cy="81414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3F75DE1-9117-BDF1-F229-31D1FDFFB675}"/>
                </a:ext>
              </a:extLst>
            </p:cNvPr>
            <p:cNvGrpSpPr/>
            <p:nvPr/>
          </p:nvGrpSpPr>
          <p:grpSpPr>
            <a:xfrm>
              <a:off x="3935499" y="3312714"/>
              <a:ext cx="4419611" cy="814142"/>
              <a:chOff x="5268211" y="4907559"/>
              <a:chExt cx="3224303" cy="490348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45D0F60-A588-61EB-01EC-BA2D82218E92}"/>
                  </a:ext>
                </a:extLst>
              </p:cNvPr>
              <p:cNvCxnSpPr>
                <a:cxnSpLocks/>
                <a:stCxn id="19" idx="0"/>
              </p:cNvCxnSpPr>
              <p:nvPr/>
            </p:nvCxnSpPr>
            <p:spPr bwMode="auto">
              <a:xfrm flipH="1">
                <a:off x="5615938" y="5045507"/>
                <a:ext cx="1371" cy="288491"/>
              </a:xfrm>
              <a:prstGeom prst="lin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20ADC83-BB2C-EB49-61B3-6CBAF2A441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12514" y="5181600"/>
                <a:ext cx="28800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6BC530D-CDBF-B0AF-A253-E482081D2D37}"/>
                  </a:ext>
                </a:extLst>
              </p:cNvPr>
              <p:cNvSpPr/>
              <p:nvPr/>
            </p:nvSpPr>
            <p:spPr>
              <a:xfrm>
                <a:off x="5328439" y="4907559"/>
                <a:ext cx="246991" cy="278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2400" dirty="0">
                    <a:solidFill>
                      <a:schemeClr val="tx2"/>
                    </a:solidFill>
                  </a:rPr>
                  <a:t>1</a:t>
                </a:r>
                <a:endPara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8782BA6-E924-856A-B73F-E4A53F296191}"/>
                  </a:ext>
                </a:extLst>
              </p:cNvPr>
              <p:cNvSpPr/>
              <p:nvPr/>
            </p:nvSpPr>
            <p:spPr>
              <a:xfrm>
                <a:off x="5268211" y="5119852"/>
                <a:ext cx="321836" cy="278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2400" dirty="0">
                    <a:solidFill>
                      <a:schemeClr val="tx2"/>
                    </a:solidFill>
                  </a:rPr>
                  <a:t>-1</a:t>
                </a:r>
                <a:endPara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9AC8E1-05F7-2964-6EED-3D0ACACACB20}"/>
                </a:ext>
              </a:extLst>
            </p:cNvPr>
            <p:cNvGrpSpPr/>
            <p:nvPr/>
          </p:nvGrpSpPr>
          <p:grpSpPr>
            <a:xfrm>
              <a:off x="4391147" y="3541744"/>
              <a:ext cx="2871885" cy="45719"/>
              <a:chOff x="4391147" y="3541744"/>
              <a:chExt cx="2871885" cy="4571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AE2B872-2D54-8A9F-B833-525766440B27}"/>
                  </a:ext>
                </a:extLst>
              </p:cNvPr>
              <p:cNvSpPr/>
              <p:nvPr/>
            </p:nvSpPr>
            <p:spPr bwMode="auto">
              <a:xfrm>
                <a:off x="439114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0C2FC87-D030-1F50-93C0-3B654466734F}"/>
                  </a:ext>
                </a:extLst>
              </p:cNvPr>
              <p:cNvSpPr/>
              <p:nvPr/>
            </p:nvSpPr>
            <p:spPr bwMode="auto">
              <a:xfrm>
                <a:off x="479488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2FF40E2-CD18-AE72-ECD2-4CF747D1176C}"/>
                  </a:ext>
                </a:extLst>
              </p:cNvPr>
              <p:cNvSpPr/>
              <p:nvPr/>
            </p:nvSpPr>
            <p:spPr bwMode="auto">
              <a:xfrm>
                <a:off x="519862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D16C7BF-15AF-66D4-7B8F-CCB478493EFB}"/>
                  </a:ext>
                </a:extLst>
              </p:cNvPr>
              <p:cNvSpPr/>
              <p:nvPr/>
            </p:nvSpPr>
            <p:spPr bwMode="auto">
              <a:xfrm>
                <a:off x="5602361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0D69D12-BC34-C912-8B59-6063B92EF0CD}"/>
                  </a:ext>
                </a:extLst>
              </p:cNvPr>
              <p:cNvSpPr/>
              <p:nvPr/>
            </p:nvSpPr>
            <p:spPr bwMode="auto">
              <a:xfrm>
                <a:off x="6006099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0CF2F6B-BAFA-49B6-B4B1-1C0984CCD199}"/>
                  </a:ext>
                </a:extLst>
              </p:cNvPr>
              <p:cNvSpPr/>
              <p:nvPr/>
            </p:nvSpPr>
            <p:spPr bwMode="auto">
              <a:xfrm>
                <a:off x="640983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7905AD9-8464-8B68-A849-E662D004D6C7}"/>
                  </a:ext>
                </a:extLst>
              </p:cNvPr>
              <p:cNvSpPr/>
              <p:nvPr/>
            </p:nvSpPr>
            <p:spPr bwMode="auto">
              <a:xfrm>
                <a:off x="681357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5691CBB-09A1-19A6-80F2-AF1EE5F68D8C}"/>
                  </a:ext>
                </a:extLst>
              </p:cNvPr>
              <p:cNvSpPr/>
              <p:nvPr/>
            </p:nvSpPr>
            <p:spPr bwMode="auto">
              <a:xfrm>
                <a:off x="721731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1985496-671E-5848-DBF2-351DD0DAC6E8}"/>
                </a:ext>
              </a:extLst>
            </p:cNvPr>
            <p:cNvGrpSpPr/>
            <p:nvPr/>
          </p:nvGrpSpPr>
          <p:grpSpPr>
            <a:xfrm>
              <a:off x="4590000" y="3920491"/>
              <a:ext cx="2871885" cy="45719"/>
              <a:chOff x="4391147" y="3541744"/>
              <a:chExt cx="2871885" cy="4571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17F92AE-A56F-011F-888C-E09F747E9061}"/>
                  </a:ext>
                </a:extLst>
              </p:cNvPr>
              <p:cNvSpPr/>
              <p:nvPr/>
            </p:nvSpPr>
            <p:spPr bwMode="auto">
              <a:xfrm>
                <a:off x="439114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C7C861A-4044-5EF4-6420-695D91EC472B}"/>
                  </a:ext>
                </a:extLst>
              </p:cNvPr>
              <p:cNvSpPr/>
              <p:nvPr/>
            </p:nvSpPr>
            <p:spPr bwMode="auto">
              <a:xfrm>
                <a:off x="479488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205F775-44C6-9329-7005-9D304E6469A4}"/>
                  </a:ext>
                </a:extLst>
              </p:cNvPr>
              <p:cNvSpPr/>
              <p:nvPr/>
            </p:nvSpPr>
            <p:spPr bwMode="auto">
              <a:xfrm>
                <a:off x="519862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5B64F86-B3D2-C6EB-1466-57169C3C13AA}"/>
                  </a:ext>
                </a:extLst>
              </p:cNvPr>
              <p:cNvSpPr/>
              <p:nvPr/>
            </p:nvSpPr>
            <p:spPr bwMode="auto">
              <a:xfrm>
                <a:off x="5602361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10AE82F-7694-5EE0-465C-6869BC3A7995}"/>
                  </a:ext>
                </a:extLst>
              </p:cNvPr>
              <p:cNvSpPr/>
              <p:nvPr/>
            </p:nvSpPr>
            <p:spPr bwMode="auto">
              <a:xfrm>
                <a:off x="6006099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B830DBE-CE6B-B783-EC5E-F6B59C8E4C3A}"/>
                  </a:ext>
                </a:extLst>
              </p:cNvPr>
              <p:cNvSpPr/>
              <p:nvPr/>
            </p:nvSpPr>
            <p:spPr bwMode="auto">
              <a:xfrm>
                <a:off x="640983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E7D41AE-5FC6-83A4-15C0-95637E9F06EB}"/>
                  </a:ext>
                </a:extLst>
              </p:cNvPr>
              <p:cNvSpPr/>
              <p:nvPr/>
            </p:nvSpPr>
            <p:spPr bwMode="auto">
              <a:xfrm>
                <a:off x="681357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21E15A7-288B-7966-673D-1723C660D572}"/>
                  </a:ext>
                </a:extLst>
              </p:cNvPr>
              <p:cNvSpPr/>
              <p:nvPr/>
            </p:nvSpPr>
            <p:spPr bwMode="auto">
              <a:xfrm>
                <a:off x="721731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56" name="AutoShape 38">
            <a:extLst>
              <a:ext uri="{FF2B5EF4-FFF2-40B4-BE49-F238E27FC236}">
                <a16:creationId xmlns:a16="http://schemas.microsoft.com/office/drawing/2014/main" id="{7B4B98EF-16C3-D7D5-3B12-830145938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485" y="4775146"/>
            <a:ext cx="2398296" cy="528770"/>
          </a:xfrm>
          <a:prstGeom prst="wedgeRoundRectCallout">
            <a:avLst>
              <a:gd name="adj1" fmla="val -55806"/>
              <a:gd name="adj2" fmla="val -40642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How about </a:t>
            </a:r>
            <a:r>
              <a:rPr lang="en-US" altLang="en-US" sz="2400" dirty="0">
                <a:solidFill>
                  <a:srgbClr val="FF0000"/>
                </a:solidFill>
              </a:rPr>
              <a:t>c=0</a:t>
            </a:r>
            <a:r>
              <a:rPr lang="en-US" altLang="en-US" sz="24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0" name="AutoShape 38">
            <a:extLst>
              <a:ext uri="{FF2B5EF4-FFF2-40B4-BE49-F238E27FC236}">
                <a16:creationId xmlns:a16="http://schemas.microsoft.com/office/drawing/2014/main" id="{CC0322C7-9E15-73D3-BEBF-CF81F7226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428" y="5363797"/>
            <a:ext cx="5464138" cy="876595"/>
          </a:xfrm>
          <a:prstGeom prst="wedgeRoundRectCallout">
            <a:avLst>
              <a:gd name="adj1" fmla="val -53281"/>
              <a:gd name="adj2" fmla="val -50893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But none of </a:t>
            </a:r>
            <a:r>
              <a:rPr lang="en-US" altLang="en-US" sz="2400" dirty="0">
                <a:solidFill>
                  <a:schemeClr val="accent2"/>
                </a:solidFill>
              </a:rPr>
              <a:t>f(n)=1 or -1 </a:t>
            </a:r>
            <a:r>
              <a:rPr lang="en-US" altLang="en-US" sz="2400" dirty="0">
                <a:solidFill>
                  <a:srgbClr val="FEFEFE"/>
                </a:solidFill>
              </a:rPr>
              <a:t>are close to </a:t>
            </a:r>
            <a:r>
              <a:rPr lang="en-US" altLang="en-US" sz="2400" dirty="0">
                <a:solidFill>
                  <a:srgbClr val="FF0000"/>
                </a:solidFill>
              </a:rPr>
              <a:t>0</a:t>
            </a:r>
            <a:r>
              <a:rPr lang="en-US" altLang="en-US" sz="2400" dirty="0">
                <a:solidFill>
                  <a:srgbClr val="FEFEFE"/>
                </a:solidFill>
              </a:rPr>
              <a:t>.</a:t>
            </a:r>
          </a:p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CA" sz="2400" dirty="0">
                <a:solidFill>
                  <a:schemeClr val="accent2"/>
                </a:solidFill>
              </a:rPr>
              <a:t>f(n)</a:t>
            </a:r>
            <a:r>
              <a:rPr lang="en-CA" sz="2400" dirty="0">
                <a:solidFill>
                  <a:srgbClr val="FFC000"/>
                </a:solidFill>
              </a:rPr>
              <a:t>-</a:t>
            </a:r>
            <a:r>
              <a:rPr lang="en-CA" sz="2400" dirty="0">
                <a:solidFill>
                  <a:srgbClr val="FF0000"/>
                </a:solidFill>
              </a:rPr>
              <a:t>c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CA" sz="2400" dirty="0">
                <a:solidFill>
                  <a:srgbClr val="FFC000"/>
                </a:solidFill>
              </a:rPr>
              <a:t>| </a:t>
            </a:r>
            <a:r>
              <a:rPr lang="en-CA" sz="2400" dirty="0">
                <a:solidFill>
                  <a:schemeClr val="accent2"/>
                </a:solidFill>
              </a:rPr>
              <a:t>(</a:t>
            </a:r>
            <a:r>
              <a:rPr lang="en-CA" sz="2400" dirty="0">
                <a:solidFill>
                  <a:schemeClr val="accent2"/>
                </a:solidFill>
                <a:latin typeface="Times New Roman"/>
              </a:rPr>
              <a:t>±</a:t>
            </a:r>
            <a:r>
              <a:rPr lang="en-CA" sz="2400" dirty="0">
                <a:solidFill>
                  <a:schemeClr val="accent2"/>
                </a:solidFill>
              </a:rPr>
              <a:t>1)</a:t>
            </a:r>
            <a:r>
              <a:rPr lang="en-CA" sz="2400" dirty="0">
                <a:solidFill>
                  <a:schemeClr val="tx2"/>
                </a:solidFill>
              </a:rPr>
              <a:t> </a:t>
            </a:r>
            <a:r>
              <a:rPr lang="en-CA" sz="2400" dirty="0">
                <a:solidFill>
                  <a:srgbClr val="FFC000"/>
                </a:solidFill>
              </a:rPr>
              <a:t>– </a:t>
            </a:r>
            <a:r>
              <a:rPr lang="en-CA" sz="2400" dirty="0">
                <a:solidFill>
                  <a:srgbClr val="FF0000"/>
                </a:solidFill>
              </a:rPr>
              <a:t>(0) 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= 1 = </a:t>
            </a:r>
            <a:r>
              <a:rPr lang="en-CA" sz="2400" dirty="0">
                <a:solidFill>
                  <a:schemeClr val="accent2"/>
                </a:solidFill>
                <a:sym typeface="Symbol" panose="05050102010706020507" pitchFamily="18" charset="2"/>
              </a:rPr>
              <a:t></a:t>
            </a:r>
          </a:p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 dirty="0">
              <a:solidFill>
                <a:srgbClr val="FFFFFF"/>
              </a:solidFill>
            </a:endParaRPr>
          </a:p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7DC2018-70FF-E2DD-C500-D14A57F81991}"/>
              </a:ext>
            </a:extLst>
          </p:cNvPr>
          <p:cNvGrpSpPr/>
          <p:nvPr/>
        </p:nvGrpSpPr>
        <p:grpSpPr>
          <a:xfrm>
            <a:off x="8177307" y="2690357"/>
            <a:ext cx="646332" cy="590377"/>
            <a:chOff x="8217749" y="2707820"/>
            <a:chExt cx="607364" cy="1190561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551DB28-A2F1-4631-8F23-D28B1ED4A3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29600" y="2707820"/>
              <a:ext cx="0" cy="40495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E1005E1-43CB-87B3-EC2E-A13CB16F6507}"/>
                </a:ext>
              </a:extLst>
            </p:cNvPr>
            <p:cNvSpPr/>
            <p:nvPr/>
          </p:nvSpPr>
          <p:spPr>
            <a:xfrm>
              <a:off x="8217749" y="2967382"/>
              <a:ext cx="607364" cy="930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400" dirty="0">
                  <a:solidFill>
                    <a:schemeClr val="accent2"/>
                  </a:solidFill>
                  <a:sym typeface="Symbol" panose="05050102010706020507" pitchFamily="18" charset="2"/>
                </a:rPr>
                <a:t>=1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6B3CB02-699D-78E2-51C6-FAA4827BD2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26666" y="3129564"/>
              <a:ext cx="0" cy="40495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33968B0-BAB0-2094-F514-39E9A58F9562}"/>
              </a:ext>
            </a:extLst>
          </p:cNvPr>
          <p:cNvGrpSpPr/>
          <p:nvPr/>
        </p:nvGrpSpPr>
        <p:grpSpPr>
          <a:xfrm>
            <a:off x="5253718" y="2643080"/>
            <a:ext cx="3776216" cy="461665"/>
            <a:chOff x="5253718" y="2438400"/>
            <a:chExt cx="3776216" cy="461665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E4F9B75-D4AD-5095-4254-0E9988CBCA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53718" y="2707820"/>
              <a:ext cx="3124200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E9BF698-9932-DC2F-4008-7D9916097A12}"/>
                </a:ext>
              </a:extLst>
            </p:cNvPr>
            <p:cNvSpPr/>
            <p:nvPr/>
          </p:nvSpPr>
          <p:spPr>
            <a:xfrm>
              <a:off x="8382000" y="2438400"/>
              <a:ext cx="6479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c=0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4C67BD-128E-8D27-A022-1909FBEF9833}"/>
              </a:ext>
            </a:extLst>
          </p:cNvPr>
          <p:cNvGrpSpPr/>
          <p:nvPr/>
        </p:nvGrpSpPr>
        <p:grpSpPr>
          <a:xfrm>
            <a:off x="1499937" y="1758285"/>
            <a:ext cx="3567316" cy="483599"/>
            <a:chOff x="1499937" y="1758285"/>
            <a:chExt cx="3567316" cy="4835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9D283C-ABF5-7A5C-5E37-5366168405D9}"/>
                </a:ext>
              </a:extLst>
            </p:cNvPr>
            <p:cNvSpPr txBox="1"/>
            <p:nvPr/>
          </p:nvSpPr>
          <p:spPr>
            <a:xfrm>
              <a:off x="1499937" y="1758285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en-US" sz="2400" dirty="0">
                  <a:solidFill>
                    <a:schemeClr val="accent2"/>
                  </a:solidFill>
                  <a:latin typeface="Symbol" pitchFamily="18" charset="2"/>
                </a:rPr>
                <a:t>$</a:t>
              </a:r>
              <a:r>
                <a:rPr lang="en-CA" sz="2400" dirty="0">
                  <a:solidFill>
                    <a:schemeClr val="accent2"/>
                  </a:solidFill>
                  <a:sym typeface="Symbol" panose="05050102010706020507" pitchFamily="18" charset="2"/>
                </a:rPr>
                <a:t></a:t>
              </a:r>
              <a:r>
                <a:rPr lang="en-CA" sz="2400" dirty="0">
                  <a:solidFill>
                    <a:schemeClr val="accent2"/>
                  </a:solidFill>
                </a:rPr>
                <a:t>&gt;0,</a:t>
              </a:r>
              <a:endParaRPr lang="en-CA" sz="2400" baseline="-25000" dirty="0">
                <a:solidFill>
                  <a:schemeClr val="accent2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181DEF-55F0-27FF-D2BD-7B026B5BA306}"/>
                </a:ext>
              </a:extLst>
            </p:cNvPr>
            <p:cNvSpPr txBox="1"/>
            <p:nvPr/>
          </p:nvSpPr>
          <p:spPr>
            <a:xfrm>
              <a:off x="2253916" y="1780219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en-US" sz="2400" dirty="0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r>
                <a:rPr lang="en-CA" sz="2400" dirty="0">
                  <a:solidFill>
                    <a:srgbClr val="FF0000"/>
                  </a:solidFill>
                </a:rPr>
                <a:t>n</a:t>
              </a:r>
              <a:r>
                <a:rPr lang="en-CA" sz="2400" baseline="-25000" dirty="0">
                  <a:solidFill>
                    <a:srgbClr val="FF0000"/>
                  </a:solidFill>
                </a:rPr>
                <a:t>0</a:t>
              </a:r>
              <a:r>
                <a:rPr lang="en-CA" sz="2400" dirty="0">
                  <a:solidFill>
                    <a:srgbClr val="FF0000"/>
                  </a:solidFill>
                </a:rPr>
                <a:t>,</a:t>
              </a:r>
              <a:endParaRPr lang="en-CA" sz="2400" baseline="-25000" dirty="0">
                <a:solidFill>
                  <a:srgbClr val="FF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A11CF5-BAB0-E6C4-1D8C-7FE449A511EA}"/>
                </a:ext>
              </a:extLst>
            </p:cNvPr>
            <p:cNvSpPr txBox="1"/>
            <p:nvPr/>
          </p:nvSpPr>
          <p:spPr>
            <a:xfrm>
              <a:off x="2862854" y="1780219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en-US" sz="2400" dirty="0">
                  <a:solidFill>
                    <a:schemeClr val="accent2"/>
                  </a:solidFill>
                  <a:latin typeface="Symbol" pitchFamily="18" charset="2"/>
                </a:rPr>
                <a:t>$</a:t>
              </a:r>
              <a:r>
                <a:rPr lang="en-CA" altLang="en-US" sz="2400" dirty="0">
                  <a:solidFill>
                    <a:schemeClr val="accent2"/>
                  </a:solidFill>
                </a:rPr>
                <a:t>n</a:t>
              </a:r>
              <a:r>
                <a:rPr lang="el-GR" altLang="en-US" sz="2400" dirty="0">
                  <a:solidFill>
                    <a:srgbClr val="FF0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≥</a:t>
              </a:r>
              <a:r>
                <a:rPr lang="en-CA" sz="2400" dirty="0">
                  <a:solidFill>
                    <a:srgbClr val="FF0000"/>
                  </a:solidFill>
                </a:rPr>
                <a:t>n</a:t>
              </a:r>
              <a:r>
                <a:rPr lang="en-CA" sz="2400" baseline="-25000" dirty="0">
                  <a:solidFill>
                    <a:srgbClr val="FF0000"/>
                  </a:solidFill>
                </a:rPr>
                <a:t>0</a:t>
              </a:r>
              <a:r>
                <a:rPr lang="en-CA" sz="2400" dirty="0">
                  <a:solidFill>
                    <a:srgbClr val="FF0000"/>
                  </a:solidFill>
                </a:rPr>
                <a:t>,</a:t>
              </a:r>
              <a:endParaRPr lang="en-CA" sz="2400" baseline="-25000" dirty="0">
                <a:solidFill>
                  <a:srgbClr val="FF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325A9D-3F9B-A7F0-BCBB-41B66DFF9242}"/>
                </a:ext>
              </a:extLst>
            </p:cNvPr>
            <p:cNvSpPr txBox="1"/>
            <p:nvPr/>
          </p:nvSpPr>
          <p:spPr>
            <a:xfrm>
              <a:off x="3754543" y="1780219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defRPr/>
              </a:pPr>
              <a:r>
                <a:rPr lang="en-CA" sz="2400" dirty="0">
                  <a:solidFill>
                    <a:srgbClr val="FFC000"/>
                  </a:solidFill>
                </a:rPr>
                <a:t>|</a:t>
              </a:r>
              <a:r>
                <a:rPr lang="en-CA" sz="2400" dirty="0">
                  <a:solidFill>
                    <a:schemeClr val="tx2"/>
                  </a:solidFill>
                </a:rPr>
                <a:t>f(</a:t>
              </a:r>
              <a:r>
                <a:rPr lang="en-CA" sz="2400" dirty="0">
                  <a:solidFill>
                    <a:schemeClr val="accent2"/>
                  </a:solidFill>
                </a:rPr>
                <a:t>n</a:t>
              </a:r>
              <a:r>
                <a:rPr lang="en-CA" sz="2400" dirty="0">
                  <a:solidFill>
                    <a:schemeClr val="tx2"/>
                  </a:solidFill>
                </a:rPr>
                <a:t>)</a:t>
              </a:r>
              <a:r>
                <a:rPr lang="en-CA" sz="2400" dirty="0">
                  <a:solidFill>
                    <a:srgbClr val="FFC000"/>
                  </a:solidFill>
                </a:rPr>
                <a:t>-</a:t>
              </a:r>
              <a:r>
                <a:rPr lang="en-CA" sz="2400" dirty="0">
                  <a:solidFill>
                    <a:srgbClr val="FF0000"/>
                  </a:solidFill>
                </a:rPr>
                <a:t>c</a:t>
              </a:r>
              <a:r>
                <a:rPr lang="en-CA" sz="2400" dirty="0">
                  <a:solidFill>
                    <a:srgbClr val="FFC000"/>
                  </a:solidFill>
                </a:rPr>
                <a:t>|</a:t>
              </a:r>
              <a:r>
                <a:rPr 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&gt;</a:t>
              </a:r>
              <a:r>
                <a:rPr lang="en-CA" sz="2400" dirty="0">
                  <a:solidFill>
                    <a:schemeClr val="accent2"/>
                  </a:solidFill>
                  <a:sym typeface="Symbol" panose="05050102010706020507" pitchFamily="18" charset="2"/>
                </a:rPr>
                <a:t>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EC794846-9845-7C52-4653-AA87B59FE2F8}"/>
              </a:ext>
            </a:extLst>
          </p:cNvPr>
          <p:cNvSpPr/>
          <p:nvPr/>
        </p:nvSpPr>
        <p:spPr bwMode="auto">
          <a:xfrm>
            <a:off x="914400" y="1800272"/>
            <a:ext cx="734290" cy="46166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0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050C8-D957-EB9E-C684-B7B5A6624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08CE715-7E90-6D5F-9923-5ED50E298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Playing the Game</a:t>
            </a:r>
            <a:endParaRPr lang="en-CA" altLang="en-US" dirty="0"/>
          </a:p>
        </p:txBody>
      </p:sp>
      <p:grpSp>
        <p:nvGrpSpPr>
          <p:cNvPr id="140" name="Group 26">
            <a:extLst>
              <a:ext uri="{FF2B5EF4-FFF2-40B4-BE49-F238E27FC236}">
                <a16:creationId xmlns:a16="http://schemas.microsoft.com/office/drawing/2014/main" id="{43CC0E4D-43D8-9F03-1ABA-02C8FFD898D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96575" y="5226967"/>
            <a:ext cx="457186" cy="580285"/>
            <a:chOff x="2308" y="1513"/>
            <a:chExt cx="1162" cy="2570"/>
          </a:xfrm>
        </p:grpSpPr>
        <p:grpSp>
          <p:nvGrpSpPr>
            <p:cNvPr id="141" name="Group 27">
              <a:extLst>
                <a:ext uri="{FF2B5EF4-FFF2-40B4-BE49-F238E27FC236}">
                  <a16:creationId xmlns:a16="http://schemas.microsoft.com/office/drawing/2014/main" id="{3CA34E42-9D7A-92EB-C14C-52A95AA45C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49" name="Freeform 28">
                <a:extLst>
                  <a:ext uri="{FF2B5EF4-FFF2-40B4-BE49-F238E27FC236}">
                    <a16:creationId xmlns:a16="http://schemas.microsoft.com/office/drawing/2014/main" id="{76E90EE5-66B0-A86A-6EBC-8F89CA8F7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Freeform 29">
                <a:extLst>
                  <a:ext uri="{FF2B5EF4-FFF2-40B4-BE49-F238E27FC236}">
                    <a16:creationId xmlns:a16="http://schemas.microsoft.com/office/drawing/2014/main" id="{919106C1-ABA2-7365-2853-10C3CF390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Freeform 30">
                <a:extLst>
                  <a:ext uri="{FF2B5EF4-FFF2-40B4-BE49-F238E27FC236}">
                    <a16:creationId xmlns:a16="http://schemas.microsoft.com/office/drawing/2014/main" id="{3E780BC3-EA00-C72E-579E-36B8FD0C5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Freeform 31">
                <a:extLst>
                  <a:ext uri="{FF2B5EF4-FFF2-40B4-BE49-F238E27FC236}">
                    <a16:creationId xmlns:a16="http://schemas.microsoft.com/office/drawing/2014/main" id="{6C235088-2DC4-B812-8621-3F1BFAA48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Freeform 32">
                <a:extLst>
                  <a:ext uri="{FF2B5EF4-FFF2-40B4-BE49-F238E27FC236}">
                    <a16:creationId xmlns:a16="http://schemas.microsoft.com/office/drawing/2014/main" id="{B0D140AA-0ECC-1F75-7A9F-E2A47CF91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Freeform 33">
                <a:extLst>
                  <a:ext uri="{FF2B5EF4-FFF2-40B4-BE49-F238E27FC236}">
                    <a16:creationId xmlns:a16="http://schemas.microsoft.com/office/drawing/2014/main" id="{B7A1B671-ED57-961A-86E7-B8736CC54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2" name="Freeform 34">
              <a:extLst>
                <a:ext uri="{FF2B5EF4-FFF2-40B4-BE49-F238E27FC236}">
                  <a16:creationId xmlns:a16="http://schemas.microsoft.com/office/drawing/2014/main" id="{5ADC1436-B56A-EFEC-E68A-E22D18281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35">
              <a:extLst>
                <a:ext uri="{FF2B5EF4-FFF2-40B4-BE49-F238E27FC236}">
                  <a16:creationId xmlns:a16="http://schemas.microsoft.com/office/drawing/2014/main" id="{933E2B24-A176-78E1-1004-A81E49035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Oval 36">
              <a:extLst>
                <a:ext uri="{FF2B5EF4-FFF2-40B4-BE49-F238E27FC236}">
                  <a16:creationId xmlns:a16="http://schemas.microsoft.com/office/drawing/2014/main" id="{B13E1894-CF7A-2CE6-B115-118016A2BB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5" name="Oval 37">
              <a:extLst>
                <a:ext uri="{FF2B5EF4-FFF2-40B4-BE49-F238E27FC236}">
                  <a16:creationId xmlns:a16="http://schemas.microsoft.com/office/drawing/2014/main" id="{334FC649-274E-5C6F-8903-2F84C5856B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6" name="Oval 38">
              <a:extLst>
                <a:ext uri="{FF2B5EF4-FFF2-40B4-BE49-F238E27FC236}">
                  <a16:creationId xmlns:a16="http://schemas.microsoft.com/office/drawing/2014/main" id="{D1593B83-3B57-325E-5FF9-73B114C09A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7" name="Oval 39">
              <a:extLst>
                <a:ext uri="{FF2B5EF4-FFF2-40B4-BE49-F238E27FC236}">
                  <a16:creationId xmlns:a16="http://schemas.microsoft.com/office/drawing/2014/main" id="{559705E4-0998-1654-EDB0-30BD1C22DD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8" name="Oval 40">
              <a:extLst>
                <a:ext uri="{FF2B5EF4-FFF2-40B4-BE49-F238E27FC236}">
                  <a16:creationId xmlns:a16="http://schemas.microsoft.com/office/drawing/2014/main" id="{CA02230F-1774-A738-4084-127FAF2EC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grpSp>
        <p:nvGrpSpPr>
          <p:cNvPr id="155" name="Group 47">
            <a:extLst>
              <a:ext uri="{FF2B5EF4-FFF2-40B4-BE49-F238E27FC236}">
                <a16:creationId xmlns:a16="http://schemas.microsoft.com/office/drawing/2014/main" id="{DBFDF32D-9F68-1E2C-B3A9-CD3013E4404B}"/>
              </a:ext>
            </a:extLst>
          </p:cNvPr>
          <p:cNvGrpSpPr>
            <a:grpSpLocks/>
          </p:cNvGrpSpPr>
          <p:nvPr/>
        </p:nvGrpSpPr>
        <p:grpSpPr bwMode="auto">
          <a:xfrm>
            <a:off x="144610" y="2832042"/>
            <a:ext cx="556558" cy="857031"/>
            <a:chOff x="2593" y="768"/>
            <a:chExt cx="849" cy="1475"/>
          </a:xfrm>
        </p:grpSpPr>
        <p:sp>
          <p:nvSpPr>
            <p:cNvPr id="156" name="Freeform 48">
              <a:extLst>
                <a:ext uri="{FF2B5EF4-FFF2-40B4-BE49-F238E27FC236}">
                  <a16:creationId xmlns:a16="http://schemas.microsoft.com/office/drawing/2014/main" id="{91B3109F-EEAC-E2A0-1C15-26B1AF5E9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49">
              <a:extLst>
                <a:ext uri="{FF2B5EF4-FFF2-40B4-BE49-F238E27FC236}">
                  <a16:creationId xmlns:a16="http://schemas.microsoft.com/office/drawing/2014/main" id="{08F26C9B-98B7-43E9-BA5A-C63F24FCD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50">
              <a:extLst>
                <a:ext uri="{FF2B5EF4-FFF2-40B4-BE49-F238E27FC236}">
                  <a16:creationId xmlns:a16="http://schemas.microsoft.com/office/drawing/2014/main" id="{4B85E587-5315-9680-83C2-6253A8E8B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51">
              <a:extLst>
                <a:ext uri="{FF2B5EF4-FFF2-40B4-BE49-F238E27FC236}">
                  <a16:creationId xmlns:a16="http://schemas.microsoft.com/office/drawing/2014/main" id="{1B22DB72-C41A-F280-D53C-EEE8A72BB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52">
              <a:extLst>
                <a:ext uri="{FF2B5EF4-FFF2-40B4-BE49-F238E27FC236}">
                  <a16:creationId xmlns:a16="http://schemas.microsoft.com/office/drawing/2014/main" id="{D58AB04F-FA8B-14BA-9B01-C9771B313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53">
              <a:extLst>
                <a:ext uri="{FF2B5EF4-FFF2-40B4-BE49-F238E27FC236}">
                  <a16:creationId xmlns:a16="http://schemas.microsoft.com/office/drawing/2014/main" id="{16B77216-97E6-C7EC-012A-5CC70C2E2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54">
              <a:extLst>
                <a:ext uri="{FF2B5EF4-FFF2-40B4-BE49-F238E27FC236}">
                  <a16:creationId xmlns:a16="http://schemas.microsoft.com/office/drawing/2014/main" id="{A7EE7D85-E070-0572-8BB8-BDB42D38C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3" name="Group 55">
              <a:extLst>
                <a:ext uri="{FF2B5EF4-FFF2-40B4-BE49-F238E27FC236}">
                  <a16:creationId xmlns:a16="http://schemas.microsoft.com/office/drawing/2014/main" id="{1F6764ED-5C0B-91CA-10B0-DF5783CB8C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64" name="Freeform 56">
                <a:extLst>
                  <a:ext uri="{FF2B5EF4-FFF2-40B4-BE49-F238E27FC236}">
                    <a16:creationId xmlns:a16="http://schemas.microsoft.com/office/drawing/2014/main" id="{5CD3EF82-AEB8-BEC3-2513-0F7653BB7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Freeform 57">
                <a:extLst>
                  <a:ext uri="{FF2B5EF4-FFF2-40B4-BE49-F238E27FC236}">
                    <a16:creationId xmlns:a16="http://schemas.microsoft.com/office/drawing/2014/main" id="{7475AB56-5203-F38C-B924-A6B5AEA27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E2EDCD77-0F0F-7DFC-5888-7D9CAC4EB479}"/>
              </a:ext>
            </a:extLst>
          </p:cNvPr>
          <p:cNvSpPr/>
          <p:nvPr/>
        </p:nvSpPr>
        <p:spPr>
          <a:xfrm>
            <a:off x="685800" y="6858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Converge:</a:t>
            </a:r>
          </a:p>
          <a:p>
            <a:pPr lvl="0" algn="l">
              <a:defRPr/>
            </a:pPr>
            <a:r>
              <a:rPr lang="en-CA" sz="2400" dirty="0"/>
              <a:t>We say that the sequence </a:t>
            </a:r>
            <a:r>
              <a:rPr lang="en-CA" sz="2400" dirty="0">
                <a:solidFill>
                  <a:schemeClr val="tx2"/>
                </a:solidFill>
              </a:rPr>
              <a:t>f = f(1), f(2), f(3), … </a:t>
            </a:r>
            <a:r>
              <a:rPr lang="en-CA" sz="2400" dirty="0"/>
              <a:t>converges if … ?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lvl="0" algn="l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    $</a:t>
            </a:r>
            <a:r>
              <a:rPr lang="en-CA" sz="2400" dirty="0">
                <a:solidFill>
                  <a:schemeClr val="accent2"/>
                </a:solidFill>
              </a:rPr>
              <a:t>c,</a:t>
            </a:r>
          </a:p>
          <a:p>
            <a:pPr marL="342900" lvl="0" indent="-342900" algn="l">
              <a:buFont typeface="Symbol" panose="05050102010706020507" pitchFamily="18" charset="2"/>
              <a:buChar char=" "/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0000"/>
                </a:solidFill>
                <a:latin typeface="+mj-lt"/>
              </a:rPr>
              <a:t>c.</a:t>
            </a:r>
            <a:endParaRPr lang="en-CA" sz="2400" dirty="0">
              <a:solidFill>
                <a:schemeClr val="accent2"/>
              </a:solidFill>
              <a:latin typeface="+mj-lt"/>
              <a:sym typeface="Symbol" panose="05050102010706020507" pitchFamily="18" charset="2"/>
            </a:endParaRPr>
          </a:p>
          <a:p>
            <a:pPr lvl="0" algn="l">
              <a:defRPr/>
            </a:pPr>
            <a:r>
              <a:rPr lang="en-CA" sz="2400" dirty="0">
                <a:sym typeface="Symbol" panose="05050102010706020507" pitchFamily="18" charset="2"/>
              </a:rPr>
              <a:t>Prove that the sequence 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f = 1,-1,1,-1,…  </a:t>
            </a:r>
            <a:r>
              <a:rPr lang="en-CA" sz="2400" dirty="0" err="1">
                <a:solidFill>
                  <a:schemeClr val="tx2"/>
                </a:solidFill>
                <a:sym typeface="Symbol" panose="05050102010706020507" pitchFamily="18" charset="2"/>
              </a:rPr>
              <a:t>ie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 f(</a:t>
            </a:r>
            <a:r>
              <a:rPr lang="en-CA" sz="2400" dirty="0" err="1">
                <a:solidFill>
                  <a:schemeClr val="tx2"/>
                </a:solidFill>
                <a:sym typeface="Symbol" panose="05050102010706020507" pitchFamily="18" charset="2"/>
              </a:rPr>
              <a:t>i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) = (-1)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n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  </a:t>
            </a:r>
            <a:r>
              <a:rPr lang="en-CA" sz="2400" dirty="0">
                <a:sym typeface="Symbol" panose="05050102010706020507" pitchFamily="18" charset="2"/>
              </a:rPr>
              <a:t>converges.</a:t>
            </a:r>
            <a:endParaRPr lang="en-CA" sz="24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757414F-9B54-8178-5FA5-383C7F8E0FCF}"/>
              </a:ext>
            </a:extLst>
          </p:cNvPr>
          <p:cNvSpPr txBox="1"/>
          <p:nvPr/>
        </p:nvSpPr>
        <p:spPr>
          <a:xfrm>
            <a:off x="1439279" y="1408838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CA" sz="2400" dirty="0">
                <a:solidFill>
                  <a:srgbClr val="FF0000"/>
                </a:solidFill>
              </a:rPr>
              <a:t>&gt;0,</a:t>
            </a:r>
            <a:endParaRPr lang="en-CA" sz="2400" baseline="-250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02C20B2-0C4E-28CB-8790-59A097FB9F39}"/>
              </a:ext>
            </a:extLst>
          </p:cNvPr>
          <p:cNvSpPr txBox="1"/>
          <p:nvPr/>
        </p:nvSpPr>
        <p:spPr>
          <a:xfrm>
            <a:off x="2277175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CA" sz="2400" dirty="0">
                <a:solidFill>
                  <a:schemeClr val="accent2"/>
                </a:solidFill>
              </a:rPr>
              <a:t>n</a:t>
            </a:r>
            <a:r>
              <a:rPr lang="en-CA" sz="2400" baseline="-25000" dirty="0">
                <a:solidFill>
                  <a:schemeClr val="accent2"/>
                </a:solidFill>
              </a:rPr>
              <a:t>0</a:t>
            </a:r>
            <a:r>
              <a:rPr lang="en-CA" sz="2400" dirty="0">
                <a:solidFill>
                  <a:schemeClr val="accent2"/>
                </a:solidFill>
              </a:rPr>
              <a:t>,</a:t>
            </a:r>
            <a:endParaRPr lang="en-CA" sz="2400" baseline="-250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1F51EF2-7707-ABC4-BCBC-D6A86501DF66}"/>
              </a:ext>
            </a:extLst>
          </p:cNvPr>
          <p:cNvSpPr txBox="1"/>
          <p:nvPr/>
        </p:nvSpPr>
        <p:spPr>
          <a:xfrm>
            <a:off x="2826259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0000"/>
                </a:solidFill>
              </a:rPr>
              <a:t>n</a:t>
            </a:r>
            <a:r>
              <a:rPr lang="el-GR" altLang="en-US" sz="240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CA" sz="2400" dirty="0">
                <a:solidFill>
                  <a:schemeClr val="accent2"/>
                </a:solidFill>
              </a:rPr>
              <a:t>n</a:t>
            </a:r>
            <a:r>
              <a:rPr lang="en-CA" sz="2400" baseline="-25000" dirty="0">
                <a:solidFill>
                  <a:schemeClr val="accent2"/>
                </a:solidFill>
              </a:rPr>
              <a:t>0</a:t>
            </a:r>
            <a:r>
              <a:rPr lang="en-CA" sz="2400" dirty="0">
                <a:solidFill>
                  <a:schemeClr val="accent2"/>
                </a:solidFill>
              </a:rPr>
              <a:t>,</a:t>
            </a:r>
            <a:endParaRPr lang="en-CA" sz="2400" baseline="-250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F6201FE-EEFC-04E9-863C-8F14EF2328B5}"/>
              </a:ext>
            </a:extLst>
          </p:cNvPr>
          <p:cNvSpPr txBox="1"/>
          <p:nvPr/>
        </p:nvSpPr>
        <p:spPr>
          <a:xfrm>
            <a:off x="3750032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CA" sz="2400" dirty="0">
                <a:solidFill>
                  <a:schemeClr val="tx2"/>
                </a:solidFill>
              </a:rPr>
              <a:t>f(</a:t>
            </a:r>
            <a:r>
              <a:rPr lang="en-CA" sz="2400" dirty="0">
                <a:solidFill>
                  <a:srgbClr val="FF0000"/>
                </a:solidFill>
              </a:rPr>
              <a:t>n</a:t>
            </a:r>
            <a:r>
              <a:rPr lang="en-CA" sz="2400" dirty="0">
                <a:solidFill>
                  <a:schemeClr val="tx2"/>
                </a:solidFill>
              </a:rPr>
              <a:t>)</a:t>
            </a:r>
            <a:r>
              <a:rPr lang="en-CA" sz="2400" dirty="0">
                <a:solidFill>
                  <a:srgbClr val="FFC000"/>
                </a:solidFill>
              </a:rPr>
              <a:t>-</a:t>
            </a:r>
            <a:r>
              <a:rPr lang="en-CA" sz="2400" dirty="0">
                <a:solidFill>
                  <a:schemeClr val="accent2"/>
                </a:solidFill>
              </a:rPr>
              <a:t>c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D1D98A0-79DE-96EB-7238-34A590068D0B}"/>
              </a:ext>
            </a:extLst>
          </p:cNvPr>
          <p:cNvGrpSpPr/>
          <p:nvPr/>
        </p:nvGrpSpPr>
        <p:grpSpPr>
          <a:xfrm>
            <a:off x="1499937" y="1758285"/>
            <a:ext cx="3567316" cy="483599"/>
            <a:chOff x="1499937" y="1758285"/>
            <a:chExt cx="3567316" cy="48359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477CC27-AF3E-80C2-3363-D638BB5F57B2}"/>
                </a:ext>
              </a:extLst>
            </p:cNvPr>
            <p:cNvSpPr txBox="1"/>
            <p:nvPr/>
          </p:nvSpPr>
          <p:spPr>
            <a:xfrm>
              <a:off x="1499937" y="1758285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en-US" sz="2400" dirty="0">
                  <a:solidFill>
                    <a:schemeClr val="accent2"/>
                  </a:solidFill>
                  <a:latin typeface="Symbol" pitchFamily="18" charset="2"/>
                </a:rPr>
                <a:t>$</a:t>
              </a:r>
              <a:r>
                <a:rPr lang="en-CA" sz="2400" dirty="0">
                  <a:solidFill>
                    <a:schemeClr val="accent2"/>
                  </a:solidFill>
                  <a:sym typeface="Symbol" panose="05050102010706020507" pitchFamily="18" charset="2"/>
                </a:rPr>
                <a:t></a:t>
              </a:r>
              <a:r>
                <a:rPr lang="en-CA" sz="2400" dirty="0">
                  <a:solidFill>
                    <a:schemeClr val="accent2"/>
                  </a:solidFill>
                </a:rPr>
                <a:t>&gt;0,</a:t>
              </a:r>
              <a:endParaRPr lang="en-CA" sz="2400" baseline="-25000" dirty="0">
                <a:solidFill>
                  <a:schemeClr val="accent2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BA8D92E-0A28-05B8-12FE-F91E58ED9DEF}"/>
                </a:ext>
              </a:extLst>
            </p:cNvPr>
            <p:cNvSpPr txBox="1"/>
            <p:nvPr/>
          </p:nvSpPr>
          <p:spPr>
            <a:xfrm>
              <a:off x="2253916" y="1780219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en-US" sz="2400" dirty="0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r>
                <a:rPr lang="en-CA" sz="2400" dirty="0">
                  <a:solidFill>
                    <a:srgbClr val="FF0000"/>
                  </a:solidFill>
                </a:rPr>
                <a:t>n</a:t>
              </a:r>
              <a:r>
                <a:rPr lang="en-CA" sz="2400" baseline="-25000" dirty="0">
                  <a:solidFill>
                    <a:srgbClr val="FF0000"/>
                  </a:solidFill>
                </a:rPr>
                <a:t>0</a:t>
              </a:r>
              <a:r>
                <a:rPr lang="en-CA" sz="2400" dirty="0">
                  <a:solidFill>
                    <a:srgbClr val="FF0000"/>
                  </a:solidFill>
                </a:rPr>
                <a:t>,</a:t>
              </a:r>
              <a:endParaRPr lang="en-CA" sz="2400" baseline="-25000" dirty="0">
                <a:solidFill>
                  <a:srgbClr val="FF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B9EBC67-05DD-D587-0B55-900290640F15}"/>
                </a:ext>
              </a:extLst>
            </p:cNvPr>
            <p:cNvSpPr txBox="1"/>
            <p:nvPr/>
          </p:nvSpPr>
          <p:spPr>
            <a:xfrm>
              <a:off x="2862854" y="1780219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en-US" sz="2400" dirty="0">
                  <a:solidFill>
                    <a:schemeClr val="accent2"/>
                  </a:solidFill>
                  <a:latin typeface="Symbol" pitchFamily="18" charset="2"/>
                </a:rPr>
                <a:t>$</a:t>
              </a:r>
              <a:r>
                <a:rPr lang="en-CA" altLang="en-US" sz="2400" dirty="0">
                  <a:solidFill>
                    <a:schemeClr val="accent2"/>
                  </a:solidFill>
                </a:rPr>
                <a:t>n</a:t>
              </a:r>
              <a:r>
                <a:rPr lang="el-GR" altLang="en-US" sz="2400" dirty="0">
                  <a:solidFill>
                    <a:srgbClr val="FF0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≥</a:t>
              </a:r>
              <a:r>
                <a:rPr lang="en-CA" sz="2400" dirty="0">
                  <a:solidFill>
                    <a:srgbClr val="FF0000"/>
                  </a:solidFill>
                </a:rPr>
                <a:t>n</a:t>
              </a:r>
              <a:r>
                <a:rPr lang="en-CA" sz="2400" baseline="-25000" dirty="0">
                  <a:solidFill>
                    <a:srgbClr val="FF0000"/>
                  </a:solidFill>
                </a:rPr>
                <a:t>0</a:t>
              </a:r>
              <a:r>
                <a:rPr lang="en-CA" sz="2400" dirty="0">
                  <a:solidFill>
                    <a:srgbClr val="FF0000"/>
                  </a:solidFill>
                </a:rPr>
                <a:t>,</a:t>
              </a:r>
              <a:endParaRPr lang="en-CA" sz="2400" baseline="-25000" dirty="0">
                <a:solidFill>
                  <a:srgbClr val="FF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D2CF680-465E-90A2-FFC6-5985951F3001}"/>
                </a:ext>
              </a:extLst>
            </p:cNvPr>
            <p:cNvSpPr txBox="1"/>
            <p:nvPr/>
          </p:nvSpPr>
          <p:spPr>
            <a:xfrm>
              <a:off x="3754543" y="1780219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defRPr/>
              </a:pPr>
              <a:r>
                <a:rPr lang="en-CA" sz="2400" dirty="0">
                  <a:solidFill>
                    <a:srgbClr val="FFC000"/>
                  </a:solidFill>
                </a:rPr>
                <a:t>|</a:t>
              </a:r>
              <a:r>
                <a:rPr lang="en-CA" sz="2400" dirty="0">
                  <a:solidFill>
                    <a:schemeClr val="tx2"/>
                  </a:solidFill>
                </a:rPr>
                <a:t>f(</a:t>
              </a:r>
              <a:r>
                <a:rPr lang="en-CA" sz="2400" dirty="0">
                  <a:solidFill>
                    <a:schemeClr val="accent2"/>
                  </a:solidFill>
                </a:rPr>
                <a:t>n</a:t>
              </a:r>
              <a:r>
                <a:rPr lang="en-CA" sz="2400" dirty="0">
                  <a:solidFill>
                    <a:schemeClr val="tx2"/>
                  </a:solidFill>
                </a:rPr>
                <a:t>)</a:t>
              </a:r>
              <a:r>
                <a:rPr lang="en-CA" sz="2400" dirty="0">
                  <a:solidFill>
                    <a:srgbClr val="FFC000"/>
                  </a:solidFill>
                </a:rPr>
                <a:t>-</a:t>
              </a:r>
              <a:r>
                <a:rPr lang="en-CA" sz="2400" dirty="0">
                  <a:solidFill>
                    <a:srgbClr val="FF0000"/>
                  </a:solidFill>
                </a:rPr>
                <a:t>c</a:t>
              </a:r>
              <a:r>
                <a:rPr lang="en-CA" sz="2400" dirty="0">
                  <a:solidFill>
                    <a:srgbClr val="FFC000"/>
                  </a:solidFill>
                </a:rPr>
                <a:t>|</a:t>
              </a:r>
              <a:r>
                <a:rPr 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&gt;</a:t>
              </a:r>
              <a:r>
                <a:rPr lang="en-CA" sz="2400" dirty="0">
                  <a:solidFill>
                    <a:schemeClr val="accent2"/>
                  </a:solidFill>
                  <a:sym typeface="Symbol" panose="05050102010706020507" pitchFamily="18" charset="2"/>
                </a:rPr>
                <a:t></a:t>
              </a:r>
            </a:p>
          </p:txBody>
        </p:sp>
      </p:grpSp>
      <p:sp>
        <p:nvSpPr>
          <p:cNvPr id="2" name="AutoShape 38">
            <a:extLst>
              <a:ext uri="{FF2B5EF4-FFF2-40B4-BE49-F238E27FC236}">
                <a16:creationId xmlns:a16="http://schemas.microsoft.com/office/drawing/2014/main" id="{E2F5E1D9-FCD7-FD30-29D1-77B424E5B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999" y="3262264"/>
            <a:ext cx="7389332" cy="879503"/>
          </a:xfrm>
          <a:prstGeom prst="wedgeRoundRectCallout">
            <a:avLst>
              <a:gd name="adj1" fmla="val -55806"/>
              <a:gd name="adj2" fmla="val -40642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Now I, the adversary, am asked to prove that it converges.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I will try.</a:t>
            </a:r>
          </a:p>
        </p:txBody>
      </p:sp>
      <p:sp>
        <p:nvSpPr>
          <p:cNvPr id="3" name="AutoShape 38">
            <a:extLst>
              <a:ext uri="{FF2B5EF4-FFF2-40B4-BE49-F238E27FC236}">
                <a16:creationId xmlns:a16="http://schemas.microsoft.com/office/drawing/2014/main" id="{2AD0252F-AE12-FA7E-D8D6-CE1B5F6F8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174958"/>
            <a:ext cx="7455750" cy="520916"/>
          </a:xfrm>
          <a:prstGeom prst="wedgeRoundRectCallout">
            <a:avLst>
              <a:gd name="adj1" fmla="val -51503"/>
              <a:gd name="adj2" fmla="val -51421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I start by stating the value </a:t>
            </a:r>
            <a:r>
              <a:rPr lang="en-US" altLang="en-US" sz="2400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FFFF"/>
                </a:solidFill>
              </a:rPr>
              <a:t> that I think it is converging to.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E9CF4B-F2A3-B084-3E51-A15F9D58605D}"/>
              </a:ext>
            </a:extLst>
          </p:cNvPr>
          <p:cNvSpPr/>
          <p:nvPr/>
        </p:nvSpPr>
        <p:spPr bwMode="auto">
          <a:xfrm>
            <a:off x="914400" y="1800272"/>
            <a:ext cx="734290" cy="46166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03B341-3964-C1BE-D008-1AF3101B14ED}"/>
              </a:ext>
            </a:extLst>
          </p:cNvPr>
          <p:cNvGrpSpPr/>
          <p:nvPr/>
        </p:nvGrpSpPr>
        <p:grpSpPr>
          <a:xfrm>
            <a:off x="4495800" y="2458451"/>
            <a:ext cx="4419611" cy="814142"/>
            <a:chOff x="3935499" y="3312714"/>
            <a:chExt cx="4419611" cy="81414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1086A1-DEC0-6640-2CDE-518117BE44D8}"/>
                </a:ext>
              </a:extLst>
            </p:cNvPr>
            <p:cNvGrpSpPr/>
            <p:nvPr/>
          </p:nvGrpSpPr>
          <p:grpSpPr>
            <a:xfrm>
              <a:off x="3935499" y="3312714"/>
              <a:ext cx="4419611" cy="814142"/>
              <a:chOff x="5268211" y="4907559"/>
              <a:chExt cx="3224303" cy="490348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1FB1C49-3314-0851-D1A7-98A4E0FE9E58}"/>
                  </a:ext>
                </a:extLst>
              </p:cNvPr>
              <p:cNvCxnSpPr>
                <a:cxnSpLocks/>
                <a:stCxn id="19" idx="0"/>
              </p:cNvCxnSpPr>
              <p:nvPr/>
            </p:nvCxnSpPr>
            <p:spPr bwMode="auto">
              <a:xfrm flipH="1">
                <a:off x="5615938" y="5045507"/>
                <a:ext cx="1371" cy="288491"/>
              </a:xfrm>
              <a:prstGeom prst="lin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C74AC92-3293-E92D-6F37-9728DC9A54C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12514" y="5181600"/>
                <a:ext cx="28800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CDE9687-A781-12DD-3852-5A84B765BC96}"/>
                  </a:ext>
                </a:extLst>
              </p:cNvPr>
              <p:cNvSpPr/>
              <p:nvPr/>
            </p:nvSpPr>
            <p:spPr>
              <a:xfrm>
                <a:off x="5328439" y="4907559"/>
                <a:ext cx="246991" cy="278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2400" dirty="0">
                    <a:solidFill>
                      <a:schemeClr val="tx2"/>
                    </a:solidFill>
                  </a:rPr>
                  <a:t>1</a:t>
                </a:r>
                <a:endPara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CEC9557-8E13-E6E2-3D5E-720BAB12FC89}"/>
                  </a:ext>
                </a:extLst>
              </p:cNvPr>
              <p:cNvSpPr/>
              <p:nvPr/>
            </p:nvSpPr>
            <p:spPr>
              <a:xfrm>
                <a:off x="5268211" y="5119852"/>
                <a:ext cx="321836" cy="278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2400" dirty="0">
                    <a:solidFill>
                      <a:schemeClr val="tx2"/>
                    </a:solidFill>
                  </a:rPr>
                  <a:t>-1</a:t>
                </a:r>
                <a:endPara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C9528A4-D13B-F877-997F-6AB7612A07C9}"/>
                </a:ext>
              </a:extLst>
            </p:cNvPr>
            <p:cNvGrpSpPr/>
            <p:nvPr/>
          </p:nvGrpSpPr>
          <p:grpSpPr>
            <a:xfrm>
              <a:off x="4391147" y="3541744"/>
              <a:ext cx="2871885" cy="45719"/>
              <a:chOff x="4391147" y="3541744"/>
              <a:chExt cx="2871885" cy="4571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F424740-22CB-B7FD-6967-53DD04A4AD85}"/>
                  </a:ext>
                </a:extLst>
              </p:cNvPr>
              <p:cNvSpPr/>
              <p:nvPr/>
            </p:nvSpPr>
            <p:spPr bwMode="auto">
              <a:xfrm>
                <a:off x="439114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8769461-6714-F972-5AC9-C15725B50368}"/>
                  </a:ext>
                </a:extLst>
              </p:cNvPr>
              <p:cNvSpPr/>
              <p:nvPr/>
            </p:nvSpPr>
            <p:spPr bwMode="auto">
              <a:xfrm>
                <a:off x="479488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79A3E98-B408-00F9-0AA5-20DE70799403}"/>
                  </a:ext>
                </a:extLst>
              </p:cNvPr>
              <p:cNvSpPr/>
              <p:nvPr/>
            </p:nvSpPr>
            <p:spPr bwMode="auto">
              <a:xfrm>
                <a:off x="519862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B701F1A-1687-4EB8-A575-90E16B258D3A}"/>
                  </a:ext>
                </a:extLst>
              </p:cNvPr>
              <p:cNvSpPr/>
              <p:nvPr/>
            </p:nvSpPr>
            <p:spPr bwMode="auto">
              <a:xfrm>
                <a:off x="5602361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56B994A-31C2-B586-3C9D-1F727017A925}"/>
                  </a:ext>
                </a:extLst>
              </p:cNvPr>
              <p:cNvSpPr/>
              <p:nvPr/>
            </p:nvSpPr>
            <p:spPr bwMode="auto">
              <a:xfrm>
                <a:off x="6006099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4B2968-AD4C-7ABF-20B0-B72D56C869B7}"/>
                  </a:ext>
                </a:extLst>
              </p:cNvPr>
              <p:cNvSpPr/>
              <p:nvPr/>
            </p:nvSpPr>
            <p:spPr bwMode="auto">
              <a:xfrm>
                <a:off x="640983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8EBFE59-02B0-D42B-B6A3-5400E7D869E4}"/>
                  </a:ext>
                </a:extLst>
              </p:cNvPr>
              <p:cNvSpPr/>
              <p:nvPr/>
            </p:nvSpPr>
            <p:spPr bwMode="auto">
              <a:xfrm>
                <a:off x="681357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2C597BB-95B5-F63D-EFA8-77C3CC05A7AD}"/>
                  </a:ext>
                </a:extLst>
              </p:cNvPr>
              <p:cNvSpPr/>
              <p:nvPr/>
            </p:nvSpPr>
            <p:spPr bwMode="auto">
              <a:xfrm>
                <a:off x="721731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78C5A0-3041-4A61-CE00-3F96BB842CB9}"/>
                </a:ext>
              </a:extLst>
            </p:cNvPr>
            <p:cNvGrpSpPr/>
            <p:nvPr/>
          </p:nvGrpSpPr>
          <p:grpSpPr>
            <a:xfrm>
              <a:off x="4590000" y="3920491"/>
              <a:ext cx="2871885" cy="45719"/>
              <a:chOff x="4391147" y="3541744"/>
              <a:chExt cx="2871885" cy="4571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15E68E5-8793-59A3-A1D9-5DAF6E3CD7FA}"/>
                  </a:ext>
                </a:extLst>
              </p:cNvPr>
              <p:cNvSpPr/>
              <p:nvPr/>
            </p:nvSpPr>
            <p:spPr bwMode="auto">
              <a:xfrm>
                <a:off x="439114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A73923B-8188-1AFD-EF0E-94F552530DA7}"/>
                  </a:ext>
                </a:extLst>
              </p:cNvPr>
              <p:cNvSpPr/>
              <p:nvPr/>
            </p:nvSpPr>
            <p:spPr bwMode="auto">
              <a:xfrm>
                <a:off x="479488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A42178A-904B-E598-6B88-FFDD47B9B988}"/>
                  </a:ext>
                </a:extLst>
              </p:cNvPr>
              <p:cNvSpPr/>
              <p:nvPr/>
            </p:nvSpPr>
            <p:spPr bwMode="auto">
              <a:xfrm>
                <a:off x="519862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77D50F4-78BA-BB06-4F03-E325C198EF94}"/>
                  </a:ext>
                </a:extLst>
              </p:cNvPr>
              <p:cNvSpPr/>
              <p:nvPr/>
            </p:nvSpPr>
            <p:spPr bwMode="auto">
              <a:xfrm>
                <a:off x="5602361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6CF99B4-EA9A-EACD-0421-CAAC204A1FAD}"/>
                  </a:ext>
                </a:extLst>
              </p:cNvPr>
              <p:cNvSpPr/>
              <p:nvPr/>
            </p:nvSpPr>
            <p:spPr bwMode="auto">
              <a:xfrm>
                <a:off x="6006099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D4A00E1-7BE7-69E4-DEDE-1474C667461E}"/>
                  </a:ext>
                </a:extLst>
              </p:cNvPr>
              <p:cNvSpPr/>
              <p:nvPr/>
            </p:nvSpPr>
            <p:spPr bwMode="auto">
              <a:xfrm>
                <a:off x="640983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D263609-13A5-1FF1-BC07-3CE6B64888AC}"/>
                  </a:ext>
                </a:extLst>
              </p:cNvPr>
              <p:cNvSpPr/>
              <p:nvPr/>
            </p:nvSpPr>
            <p:spPr bwMode="auto">
              <a:xfrm>
                <a:off x="681357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FB9B64F-9F53-7B6A-E655-0228F6B33A23}"/>
                  </a:ext>
                </a:extLst>
              </p:cNvPr>
              <p:cNvSpPr/>
              <p:nvPr/>
            </p:nvSpPr>
            <p:spPr bwMode="auto">
              <a:xfrm>
                <a:off x="721731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56" name="AutoShape 38">
            <a:extLst>
              <a:ext uri="{FF2B5EF4-FFF2-40B4-BE49-F238E27FC236}">
                <a16:creationId xmlns:a16="http://schemas.microsoft.com/office/drawing/2014/main" id="{ACBB348A-4249-3FDF-1754-398DBD754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775146"/>
            <a:ext cx="2614177" cy="528770"/>
          </a:xfrm>
          <a:prstGeom prst="wedgeRoundRectCallout">
            <a:avLst>
              <a:gd name="adj1" fmla="val -55806"/>
              <a:gd name="adj2" fmla="val -40642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How about </a:t>
            </a:r>
            <a:r>
              <a:rPr lang="en-US" altLang="en-US" sz="2400" dirty="0">
                <a:solidFill>
                  <a:srgbClr val="FF0000"/>
                </a:solidFill>
              </a:rPr>
              <a:t>c=</a:t>
            </a:r>
            <a:r>
              <a:rPr lang="en-CA" sz="2400" dirty="0">
                <a:solidFill>
                  <a:srgbClr val="FF0000"/>
                </a:solidFill>
              </a:rPr>
              <a:t>-</a:t>
            </a:r>
            <a:r>
              <a:rPr lang="en-CA" sz="24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0" name="AutoShape 38">
            <a:extLst>
              <a:ext uri="{FF2B5EF4-FFF2-40B4-BE49-F238E27FC236}">
                <a16:creationId xmlns:a16="http://schemas.microsoft.com/office/drawing/2014/main" id="{D86EB3FC-8AFD-B329-5F2D-3A4F0D32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363797"/>
            <a:ext cx="4187634" cy="876595"/>
          </a:xfrm>
          <a:prstGeom prst="wedgeRoundRectCallout">
            <a:avLst>
              <a:gd name="adj1" fmla="val -53281"/>
              <a:gd name="adj2" fmla="val -50893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But for all the </a:t>
            </a:r>
            <a:r>
              <a:rPr lang="en-US" altLang="en-US" sz="2400" dirty="0">
                <a:solidFill>
                  <a:schemeClr val="accent2"/>
                </a:solidFill>
              </a:rPr>
              <a:t>even n</a:t>
            </a:r>
            <a:r>
              <a:rPr lang="en-US" altLang="en-US" sz="2400" dirty="0">
                <a:solidFill>
                  <a:srgbClr val="FEFEFE"/>
                </a:solidFill>
              </a:rPr>
              <a:t>,</a:t>
            </a:r>
            <a:r>
              <a:rPr lang="en-US" altLang="en-US" sz="2400" dirty="0">
                <a:solidFill>
                  <a:schemeClr val="accent2"/>
                </a:solidFill>
              </a:rPr>
              <a:t> f(n)=1</a:t>
            </a:r>
          </a:p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CA" sz="2400" dirty="0">
                <a:solidFill>
                  <a:schemeClr val="accent2"/>
                </a:solidFill>
              </a:rPr>
              <a:t>f(n)</a:t>
            </a:r>
            <a:r>
              <a:rPr lang="en-CA" sz="2400" dirty="0">
                <a:solidFill>
                  <a:srgbClr val="FFC000"/>
                </a:solidFill>
              </a:rPr>
              <a:t>-</a:t>
            </a:r>
            <a:r>
              <a:rPr lang="en-CA" sz="2400" dirty="0">
                <a:solidFill>
                  <a:srgbClr val="FF0000"/>
                </a:solidFill>
              </a:rPr>
              <a:t>c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CA" sz="2400" dirty="0">
                <a:solidFill>
                  <a:srgbClr val="FFC000"/>
                </a:solidFill>
              </a:rPr>
              <a:t>| </a:t>
            </a:r>
            <a:r>
              <a:rPr lang="en-CA" sz="2400" dirty="0">
                <a:solidFill>
                  <a:schemeClr val="accent2"/>
                </a:solidFill>
              </a:rPr>
              <a:t>(1)</a:t>
            </a:r>
            <a:r>
              <a:rPr lang="en-CA" sz="2400" dirty="0">
                <a:solidFill>
                  <a:schemeClr val="tx2"/>
                </a:solidFill>
              </a:rPr>
              <a:t> </a:t>
            </a:r>
            <a:r>
              <a:rPr lang="en-CA" sz="2400" dirty="0">
                <a:solidFill>
                  <a:srgbClr val="FFC000"/>
                </a:solidFill>
              </a:rPr>
              <a:t>– </a:t>
            </a:r>
            <a:r>
              <a:rPr lang="en-CA" sz="2400" dirty="0">
                <a:solidFill>
                  <a:srgbClr val="FF0000"/>
                </a:solidFill>
              </a:rPr>
              <a:t>(-</a:t>
            </a:r>
            <a:r>
              <a:rPr lang="en-CA" sz="24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CA" sz="2400" dirty="0">
                <a:solidFill>
                  <a:srgbClr val="FF0000"/>
                </a:solidFill>
              </a:rPr>
              <a:t>) 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CA" sz="2400" dirty="0">
                <a:solidFill>
                  <a:schemeClr val="accent2"/>
                </a:solidFill>
                <a:sym typeface="Symbol" panose="05050102010706020507" pitchFamily="18" charset="2"/>
              </a:rPr>
              <a:t>1</a:t>
            </a:r>
            <a:r>
              <a:rPr lang="en-CA" sz="2400" baseline="30000" dirty="0">
                <a:solidFill>
                  <a:schemeClr val="accent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accent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chemeClr val="accent2"/>
                </a:solidFill>
                <a:sym typeface="Symbol" panose="05050102010706020507" pitchFamily="18" charset="2"/>
              </a:rPr>
              <a:t>2</a:t>
            </a:r>
            <a:r>
              <a:rPr 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CA" sz="2400" dirty="0">
                <a:solidFill>
                  <a:schemeClr val="accent2"/>
                </a:solidFill>
                <a:sym typeface="Symbol" panose="05050102010706020507" pitchFamily="18" charset="2"/>
              </a:rPr>
              <a:t></a:t>
            </a:r>
          </a:p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 dirty="0">
              <a:solidFill>
                <a:srgbClr val="FFFFFF"/>
              </a:solidFill>
            </a:endParaRPr>
          </a:p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827FE9D-F73A-0211-10F9-2EACC2055C46}"/>
              </a:ext>
            </a:extLst>
          </p:cNvPr>
          <p:cNvGrpSpPr/>
          <p:nvPr/>
        </p:nvGrpSpPr>
        <p:grpSpPr>
          <a:xfrm>
            <a:off x="8218939" y="2377011"/>
            <a:ext cx="925061" cy="594789"/>
            <a:chOff x="8218939" y="2423185"/>
            <a:chExt cx="925061" cy="594789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0E385010-DC61-49AD-0CF8-62008BC8CB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29600" y="2707820"/>
              <a:ext cx="0" cy="31015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36E042B-E91F-A5F0-394F-C9C45B2F37D8}"/>
                </a:ext>
              </a:extLst>
            </p:cNvPr>
            <p:cNvSpPr/>
            <p:nvPr/>
          </p:nvSpPr>
          <p:spPr>
            <a:xfrm>
              <a:off x="8218939" y="2423185"/>
              <a:ext cx="9250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400" dirty="0">
                  <a:solidFill>
                    <a:schemeClr val="accent2"/>
                  </a:solidFill>
                  <a:sym typeface="Symbol" panose="05050102010706020507" pitchFamily="18" charset="2"/>
                </a:rPr>
                <a:t>=1</a:t>
              </a:r>
              <a:r>
                <a:rPr lang="en-CA" sz="2400" baseline="30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1</a:t>
              </a:r>
              <a:r>
                <a:rPr lang="en-CA" sz="2400" dirty="0">
                  <a:solidFill>
                    <a:schemeClr val="accent2"/>
                  </a:solidFill>
                  <a:sym typeface="Symbol" panose="05050102010706020507" pitchFamily="18" charset="2"/>
                </a:rPr>
                <a:t>/</a:t>
              </a:r>
              <a:r>
                <a:rPr lang="en-CA" sz="2400" baseline="-25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2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6629F2A-2F31-A490-C9F0-4E16D0B970BA}"/>
              </a:ext>
            </a:extLst>
          </p:cNvPr>
          <p:cNvGrpSpPr/>
          <p:nvPr/>
        </p:nvGrpSpPr>
        <p:grpSpPr>
          <a:xfrm>
            <a:off x="5253718" y="2715887"/>
            <a:ext cx="3776216" cy="461665"/>
            <a:chOff x="5253718" y="2438400"/>
            <a:chExt cx="3776216" cy="461665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4B1730C-2C08-D040-7301-6E2CE19B08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53718" y="2707820"/>
              <a:ext cx="3124200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34E6D9B-14B1-35E1-EBA1-10B9F68B1CE8}"/>
                </a:ext>
              </a:extLst>
            </p:cNvPr>
            <p:cNvSpPr/>
            <p:nvPr/>
          </p:nvSpPr>
          <p:spPr>
            <a:xfrm>
              <a:off x="8143153" y="2438400"/>
              <a:ext cx="8867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c=-</a:t>
              </a:r>
              <a:r>
                <a:rPr lang="en-CA" sz="2400" baseline="30000" dirty="0">
                  <a:solidFill>
                    <a:srgbClr val="FF0000"/>
                  </a:solidFill>
                  <a:sym typeface="Symbol" panose="05050102010706020507" pitchFamily="18" charset="2"/>
                </a:rPr>
                <a:t>1</a:t>
              </a:r>
              <a:r>
                <a:rPr lang="en-CA" sz="2400" dirty="0">
                  <a:solidFill>
                    <a:srgbClr val="FF0000"/>
                  </a:solidFill>
                  <a:sym typeface="Symbol" panose="05050102010706020507" pitchFamily="18" charset="2"/>
                </a:rPr>
                <a:t>/</a:t>
              </a:r>
              <a:r>
                <a:rPr lang="en-CA" sz="2400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2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51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8DBC0-3968-7559-0474-2F12410E1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3E4BFEB-EBF9-17D6-D13F-A876149CF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Playing the Game</a:t>
            </a:r>
            <a:endParaRPr lang="en-CA" altLang="en-US" dirty="0"/>
          </a:p>
        </p:txBody>
      </p:sp>
      <p:grpSp>
        <p:nvGrpSpPr>
          <p:cNvPr id="140" name="Group 26">
            <a:extLst>
              <a:ext uri="{FF2B5EF4-FFF2-40B4-BE49-F238E27FC236}">
                <a16:creationId xmlns:a16="http://schemas.microsoft.com/office/drawing/2014/main" id="{2E575728-69C1-E14D-5D51-707EAF980F2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96575" y="5226967"/>
            <a:ext cx="457186" cy="580285"/>
            <a:chOff x="2308" y="1513"/>
            <a:chExt cx="1162" cy="2570"/>
          </a:xfrm>
        </p:grpSpPr>
        <p:grpSp>
          <p:nvGrpSpPr>
            <p:cNvPr id="141" name="Group 27">
              <a:extLst>
                <a:ext uri="{FF2B5EF4-FFF2-40B4-BE49-F238E27FC236}">
                  <a16:creationId xmlns:a16="http://schemas.microsoft.com/office/drawing/2014/main" id="{B7AB1DD3-13C0-FEBC-D2EF-7CFDB8862E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49" name="Freeform 28">
                <a:extLst>
                  <a:ext uri="{FF2B5EF4-FFF2-40B4-BE49-F238E27FC236}">
                    <a16:creationId xmlns:a16="http://schemas.microsoft.com/office/drawing/2014/main" id="{69C4A505-8E96-A863-F381-B86051C60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Freeform 29">
                <a:extLst>
                  <a:ext uri="{FF2B5EF4-FFF2-40B4-BE49-F238E27FC236}">
                    <a16:creationId xmlns:a16="http://schemas.microsoft.com/office/drawing/2014/main" id="{39CF3CBD-7220-F490-3908-1D1FC3EAE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Freeform 30">
                <a:extLst>
                  <a:ext uri="{FF2B5EF4-FFF2-40B4-BE49-F238E27FC236}">
                    <a16:creationId xmlns:a16="http://schemas.microsoft.com/office/drawing/2014/main" id="{287113A5-E723-7D6B-14D7-CD8A38CC0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Freeform 31">
                <a:extLst>
                  <a:ext uri="{FF2B5EF4-FFF2-40B4-BE49-F238E27FC236}">
                    <a16:creationId xmlns:a16="http://schemas.microsoft.com/office/drawing/2014/main" id="{B18AC246-E012-3F21-4805-9C9259494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Freeform 32">
                <a:extLst>
                  <a:ext uri="{FF2B5EF4-FFF2-40B4-BE49-F238E27FC236}">
                    <a16:creationId xmlns:a16="http://schemas.microsoft.com/office/drawing/2014/main" id="{4EF8C526-4445-848D-62FB-743033542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Freeform 33">
                <a:extLst>
                  <a:ext uri="{FF2B5EF4-FFF2-40B4-BE49-F238E27FC236}">
                    <a16:creationId xmlns:a16="http://schemas.microsoft.com/office/drawing/2014/main" id="{B2F4AB4D-52CC-C0AC-038F-8CCDB8E8A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2" name="Freeform 34">
              <a:extLst>
                <a:ext uri="{FF2B5EF4-FFF2-40B4-BE49-F238E27FC236}">
                  <a16:creationId xmlns:a16="http://schemas.microsoft.com/office/drawing/2014/main" id="{9A5DEE46-E128-0900-7625-2AF3B5A36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35">
              <a:extLst>
                <a:ext uri="{FF2B5EF4-FFF2-40B4-BE49-F238E27FC236}">
                  <a16:creationId xmlns:a16="http://schemas.microsoft.com/office/drawing/2014/main" id="{57BAA4D7-CE83-0803-849A-CC7D9DC7F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Oval 36">
              <a:extLst>
                <a:ext uri="{FF2B5EF4-FFF2-40B4-BE49-F238E27FC236}">
                  <a16:creationId xmlns:a16="http://schemas.microsoft.com/office/drawing/2014/main" id="{C77AC91C-A7FF-BE92-4573-6F6434DC89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5" name="Oval 37">
              <a:extLst>
                <a:ext uri="{FF2B5EF4-FFF2-40B4-BE49-F238E27FC236}">
                  <a16:creationId xmlns:a16="http://schemas.microsoft.com/office/drawing/2014/main" id="{598D80BC-35A7-B10A-6819-91274A8B06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6" name="Oval 38">
              <a:extLst>
                <a:ext uri="{FF2B5EF4-FFF2-40B4-BE49-F238E27FC236}">
                  <a16:creationId xmlns:a16="http://schemas.microsoft.com/office/drawing/2014/main" id="{5468EADE-1E38-9F2A-6B0E-45D2CBAB7B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7" name="Oval 39">
              <a:extLst>
                <a:ext uri="{FF2B5EF4-FFF2-40B4-BE49-F238E27FC236}">
                  <a16:creationId xmlns:a16="http://schemas.microsoft.com/office/drawing/2014/main" id="{7E149CEE-392F-AB40-DE6D-067DA1027B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8" name="Oval 40">
              <a:extLst>
                <a:ext uri="{FF2B5EF4-FFF2-40B4-BE49-F238E27FC236}">
                  <a16:creationId xmlns:a16="http://schemas.microsoft.com/office/drawing/2014/main" id="{2378D25B-FD71-4CF3-5B1E-8607A00E4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grpSp>
        <p:nvGrpSpPr>
          <p:cNvPr id="155" name="Group 47">
            <a:extLst>
              <a:ext uri="{FF2B5EF4-FFF2-40B4-BE49-F238E27FC236}">
                <a16:creationId xmlns:a16="http://schemas.microsoft.com/office/drawing/2014/main" id="{27AAD2FF-A12B-2B14-358E-A83C5F477EEE}"/>
              </a:ext>
            </a:extLst>
          </p:cNvPr>
          <p:cNvGrpSpPr>
            <a:grpSpLocks/>
          </p:cNvGrpSpPr>
          <p:nvPr/>
        </p:nvGrpSpPr>
        <p:grpSpPr bwMode="auto">
          <a:xfrm>
            <a:off x="144610" y="2832042"/>
            <a:ext cx="556558" cy="857031"/>
            <a:chOff x="2593" y="768"/>
            <a:chExt cx="849" cy="1475"/>
          </a:xfrm>
        </p:grpSpPr>
        <p:sp>
          <p:nvSpPr>
            <p:cNvPr id="156" name="Freeform 48">
              <a:extLst>
                <a:ext uri="{FF2B5EF4-FFF2-40B4-BE49-F238E27FC236}">
                  <a16:creationId xmlns:a16="http://schemas.microsoft.com/office/drawing/2014/main" id="{767AE687-E859-0261-A6AF-39B24D3AB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49">
              <a:extLst>
                <a:ext uri="{FF2B5EF4-FFF2-40B4-BE49-F238E27FC236}">
                  <a16:creationId xmlns:a16="http://schemas.microsoft.com/office/drawing/2014/main" id="{5CD8344D-CE1C-BDE3-1318-8EBCBB69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50">
              <a:extLst>
                <a:ext uri="{FF2B5EF4-FFF2-40B4-BE49-F238E27FC236}">
                  <a16:creationId xmlns:a16="http://schemas.microsoft.com/office/drawing/2014/main" id="{2F050992-B3F7-4908-59DB-E5F02524A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51">
              <a:extLst>
                <a:ext uri="{FF2B5EF4-FFF2-40B4-BE49-F238E27FC236}">
                  <a16:creationId xmlns:a16="http://schemas.microsoft.com/office/drawing/2014/main" id="{3BFA3216-F0B4-8F26-F950-45FC980F6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52">
              <a:extLst>
                <a:ext uri="{FF2B5EF4-FFF2-40B4-BE49-F238E27FC236}">
                  <a16:creationId xmlns:a16="http://schemas.microsoft.com/office/drawing/2014/main" id="{B1ED05E7-ECDB-36BC-0927-D703D572C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53">
              <a:extLst>
                <a:ext uri="{FF2B5EF4-FFF2-40B4-BE49-F238E27FC236}">
                  <a16:creationId xmlns:a16="http://schemas.microsoft.com/office/drawing/2014/main" id="{1F06D11F-FED2-3585-7D52-16107861E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54">
              <a:extLst>
                <a:ext uri="{FF2B5EF4-FFF2-40B4-BE49-F238E27FC236}">
                  <a16:creationId xmlns:a16="http://schemas.microsoft.com/office/drawing/2014/main" id="{DA3DAABD-ABE5-7AC5-95E4-0F873D44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3" name="Group 55">
              <a:extLst>
                <a:ext uri="{FF2B5EF4-FFF2-40B4-BE49-F238E27FC236}">
                  <a16:creationId xmlns:a16="http://schemas.microsoft.com/office/drawing/2014/main" id="{AEE22910-0EAA-55D1-DCE3-3548E33C6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64" name="Freeform 56">
                <a:extLst>
                  <a:ext uri="{FF2B5EF4-FFF2-40B4-BE49-F238E27FC236}">
                    <a16:creationId xmlns:a16="http://schemas.microsoft.com/office/drawing/2014/main" id="{4EBF7D10-3974-F65E-3913-BF9FF07BA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Freeform 57">
                <a:extLst>
                  <a:ext uri="{FF2B5EF4-FFF2-40B4-BE49-F238E27FC236}">
                    <a16:creationId xmlns:a16="http://schemas.microsoft.com/office/drawing/2014/main" id="{35EC1A48-C1F0-65F0-B8E3-B111CFA8E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AC1EF5A4-6A57-B207-D3FF-CEF5D1FD292D}"/>
              </a:ext>
            </a:extLst>
          </p:cNvPr>
          <p:cNvSpPr/>
          <p:nvPr/>
        </p:nvSpPr>
        <p:spPr>
          <a:xfrm>
            <a:off x="685800" y="6858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Converge:</a:t>
            </a:r>
          </a:p>
          <a:p>
            <a:pPr lvl="0" algn="l">
              <a:defRPr/>
            </a:pPr>
            <a:r>
              <a:rPr lang="en-CA" sz="2400" dirty="0"/>
              <a:t>We say that the sequence </a:t>
            </a:r>
            <a:r>
              <a:rPr lang="en-CA" sz="2400" dirty="0">
                <a:solidFill>
                  <a:schemeClr val="tx2"/>
                </a:solidFill>
              </a:rPr>
              <a:t>f = f(1), f(2), f(3), … </a:t>
            </a:r>
            <a:r>
              <a:rPr lang="en-CA" sz="2400" dirty="0"/>
              <a:t>converges if … ?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lvl="0" algn="l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    $</a:t>
            </a:r>
            <a:r>
              <a:rPr lang="en-CA" sz="2400" dirty="0">
                <a:solidFill>
                  <a:schemeClr val="accent2"/>
                </a:solidFill>
              </a:rPr>
              <a:t>c,</a:t>
            </a:r>
          </a:p>
          <a:p>
            <a:pPr marL="342900" lvl="0" indent="-342900" algn="l">
              <a:buFont typeface="Symbol" panose="05050102010706020507" pitchFamily="18" charset="2"/>
              <a:buChar char=" "/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0000"/>
                </a:solidFill>
                <a:latin typeface="+mj-lt"/>
              </a:rPr>
              <a:t>c.</a:t>
            </a:r>
            <a:endParaRPr lang="en-CA" sz="2400" dirty="0">
              <a:solidFill>
                <a:schemeClr val="accent2"/>
              </a:solidFill>
              <a:latin typeface="+mj-lt"/>
              <a:sym typeface="Symbol" panose="05050102010706020507" pitchFamily="18" charset="2"/>
            </a:endParaRPr>
          </a:p>
          <a:p>
            <a:pPr lvl="0" algn="l">
              <a:defRPr/>
            </a:pPr>
            <a:r>
              <a:rPr lang="en-CA" sz="2400" dirty="0">
                <a:sym typeface="Symbol" panose="05050102010706020507" pitchFamily="18" charset="2"/>
              </a:rPr>
              <a:t>Prove that the sequence 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f = 1,-1,1,-1,…  </a:t>
            </a:r>
            <a:r>
              <a:rPr lang="en-CA" sz="2400" dirty="0" err="1">
                <a:solidFill>
                  <a:schemeClr val="tx2"/>
                </a:solidFill>
                <a:sym typeface="Symbol" panose="05050102010706020507" pitchFamily="18" charset="2"/>
              </a:rPr>
              <a:t>ie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 f(</a:t>
            </a:r>
            <a:r>
              <a:rPr lang="en-CA" sz="2400" dirty="0" err="1">
                <a:solidFill>
                  <a:schemeClr val="tx2"/>
                </a:solidFill>
                <a:sym typeface="Symbol" panose="05050102010706020507" pitchFamily="18" charset="2"/>
              </a:rPr>
              <a:t>i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) = (-1)</a:t>
            </a:r>
            <a:r>
              <a:rPr lang="en-CA" sz="24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n</a:t>
            </a:r>
            <a:r>
              <a:rPr lang="en-CA" sz="2400" dirty="0">
                <a:solidFill>
                  <a:schemeClr val="tx2"/>
                </a:solidFill>
                <a:sym typeface="Symbol" panose="05050102010706020507" pitchFamily="18" charset="2"/>
              </a:rPr>
              <a:t>  </a:t>
            </a:r>
            <a:r>
              <a:rPr lang="en-CA" sz="2400" dirty="0">
                <a:sym typeface="Symbol" panose="05050102010706020507" pitchFamily="18" charset="2"/>
              </a:rPr>
              <a:t>converges.</a:t>
            </a:r>
            <a:endParaRPr lang="en-CA" sz="24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FA350EB-612A-7624-7680-E805F06580CD}"/>
              </a:ext>
            </a:extLst>
          </p:cNvPr>
          <p:cNvSpPr txBox="1"/>
          <p:nvPr/>
        </p:nvSpPr>
        <p:spPr>
          <a:xfrm>
            <a:off x="1439279" y="1408838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CA" sz="2400" dirty="0">
                <a:solidFill>
                  <a:srgbClr val="FF0000"/>
                </a:solidFill>
              </a:rPr>
              <a:t>&gt;0,</a:t>
            </a:r>
            <a:endParaRPr lang="en-CA" sz="2400" baseline="-250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6D05197-9948-6E25-EC29-4DD91A43F2ED}"/>
              </a:ext>
            </a:extLst>
          </p:cNvPr>
          <p:cNvSpPr txBox="1"/>
          <p:nvPr/>
        </p:nvSpPr>
        <p:spPr>
          <a:xfrm>
            <a:off x="2277175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CA" sz="2400" dirty="0">
                <a:solidFill>
                  <a:schemeClr val="accent2"/>
                </a:solidFill>
              </a:rPr>
              <a:t>n</a:t>
            </a:r>
            <a:r>
              <a:rPr lang="en-CA" sz="2400" baseline="-25000" dirty="0">
                <a:solidFill>
                  <a:schemeClr val="accent2"/>
                </a:solidFill>
              </a:rPr>
              <a:t>0</a:t>
            </a:r>
            <a:r>
              <a:rPr lang="en-CA" sz="2400" dirty="0">
                <a:solidFill>
                  <a:schemeClr val="accent2"/>
                </a:solidFill>
              </a:rPr>
              <a:t>,</a:t>
            </a:r>
            <a:endParaRPr lang="en-CA" sz="2400" baseline="-250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E5EEC0D-C7CE-8771-264B-0A0F29505BAD}"/>
              </a:ext>
            </a:extLst>
          </p:cNvPr>
          <p:cNvSpPr txBox="1"/>
          <p:nvPr/>
        </p:nvSpPr>
        <p:spPr>
          <a:xfrm>
            <a:off x="2826259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0000"/>
                </a:solidFill>
              </a:rPr>
              <a:t>n</a:t>
            </a:r>
            <a:r>
              <a:rPr lang="el-GR" altLang="en-US" sz="240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CA" sz="2400" dirty="0">
                <a:solidFill>
                  <a:schemeClr val="accent2"/>
                </a:solidFill>
              </a:rPr>
              <a:t>n</a:t>
            </a:r>
            <a:r>
              <a:rPr lang="en-CA" sz="2400" baseline="-25000" dirty="0">
                <a:solidFill>
                  <a:schemeClr val="accent2"/>
                </a:solidFill>
              </a:rPr>
              <a:t>0</a:t>
            </a:r>
            <a:r>
              <a:rPr lang="en-CA" sz="2400" dirty="0">
                <a:solidFill>
                  <a:schemeClr val="accent2"/>
                </a:solidFill>
              </a:rPr>
              <a:t>,</a:t>
            </a:r>
            <a:endParaRPr lang="en-CA" sz="2400" baseline="-250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473388A-373A-B922-E11A-AA20C03135A3}"/>
              </a:ext>
            </a:extLst>
          </p:cNvPr>
          <p:cNvSpPr txBox="1"/>
          <p:nvPr/>
        </p:nvSpPr>
        <p:spPr>
          <a:xfrm>
            <a:off x="3750032" y="1430772"/>
            <a:ext cx="13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CA" sz="2400" dirty="0">
                <a:solidFill>
                  <a:schemeClr val="tx2"/>
                </a:solidFill>
              </a:rPr>
              <a:t>f(</a:t>
            </a:r>
            <a:r>
              <a:rPr lang="en-CA" sz="2400" dirty="0">
                <a:solidFill>
                  <a:srgbClr val="FF0000"/>
                </a:solidFill>
              </a:rPr>
              <a:t>n</a:t>
            </a:r>
            <a:r>
              <a:rPr lang="en-CA" sz="2400" dirty="0">
                <a:solidFill>
                  <a:schemeClr val="tx2"/>
                </a:solidFill>
              </a:rPr>
              <a:t>)</a:t>
            </a:r>
            <a:r>
              <a:rPr lang="en-CA" sz="2400" dirty="0">
                <a:solidFill>
                  <a:srgbClr val="FFC000"/>
                </a:solidFill>
              </a:rPr>
              <a:t>-</a:t>
            </a:r>
            <a:r>
              <a:rPr lang="en-CA" sz="2400" dirty="0">
                <a:solidFill>
                  <a:schemeClr val="accent2"/>
                </a:solidFill>
              </a:rPr>
              <a:t>c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353F419-14D8-3CFF-2B6E-CE84A7B09072}"/>
              </a:ext>
            </a:extLst>
          </p:cNvPr>
          <p:cNvGrpSpPr/>
          <p:nvPr/>
        </p:nvGrpSpPr>
        <p:grpSpPr>
          <a:xfrm>
            <a:off x="1499937" y="1758285"/>
            <a:ext cx="3567316" cy="483599"/>
            <a:chOff x="1499937" y="1758285"/>
            <a:chExt cx="3567316" cy="48359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A9A8642-F2AA-B63C-481F-4C28213DFAD5}"/>
                </a:ext>
              </a:extLst>
            </p:cNvPr>
            <p:cNvSpPr txBox="1"/>
            <p:nvPr/>
          </p:nvSpPr>
          <p:spPr>
            <a:xfrm>
              <a:off x="1499937" y="1758285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en-US" sz="2400" dirty="0">
                  <a:solidFill>
                    <a:schemeClr val="accent2"/>
                  </a:solidFill>
                  <a:latin typeface="Symbol" pitchFamily="18" charset="2"/>
                </a:rPr>
                <a:t>$</a:t>
              </a:r>
              <a:r>
                <a:rPr lang="en-CA" sz="2400" dirty="0">
                  <a:solidFill>
                    <a:schemeClr val="accent2"/>
                  </a:solidFill>
                  <a:sym typeface="Symbol" panose="05050102010706020507" pitchFamily="18" charset="2"/>
                </a:rPr>
                <a:t></a:t>
              </a:r>
              <a:r>
                <a:rPr lang="en-CA" sz="2400" dirty="0">
                  <a:solidFill>
                    <a:schemeClr val="accent2"/>
                  </a:solidFill>
                </a:rPr>
                <a:t>&gt;0,</a:t>
              </a:r>
              <a:endParaRPr lang="en-CA" sz="2400" baseline="-25000" dirty="0">
                <a:solidFill>
                  <a:schemeClr val="accent2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1CF1326-D494-B9B8-0886-B0F28244FD4C}"/>
                </a:ext>
              </a:extLst>
            </p:cNvPr>
            <p:cNvSpPr txBox="1"/>
            <p:nvPr/>
          </p:nvSpPr>
          <p:spPr>
            <a:xfrm>
              <a:off x="2253916" y="1780219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en-US" sz="2400" dirty="0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r>
                <a:rPr lang="en-CA" sz="2400" dirty="0">
                  <a:solidFill>
                    <a:srgbClr val="FF0000"/>
                  </a:solidFill>
                </a:rPr>
                <a:t>n</a:t>
              </a:r>
              <a:r>
                <a:rPr lang="en-CA" sz="2400" baseline="-25000" dirty="0">
                  <a:solidFill>
                    <a:srgbClr val="FF0000"/>
                  </a:solidFill>
                </a:rPr>
                <a:t>0</a:t>
              </a:r>
              <a:r>
                <a:rPr lang="en-CA" sz="2400" dirty="0">
                  <a:solidFill>
                    <a:srgbClr val="FF0000"/>
                  </a:solidFill>
                </a:rPr>
                <a:t>,</a:t>
              </a:r>
              <a:endParaRPr lang="en-CA" sz="2400" baseline="-25000" dirty="0">
                <a:solidFill>
                  <a:srgbClr val="FF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6D9BC2E-E4AB-8754-B844-D0092AD94537}"/>
                </a:ext>
              </a:extLst>
            </p:cNvPr>
            <p:cNvSpPr txBox="1"/>
            <p:nvPr/>
          </p:nvSpPr>
          <p:spPr>
            <a:xfrm>
              <a:off x="2862854" y="1780219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en-US" sz="2400" dirty="0">
                  <a:solidFill>
                    <a:schemeClr val="accent2"/>
                  </a:solidFill>
                  <a:latin typeface="Symbol" pitchFamily="18" charset="2"/>
                </a:rPr>
                <a:t>$</a:t>
              </a:r>
              <a:r>
                <a:rPr lang="en-CA" altLang="en-US" sz="2400" dirty="0">
                  <a:solidFill>
                    <a:schemeClr val="accent2"/>
                  </a:solidFill>
                </a:rPr>
                <a:t>n</a:t>
              </a:r>
              <a:r>
                <a:rPr lang="el-GR" altLang="en-US" sz="2400" dirty="0">
                  <a:solidFill>
                    <a:srgbClr val="FF0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≥</a:t>
              </a:r>
              <a:r>
                <a:rPr lang="en-CA" sz="2400" dirty="0">
                  <a:solidFill>
                    <a:srgbClr val="FF0000"/>
                  </a:solidFill>
                </a:rPr>
                <a:t>n</a:t>
              </a:r>
              <a:r>
                <a:rPr lang="en-CA" sz="2400" baseline="-25000" dirty="0">
                  <a:solidFill>
                    <a:srgbClr val="FF0000"/>
                  </a:solidFill>
                </a:rPr>
                <a:t>0</a:t>
              </a:r>
              <a:r>
                <a:rPr lang="en-CA" sz="2400" dirty="0">
                  <a:solidFill>
                    <a:srgbClr val="FF0000"/>
                  </a:solidFill>
                </a:rPr>
                <a:t>,</a:t>
              </a:r>
              <a:endParaRPr lang="en-CA" sz="2400" baseline="-25000" dirty="0">
                <a:solidFill>
                  <a:srgbClr val="FF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AC9D9EA-7139-0BF6-64C8-28628CF47061}"/>
                </a:ext>
              </a:extLst>
            </p:cNvPr>
            <p:cNvSpPr txBox="1"/>
            <p:nvPr/>
          </p:nvSpPr>
          <p:spPr>
            <a:xfrm>
              <a:off x="3754543" y="1780219"/>
              <a:ext cx="13127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defRPr/>
              </a:pPr>
              <a:r>
                <a:rPr lang="en-CA" sz="2400" dirty="0">
                  <a:solidFill>
                    <a:srgbClr val="FFC000"/>
                  </a:solidFill>
                </a:rPr>
                <a:t>|</a:t>
              </a:r>
              <a:r>
                <a:rPr lang="en-CA" sz="2400" dirty="0">
                  <a:solidFill>
                    <a:schemeClr val="tx2"/>
                  </a:solidFill>
                </a:rPr>
                <a:t>f(</a:t>
              </a:r>
              <a:r>
                <a:rPr lang="en-CA" sz="2400" dirty="0">
                  <a:solidFill>
                    <a:schemeClr val="accent2"/>
                  </a:solidFill>
                </a:rPr>
                <a:t>n</a:t>
              </a:r>
              <a:r>
                <a:rPr lang="en-CA" sz="2400" dirty="0">
                  <a:solidFill>
                    <a:schemeClr val="tx2"/>
                  </a:solidFill>
                </a:rPr>
                <a:t>)</a:t>
              </a:r>
              <a:r>
                <a:rPr lang="en-CA" sz="2400" dirty="0">
                  <a:solidFill>
                    <a:srgbClr val="FFC000"/>
                  </a:solidFill>
                </a:rPr>
                <a:t>-</a:t>
              </a:r>
              <a:r>
                <a:rPr lang="en-CA" sz="2400" dirty="0">
                  <a:solidFill>
                    <a:srgbClr val="FF0000"/>
                  </a:solidFill>
                </a:rPr>
                <a:t>c</a:t>
              </a:r>
              <a:r>
                <a:rPr lang="en-CA" sz="2400" dirty="0">
                  <a:solidFill>
                    <a:srgbClr val="FFC000"/>
                  </a:solidFill>
                </a:rPr>
                <a:t>|</a:t>
              </a:r>
              <a:r>
                <a:rPr 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&gt;</a:t>
              </a:r>
              <a:r>
                <a:rPr lang="en-CA" sz="2400" dirty="0">
                  <a:solidFill>
                    <a:schemeClr val="accent2"/>
                  </a:solidFill>
                  <a:sym typeface="Symbol" panose="05050102010706020507" pitchFamily="18" charset="2"/>
                </a:rPr>
                <a:t>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BD2E49BE-3FB7-4567-CEB5-12A3F071A0E1}"/>
              </a:ext>
            </a:extLst>
          </p:cNvPr>
          <p:cNvSpPr/>
          <p:nvPr/>
        </p:nvSpPr>
        <p:spPr bwMode="auto">
          <a:xfrm>
            <a:off x="914400" y="1800272"/>
            <a:ext cx="734290" cy="46166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FF1E0D-52D4-0E42-95A1-A93313361AF3}"/>
              </a:ext>
            </a:extLst>
          </p:cNvPr>
          <p:cNvGrpSpPr/>
          <p:nvPr/>
        </p:nvGrpSpPr>
        <p:grpSpPr>
          <a:xfrm>
            <a:off x="4495800" y="2458451"/>
            <a:ext cx="4419611" cy="814142"/>
            <a:chOff x="3935499" y="3312714"/>
            <a:chExt cx="4419611" cy="81414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A5445F-C7B2-4538-96F7-19F6CFA3F37F}"/>
                </a:ext>
              </a:extLst>
            </p:cNvPr>
            <p:cNvGrpSpPr/>
            <p:nvPr/>
          </p:nvGrpSpPr>
          <p:grpSpPr>
            <a:xfrm>
              <a:off x="3935499" y="3312714"/>
              <a:ext cx="4419611" cy="814142"/>
              <a:chOff x="5268211" y="4907559"/>
              <a:chExt cx="3224303" cy="490348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E31ED93-B159-0D09-9B6C-7DDA4FA245CF}"/>
                  </a:ext>
                </a:extLst>
              </p:cNvPr>
              <p:cNvCxnSpPr>
                <a:cxnSpLocks/>
                <a:stCxn id="19" idx="0"/>
              </p:cNvCxnSpPr>
              <p:nvPr/>
            </p:nvCxnSpPr>
            <p:spPr bwMode="auto">
              <a:xfrm flipH="1">
                <a:off x="5615938" y="5045507"/>
                <a:ext cx="1371" cy="288491"/>
              </a:xfrm>
              <a:prstGeom prst="lin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79AD557-3A17-0391-2AA5-55D7B35E7AC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12514" y="5181600"/>
                <a:ext cx="28800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E1F585A-D0D7-4F14-B860-269AC05BA2CB}"/>
                  </a:ext>
                </a:extLst>
              </p:cNvPr>
              <p:cNvSpPr/>
              <p:nvPr/>
            </p:nvSpPr>
            <p:spPr>
              <a:xfrm>
                <a:off x="5328439" y="4907559"/>
                <a:ext cx="246991" cy="278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2400" dirty="0">
                    <a:solidFill>
                      <a:schemeClr val="tx2"/>
                    </a:solidFill>
                  </a:rPr>
                  <a:t>1</a:t>
                </a:r>
                <a:endPara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05BFE99-90E0-2A24-D174-66DEDEABA96D}"/>
                  </a:ext>
                </a:extLst>
              </p:cNvPr>
              <p:cNvSpPr/>
              <p:nvPr/>
            </p:nvSpPr>
            <p:spPr>
              <a:xfrm>
                <a:off x="5268211" y="5119852"/>
                <a:ext cx="321836" cy="278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2400" dirty="0">
                    <a:solidFill>
                      <a:schemeClr val="tx2"/>
                    </a:solidFill>
                  </a:rPr>
                  <a:t>-1</a:t>
                </a:r>
                <a:endPara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D6A4781-33B0-09F6-4D09-9EF9BDDB8AB9}"/>
                </a:ext>
              </a:extLst>
            </p:cNvPr>
            <p:cNvGrpSpPr/>
            <p:nvPr/>
          </p:nvGrpSpPr>
          <p:grpSpPr>
            <a:xfrm>
              <a:off x="4391147" y="3541744"/>
              <a:ext cx="2871885" cy="45719"/>
              <a:chOff x="4391147" y="3541744"/>
              <a:chExt cx="2871885" cy="4571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CB49A12-FD64-439E-4C02-5AFC9080FEA6}"/>
                  </a:ext>
                </a:extLst>
              </p:cNvPr>
              <p:cNvSpPr/>
              <p:nvPr/>
            </p:nvSpPr>
            <p:spPr bwMode="auto">
              <a:xfrm>
                <a:off x="439114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D8A5649-314D-50E2-35BA-70FED01F2C82}"/>
                  </a:ext>
                </a:extLst>
              </p:cNvPr>
              <p:cNvSpPr/>
              <p:nvPr/>
            </p:nvSpPr>
            <p:spPr bwMode="auto">
              <a:xfrm>
                <a:off x="479488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42CB262-F9E7-0AC3-F435-E8D868A95FBC}"/>
                  </a:ext>
                </a:extLst>
              </p:cNvPr>
              <p:cNvSpPr/>
              <p:nvPr/>
            </p:nvSpPr>
            <p:spPr bwMode="auto">
              <a:xfrm>
                <a:off x="519862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ACB7373-AB76-2502-146A-523B33BF3F2E}"/>
                  </a:ext>
                </a:extLst>
              </p:cNvPr>
              <p:cNvSpPr/>
              <p:nvPr/>
            </p:nvSpPr>
            <p:spPr bwMode="auto">
              <a:xfrm>
                <a:off x="5602361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FCC1BCC-7DC7-0D25-0DEE-27F86C176DF3}"/>
                  </a:ext>
                </a:extLst>
              </p:cNvPr>
              <p:cNvSpPr/>
              <p:nvPr/>
            </p:nvSpPr>
            <p:spPr bwMode="auto">
              <a:xfrm>
                <a:off x="6006099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A880786-14CD-1083-E8ED-60092E1E6864}"/>
                  </a:ext>
                </a:extLst>
              </p:cNvPr>
              <p:cNvSpPr/>
              <p:nvPr/>
            </p:nvSpPr>
            <p:spPr bwMode="auto">
              <a:xfrm>
                <a:off x="640983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433426A-8037-1568-F41D-B151F2A3978E}"/>
                  </a:ext>
                </a:extLst>
              </p:cNvPr>
              <p:cNvSpPr/>
              <p:nvPr/>
            </p:nvSpPr>
            <p:spPr bwMode="auto">
              <a:xfrm>
                <a:off x="681357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CEB623D-8FAE-0440-75B4-35AE2EAF254F}"/>
                  </a:ext>
                </a:extLst>
              </p:cNvPr>
              <p:cNvSpPr/>
              <p:nvPr/>
            </p:nvSpPr>
            <p:spPr bwMode="auto">
              <a:xfrm>
                <a:off x="721731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6A9104-15D3-0B08-4A52-69A9F268201E}"/>
                </a:ext>
              </a:extLst>
            </p:cNvPr>
            <p:cNvGrpSpPr/>
            <p:nvPr/>
          </p:nvGrpSpPr>
          <p:grpSpPr>
            <a:xfrm>
              <a:off x="4590000" y="3920491"/>
              <a:ext cx="2871885" cy="45719"/>
              <a:chOff x="4391147" y="3541744"/>
              <a:chExt cx="2871885" cy="4571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9CC54E-6E4F-A592-9576-9A15FA8E9755}"/>
                  </a:ext>
                </a:extLst>
              </p:cNvPr>
              <p:cNvSpPr/>
              <p:nvPr/>
            </p:nvSpPr>
            <p:spPr bwMode="auto">
              <a:xfrm>
                <a:off x="439114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A9B4404-3819-C03B-EC39-719404F2585F}"/>
                  </a:ext>
                </a:extLst>
              </p:cNvPr>
              <p:cNvSpPr/>
              <p:nvPr/>
            </p:nvSpPr>
            <p:spPr bwMode="auto">
              <a:xfrm>
                <a:off x="479488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5367259-A0C7-1EAD-C679-E26B79FB4FCF}"/>
                  </a:ext>
                </a:extLst>
              </p:cNvPr>
              <p:cNvSpPr/>
              <p:nvPr/>
            </p:nvSpPr>
            <p:spPr bwMode="auto">
              <a:xfrm>
                <a:off x="519862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7279E2B-2880-E925-2BDB-C673BCEE763C}"/>
                  </a:ext>
                </a:extLst>
              </p:cNvPr>
              <p:cNvSpPr/>
              <p:nvPr/>
            </p:nvSpPr>
            <p:spPr bwMode="auto">
              <a:xfrm>
                <a:off x="5602361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01E8AE0-5A79-4097-061B-DB4804EF1133}"/>
                  </a:ext>
                </a:extLst>
              </p:cNvPr>
              <p:cNvSpPr/>
              <p:nvPr/>
            </p:nvSpPr>
            <p:spPr bwMode="auto">
              <a:xfrm>
                <a:off x="6006099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0DB3ACA-9A30-20BD-4302-C5236D44A2FC}"/>
                  </a:ext>
                </a:extLst>
              </p:cNvPr>
              <p:cNvSpPr/>
              <p:nvPr/>
            </p:nvSpPr>
            <p:spPr bwMode="auto">
              <a:xfrm>
                <a:off x="6409837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86762B8-BE4E-A922-B7DF-2AF73106E9CA}"/>
                  </a:ext>
                </a:extLst>
              </p:cNvPr>
              <p:cNvSpPr/>
              <p:nvPr/>
            </p:nvSpPr>
            <p:spPr bwMode="auto">
              <a:xfrm>
                <a:off x="6813575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A7BBC36-552B-4E16-5A47-4C12228C61A6}"/>
                  </a:ext>
                </a:extLst>
              </p:cNvPr>
              <p:cNvSpPr/>
              <p:nvPr/>
            </p:nvSpPr>
            <p:spPr bwMode="auto">
              <a:xfrm>
                <a:off x="7217313" y="3541744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EDF9585-2E91-468E-FFF1-AEB5BDCAE208}"/>
              </a:ext>
            </a:extLst>
          </p:cNvPr>
          <p:cNvGrpSpPr/>
          <p:nvPr/>
        </p:nvGrpSpPr>
        <p:grpSpPr>
          <a:xfrm>
            <a:off x="8188289" y="2377011"/>
            <a:ext cx="955711" cy="594789"/>
            <a:chOff x="8188289" y="2423185"/>
            <a:chExt cx="955711" cy="594789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EFD49A7-9B3E-6BB9-6B73-BDE9B79908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29600" y="2707820"/>
              <a:ext cx="0" cy="31015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EF8C48F-EDDA-D779-92ED-EFABDACFEB71}"/>
                </a:ext>
              </a:extLst>
            </p:cNvPr>
            <p:cNvSpPr/>
            <p:nvPr/>
          </p:nvSpPr>
          <p:spPr>
            <a:xfrm>
              <a:off x="8188289" y="2423185"/>
              <a:ext cx="9557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400" dirty="0">
                  <a:solidFill>
                    <a:schemeClr val="accent2"/>
                  </a:solidFill>
                  <a:sym typeface="Symbol" panose="05050102010706020507" pitchFamily="18" charset="2"/>
                </a:rPr>
                <a:t>&gt;=</a:t>
              </a:r>
              <a:r>
                <a:rPr lang="en-CA" sz="2400" baseline="30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1</a:t>
              </a:r>
              <a:r>
                <a:rPr lang="en-CA" sz="2400" dirty="0">
                  <a:solidFill>
                    <a:schemeClr val="accent2"/>
                  </a:solidFill>
                  <a:sym typeface="Symbol" panose="05050102010706020507" pitchFamily="18" charset="2"/>
                </a:rPr>
                <a:t>/</a:t>
              </a:r>
              <a:r>
                <a:rPr lang="en-CA" sz="2400" baseline="-25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3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3C028D-A97D-A5E0-B9A1-0DC5FB13EFAB}"/>
              </a:ext>
            </a:extLst>
          </p:cNvPr>
          <p:cNvGrpSpPr/>
          <p:nvPr/>
        </p:nvGrpSpPr>
        <p:grpSpPr>
          <a:xfrm>
            <a:off x="5253718" y="2715887"/>
            <a:ext cx="3776216" cy="461665"/>
            <a:chOff x="5253718" y="2438400"/>
            <a:chExt cx="3776216" cy="461665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DEC9A29-13D0-7CB0-1AC1-864D44ABD5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53718" y="2707820"/>
              <a:ext cx="3124200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AAB7F61-2F3F-300E-408C-32FA50888D58}"/>
                </a:ext>
              </a:extLst>
            </p:cNvPr>
            <p:cNvSpPr/>
            <p:nvPr/>
          </p:nvSpPr>
          <p:spPr>
            <a:xfrm>
              <a:off x="8091857" y="2438400"/>
              <a:ext cx="9380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c=neg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8592758-139F-3E94-E599-15E5324057BE}"/>
              </a:ext>
            </a:extLst>
          </p:cNvPr>
          <p:cNvSpPr/>
          <p:nvPr/>
        </p:nvSpPr>
        <p:spPr>
          <a:xfrm>
            <a:off x="685800" y="2574006"/>
            <a:ext cx="9067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400" dirty="0"/>
              <a:t>Proof: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400" dirty="0"/>
              <a:t>  </a:t>
            </a:r>
            <a:r>
              <a:rPr lang="en-US" altLang="en-US" sz="2400" dirty="0">
                <a:solidFill>
                  <a:srgbClr val="FFFFFF"/>
                </a:solidFill>
              </a:rPr>
              <a:t>Let </a:t>
            </a:r>
            <a:r>
              <a:rPr lang="en-US" altLang="en-US" sz="2400" dirty="0">
                <a:solidFill>
                  <a:srgbClr val="FF0000"/>
                </a:solidFill>
              </a:rPr>
              <a:t>c </a:t>
            </a:r>
            <a:r>
              <a:rPr lang="en-US" altLang="en-US" sz="2400" dirty="0">
                <a:solidFill>
                  <a:srgbClr val="FFFFFF"/>
                </a:solidFill>
              </a:rPr>
              <a:t>be arbitrary.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  Let’s have two cases: </a:t>
            </a:r>
            <a:r>
              <a:rPr lang="en-US" altLang="en-US" sz="2400" dirty="0">
                <a:solidFill>
                  <a:srgbClr val="FF0000"/>
                </a:solidFill>
              </a:rPr>
              <a:t>c</a:t>
            </a:r>
            <a:r>
              <a:rPr lang="el-GR" altLang="en-US" sz="240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altLang="en-US" sz="240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en-US" sz="2400" dirty="0">
                <a:solidFill>
                  <a:srgbClr val="FFFFFF"/>
                </a:solidFill>
              </a:rPr>
              <a:t> negative and </a:t>
            </a:r>
            <a:r>
              <a:rPr lang="en-US" altLang="en-US" sz="2400" dirty="0">
                <a:solidFill>
                  <a:srgbClr val="FF0000"/>
                </a:solidFill>
              </a:rPr>
              <a:t>c&gt;0</a:t>
            </a:r>
            <a:r>
              <a:rPr lang="en-US" altLang="en-US" sz="2400" dirty="0">
                <a:solidFill>
                  <a:srgbClr val="FFFFFF"/>
                </a:solidFill>
              </a:rPr>
              <a:t> positive.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Let’s do the </a:t>
            </a:r>
            <a:r>
              <a:rPr lang="en-US" altLang="en-US" sz="2400" dirty="0">
                <a:solidFill>
                  <a:srgbClr val="FF0000"/>
                </a:solidFill>
              </a:rPr>
              <a:t>c</a:t>
            </a:r>
            <a:r>
              <a:rPr lang="el-GR" altLang="en-US" sz="240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altLang="en-US" sz="240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altLang="en-US" sz="2400" dirty="0">
                <a:solidFill>
                  <a:srgbClr val="FFFFFF"/>
                </a:solidFill>
              </a:rPr>
              <a:t>case and by symmetry skip the </a:t>
            </a:r>
            <a:r>
              <a:rPr lang="en-US" altLang="en-US" sz="2400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&gt;0</a:t>
            </a:r>
            <a:r>
              <a:rPr lang="en-US" altLang="en-US" sz="2400" dirty="0">
                <a:solidFill>
                  <a:srgbClr val="FFFFFF"/>
                </a:solidFill>
              </a:rPr>
              <a:t> case.</a:t>
            </a:r>
          </a:p>
          <a:p>
            <a:pPr algn="l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  Let  </a:t>
            </a:r>
            <a:r>
              <a:rPr lang="en-CA" sz="2400" dirty="0">
                <a:solidFill>
                  <a:schemeClr val="accent2"/>
                </a:solidFill>
                <a:sym typeface="Symbol" panose="05050102010706020507" pitchFamily="18" charset="2"/>
              </a:rPr>
              <a:t>=</a:t>
            </a:r>
            <a:r>
              <a:rPr lang="en-CA" sz="24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CA" sz="2400" baseline="30000" dirty="0">
                <a:solidFill>
                  <a:schemeClr val="accent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accent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chemeClr val="accent2"/>
                </a:solidFill>
                <a:sym typeface="Symbol" panose="05050102010706020507" pitchFamily="18" charset="2"/>
              </a:rPr>
              <a:t>3.      </a:t>
            </a:r>
            <a:r>
              <a:rPr lang="en-CA" sz="2400" dirty="0"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chemeClr val="accent2"/>
                </a:solidFill>
                <a:sym typeface="Symbol" panose="05050102010706020507" pitchFamily="18" charset="2"/>
              </a:rPr>
              <a:t>=1 </a:t>
            </a:r>
            <a:r>
              <a:rPr lang="en-CA" sz="2400" dirty="0">
                <a:sym typeface="Symbol" panose="05050102010706020507" pitchFamily="18" charset="2"/>
              </a:rPr>
              <a:t>might have been fine)</a:t>
            </a:r>
          </a:p>
          <a:p>
            <a:pPr lvl="0" algn="l">
              <a:defRPr/>
            </a:pPr>
            <a:r>
              <a:rPr lang="en-CA" sz="2400" dirty="0">
                <a:solidFill>
                  <a:srgbClr val="FFFFFF"/>
                </a:solidFill>
              </a:rPr>
              <a:t>  Let </a:t>
            </a:r>
            <a:r>
              <a:rPr lang="en-CA" sz="2400" dirty="0">
                <a:solidFill>
                  <a:srgbClr val="FF0000"/>
                </a:solidFill>
              </a:rPr>
              <a:t>n</a:t>
            </a:r>
            <a:r>
              <a:rPr lang="en-CA" sz="2400" baseline="-25000" dirty="0">
                <a:solidFill>
                  <a:srgbClr val="FF0000"/>
                </a:solidFill>
              </a:rPr>
              <a:t>0</a:t>
            </a:r>
            <a:r>
              <a:rPr lang="en-CA" sz="2400" dirty="0"/>
              <a:t> be arbitrary. </a:t>
            </a:r>
            <a:endParaRPr lang="en-CA" sz="2400" dirty="0">
              <a:solidFill>
                <a:schemeClr val="accent2"/>
              </a:solidFill>
            </a:endParaRPr>
          </a:p>
          <a:p>
            <a:pPr algn="l">
              <a:defRPr/>
            </a:pPr>
            <a:r>
              <a:rPr lang="en-CA" sz="2400" dirty="0">
                <a:solidFill>
                  <a:srgbClr val="FFFFFF"/>
                </a:solidFill>
              </a:rPr>
              <a:t>  Let</a:t>
            </a:r>
            <a:r>
              <a:rPr lang="en-CA" sz="2400" dirty="0"/>
              <a:t> </a:t>
            </a:r>
            <a:r>
              <a:rPr lang="en-CA" altLang="en-US" sz="2400" dirty="0">
                <a:solidFill>
                  <a:schemeClr val="accent2"/>
                </a:solidFill>
              </a:rPr>
              <a:t>n</a:t>
            </a:r>
            <a:r>
              <a:rPr lang="el-GR" altLang="en-US" sz="2400" dirty="0">
                <a:solidFill>
                  <a:schemeClr val="accent2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CA" sz="2400" dirty="0">
                <a:solidFill>
                  <a:srgbClr val="FF0000"/>
                </a:solidFill>
              </a:rPr>
              <a:t>n</a:t>
            </a:r>
            <a:r>
              <a:rPr lang="en-CA" sz="2400" baseline="-25000" dirty="0">
                <a:solidFill>
                  <a:srgbClr val="FF0000"/>
                </a:solidFill>
              </a:rPr>
              <a:t>0</a:t>
            </a:r>
            <a:r>
              <a:rPr lang="en-CA" sz="2400" baseline="-25000" dirty="0"/>
              <a:t> </a:t>
            </a:r>
            <a:r>
              <a:rPr lang="en-CA" sz="2400" dirty="0"/>
              <a:t>be an even integer so that </a:t>
            </a:r>
            <a:r>
              <a:rPr lang="en-CA" sz="2400" dirty="0">
                <a:solidFill>
                  <a:schemeClr val="accent2"/>
                </a:solidFill>
              </a:rPr>
              <a:t>f(n)=1</a:t>
            </a:r>
            <a:r>
              <a:rPr lang="en-CA" sz="2400" dirty="0"/>
              <a:t>.  </a:t>
            </a:r>
          </a:p>
          <a:p>
            <a:pPr algn="l">
              <a:defRPr/>
            </a:pPr>
            <a:r>
              <a:rPr lang="en-CA" sz="2400" dirty="0">
                <a:solidFill>
                  <a:srgbClr val="FFC000"/>
                </a:solidFill>
              </a:rPr>
              <a:t>  |</a:t>
            </a:r>
            <a:r>
              <a:rPr lang="en-CA" sz="2400" dirty="0">
                <a:solidFill>
                  <a:schemeClr val="accent2"/>
                </a:solidFill>
              </a:rPr>
              <a:t>f(n)</a:t>
            </a:r>
            <a:r>
              <a:rPr lang="en-CA" sz="2400" dirty="0">
                <a:solidFill>
                  <a:srgbClr val="FFC000"/>
                </a:solidFill>
              </a:rPr>
              <a:t>-</a:t>
            </a:r>
            <a:r>
              <a:rPr lang="en-CA" sz="2400" dirty="0">
                <a:solidFill>
                  <a:srgbClr val="FF0000"/>
                </a:solidFill>
              </a:rPr>
              <a:t>c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CA" sz="2400" dirty="0">
                <a:solidFill>
                  <a:srgbClr val="FFC000"/>
                </a:solidFill>
              </a:rPr>
              <a:t>| </a:t>
            </a:r>
            <a:r>
              <a:rPr lang="en-CA" sz="2400" dirty="0">
                <a:solidFill>
                  <a:schemeClr val="accent2"/>
                </a:solidFill>
              </a:rPr>
              <a:t>(1)</a:t>
            </a:r>
            <a:r>
              <a:rPr lang="en-CA" sz="2400" dirty="0">
                <a:solidFill>
                  <a:schemeClr val="tx2"/>
                </a:solidFill>
              </a:rPr>
              <a:t> </a:t>
            </a:r>
            <a:r>
              <a:rPr lang="en-CA" sz="2400" dirty="0">
                <a:solidFill>
                  <a:srgbClr val="FFC000"/>
                </a:solidFill>
              </a:rPr>
              <a:t>– </a:t>
            </a:r>
            <a:r>
              <a:rPr lang="en-CA" sz="2400" dirty="0">
                <a:solidFill>
                  <a:srgbClr val="FF0000"/>
                </a:solidFill>
              </a:rPr>
              <a:t>(neg) 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&gt; </a:t>
            </a:r>
            <a:r>
              <a:rPr lang="en-CA" sz="2400" baseline="30000" dirty="0">
                <a:solidFill>
                  <a:schemeClr val="accent2"/>
                </a:solidFill>
                <a:sym typeface="Symbol" panose="05050102010706020507" pitchFamily="18" charset="2"/>
              </a:rPr>
              <a:t>1</a:t>
            </a:r>
            <a:r>
              <a:rPr lang="en-CA" sz="2400" dirty="0">
                <a:solidFill>
                  <a:schemeClr val="accent2"/>
                </a:solidFill>
                <a:sym typeface="Symbol" panose="05050102010706020507" pitchFamily="18" charset="2"/>
              </a:rPr>
              <a:t>/</a:t>
            </a:r>
            <a:r>
              <a:rPr lang="en-CA" sz="2400" baseline="-25000" dirty="0">
                <a:solidFill>
                  <a:schemeClr val="accent2"/>
                </a:solidFill>
                <a:sym typeface="Symbol" panose="05050102010706020507" pitchFamily="18" charset="2"/>
              </a:rPr>
              <a:t>3</a:t>
            </a:r>
            <a:r>
              <a:rPr 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CA" sz="2400" dirty="0">
                <a:solidFill>
                  <a:schemeClr val="accent2"/>
                </a:solidFill>
                <a:sym typeface="Symbol" panose="05050102010706020507" pitchFamily="18" charset="2"/>
              </a:rPr>
              <a:t>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0A35FF-CD80-DAE2-71AF-C3836498C6A1}"/>
              </a:ext>
            </a:extLst>
          </p:cNvPr>
          <p:cNvSpPr/>
          <p:nvPr/>
        </p:nvSpPr>
        <p:spPr bwMode="auto">
          <a:xfrm>
            <a:off x="1443789" y="1773892"/>
            <a:ext cx="914400" cy="472551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44235C-92FD-9BCA-AA19-CB0D31413B8E}"/>
              </a:ext>
            </a:extLst>
          </p:cNvPr>
          <p:cNvSpPr/>
          <p:nvPr/>
        </p:nvSpPr>
        <p:spPr bwMode="auto">
          <a:xfrm>
            <a:off x="2237085" y="1782988"/>
            <a:ext cx="750542" cy="472551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208269-9712-8C7D-766F-209FC41F5679}"/>
              </a:ext>
            </a:extLst>
          </p:cNvPr>
          <p:cNvSpPr/>
          <p:nvPr/>
        </p:nvSpPr>
        <p:spPr bwMode="auto">
          <a:xfrm>
            <a:off x="2750433" y="1752600"/>
            <a:ext cx="1035136" cy="523280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1AACB3-BADF-BBFE-F4F3-5181FAD97C2F}"/>
              </a:ext>
            </a:extLst>
          </p:cNvPr>
          <p:cNvSpPr/>
          <p:nvPr/>
        </p:nvSpPr>
        <p:spPr bwMode="auto">
          <a:xfrm>
            <a:off x="3669631" y="1753489"/>
            <a:ext cx="1418127" cy="508996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AutoShape 8">
            <a:extLst>
              <a:ext uri="{FF2B5EF4-FFF2-40B4-BE49-F238E27FC236}">
                <a16:creationId xmlns:a16="http://schemas.microsoft.com/office/drawing/2014/main" id="{EE08DC2F-7574-59F0-3E19-568352213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52400"/>
            <a:ext cx="2629028" cy="893607"/>
          </a:xfrm>
          <a:prstGeom prst="wedgeRectCallout">
            <a:avLst>
              <a:gd name="adj1" fmla="val -54853"/>
              <a:gd name="adj2" fmla="val -14406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Don’t panic.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Just play the game.</a:t>
            </a:r>
          </a:p>
        </p:txBody>
      </p:sp>
      <p:sp>
        <p:nvSpPr>
          <p:cNvPr id="29" name="AutoShape 8">
            <a:extLst>
              <a:ext uri="{FF2B5EF4-FFF2-40B4-BE49-F238E27FC236}">
                <a16:creationId xmlns:a16="http://schemas.microsoft.com/office/drawing/2014/main" id="{484E3221-1AA2-5E51-F993-B8B06A9E2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581" y="5843607"/>
            <a:ext cx="2905419" cy="557193"/>
          </a:xfrm>
          <a:prstGeom prst="wedgeRectCallout">
            <a:avLst>
              <a:gd name="adj1" fmla="val -55129"/>
              <a:gd name="adj2" fmla="val -47516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Was that too hard?</a:t>
            </a:r>
          </a:p>
        </p:txBody>
      </p:sp>
    </p:spTree>
    <p:extLst>
      <p:ext uri="{BB962C8B-B14F-4D97-AF65-F5344CB8AC3E}">
        <p14:creationId xmlns:p14="http://schemas.microsoft.com/office/powerpoint/2010/main" val="22295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AF083-FAAE-86D9-7A87-815DA6DAB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DD2D48-6918-2C6B-5557-B14301A24042}"/>
              </a:ext>
            </a:extLst>
          </p:cNvPr>
          <p:cNvSpPr/>
          <p:nvPr/>
        </p:nvSpPr>
        <p:spPr>
          <a:xfrm>
            <a:off x="685800" y="685800"/>
            <a:ext cx="906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Continuous: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Consider the function f(x) = x</a:t>
            </a:r>
            <a:r>
              <a:rPr kumimoji="0" lang="en-CA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  <a:p>
            <a:pPr lvl="0" algn="l">
              <a:defRPr/>
            </a:pPr>
            <a:r>
              <a:rPr lang="en-CA" sz="2400" dirty="0">
                <a:solidFill>
                  <a:srgbClr val="FFFFFF"/>
                </a:solidFill>
              </a:rPr>
              <a:t>Prove: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FFFF"/>
                </a:solidFill>
              </a:rPr>
              <a:t>x,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  <a:r>
              <a:rPr lang="en-CA" sz="2400" dirty="0">
                <a:solidFill>
                  <a:srgbClr val="FFFFFF"/>
                </a:solidFill>
              </a:rPr>
              <a:t>&gt;0,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&gt;0,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FFFF"/>
                </a:solidFill>
              </a:rPr>
              <a:t>x'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</a:t>
            </a:r>
            <a:r>
              <a:rPr lang="en-CA" sz="2400" dirty="0">
                <a:solidFill>
                  <a:srgbClr val="FFFFFF"/>
                </a:solidFill>
              </a:rPr>
              <a:t>[x</a:t>
            </a:r>
            <a:r>
              <a:rPr 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-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,x+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],  |f(x')-f(x)|</a:t>
            </a:r>
            <a:r>
              <a:rPr lang="el-GR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  <a:endParaRPr lang="en-CA" sz="2400" dirty="0">
              <a:solidFill>
                <a:srgbClr val="FFFFFF"/>
              </a:solidFill>
            </a:endParaRPr>
          </a:p>
          <a:p>
            <a:pPr lvl="0" algn="l">
              <a:defRPr/>
            </a:pPr>
            <a:r>
              <a:rPr lang="en-CA" sz="2400" dirty="0">
                <a:solidFill>
                  <a:srgbClr val="FFFFFF"/>
                </a:solidFill>
              </a:rPr>
              <a:t>Let x&gt;0 </a:t>
            </a:r>
            <a:r>
              <a:rPr lang="en-CA" sz="2400">
                <a:solidFill>
                  <a:srgbClr val="FFFFFF"/>
                </a:solidFill>
              </a:rPr>
              <a:t>be arbitrary.</a:t>
            </a:r>
            <a:endParaRPr lang="en-CA" sz="2400" dirty="0">
              <a:solidFill>
                <a:srgbClr val="FFFFFF"/>
              </a:solidFill>
            </a:endParaRPr>
          </a:p>
          <a:p>
            <a:pPr algn="l">
              <a:defRPr/>
            </a:pPr>
            <a:r>
              <a:rPr lang="en-CA" sz="2400" dirty="0">
                <a:solidFill>
                  <a:srgbClr val="FFFFFF"/>
                </a:solidFill>
              </a:rPr>
              <a:t>Let 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  <a:r>
              <a:rPr lang="en-CA" sz="2400" dirty="0">
                <a:solidFill>
                  <a:srgbClr val="FFFFFF"/>
                </a:solidFill>
              </a:rPr>
              <a:t>&gt;0 </a:t>
            </a:r>
            <a:r>
              <a:rPr lang="en-CA" sz="2400">
                <a:solidFill>
                  <a:srgbClr val="FFFFFF"/>
                </a:solidFill>
              </a:rPr>
              <a:t>be arbitrary.</a:t>
            </a:r>
            <a:endParaRPr lang="en-CA" sz="2400" dirty="0">
              <a:solidFill>
                <a:srgbClr val="FFFFFF"/>
              </a:solidFill>
            </a:endParaRPr>
          </a:p>
          <a:p>
            <a:pPr algn="l">
              <a:defRPr/>
            </a:pPr>
            <a:r>
              <a:rPr lang="en-CA" sz="2400" dirty="0">
                <a:solidFill>
                  <a:srgbClr val="FFFFFF"/>
                </a:solidFill>
              </a:rPr>
              <a:t>Let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 =</a:t>
            </a:r>
            <a:endParaRPr lang="en-CA" sz="2400" dirty="0">
              <a:solidFill>
                <a:srgbClr val="FFFFFF"/>
              </a:solidFill>
            </a:endParaRPr>
          </a:p>
          <a:p>
            <a:pPr algn="l">
              <a:defRPr/>
            </a:pPr>
            <a:r>
              <a:rPr lang="en-CA" sz="2400" dirty="0">
                <a:solidFill>
                  <a:srgbClr val="FFFFFF"/>
                </a:solidFill>
              </a:rPr>
              <a:t>Let</a:t>
            </a:r>
            <a:r>
              <a:rPr lang="en-CA" sz="2400" dirty="0"/>
              <a:t> x</a:t>
            </a:r>
            <a:r>
              <a:rPr lang="en-CA" sz="2400" dirty="0">
                <a:solidFill>
                  <a:srgbClr val="FFFFFF"/>
                </a:solidFill>
              </a:rPr>
              <a:t>'</a:t>
            </a:r>
            <a:r>
              <a:rPr lang="el-GR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/>
              <a:t>x+</a:t>
            </a:r>
            <a:r>
              <a:rPr lang="en-US" altLang="en-US" sz="2400" dirty="0"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sz="2400" dirty="0"/>
              <a:t> </a:t>
            </a:r>
            <a:r>
              <a:rPr lang="en-CA" sz="2400"/>
              <a:t>be arbitrary. </a:t>
            </a:r>
            <a:endParaRPr lang="en-CA" sz="2400" dirty="0"/>
          </a:p>
          <a:p>
            <a:pPr algn="l">
              <a:defRPr/>
            </a:pPr>
            <a:r>
              <a:rPr lang="en-CA" sz="2400" dirty="0"/>
              <a:t>|f(x')-f(x)| = |(x'</a:t>
            </a:r>
            <a:r>
              <a:rPr lang="en-US" altLang="en-US" sz="2400" dirty="0">
                <a:latin typeface="Symbol" pitchFamily="18" charset="2"/>
                <a:sym typeface="Symbol" panose="05050102010706020507" pitchFamily="18" charset="2"/>
              </a:rPr>
              <a:t>)</a:t>
            </a:r>
            <a:r>
              <a:rPr lang="en-CA" sz="2400" baseline="30000" dirty="0"/>
              <a:t> 2 </a:t>
            </a:r>
            <a:r>
              <a:rPr lang="en-CA" sz="2400" dirty="0"/>
              <a:t>- x</a:t>
            </a:r>
            <a:r>
              <a:rPr lang="en-CA" sz="2400" baseline="30000" dirty="0"/>
              <a:t>2</a:t>
            </a:r>
            <a:r>
              <a:rPr lang="en-CA" sz="2400" dirty="0"/>
              <a:t>| </a:t>
            </a:r>
            <a:r>
              <a:rPr lang="el-GR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/>
              <a:t> |(x</a:t>
            </a:r>
            <a:r>
              <a:rPr lang="en-CA" sz="2400" dirty="0">
                <a:solidFill>
                  <a:srgbClr val="FFFFFF"/>
                </a:solidFill>
              </a:rPr>
              <a:t>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)</a:t>
            </a:r>
            <a:r>
              <a:rPr lang="en-CA" sz="2400" baseline="30000" dirty="0">
                <a:solidFill>
                  <a:srgbClr val="FFFFFF"/>
                </a:solidFill>
              </a:rPr>
              <a:t> 2 </a:t>
            </a:r>
            <a:r>
              <a:rPr lang="en-CA" sz="2400" dirty="0">
                <a:solidFill>
                  <a:srgbClr val="FFFFFF"/>
                </a:solidFill>
              </a:rPr>
              <a:t>- x</a:t>
            </a:r>
            <a:r>
              <a:rPr lang="en-CA" sz="2400" baseline="30000" dirty="0">
                <a:solidFill>
                  <a:srgbClr val="FFFFFF"/>
                </a:solidFill>
              </a:rPr>
              <a:t>2</a:t>
            </a:r>
            <a:r>
              <a:rPr lang="en-CA" sz="2400" dirty="0">
                <a:solidFill>
                  <a:srgbClr val="FFFFFF"/>
                </a:solidFill>
              </a:rPr>
              <a:t>| = |2x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baseline="30000" dirty="0">
                <a:solidFill>
                  <a:srgbClr val="FFFFFF"/>
                </a:solidFill>
              </a:rPr>
              <a:t>2</a:t>
            </a:r>
            <a:r>
              <a:rPr lang="en-CA" sz="2400" dirty="0">
                <a:solidFill>
                  <a:srgbClr val="FFFFFF"/>
                </a:solidFill>
              </a:rPr>
              <a:t>| = |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(2x+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)| </a:t>
            </a:r>
            <a:r>
              <a:rPr lang="en-CA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  <a:endParaRPr lang="en-CA" sz="2400" dirty="0">
              <a:solidFill>
                <a:srgbClr val="FFFFFF"/>
              </a:solidFill>
            </a:endParaRPr>
          </a:p>
          <a:p>
            <a:pPr algn="l">
              <a:defRPr/>
            </a:pPr>
            <a:endParaRPr lang="en-CA" sz="2400" dirty="0">
              <a:solidFill>
                <a:srgbClr val="FFFFFF"/>
              </a:solidFill>
            </a:endParaRPr>
          </a:p>
          <a:p>
            <a:pPr algn="l">
              <a:defRPr/>
            </a:pPr>
            <a:endParaRPr lang="en-CA" sz="2400" dirty="0">
              <a:solidFill>
                <a:srgbClr val="FFFFFF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FB72E52-12F9-B1D0-F198-F412A3940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Playing </a:t>
            </a:r>
            <a:r>
              <a:rPr lang="en-US" altLang="en-US" dirty="0"/>
              <a:t>the Game</a:t>
            </a:r>
            <a:endParaRPr lang="en-CA" alt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E015478-7C09-B949-1B2E-6ADC0AE598E7}"/>
              </a:ext>
            </a:extLst>
          </p:cNvPr>
          <p:cNvSpPr/>
          <p:nvPr/>
        </p:nvSpPr>
        <p:spPr bwMode="auto">
          <a:xfrm>
            <a:off x="1475510" y="1432449"/>
            <a:ext cx="734290" cy="46166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FF95E90-33B6-7B63-FB86-7CE3CCE6018B}"/>
              </a:ext>
            </a:extLst>
          </p:cNvPr>
          <p:cNvSpPr/>
          <p:nvPr/>
        </p:nvSpPr>
        <p:spPr bwMode="auto">
          <a:xfrm>
            <a:off x="2008910" y="1432449"/>
            <a:ext cx="990600" cy="472551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E676944-7173-05E9-07C0-F3B6F0D6D15B}"/>
              </a:ext>
            </a:extLst>
          </p:cNvPr>
          <p:cNvSpPr/>
          <p:nvPr/>
        </p:nvSpPr>
        <p:spPr bwMode="auto">
          <a:xfrm>
            <a:off x="2786742" y="1426028"/>
            <a:ext cx="990600" cy="472551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C046779-9AD3-79CC-1D45-561ED97EE1C7}"/>
              </a:ext>
            </a:extLst>
          </p:cNvPr>
          <p:cNvSpPr/>
          <p:nvPr/>
        </p:nvSpPr>
        <p:spPr bwMode="auto">
          <a:xfrm>
            <a:off x="3564574" y="1368879"/>
            <a:ext cx="2313710" cy="523280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5A20B8F-C5CF-E071-9D98-F300F433269A}"/>
              </a:ext>
            </a:extLst>
          </p:cNvPr>
          <p:cNvSpPr/>
          <p:nvPr/>
        </p:nvSpPr>
        <p:spPr bwMode="auto">
          <a:xfrm>
            <a:off x="5592273" y="1396004"/>
            <a:ext cx="1951527" cy="508996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29" name="Group 47">
            <a:extLst>
              <a:ext uri="{FF2B5EF4-FFF2-40B4-BE49-F238E27FC236}">
                <a16:creationId xmlns:a16="http://schemas.microsoft.com/office/drawing/2014/main" id="{C7AA8FE5-9A01-9605-C136-604040B0E0B3}"/>
              </a:ext>
            </a:extLst>
          </p:cNvPr>
          <p:cNvGrpSpPr>
            <a:grpSpLocks/>
          </p:cNvGrpSpPr>
          <p:nvPr/>
        </p:nvGrpSpPr>
        <p:grpSpPr bwMode="auto">
          <a:xfrm>
            <a:off x="138467" y="1478857"/>
            <a:ext cx="556558" cy="857031"/>
            <a:chOff x="2593" y="768"/>
            <a:chExt cx="849" cy="1475"/>
          </a:xfrm>
        </p:grpSpPr>
        <p:sp>
          <p:nvSpPr>
            <p:cNvPr id="130" name="Freeform 48">
              <a:extLst>
                <a:ext uri="{FF2B5EF4-FFF2-40B4-BE49-F238E27FC236}">
                  <a16:creationId xmlns:a16="http://schemas.microsoft.com/office/drawing/2014/main" id="{3503FED8-C4C7-E4CB-550A-634206AF3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49">
              <a:extLst>
                <a:ext uri="{FF2B5EF4-FFF2-40B4-BE49-F238E27FC236}">
                  <a16:creationId xmlns:a16="http://schemas.microsoft.com/office/drawing/2014/main" id="{23BD5A3F-2652-1A39-B735-802D4D4AA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50">
              <a:extLst>
                <a:ext uri="{FF2B5EF4-FFF2-40B4-BE49-F238E27FC236}">
                  <a16:creationId xmlns:a16="http://schemas.microsoft.com/office/drawing/2014/main" id="{2C0679AC-4DEE-44BB-1E59-8E7D1665C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51">
              <a:extLst>
                <a:ext uri="{FF2B5EF4-FFF2-40B4-BE49-F238E27FC236}">
                  <a16:creationId xmlns:a16="http://schemas.microsoft.com/office/drawing/2014/main" id="{88F5F497-5B54-49B0-D725-D8E66B720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52">
              <a:extLst>
                <a:ext uri="{FF2B5EF4-FFF2-40B4-BE49-F238E27FC236}">
                  <a16:creationId xmlns:a16="http://schemas.microsoft.com/office/drawing/2014/main" id="{6A9FEA62-411B-AF74-E465-88B0CBC6C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53">
              <a:extLst>
                <a:ext uri="{FF2B5EF4-FFF2-40B4-BE49-F238E27FC236}">
                  <a16:creationId xmlns:a16="http://schemas.microsoft.com/office/drawing/2014/main" id="{7B547083-E11A-00FC-E183-BC4917881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54">
              <a:extLst>
                <a:ext uri="{FF2B5EF4-FFF2-40B4-BE49-F238E27FC236}">
                  <a16:creationId xmlns:a16="http://schemas.microsoft.com/office/drawing/2014/main" id="{FD6CFBE0-3047-5385-C5CB-F38DCC5BC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" name="Group 55">
              <a:extLst>
                <a:ext uri="{FF2B5EF4-FFF2-40B4-BE49-F238E27FC236}">
                  <a16:creationId xmlns:a16="http://schemas.microsoft.com/office/drawing/2014/main" id="{B00B76DF-C0B0-005A-D4FE-85D622F77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38" name="Freeform 56">
                <a:extLst>
                  <a:ext uri="{FF2B5EF4-FFF2-40B4-BE49-F238E27FC236}">
                    <a16:creationId xmlns:a16="http://schemas.microsoft.com/office/drawing/2014/main" id="{F810523B-3832-CA9A-9862-165AD0F0D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9" name="Freeform 57">
                <a:extLst>
                  <a:ext uri="{FF2B5EF4-FFF2-40B4-BE49-F238E27FC236}">
                    <a16:creationId xmlns:a16="http://schemas.microsoft.com/office/drawing/2014/main" id="{F5916401-F6A7-995C-0A7C-07929720E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40" name="Group 26">
            <a:extLst>
              <a:ext uri="{FF2B5EF4-FFF2-40B4-BE49-F238E27FC236}">
                <a16:creationId xmlns:a16="http://schemas.microsoft.com/office/drawing/2014/main" id="{B5C5D407-B686-A560-DE32-500C473D43F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23498" y="2442966"/>
            <a:ext cx="457186" cy="580285"/>
            <a:chOff x="2308" y="1513"/>
            <a:chExt cx="1162" cy="2570"/>
          </a:xfrm>
        </p:grpSpPr>
        <p:grpSp>
          <p:nvGrpSpPr>
            <p:cNvPr id="141" name="Group 27">
              <a:extLst>
                <a:ext uri="{FF2B5EF4-FFF2-40B4-BE49-F238E27FC236}">
                  <a16:creationId xmlns:a16="http://schemas.microsoft.com/office/drawing/2014/main" id="{1428FC3B-2A8D-AA6D-931E-717CB7A544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49" name="Freeform 28">
                <a:extLst>
                  <a:ext uri="{FF2B5EF4-FFF2-40B4-BE49-F238E27FC236}">
                    <a16:creationId xmlns:a16="http://schemas.microsoft.com/office/drawing/2014/main" id="{C0B96AE7-BAD7-4F7C-3CE8-A7EA94631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Freeform 29">
                <a:extLst>
                  <a:ext uri="{FF2B5EF4-FFF2-40B4-BE49-F238E27FC236}">
                    <a16:creationId xmlns:a16="http://schemas.microsoft.com/office/drawing/2014/main" id="{F124B5D2-4782-3472-CF1F-46B03C220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Freeform 30">
                <a:extLst>
                  <a:ext uri="{FF2B5EF4-FFF2-40B4-BE49-F238E27FC236}">
                    <a16:creationId xmlns:a16="http://schemas.microsoft.com/office/drawing/2014/main" id="{56C85D50-693A-B62C-3FC0-C5D42D303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Freeform 31">
                <a:extLst>
                  <a:ext uri="{FF2B5EF4-FFF2-40B4-BE49-F238E27FC236}">
                    <a16:creationId xmlns:a16="http://schemas.microsoft.com/office/drawing/2014/main" id="{C804F21F-9275-DAFC-C7FA-F58FAA9B3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Freeform 32">
                <a:extLst>
                  <a:ext uri="{FF2B5EF4-FFF2-40B4-BE49-F238E27FC236}">
                    <a16:creationId xmlns:a16="http://schemas.microsoft.com/office/drawing/2014/main" id="{ED7A4C33-FA01-CBC8-7F96-8D4EA158F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Freeform 33">
                <a:extLst>
                  <a:ext uri="{FF2B5EF4-FFF2-40B4-BE49-F238E27FC236}">
                    <a16:creationId xmlns:a16="http://schemas.microsoft.com/office/drawing/2014/main" id="{9B6076ED-6954-46A8-B8FE-471AC9F5E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2" name="Freeform 34">
              <a:extLst>
                <a:ext uri="{FF2B5EF4-FFF2-40B4-BE49-F238E27FC236}">
                  <a16:creationId xmlns:a16="http://schemas.microsoft.com/office/drawing/2014/main" id="{29765E96-2AEA-C7E3-3147-D2153A683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35">
              <a:extLst>
                <a:ext uri="{FF2B5EF4-FFF2-40B4-BE49-F238E27FC236}">
                  <a16:creationId xmlns:a16="http://schemas.microsoft.com/office/drawing/2014/main" id="{081F16FA-0D1E-66C2-7D12-AF830F5BD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Oval 36">
              <a:extLst>
                <a:ext uri="{FF2B5EF4-FFF2-40B4-BE49-F238E27FC236}">
                  <a16:creationId xmlns:a16="http://schemas.microsoft.com/office/drawing/2014/main" id="{ACCAA34D-1476-D78F-85CB-EC08170922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5" name="Oval 37">
              <a:extLst>
                <a:ext uri="{FF2B5EF4-FFF2-40B4-BE49-F238E27FC236}">
                  <a16:creationId xmlns:a16="http://schemas.microsoft.com/office/drawing/2014/main" id="{9192EED5-150B-C8E0-CD7D-A7480163AC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6" name="Oval 38">
              <a:extLst>
                <a:ext uri="{FF2B5EF4-FFF2-40B4-BE49-F238E27FC236}">
                  <a16:creationId xmlns:a16="http://schemas.microsoft.com/office/drawing/2014/main" id="{06207C22-E291-9576-1D75-9ADE3F16B7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7" name="Oval 39">
              <a:extLst>
                <a:ext uri="{FF2B5EF4-FFF2-40B4-BE49-F238E27FC236}">
                  <a16:creationId xmlns:a16="http://schemas.microsoft.com/office/drawing/2014/main" id="{6E4E545B-49BF-8CBD-5B7B-D01D1F34E3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8" name="Oval 40">
              <a:extLst>
                <a:ext uri="{FF2B5EF4-FFF2-40B4-BE49-F238E27FC236}">
                  <a16:creationId xmlns:a16="http://schemas.microsoft.com/office/drawing/2014/main" id="{5D4233E6-0715-DCDE-37B6-FF89785D2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grpSp>
        <p:nvGrpSpPr>
          <p:cNvPr id="155" name="Group 47">
            <a:extLst>
              <a:ext uri="{FF2B5EF4-FFF2-40B4-BE49-F238E27FC236}">
                <a16:creationId xmlns:a16="http://schemas.microsoft.com/office/drawing/2014/main" id="{DA80D63D-D677-BD09-3825-7311D338C654}"/>
              </a:ext>
            </a:extLst>
          </p:cNvPr>
          <p:cNvGrpSpPr>
            <a:grpSpLocks/>
          </p:cNvGrpSpPr>
          <p:nvPr/>
        </p:nvGrpSpPr>
        <p:grpSpPr bwMode="auto">
          <a:xfrm>
            <a:off x="184353" y="1817343"/>
            <a:ext cx="556558" cy="857031"/>
            <a:chOff x="2593" y="768"/>
            <a:chExt cx="849" cy="1475"/>
          </a:xfrm>
        </p:grpSpPr>
        <p:sp>
          <p:nvSpPr>
            <p:cNvPr id="156" name="Freeform 48">
              <a:extLst>
                <a:ext uri="{FF2B5EF4-FFF2-40B4-BE49-F238E27FC236}">
                  <a16:creationId xmlns:a16="http://schemas.microsoft.com/office/drawing/2014/main" id="{50A4C619-C40B-717B-141E-ABBF4077B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49">
              <a:extLst>
                <a:ext uri="{FF2B5EF4-FFF2-40B4-BE49-F238E27FC236}">
                  <a16:creationId xmlns:a16="http://schemas.microsoft.com/office/drawing/2014/main" id="{FF0BF1E6-7D5D-9374-A412-FE5FA91B1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50">
              <a:extLst>
                <a:ext uri="{FF2B5EF4-FFF2-40B4-BE49-F238E27FC236}">
                  <a16:creationId xmlns:a16="http://schemas.microsoft.com/office/drawing/2014/main" id="{237EFEFE-6AF6-8886-77AD-2858FB3BF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51">
              <a:extLst>
                <a:ext uri="{FF2B5EF4-FFF2-40B4-BE49-F238E27FC236}">
                  <a16:creationId xmlns:a16="http://schemas.microsoft.com/office/drawing/2014/main" id="{BC873FB7-7E23-CF18-EA3B-E4FD9DA37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52">
              <a:extLst>
                <a:ext uri="{FF2B5EF4-FFF2-40B4-BE49-F238E27FC236}">
                  <a16:creationId xmlns:a16="http://schemas.microsoft.com/office/drawing/2014/main" id="{E6308ED0-72FE-EC76-81F1-03C070676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53">
              <a:extLst>
                <a:ext uri="{FF2B5EF4-FFF2-40B4-BE49-F238E27FC236}">
                  <a16:creationId xmlns:a16="http://schemas.microsoft.com/office/drawing/2014/main" id="{90FA4133-9094-FCC7-C9A6-62D714418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54">
              <a:extLst>
                <a:ext uri="{FF2B5EF4-FFF2-40B4-BE49-F238E27FC236}">
                  <a16:creationId xmlns:a16="http://schemas.microsoft.com/office/drawing/2014/main" id="{4A74E70F-94D7-8115-0A61-E4F694DF2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3" name="Group 55">
              <a:extLst>
                <a:ext uri="{FF2B5EF4-FFF2-40B4-BE49-F238E27FC236}">
                  <a16:creationId xmlns:a16="http://schemas.microsoft.com/office/drawing/2014/main" id="{0ABF1B7E-5462-8B0B-73EC-9748D53C6C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64" name="Freeform 56">
                <a:extLst>
                  <a:ext uri="{FF2B5EF4-FFF2-40B4-BE49-F238E27FC236}">
                    <a16:creationId xmlns:a16="http://schemas.microsoft.com/office/drawing/2014/main" id="{70298556-5273-2BAF-D327-E0E72F44F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Freeform 57">
                <a:extLst>
                  <a:ext uri="{FF2B5EF4-FFF2-40B4-BE49-F238E27FC236}">
                    <a16:creationId xmlns:a16="http://schemas.microsoft.com/office/drawing/2014/main" id="{2D1C396F-CF40-7989-28EC-B38542B4C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66" name="Group 47">
            <a:extLst>
              <a:ext uri="{FF2B5EF4-FFF2-40B4-BE49-F238E27FC236}">
                <a16:creationId xmlns:a16="http://schemas.microsoft.com/office/drawing/2014/main" id="{6BC08C1B-3F63-9099-6E0D-0DFC8EC009EA}"/>
              </a:ext>
            </a:extLst>
          </p:cNvPr>
          <p:cNvGrpSpPr>
            <a:grpSpLocks/>
          </p:cNvGrpSpPr>
          <p:nvPr/>
        </p:nvGrpSpPr>
        <p:grpSpPr bwMode="auto">
          <a:xfrm>
            <a:off x="213614" y="2546856"/>
            <a:ext cx="556558" cy="857031"/>
            <a:chOff x="2593" y="768"/>
            <a:chExt cx="849" cy="1475"/>
          </a:xfrm>
        </p:grpSpPr>
        <p:sp>
          <p:nvSpPr>
            <p:cNvPr id="167" name="Freeform 48">
              <a:extLst>
                <a:ext uri="{FF2B5EF4-FFF2-40B4-BE49-F238E27FC236}">
                  <a16:creationId xmlns:a16="http://schemas.microsoft.com/office/drawing/2014/main" id="{4E506F62-0D82-4E41-0F52-AA3608210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49">
              <a:extLst>
                <a:ext uri="{FF2B5EF4-FFF2-40B4-BE49-F238E27FC236}">
                  <a16:creationId xmlns:a16="http://schemas.microsoft.com/office/drawing/2014/main" id="{7AE965D5-34C4-0948-FBFD-E582EC7AF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50">
              <a:extLst>
                <a:ext uri="{FF2B5EF4-FFF2-40B4-BE49-F238E27FC236}">
                  <a16:creationId xmlns:a16="http://schemas.microsoft.com/office/drawing/2014/main" id="{6FD2B020-0508-1B9E-8C7D-47D29DBA5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51">
              <a:extLst>
                <a:ext uri="{FF2B5EF4-FFF2-40B4-BE49-F238E27FC236}">
                  <a16:creationId xmlns:a16="http://schemas.microsoft.com/office/drawing/2014/main" id="{D047F61B-5567-586E-6154-559558D08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52">
              <a:extLst>
                <a:ext uri="{FF2B5EF4-FFF2-40B4-BE49-F238E27FC236}">
                  <a16:creationId xmlns:a16="http://schemas.microsoft.com/office/drawing/2014/main" id="{4E745391-6F22-EB15-EE36-CFE0B46FD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53">
              <a:extLst>
                <a:ext uri="{FF2B5EF4-FFF2-40B4-BE49-F238E27FC236}">
                  <a16:creationId xmlns:a16="http://schemas.microsoft.com/office/drawing/2014/main" id="{A180B78D-1AD0-385A-8705-7078F232A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54">
              <a:extLst>
                <a:ext uri="{FF2B5EF4-FFF2-40B4-BE49-F238E27FC236}">
                  <a16:creationId xmlns:a16="http://schemas.microsoft.com/office/drawing/2014/main" id="{8A91C971-3725-EC46-39FB-D8A1C8257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4" name="Group 55">
              <a:extLst>
                <a:ext uri="{FF2B5EF4-FFF2-40B4-BE49-F238E27FC236}">
                  <a16:creationId xmlns:a16="http://schemas.microsoft.com/office/drawing/2014/main" id="{7854C363-4EDB-BB69-FB24-F64AA93B12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75" name="Freeform 56">
                <a:extLst>
                  <a:ext uri="{FF2B5EF4-FFF2-40B4-BE49-F238E27FC236}">
                    <a16:creationId xmlns:a16="http://schemas.microsoft.com/office/drawing/2014/main" id="{A0CDEDFC-8D1F-C2D1-E1A0-896F9ED0D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Freeform 57">
                <a:extLst>
                  <a:ext uri="{FF2B5EF4-FFF2-40B4-BE49-F238E27FC236}">
                    <a16:creationId xmlns:a16="http://schemas.microsoft.com/office/drawing/2014/main" id="{DE84EC0E-C05C-3256-D8E8-8CBF942DA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6A92AEA-5F98-B9E4-8A6E-4BDC88C63B82}"/>
              </a:ext>
            </a:extLst>
          </p:cNvPr>
          <p:cNvGrpSpPr/>
          <p:nvPr/>
        </p:nvGrpSpPr>
        <p:grpSpPr>
          <a:xfrm>
            <a:off x="1841957" y="4484913"/>
            <a:ext cx="5088073" cy="2286000"/>
            <a:chOff x="1841957" y="4484913"/>
            <a:chExt cx="5088073" cy="2286000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75EE561F-904C-0942-B994-D41537978253}"/>
                </a:ext>
              </a:extLst>
            </p:cNvPr>
            <p:cNvSpPr/>
            <p:nvPr/>
          </p:nvSpPr>
          <p:spPr bwMode="auto">
            <a:xfrm>
              <a:off x="1841957" y="4670676"/>
              <a:ext cx="4933813" cy="1907741"/>
            </a:xfrm>
            <a:custGeom>
              <a:avLst/>
              <a:gdLst>
                <a:gd name="connsiteX0" fmla="*/ 0 w 4933813"/>
                <a:gd name="connsiteY0" fmla="*/ 1907741 h 1907741"/>
                <a:gd name="connsiteX1" fmla="*/ 1019655 w 4933813"/>
                <a:gd name="connsiteY1" fmla="*/ 1092018 h 1907741"/>
                <a:gd name="connsiteX2" fmla="*/ 2144564 w 4933813"/>
                <a:gd name="connsiteY2" fmla="*/ 1059125 h 1907741"/>
                <a:gd name="connsiteX3" fmla="*/ 2789249 w 4933813"/>
                <a:gd name="connsiteY3" fmla="*/ 756518 h 1907741"/>
                <a:gd name="connsiteX4" fmla="*/ 3124748 w 4933813"/>
                <a:gd name="connsiteY4" fmla="*/ 874930 h 1907741"/>
                <a:gd name="connsiteX5" fmla="*/ 3618129 w 4933813"/>
                <a:gd name="connsiteY5" fmla="*/ 664420 h 1907741"/>
                <a:gd name="connsiteX6" fmla="*/ 3887844 w 4933813"/>
                <a:gd name="connsiteY6" fmla="*/ 749940 h 1907741"/>
                <a:gd name="connsiteX7" fmla="*/ 4933813 w 4933813"/>
                <a:gd name="connsiteY7" fmla="*/ 0 h 190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3813" h="1907741">
                  <a:moveTo>
                    <a:pt x="0" y="1907741"/>
                  </a:moveTo>
                  <a:cubicBezTo>
                    <a:pt x="331114" y="1570597"/>
                    <a:pt x="662228" y="1233454"/>
                    <a:pt x="1019655" y="1092018"/>
                  </a:cubicBezTo>
                  <a:cubicBezTo>
                    <a:pt x="1377082" y="950582"/>
                    <a:pt x="1849632" y="1115042"/>
                    <a:pt x="2144564" y="1059125"/>
                  </a:cubicBezTo>
                  <a:cubicBezTo>
                    <a:pt x="2439496" y="1003208"/>
                    <a:pt x="2625885" y="787217"/>
                    <a:pt x="2789249" y="756518"/>
                  </a:cubicBezTo>
                  <a:cubicBezTo>
                    <a:pt x="2952613" y="725819"/>
                    <a:pt x="2986601" y="890280"/>
                    <a:pt x="3124748" y="874930"/>
                  </a:cubicBezTo>
                  <a:cubicBezTo>
                    <a:pt x="3262895" y="859580"/>
                    <a:pt x="3490946" y="685252"/>
                    <a:pt x="3618129" y="664420"/>
                  </a:cubicBezTo>
                  <a:cubicBezTo>
                    <a:pt x="3745312" y="643588"/>
                    <a:pt x="3668563" y="860677"/>
                    <a:pt x="3887844" y="749940"/>
                  </a:cubicBezTo>
                  <a:cubicBezTo>
                    <a:pt x="4107125" y="639203"/>
                    <a:pt x="4520469" y="319601"/>
                    <a:pt x="4933813" y="0"/>
                  </a:cubicBezTo>
                </a:path>
              </a:pathLst>
            </a:custGeom>
            <a:noFill/>
            <a:ln w="158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8D7533D-4352-CFE3-2420-D12EC743C4EF}"/>
                </a:ext>
              </a:extLst>
            </p:cNvPr>
            <p:cNvGrpSpPr/>
            <p:nvPr/>
          </p:nvGrpSpPr>
          <p:grpSpPr>
            <a:xfrm>
              <a:off x="2362200" y="4484913"/>
              <a:ext cx="4567830" cy="2286000"/>
              <a:chOff x="2362200" y="4484913"/>
              <a:chExt cx="4567830" cy="22860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E80B504-0AD5-1D07-DDBE-0E9F4234945C}"/>
                  </a:ext>
                </a:extLst>
              </p:cNvPr>
              <p:cNvGrpSpPr/>
              <p:nvPr/>
            </p:nvGrpSpPr>
            <p:grpSpPr>
              <a:xfrm>
                <a:off x="5528102" y="4484913"/>
                <a:ext cx="415498" cy="2286000"/>
                <a:chOff x="5457617" y="4484913"/>
                <a:chExt cx="415498" cy="2286000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16ABEC3D-7FE0-629C-8510-888F7B437821}"/>
                    </a:ext>
                  </a:extLst>
                </p:cNvPr>
                <p:cNvCxnSpPr/>
                <p:nvPr/>
              </p:nvCxnSpPr>
              <p:spPr bwMode="auto">
                <a:xfrm>
                  <a:off x="5515430" y="4484913"/>
                  <a:ext cx="0" cy="228600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FD52329-CE2E-2F75-0E45-B35C9D5AC0C2}"/>
                    </a:ext>
                  </a:extLst>
                </p:cNvPr>
                <p:cNvSpPr/>
                <p:nvPr/>
              </p:nvSpPr>
              <p:spPr>
                <a:xfrm>
                  <a:off x="5457617" y="6259287"/>
                  <a:ext cx="41549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x 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37C6C8C3-46D4-A21C-134E-2C07B938AE48}"/>
                  </a:ext>
                </a:extLst>
              </p:cNvPr>
              <p:cNvGrpSpPr/>
              <p:nvPr/>
            </p:nvGrpSpPr>
            <p:grpSpPr>
              <a:xfrm>
                <a:off x="3453069" y="5209375"/>
                <a:ext cx="3476961" cy="461665"/>
                <a:chOff x="3453069" y="5174207"/>
                <a:chExt cx="3476961" cy="461665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43FA339C-A69F-05E1-0BC6-4785685695A6}"/>
                    </a:ext>
                  </a:extLst>
                </p:cNvPr>
                <p:cNvCxnSpPr/>
                <p:nvPr/>
              </p:nvCxnSpPr>
              <p:spPr bwMode="auto">
                <a:xfrm>
                  <a:off x="4050030" y="5361844"/>
                  <a:ext cx="288000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F1F20E1B-FF25-E555-F251-6F33EE08C4F9}"/>
                    </a:ext>
                  </a:extLst>
                </p:cNvPr>
                <p:cNvSpPr/>
                <p:nvPr/>
              </p:nvSpPr>
              <p:spPr bwMode="auto">
                <a:xfrm>
                  <a:off x="5538273" y="5309524"/>
                  <a:ext cx="108000" cy="108000"/>
                </a:xfrm>
                <a:prstGeom prst="ellipse">
                  <a:avLst/>
                </a:prstGeom>
                <a:solidFill>
                  <a:srgbClr val="FFC000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67F76F2-E890-013F-1FD1-98D3FEBF18EA}"/>
                    </a:ext>
                  </a:extLst>
                </p:cNvPr>
                <p:cNvSpPr/>
                <p:nvPr/>
              </p:nvSpPr>
              <p:spPr>
                <a:xfrm>
                  <a:off x="3453069" y="5174207"/>
                  <a:ext cx="7232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f(</a:t>
                  </a:r>
                  <a:r>
                    <a:rPr kumimoji="0" lang="en-CA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x</a:t>
                  </a:r>
                  <a:r>
                    <a:rPr kumimoji="0" lang="en-CA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) </a:t>
                  </a: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EA1BB6-2FAE-0E95-0191-38286B042CB2}"/>
                  </a:ext>
                </a:extLst>
              </p:cNvPr>
              <p:cNvSpPr/>
              <p:nvPr/>
            </p:nvSpPr>
            <p:spPr>
              <a:xfrm>
                <a:off x="2362200" y="5481935"/>
                <a:ext cx="3642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 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9F221C-3B54-18B5-4B6D-03420841E6AF}"/>
              </a:ext>
            </a:extLst>
          </p:cNvPr>
          <p:cNvGrpSpPr/>
          <p:nvPr/>
        </p:nvGrpSpPr>
        <p:grpSpPr>
          <a:xfrm>
            <a:off x="4055376" y="5015910"/>
            <a:ext cx="3151300" cy="614065"/>
            <a:chOff x="3931920" y="5016550"/>
            <a:chExt cx="3151300" cy="61406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BCE1B5-B922-0CDF-4A4C-CF57CAFAC5BA}"/>
                </a:ext>
              </a:extLst>
            </p:cNvPr>
            <p:cNvCxnSpPr/>
            <p:nvPr/>
          </p:nvCxnSpPr>
          <p:spPr bwMode="auto">
            <a:xfrm>
              <a:off x="3931920" y="528828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60B19AD-D47A-5CEA-0BF7-DC47A59609F7}"/>
                </a:ext>
              </a:extLst>
            </p:cNvPr>
            <p:cNvCxnSpPr/>
            <p:nvPr/>
          </p:nvCxnSpPr>
          <p:spPr bwMode="auto">
            <a:xfrm>
              <a:off x="3931920" y="548640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A90161-0C7F-3E53-F494-5757A8D8BFE4}"/>
                </a:ext>
              </a:extLst>
            </p:cNvPr>
            <p:cNvSpPr/>
            <p:nvPr/>
          </p:nvSpPr>
          <p:spPr>
            <a:xfrm>
              <a:off x="6763088" y="5016550"/>
              <a:ext cx="319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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319CC10-373C-E107-B2F6-39EB6817CDF7}"/>
                </a:ext>
              </a:extLst>
            </p:cNvPr>
            <p:cNvSpPr/>
            <p:nvPr/>
          </p:nvSpPr>
          <p:spPr>
            <a:xfrm>
              <a:off x="6763902" y="5168950"/>
              <a:ext cx="319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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7D50BA-D393-D172-9AAE-6B24401F8C72}"/>
              </a:ext>
            </a:extLst>
          </p:cNvPr>
          <p:cNvGrpSpPr/>
          <p:nvPr/>
        </p:nvGrpSpPr>
        <p:grpSpPr>
          <a:xfrm>
            <a:off x="5241709" y="4505550"/>
            <a:ext cx="696176" cy="1800000"/>
            <a:chOff x="5171224" y="4505550"/>
            <a:chExt cx="696176" cy="18000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70AFDB9-52F2-4377-FE44-967DB47B90CA}"/>
                </a:ext>
              </a:extLst>
            </p:cNvPr>
            <p:cNvCxnSpPr/>
            <p:nvPr/>
          </p:nvCxnSpPr>
          <p:spPr bwMode="auto">
            <a:xfrm>
              <a:off x="5181600" y="4505550"/>
              <a:ext cx="0" cy="1800000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5BCE99F-B2B2-3263-E8B3-41E28DB64146}"/>
                </a:ext>
              </a:extLst>
            </p:cNvPr>
            <p:cNvCxnSpPr/>
            <p:nvPr/>
          </p:nvCxnSpPr>
          <p:spPr bwMode="auto">
            <a:xfrm>
              <a:off x="5867400" y="4505550"/>
              <a:ext cx="0" cy="1800000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8E4430D-85D5-9442-876A-DDE89F82686D}"/>
                </a:ext>
              </a:extLst>
            </p:cNvPr>
            <p:cNvSpPr/>
            <p:nvPr/>
          </p:nvSpPr>
          <p:spPr>
            <a:xfrm>
              <a:off x="5171224" y="5786735"/>
              <a:ext cx="3369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Symbol" panose="05050102010706020507" pitchFamily="18" charset="2"/>
                </a:rPr>
                <a:t>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7AD3DC0-6713-B249-937D-1181B2C892A0}"/>
                </a:ext>
              </a:extLst>
            </p:cNvPr>
            <p:cNvSpPr/>
            <p:nvPr/>
          </p:nvSpPr>
          <p:spPr>
            <a:xfrm>
              <a:off x="5529939" y="5790364"/>
              <a:ext cx="3369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Symbol" panose="05050102010706020507" pitchFamily="18" charset="2"/>
                </a:rPr>
                <a:t>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68E9F48-5480-3CED-012C-D5AE4B82659F}"/>
              </a:ext>
            </a:extLst>
          </p:cNvPr>
          <p:cNvSpPr/>
          <p:nvPr/>
        </p:nvSpPr>
        <p:spPr>
          <a:xfrm>
            <a:off x="5052452" y="6091535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x’.</a:t>
            </a:r>
          </a:p>
        </p:txBody>
      </p:sp>
      <p:pic>
        <p:nvPicPr>
          <p:cNvPr id="95" name="Picture 5" descr="j0116172">
            <a:extLst>
              <a:ext uri="{FF2B5EF4-FFF2-40B4-BE49-F238E27FC236}">
                <a16:creationId xmlns:a16="http://schemas.microsoft.com/office/drawing/2014/main" id="{EDF03746-ADE9-81D0-2ADA-DC8B727C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5164744"/>
            <a:ext cx="1076418" cy="146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AutoShape 8">
            <a:extLst>
              <a:ext uri="{FF2B5EF4-FFF2-40B4-BE49-F238E27FC236}">
                <a16:creationId xmlns:a16="http://schemas.microsoft.com/office/drawing/2014/main" id="{5A1F9C31-16D9-9E26-B611-51F4AC64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576" y="3917783"/>
            <a:ext cx="3728400" cy="893607"/>
          </a:xfrm>
          <a:prstGeom prst="wedgeRectCallout">
            <a:avLst>
              <a:gd name="adj1" fmla="val -26025"/>
              <a:gd name="adj2" fmla="val 59198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Don’t panic.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To prove, </a:t>
            </a:r>
            <a:r>
              <a:rPr lang="en-US" altLang="en-US" sz="2400">
                <a:solidFill>
                  <a:srgbClr val="FFFFFF"/>
                </a:solidFill>
              </a:rPr>
              <a:t>just play </a:t>
            </a:r>
            <a:r>
              <a:rPr lang="en-US" altLang="en-US" sz="2400" dirty="0">
                <a:solidFill>
                  <a:srgbClr val="FFFFFF"/>
                </a:solidFill>
              </a:rPr>
              <a:t>the game.</a:t>
            </a:r>
          </a:p>
        </p:txBody>
      </p:sp>
      <p:sp>
        <p:nvSpPr>
          <p:cNvPr id="97" name="AutoShape 8">
            <a:extLst>
              <a:ext uri="{FF2B5EF4-FFF2-40B4-BE49-F238E27FC236}">
                <a16:creationId xmlns:a16="http://schemas.microsoft.com/office/drawing/2014/main" id="{A508BE00-1E28-1B06-C636-92A1F3B3D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32" y="3745271"/>
            <a:ext cx="6411232" cy="1187625"/>
          </a:xfrm>
          <a:prstGeom prst="wedgeRectCallout">
            <a:avLst>
              <a:gd name="adj1" fmla="val -26025"/>
              <a:gd name="adj2" fmla="val 59198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We are supposed to construct some value here, but don’t know how. Let’s leave it for now, while remembering that it is a function of x and 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0DA0AD-D181-84CC-407A-334F0307EF93}"/>
              </a:ext>
            </a:extLst>
          </p:cNvPr>
          <p:cNvSpPr txBox="1"/>
          <p:nvPr/>
        </p:nvSpPr>
        <p:spPr>
          <a:xfrm>
            <a:off x="1700522" y="2481158"/>
            <a:ext cx="1532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 </a:t>
            </a:r>
            <a:r>
              <a:rPr lang="en-CA" sz="2400" dirty="0">
                <a:solidFill>
                  <a:srgbClr val="FFFFFF"/>
                </a:solidFill>
              </a:rPr>
              <a:t>/ (2x+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)</a:t>
            </a:r>
            <a:r>
              <a:rPr lang="en-CA" sz="2400" dirty="0">
                <a:solidFill>
                  <a:srgbClr val="FFFFFF"/>
                </a:solidFill>
              </a:rPr>
              <a:t>.</a:t>
            </a:r>
            <a:endParaRPr lang="en-CA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544279-A1A9-DE4E-A4CA-2F259695BAA1}"/>
              </a:ext>
            </a:extLst>
          </p:cNvPr>
          <p:cNvSpPr txBox="1"/>
          <p:nvPr/>
        </p:nvSpPr>
        <p:spPr>
          <a:xfrm>
            <a:off x="1753638" y="2511381"/>
            <a:ext cx="1182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US" altLang="en-US" sz="2400" baseline="-25000" dirty="0">
                <a:solidFill>
                  <a:srgbClr val="FFFFFF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)</a:t>
            </a:r>
            <a:endParaRPr lang="en-CA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560D703-2E6C-463B-EE4E-EB476F4B1874}"/>
              </a:ext>
            </a:extLst>
          </p:cNvPr>
          <p:cNvSpPr/>
          <p:nvPr/>
        </p:nvSpPr>
        <p:spPr bwMode="auto">
          <a:xfrm>
            <a:off x="6674550" y="3236219"/>
            <a:ext cx="1951527" cy="508996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E46ECEE-1B5E-EB4D-4BF4-7421D3C7617B}"/>
              </a:ext>
            </a:extLst>
          </p:cNvPr>
          <p:cNvSpPr/>
          <p:nvPr/>
        </p:nvSpPr>
        <p:spPr bwMode="auto">
          <a:xfrm>
            <a:off x="1016808" y="2524466"/>
            <a:ext cx="2436261" cy="508996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AutoShape 8">
            <a:extLst>
              <a:ext uri="{FF2B5EF4-FFF2-40B4-BE49-F238E27FC236}">
                <a16:creationId xmlns:a16="http://schemas.microsoft.com/office/drawing/2014/main" id="{1AD3B059-215D-5579-4D31-676CAD050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93" y="3824926"/>
            <a:ext cx="3735008" cy="765188"/>
          </a:xfrm>
          <a:prstGeom prst="wedgeRectCallout">
            <a:avLst>
              <a:gd name="adj1" fmla="val -26025"/>
              <a:gd name="adj2" fmla="val 59198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en-US" sz="2400" dirty="0">
                <a:solidFill>
                  <a:srgbClr val="FFFFFF"/>
                </a:solidFill>
              </a:rPr>
              <a:t>Odd to have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 </a:t>
            </a:r>
            <a:r>
              <a:rPr lang="en-CA" altLang="en-US" sz="2400" dirty="0">
                <a:solidFill>
                  <a:srgbClr val="FFFFFF"/>
                </a:solidFill>
              </a:rPr>
              <a:t>on both sides, </a:t>
            </a:r>
            <a:br>
              <a:rPr lang="en-CA" altLang="en-US" sz="2400" dirty="0">
                <a:solidFill>
                  <a:srgbClr val="FFFFFF"/>
                </a:solidFill>
              </a:rPr>
            </a:br>
            <a:r>
              <a:rPr lang="en-CA" altLang="en-US" sz="2400" dirty="0">
                <a:solidFill>
                  <a:srgbClr val="FFFFFF"/>
                </a:solidFill>
              </a:rPr>
              <a:t>but one could figure out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altLang="en-US" sz="2400" dirty="0">
                <a:solidFill>
                  <a:srgbClr val="FFFFFF"/>
                </a:solidFill>
              </a:rPr>
              <a:t>. 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9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96" grpId="0" animBg="1"/>
      <p:bldP spid="96" grpId="1" build="allAtOnce" animBg="1"/>
      <p:bldP spid="97" grpId="0" animBg="1"/>
      <p:bldP spid="97" grpId="1" build="allAtOnce" animBg="1"/>
      <p:bldP spid="27" grpId="0"/>
      <p:bldP spid="28" grpId="0"/>
      <p:bldP spid="28" grpId="1"/>
      <p:bldP spid="29" grpId="0" animBg="1"/>
      <p:bldP spid="29" grpId="1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906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Continuous: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Consider the function below.</a:t>
            </a:r>
            <a:endParaRPr kumimoji="0" lang="en-CA" sz="2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 algn="l">
              <a:defRPr/>
            </a:pPr>
            <a:r>
              <a:rPr lang="en-CA" sz="2400" dirty="0">
                <a:solidFill>
                  <a:srgbClr val="FFFFFF"/>
                </a:solidFill>
              </a:rPr>
              <a:t>Prove: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FFFF"/>
                </a:solidFill>
              </a:rPr>
              <a:t>x,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  <a:r>
              <a:rPr lang="en-CA" sz="2400" dirty="0">
                <a:solidFill>
                  <a:srgbClr val="FFFFFF"/>
                </a:solidFill>
              </a:rPr>
              <a:t>&gt;0,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&gt;0,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FFFF"/>
                </a:solidFill>
              </a:rPr>
              <a:t>x'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</a:t>
            </a:r>
            <a:r>
              <a:rPr lang="en-CA" sz="2400" dirty="0">
                <a:solidFill>
                  <a:srgbClr val="FFFFFF"/>
                </a:solidFill>
              </a:rPr>
              <a:t>[x</a:t>
            </a:r>
            <a:r>
              <a:rPr 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-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,x+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],  |f(x')-f(x)|</a:t>
            </a:r>
            <a:r>
              <a:rPr lang="el-GR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</a:p>
          <a:p>
            <a:pPr lvl="0" algn="l">
              <a:defRPr/>
            </a:pP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  </a:t>
            </a:r>
            <a:r>
              <a:rPr lang="en-CA" sz="2400" dirty="0">
                <a:solidFill>
                  <a:srgbClr val="FFFFFF"/>
                </a:solidFill>
              </a:rPr>
              <a:t>neg: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   $</a:t>
            </a:r>
            <a:r>
              <a:rPr lang="en-CA" sz="2400" dirty="0">
                <a:solidFill>
                  <a:srgbClr val="FFFFFF"/>
                </a:solidFill>
              </a:rPr>
              <a:t>x,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$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  <a:r>
              <a:rPr lang="en-CA" sz="2400" dirty="0">
                <a:solidFill>
                  <a:srgbClr val="FFFFFF"/>
                </a:solidFill>
              </a:rPr>
              <a:t>&gt;0,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&gt;0,</a:t>
            </a:r>
            <a:r>
              <a:rPr lang="en-CA" sz="1800" dirty="0">
                <a:solidFill>
                  <a:srgbClr val="FFFFFF"/>
                </a:solidFill>
              </a:rPr>
              <a:t> 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$</a:t>
            </a:r>
            <a:r>
              <a:rPr lang="en-CA" sz="2400" dirty="0">
                <a:solidFill>
                  <a:srgbClr val="FFFFFF"/>
                </a:solidFill>
              </a:rPr>
              <a:t>x'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</a:t>
            </a:r>
            <a:r>
              <a:rPr lang="en-CA" sz="2400" dirty="0">
                <a:solidFill>
                  <a:srgbClr val="FFFFFF"/>
                </a:solidFill>
              </a:rPr>
              <a:t>[x</a:t>
            </a:r>
            <a:r>
              <a:rPr 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-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,x+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],  |f(x')-f(x)|</a:t>
            </a:r>
            <a:r>
              <a:rPr lang="en-CA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  <a:endParaRPr lang="en-CA" sz="2400" dirty="0">
              <a:solidFill>
                <a:srgbClr val="FFFFFF"/>
              </a:solidFill>
            </a:endParaRPr>
          </a:p>
          <a:p>
            <a:pPr lvl="0" algn="l">
              <a:defRPr/>
            </a:pPr>
            <a:r>
              <a:rPr lang="en-CA" sz="2400" dirty="0">
                <a:solidFill>
                  <a:srgbClr val="FFFFFF"/>
                </a:solidFill>
              </a:rPr>
              <a:t>Let x=5.</a:t>
            </a:r>
          </a:p>
          <a:p>
            <a:pPr algn="l">
              <a:defRPr/>
            </a:pPr>
            <a:r>
              <a:rPr lang="en-CA" sz="2400" dirty="0">
                <a:solidFill>
                  <a:srgbClr val="FFFFFF"/>
                </a:solidFill>
              </a:rPr>
              <a:t>Let 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=0.0001</a:t>
            </a:r>
            <a:r>
              <a:rPr lang="en-CA" sz="2400" dirty="0">
                <a:solidFill>
                  <a:srgbClr val="FFFFFF"/>
                </a:solidFill>
              </a:rPr>
              <a:t>.</a:t>
            </a:r>
          </a:p>
          <a:p>
            <a:pPr algn="l">
              <a:defRPr/>
            </a:pPr>
            <a:r>
              <a:rPr lang="en-CA" sz="2400" dirty="0">
                <a:solidFill>
                  <a:srgbClr val="FFFFFF"/>
                </a:solidFill>
              </a:rPr>
              <a:t>Let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 </a:t>
            </a:r>
            <a:r>
              <a:rPr lang="en-CA" sz="2400">
                <a:solidFill>
                  <a:srgbClr val="FFFFFF"/>
                </a:solidFill>
              </a:rPr>
              <a:t>be arbitrary. </a:t>
            </a:r>
            <a:r>
              <a:rPr lang="en-CA" sz="2400" dirty="0">
                <a:solidFill>
                  <a:srgbClr val="FFFFFF"/>
                </a:solidFill>
              </a:rPr>
              <a:t>It could be .000000000000000000000001</a:t>
            </a:r>
          </a:p>
          <a:p>
            <a:pPr algn="l">
              <a:defRPr/>
            </a:pPr>
            <a:r>
              <a:rPr lang="en-CA" sz="2400" dirty="0">
                <a:solidFill>
                  <a:srgbClr val="FFFFFF"/>
                </a:solidFill>
              </a:rPr>
              <a:t>Let</a:t>
            </a:r>
            <a:r>
              <a:rPr lang="en-CA" sz="2400" dirty="0"/>
              <a:t> x</a:t>
            </a:r>
            <a:r>
              <a:rPr lang="en-CA" sz="2400" dirty="0">
                <a:solidFill>
                  <a:srgbClr val="FFFFFF"/>
                </a:solidFill>
              </a:rPr>
              <a:t>'  </a:t>
            </a:r>
            <a: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= x+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 </a:t>
            </a:r>
            <a: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= 5+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 </a:t>
            </a:r>
            <a:r>
              <a:rPr lang="en-CA" sz="2400" dirty="0">
                <a:solidFill>
                  <a:srgbClr val="FFFFFF"/>
                </a:solidFill>
              </a:rPr>
              <a:t>[x</a:t>
            </a:r>
            <a:r>
              <a:rPr 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-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,x+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]</a:t>
            </a:r>
            <a:endParaRPr lang="en-CA" sz="2400" dirty="0"/>
          </a:p>
          <a:p>
            <a:pPr algn="l">
              <a:defRPr/>
            </a:pPr>
            <a:r>
              <a:rPr lang="en-CA" sz="2400" dirty="0"/>
              <a:t>|f(x')-f(x)| = |</a:t>
            </a:r>
            <a:r>
              <a:rPr lang="en-CA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f(</a:t>
            </a:r>
            <a: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5+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US" altLang="en-US" sz="2400" dirty="0">
                <a:latin typeface="Symbol" pitchFamily="18" charset="2"/>
                <a:sym typeface="Symbol" panose="05050102010706020507" pitchFamily="18" charset="2"/>
              </a:rPr>
              <a:t>)</a:t>
            </a:r>
            <a:r>
              <a:rPr lang="en-CA" sz="2400" baseline="30000" dirty="0"/>
              <a:t> </a:t>
            </a:r>
            <a:r>
              <a:rPr lang="en-CA" sz="2400" dirty="0"/>
              <a:t>– f(5)| </a:t>
            </a:r>
            <a:r>
              <a:rPr lang="el-GR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/>
              <a:t> |3.0002-3</a:t>
            </a:r>
            <a:r>
              <a:rPr lang="en-CA" sz="2400" dirty="0">
                <a:solidFill>
                  <a:srgbClr val="FFFFFF"/>
                </a:solidFill>
              </a:rPr>
              <a:t>| = 0.0002 &gt; 0.0001 </a:t>
            </a:r>
            <a:r>
              <a:rPr lang="en-CA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  <a:endParaRPr lang="en-CA" sz="2400" dirty="0">
              <a:solidFill>
                <a:srgbClr val="FFFFFF"/>
              </a:solidFill>
            </a:endParaRPr>
          </a:p>
          <a:p>
            <a:pPr algn="l">
              <a:defRPr/>
            </a:pPr>
            <a:endParaRPr lang="en-CA" sz="2400" dirty="0">
              <a:solidFill>
                <a:srgbClr val="FFFFFF"/>
              </a:solidFill>
            </a:endParaRPr>
          </a:p>
          <a:p>
            <a:pPr algn="l">
              <a:defRPr/>
            </a:pPr>
            <a:endParaRPr lang="en-CA" sz="2400" dirty="0">
              <a:solidFill>
                <a:srgbClr val="FFFFFF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951FC4E-AC45-1684-64B5-A2E65A488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Playing </a:t>
            </a:r>
            <a:r>
              <a:rPr lang="en-US" altLang="en-US" dirty="0"/>
              <a:t>the Game</a:t>
            </a:r>
            <a:endParaRPr lang="en-CA" alt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66B55F3-0DA3-D1A2-27E0-FA6D3E713461}"/>
              </a:ext>
            </a:extLst>
          </p:cNvPr>
          <p:cNvSpPr/>
          <p:nvPr/>
        </p:nvSpPr>
        <p:spPr bwMode="auto">
          <a:xfrm>
            <a:off x="1475510" y="1816170"/>
            <a:ext cx="734290" cy="46166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8294541-1B6B-396A-36D2-F85302BD4D30}"/>
              </a:ext>
            </a:extLst>
          </p:cNvPr>
          <p:cNvSpPr/>
          <p:nvPr/>
        </p:nvSpPr>
        <p:spPr bwMode="auto">
          <a:xfrm>
            <a:off x="2008910" y="1816170"/>
            <a:ext cx="990600" cy="472551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CCCD38C-876C-88FC-674E-F1BAD7557162}"/>
              </a:ext>
            </a:extLst>
          </p:cNvPr>
          <p:cNvSpPr/>
          <p:nvPr/>
        </p:nvSpPr>
        <p:spPr bwMode="auto">
          <a:xfrm>
            <a:off x="2786742" y="1809749"/>
            <a:ext cx="990600" cy="472551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EAE0337-2731-5FBF-DEF7-E69954A24EE4}"/>
              </a:ext>
            </a:extLst>
          </p:cNvPr>
          <p:cNvSpPr/>
          <p:nvPr/>
        </p:nvSpPr>
        <p:spPr bwMode="auto">
          <a:xfrm>
            <a:off x="3564574" y="1752600"/>
            <a:ext cx="2313710" cy="523280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D3C30FA-45E6-5ADE-137C-0C53067DF658}"/>
              </a:ext>
            </a:extLst>
          </p:cNvPr>
          <p:cNvSpPr/>
          <p:nvPr/>
        </p:nvSpPr>
        <p:spPr bwMode="auto">
          <a:xfrm>
            <a:off x="5592273" y="1779725"/>
            <a:ext cx="1951527" cy="508996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40" name="Group 26">
            <a:extLst>
              <a:ext uri="{FF2B5EF4-FFF2-40B4-BE49-F238E27FC236}">
                <a16:creationId xmlns:a16="http://schemas.microsoft.com/office/drawing/2014/main" id="{B413E4A6-3491-3EC4-B6D1-5175AD47351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19604" y="2209800"/>
            <a:ext cx="457186" cy="580285"/>
            <a:chOff x="2308" y="1513"/>
            <a:chExt cx="1162" cy="2570"/>
          </a:xfrm>
        </p:grpSpPr>
        <p:grpSp>
          <p:nvGrpSpPr>
            <p:cNvPr id="141" name="Group 27">
              <a:extLst>
                <a:ext uri="{FF2B5EF4-FFF2-40B4-BE49-F238E27FC236}">
                  <a16:creationId xmlns:a16="http://schemas.microsoft.com/office/drawing/2014/main" id="{B956B47E-FA24-13FF-C1A2-F993682E4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49" name="Freeform 28">
                <a:extLst>
                  <a:ext uri="{FF2B5EF4-FFF2-40B4-BE49-F238E27FC236}">
                    <a16:creationId xmlns:a16="http://schemas.microsoft.com/office/drawing/2014/main" id="{A27E27BB-5403-1DF3-2296-E9B2E794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Freeform 29">
                <a:extLst>
                  <a:ext uri="{FF2B5EF4-FFF2-40B4-BE49-F238E27FC236}">
                    <a16:creationId xmlns:a16="http://schemas.microsoft.com/office/drawing/2014/main" id="{1E305699-B28D-2422-3927-55E2044EE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Freeform 30">
                <a:extLst>
                  <a:ext uri="{FF2B5EF4-FFF2-40B4-BE49-F238E27FC236}">
                    <a16:creationId xmlns:a16="http://schemas.microsoft.com/office/drawing/2014/main" id="{0FE13CA5-614F-4612-9EB2-0D0ABDDE3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Freeform 31">
                <a:extLst>
                  <a:ext uri="{FF2B5EF4-FFF2-40B4-BE49-F238E27FC236}">
                    <a16:creationId xmlns:a16="http://schemas.microsoft.com/office/drawing/2014/main" id="{BD15761B-3D11-868F-9758-78E2C7943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Freeform 32">
                <a:extLst>
                  <a:ext uri="{FF2B5EF4-FFF2-40B4-BE49-F238E27FC236}">
                    <a16:creationId xmlns:a16="http://schemas.microsoft.com/office/drawing/2014/main" id="{236F231D-E568-E23A-D5A5-28ECD499E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Freeform 33">
                <a:extLst>
                  <a:ext uri="{FF2B5EF4-FFF2-40B4-BE49-F238E27FC236}">
                    <a16:creationId xmlns:a16="http://schemas.microsoft.com/office/drawing/2014/main" id="{7AABD6B1-072F-5F46-F9BD-75C517AAF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2" name="Freeform 34">
              <a:extLst>
                <a:ext uri="{FF2B5EF4-FFF2-40B4-BE49-F238E27FC236}">
                  <a16:creationId xmlns:a16="http://schemas.microsoft.com/office/drawing/2014/main" id="{BF566460-61E3-8E81-2928-32D523E2A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35">
              <a:extLst>
                <a:ext uri="{FF2B5EF4-FFF2-40B4-BE49-F238E27FC236}">
                  <a16:creationId xmlns:a16="http://schemas.microsoft.com/office/drawing/2014/main" id="{BC00E1B4-D7FC-9AFA-295B-8435C4A03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Oval 36">
              <a:extLst>
                <a:ext uri="{FF2B5EF4-FFF2-40B4-BE49-F238E27FC236}">
                  <a16:creationId xmlns:a16="http://schemas.microsoft.com/office/drawing/2014/main" id="{8491D013-1331-6F1C-A2E2-EDDDA5FFF0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5" name="Oval 37">
              <a:extLst>
                <a:ext uri="{FF2B5EF4-FFF2-40B4-BE49-F238E27FC236}">
                  <a16:creationId xmlns:a16="http://schemas.microsoft.com/office/drawing/2014/main" id="{DA8F0867-C170-B322-1A8E-7DC46D37CF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6" name="Oval 38">
              <a:extLst>
                <a:ext uri="{FF2B5EF4-FFF2-40B4-BE49-F238E27FC236}">
                  <a16:creationId xmlns:a16="http://schemas.microsoft.com/office/drawing/2014/main" id="{3D9B6E92-5988-F979-1FA3-E720578DEB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7" name="Oval 39">
              <a:extLst>
                <a:ext uri="{FF2B5EF4-FFF2-40B4-BE49-F238E27FC236}">
                  <a16:creationId xmlns:a16="http://schemas.microsoft.com/office/drawing/2014/main" id="{0074B888-4386-9F5C-B99B-E9E9B901E1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8" name="Oval 40">
              <a:extLst>
                <a:ext uri="{FF2B5EF4-FFF2-40B4-BE49-F238E27FC236}">
                  <a16:creationId xmlns:a16="http://schemas.microsoft.com/office/drawing/2014/main" id="{2069E727-DA2E-F53D-E162-F9C09BD1F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grpSp>
        <p:nvGrpSpPr>
          <p:cNvPr id="166" name="Group 47">
            <a:extLst>
              <a:ext uri="{FF2B5EF4-FFF2-40B4-BE49-F238E27FC236}">
                <a16:creationId xmlns:a16="http://schemas.microsoft.com/office/drawing/2014/main" id="{B30593B7-FDF6-4E7E-7C3A-CE3D88EEE155}"/>
              </a:ext>
            </a:extLst>
          </p:cNvPr>
          <p:cNvGrpSpPr>
            <a:grpSpLocks/>
          </p:cNvGrpSpPr>
          <p:nvPr/>
        </p:nvGrpSpPr>
        <p:grpSpPr bwMode="auto">
          <a:xfrm>
            <a:off x="129242" y="2712097"/>
            <a:ext cx="556558" cy="857031"/>
            <a:chOff x="2593" y="768"/>
            <a:chExt cx="849" cy="1475"/>
          </a:xfrm>
        </p:grpSpPr>
        <p:sp>
          <p:nvSpPr>
            <p:cNvPr id="167" name="Freeform 48">
              <a:extLst>
                <a:ext uri="{FF2B5EF4-FFF2-40B4-BE49-F238E27FC236}">
                  <a16:creationId xmlns:a16="http://schemas.microsoft.com/office/drawing/2014/main" id="{78498F36-B397-37C7-3A4D-7E7D41E6C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49">
              <a:extLst>
                <a:ext uri="{FF2B5EF4-FFF2-40B4-BE49-F238E27FC236}">
                  <a16:creationId xmlns:a16="http://schemas.microsoft.com/office/drawing/2014/main" id="{8BCAC2DC-9F74-B513-D4C7-D870AF0F2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50">
              <a:extLst>
                <a:ext uri="{FF2B5EF4-FFF2-40B4-BE49-F238E27FC236}">
                  <a16:creationId xmlns:a16="http://schemas.microsoft.com/office/drawing/2014/main" id="{41C35A12-6F05-46C2-AB6F-BD4DE7002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51">
              <a:extLst>
                <a:ext uri="{FF2B5EF4-FFF2-40B4-BE49-F238E27FC236}">
                  <a16:creationId xmlns:a16="http://schemas.microsoft.com/office/drawing/2014/main" id="{ED87F3D7-7C26-39EC-00FB-6F9978AE5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52">
              <a:extLst>
                <a:ext uri="{FF2B5EF4-FFF2-40B4-BE49-F238E27FC236}">
                  <a16:creationId xmlns:a16="http://schemas.microsoft.com/office/drawing/2014/main" id="{A1E8D32E-1D7D-C828-9DFF-EE39B02CC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53">
              <a:extLst>
                <a:ext uri="{FF2B5EF4-FFF2-40B4-BE49-F238E27FC236}">
                  <a16:creationId xmlns:a16="http://schemas.microsoft.com/office/drawing/2014/main" id="{7DF88C4E-424A-0885-5799-A971D3D8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54">
              <a:extLst>
                <a:ext uri="{FF2B5EF4-FFF2-40B4-BE49-F238E27FC236}">
                  <a16:creationId xmlns:a16="http://schemas.microsoft.com/office/drawing/2014/main" id="{04A0DDF8-C351-53D5-9FBD-FBA1A174C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4" name="Group 55">
              <a:extLst>
                <a:ext uri="{FF2B5EF4-FFF2-40B4-BE49-F238E27FC236}">
                  <a16:creationId xmlns:a16="http://schemas.microsoft.com/office/drawing/2014/main" id="{CADA6588-DFF7-4124-C2F3-0E68FC4333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75" name="Freeform 56">
                <a:extLst>
                  <a:ext uri="{FF2B5EF4-FFF2-40B4-BE49-F238E27FC236}">
                    <a16:creationId xmlns:a16="http://schemas.microsoft.com/office/drawing/2014/main" id="{EE81AD92-FB86-FFE6-3FC0-880E03263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Freeform 57">
                <a:extLst>
                  <a:ext uri="{FF2B5EF4-FFF2-40B4-BE49-F238E27FC236}">
                    <a16:creationId xmlns:a16="http://schemas.microsoft.com/office/drawing/2014/main" id="{1DBEADD5-4FF8-8FE5-1D2B-75A56FE4C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CA08AA-FD97-797D-3714-440A4A5C074A}"/>
              </a:ext>
            </a:extLst>
          </p:cNvPr>
          <p:cNvGrpSpPr/>
          <p:nvPr/>
        </p:nvGrpSpPr>
        <p:grpSpPr>
          <a:xfrm>
            <a:off x="2607598" y="4484913"/>
            <a:ext cx="5469602" cy="2286000"/>
            <a:chOff x="2607598" y="4484913"/>
            <a:chExt cx="5469602" cy="2286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0568FAD-1F74-7908-2F78-1473F7479601}"/>
                </a:ext>
              </a:extLst>
            </p:cNvPr>
            <p:cNvCxnSpPr/>
            <p:nvPr/>
          </p:nvCxnSpPr>
          <p:spPr bwMode="auto">
            <a:xfrm>
              <a:off x="3109198" y="5334000"/>
              <a:ext cx="2448790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0B70B6B-66E9-C3ED-8600-4ABC4E82A4CC}"/>
                </a:ext>
              </a:extLst>
            </p:cNvPr>
            <p:cNvCxnSpPr/>
            <p:nvPr/>
          </p:nvCxnSpPr>
          <p:spPr bwMode="auto">
            <a:xfrm>
              <a:off x="5628410" y="5029200"/>
              <a:ext cx="2448790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50B101A-D1B5-E950-4C62-5E5F58A84DD8}"/>
                </a:ext>
              </a:extLst>
            </p:cNvPr>
            <p:cNvSpPr/>
            <p:nvPr/>
          </p:nvSpPr>
          <p:spPr bwMode="auto">
            <a:xfrm>
              <a:off x="5539516" y="4971472"/>
              <a:ext cx="108000" cy="108000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CF04E3D-3404-884C-383F-F557EA9369F5}"/>
                </a:ext>
              </a:extLst>
            </p:cNvPr>
            <p:cNvSpPr/>
            <p:nvPr/>
          </p:nvSpPr>
          <p:spPr bwMode="auto">
            <a:xfrm>
              <a:off x="5526188" y="5283728"/>
              <a:ext cx="108000" cy="108000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BF6C1F2-AA69-B029-E248-414525C9B6A6}"/>
                </a:ext>
              </a:extLst>
            </p:cNvPr>
            <p:cNvGrpSpPr/>
            <p:nvPr/>
          </p:nvGrpSpPr>
          <p:grpSpPr>
            <a:xfrm>
              <a:off x="5201088" y="4484913"/>
              <a:ext cx="742512" cy="2286000"/>
              <a:chOff x="5130603" y="4484913"/>
              <a:chExt cx="742512" cy="228600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D4BDC50-D83C-798B-AD74-F14B4546B7A6}"/>
                  </a:ext>
                </a:extLst>
              </p:cNvPr>
              <p:cNvCxnSpPr/>
              <p:nvPr/>
            </p:nvCxnSpPr>
            <p:spPr bwMode="auto">
              <a:xfrm>
                <a:off x="5515430" y="4484913"/>
                <a:ext cx="0" cy="22860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D4727AC-F9E7-F018-A3CB-C95059933C25}"/>
                  </a:ext>
                </a:extLst>
              </p:cNvPr>
              <p:cNvSpPr/>
              <p:nvPr/>
            </p:nvSpPr>
            <p:spPr>
              <a:xfrm>
                <a:off x="5130603" y="6259287"/>
                <a:ext cx="7425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x=5 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ED8687-1426-08EC-EEA1-69F76A5F740C}"/>
                </a:ext>
              </a:extLst>
            </p:cNvPr>
            <p:cNvSpPr/>
            <p:nvPr/>
          </p:nvSpPr>
          <p:spPr>
            <a:xfrm>
              <a:off x="2607598" y="5105400"/>
              <a:ext cx="3642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EE700F-22B2-316B-D9C6-741630CE811D}"/>
                </a:ext>
              </a:extLst>
            </p:cNvPr>
            <p:cNvSpPr/>
            <p:nvPr/>
          </p:nvSpPr>
          <p:spPr>
            <a:xfrm>
              <a:off x="5656801" y="5105400"/>
              <a:ext cx="1204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f(5) = 3 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1A8A533-69F6-703B-24B8-C209F9C1EFC7}"/>
                </a:ext>
              </a:extLst>
            </p:cNvPr>
            <p:cNvSpPr/>
            <p:nvPr/>
          </p:nvSpPr>
          <p:spPr>
            <a:xfrm>
              <a:off x="5715000" y="4572000"/>
              <a:ext cx="21275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f(5.1) = 3.0002 </a:t>
              </a:r>
            </a:p>
          </p:txBody>
        </p:sp>
      </p:grpSp>
      <p:grpSp>
        <p:nvGrpSpPr>
          <p:cNvPr id="43" name="Group 26">
            <a:extLst>
              <a:ext uri="{FF2B5EF4-FFF2-40B4-BE49-F238E27FC236}">
                <a16:creationId xmlns:a16="http://schemas.microsoft.com/office/drawing/2014/main" id="{CC5DCC0C-7D45-DE1D-E33B-9886931BF82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28614" y="2543915"/>
            <a:ext cx="457186" cy="580285"/>
            <a:chOff x="2308" y="1513"/>
            <a:chExt cx="1162" cy="2570"/>
          </a:xfrm>
        </p:grpSpPr>
        <p:grpSp>
          <p:nvGrpSpPr>
            <p:cNvPr id="44" name="Group 27">
              <a:extLst>
                <a:ext uri="{FF2B5EF4-FFF2-40B4-BE49-F238E27FC236}">
                  <a16:creationId xmlns:a16="http://schemas.microsoft.com/office/drawing/2014/main" id="{590835F3-3843-9457-67B6-1AB382A978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8A4C3F86-4DF2-B07E-FE17-156B02470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B86123D5-36F4-0E55-A018-9F705A19E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0C1EA130-1F6D-1406-43C4-0029060D1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8326009B-2487-DACC-FFFB-033B1983C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B41703AC-AB3C-E1F8-FD2F-77FBA9C4C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33">
                <a:extLst>
                  <a:ext uri="{FF2B5EF4-FFF2-40B4-BE49-F238E27FC236}">
                    <a16:creationId xmlns:a16="http://schemas.microsoft.com/office/drawing/2014/main" id="{3672AA2F-640F-0F74-1A1B-A5A27A506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733E58F9-E6F2-34D2-AF86-7BCDD1146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7AF0841E-6476-7550-C7E8-51FFB06DB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Oval 36">
              <a:extLst>
                <a:ext uri="{FF2B5EF4-FFF2-40B4-BE49-F238E27FC236}">
                  <a16:creationId xmlns:a16="http://schemas.microsoft.com/office/drawing/2014/main" id="{1D8086E3-910B-5B41-BB1D-E6298A33BA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48" name="Oval 37">
              <a:extLst>
                <a:ext uri="{FF2B5EF4-FFF2-40B4-BE49-F238E27FC236}">
                  <a16:creationId xmlns:a16="http://schemas.microsoft.com/office/drawing/2014/main" id="{98B89A6F-C7E2-6DBD-0775-33AD512DCB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49" name="Oval 38">
              <a:extLst>
                <a:ext uri="{FF2B5EF4-FFF2-40B4-BE49-F238E27FC236}">
                  <a16:creationId xmlns:a16="http://schemas.microsoft.com/office/drawing/2014/main" id="{833A9A7C-D560-3A9A-FF84-F276B633DD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50" name="Oval 39">
              <a:extLst>
                <a:ext uri="{FF2B5EF4-FFF2-40B4-BE49-F238E27FC236}">
                  <a16:creationId xmlns:a16="http://schemas.microsoft.com/office/drawing/2014/main" id="{6A52A1E3-6DFF-62F9-5B73-CCF775C376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51" name="Oval 40">
              <a:extLst>
                <a:ext uri="{FF2B5EF4-FFF2-40B4-BE49-F238E27FC236}">
                  <a16:creationId xmlns:a16="http://schemas.microsoft.com/office/drawing/2014/main" id="{8BC28871-111C-AADD-57B5-A82B36340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grpSp>
        <p:nvGrpSpPr>
          <p:cNvPr id="3" name="Group 26">
            <a:extLst>
              <a:ext uri="{FF2B5EF4-FFF2-40B4-BE49-F238E27FC236}">
                <a16:creationId xmlns:a16="http://schemas.microsoft.com/office/drawing/2014/main" id="{9B936E9A-CCB9-3EE5-6D0D-C5FE00CE572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28614" y="3350312"/>
            <a:ext cx="457186" cy="580285"/>
            <a:chOff x="2308" y="1513"/>
            <a:chExt cx="1162" cy="2570"/>
          </a:xfrm>
        </p:grpSpPr>
        <p:grpSp>
          <p:nvGrpSpPr>
            <p:cNvPr id="5" name="Group 27">
              <a:extLst>
                <a:ext uri="{FF2B5EF4-FFF2-40B4-BE49-F238E27FC236}">
                  <a16:creationId xmlns:a16="http://schemas.microsoft.com/office/drawing/2014/main" id="{85C31DA4-7263-CE98-3A6B-E94FA1D4FD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3" name="Freeform 28">
                <a:extLst>
                  <a:ext uri="{FF2B5EF4-FFF2-40B4-BE49-F238E27FC236}">
                    <a16:creationId xmlns:a16="http://schemas.microsoft.com/office/drawing/2014/main" id="{90AFB9E7-F16B-6884-49F0-A1A9191F9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29">
                <a:extLst>
                  <a:ext uri="{FF2B5EF4-FFF2-40B4-BE49-F238E27FC236}">
                    <a16:creationId xmlns:a16="http://schemas.microsoft.com/office/drawing/2014/main" id="{3E9C37B3-55ED-CF8E-F11B-34AA20ECD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30">
                <a:extLst>
                  <a:ext uri="{FF2B5EF4-FFF2-40B4-BE49-F238E27FC236}">
                    <a16:creationId xmlns:a16="http://schemas.microsoft.com/office/drawing/2014/main" id="{20D51F0A-7996-A3D2-0BC5-703160212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EDAC1FC6-69F3-3B26-C0B3-C569094A4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AC6E9967-86E8-A455-9E69-B056E4098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C8E26EC0-3406-454A-D81C-2B8CDAADD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34">
              <a:extLst>
                <a:ext uri="{FF2B5EF4-FFF2-40B4-BE49-F238E27FC236}">
                  <a16:creationId xmlns:a16="http://schemas.microsoft.com/office/drawing/2014/main" id="{898430C8-9576-F592-8765-3339CDCA2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35">
              <a:extLst>
                <a:ext uri="{FF2B5EF4-FFF2-40B4-BE49-F238E27FC236}">
                  <a16:creationId xmlns:a16="http://schemas.microsoft.com/office/drawing/2014/main" id="{AD5A8ABF-CC6A-961F-5D85-F1F6F3441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Oval 36">
              <a:extLst>
                <a:ext uri="{FF2B5EF4-FFF2-40B4-BE49-F238E27FC236}">
                  <a16:creationId xmlns:a16="http://schemas.microsoft.com/office/drawing/2014/main" id="{A47E42B2-BDE6-4382-3C32-18679A773E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9" name="Oval 37">
              <a:extLst>
                <a:ext uri="{FF2B5EF4-FFF2-40B4-BE49-F238E27FC236}">
                  <a16:creationId xmlns:a16="http://schemas.microsoft.com/office/drawing/2014/main" id="{56CA2F42-7217-C588-2938-BA88E5CF04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0" name="Oval 38">
              <a:extLst>
                <a:ext uri="{FF2B5EF4-FFF2-40B4-BE49-F238E27FC236}">
                  <a16:creationId xmlns:a16="http://schemas.microsoft.com/office/drawing/2014/main" id="{626C5294-F766-A78E-D68A-93EE1815D8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1" name="Oval 39">
              <a:extLst>
                <a:ext uri="{FF2B5EF4-FFF2-40B4-BE49-F238E27FC236}">
                  <a16:creationId xmlns:a16="http://schemas.microsoft.com/office/drawing/2014/main" id="{74C40BF9-59C3-7FB2-2380-4FC111E685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2" name="Oval 40">
              <a:extLst>
                <a:ext uri="{FF2B5EF4-FFF2-40B4-BE49-F238E27FC236}">
                  <a16:creationId xmlns:a16="http://schemas.microsoft.com/office/drawing/2014/main" id="{FD558372-F8DB-140A-E5A1-27A766E90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458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1339D58C-B47A-465B-9F0C-2E1990E21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Objects, Predicates, &amp; Relations</a:t>
            </a:r>
            <a:endParaRPr lang="en-CA" altLang="en-US" dirty="0"/>
          </a:p>
        </p:txBody>
      </p:sp>
      <p:sp>
        <p:nvSpPr>
          <p:cNvPr id="29" name="AutoShape 55">
            <a:extLst>
              <a:ext uri="{FF2B5EF4-FFF2-40B4-BE49-F238E27FC236}">
                <a16:creationId xmlns:a16="http://schemas.microsoft.com/office/drawing/2014/main" id="{446D3256-D254-4E70-903A-5E20BD641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17" y="838200"/>
            <a:ext cx="6540483" cy="3429000"/>
          </a:xfrm>
          <a:prstGeom prst="wedgeRoundRectCallout">
            <a:avLst>
              <a:gd name="adj1" fmla="val -36967"/>
              <a:gd name="adj2" fmla="val 54122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Predicates: </a:t>
            </a:r>
            <a:r>
              <a:rPr lang="en-US" altLang="en-US" sz="2400" dirty="0">
                <a:solidFill>
                  <a:srgbClr val="FFC000"/>
                </a:solidFill>
              </a:rPr>
              <a:t>boy(x)</a:t>
            </a:r>
            <a:r>
              <a:rPr lang="en-US" altLang="en-US" sz="2400" dirty="0">
                <a:solidFill>
                  <a:srgbClr val="FFFFFF"/>
                </a:solidFill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</a:rPr>
              <a:t>father(x)</a:t>
            </a:r>
            <a:r>
              <a:rPr lang="en-US" altLang="en-US" sz="2400" dirty="0">
                <a:solidFill>
                  <a:srgbClr val="FFFFFF"/>
                </a:solidFill>
              </a:rPr>
              <a:t>, ...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  is True if and only if object 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n-US" altLang="en-US" sz="2400" dirty="0"/>
              <a:t> has stated property.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Relations:  </a:t>
            </a:r>
            <a:r>
              <a:rPr lang="en-US" altLang="en-US" sz="2400" dirty="0">
                <a:solidFill>
                  <a:srgbClr val="FFC000"/>
                </a:solidFill>
              </a:rPr>
              <a:t>loves(b,g)</a:t>
            </a:r>
            <a:r>
              <a:rPr lang="en-US" altLang="en-US" sz="2400" dirty="0">
                <a:solidFill>
                  <a:srgbClr val="FFFFFF"/>
                </a:solidFill>
              </a:rPr>
              <a:t>, </a:t>
            </a:r>
            <a:r>
              <a:rPr lang="en-US" altLang="en-US" sz="2400" dirty="0" err="1">
                <a:solidFill>
                  <a:srgbClr val="FFC000"/>
                </a:solidFill>
              </a:rPr>
              <a:t>fatherOf</a:t>
            </a:r>
            <a:r>
              <a:rPr lang="en-US" altLang="en-US" sz="2400" dirty="0">
                <a:solidFill>
                  <a:srgbClr val="FFC000"/>
                </a:solidFill>
              </a:rPr>
              <a:t>(</a:t>
            </a:r>
            <a:r>
              <a:rPr lang="en-US" altLang="en-US" sz="2400" dirty="0" err="1">
                <a:solidFill>
                  <a:srgbClr val="FFC000"/>
                </a:solidFill>
              </a:rPr>
              <a:t>x,y</a:t>
            </a:r>
            <a:r>
              <a:rPr lang="en-US" altLang="en-US" sz="2400" dirty="0">
                <a:solidFill>
                  <a:srgbClr val="FFC000"/>
                </a:solidFill>
              </a:rPr>
              <a:t>)</a:t>
            </a:r>
            <a:r>
              <a:rPr lang="en-US" altLang="en-US" sz="2400" dirty="0">
                <a:solidFill>
                  <a:srgbClr val="FFFFFF"/>
                </a:solidFill>
              </a:rPr>
              <a:t>, ...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  is True if and only if objects have stated relation.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Defining: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C000"/>
                </a:solidFill>
              </a:rPr>
              <a:t>   </a:t>
            </a:r>
            <a:r>
              <a:rPr lang="en-CA" altLang="en-US" sz="2400" dirty="0" err="1">
                <a:solidFill>
                  <a:srgbClr val="FFC000"/>
                </a:solidFill>
              </a:rPr>
              <a:t>fatherOf</a:t>
            </a:r>
            <a:r>
              <a:rPr lang="en-CA" altLang="en-US" sz="2400" dirty="0">
                <a:solidFill>
                  <a:srgbClr val="FFC000"/>
                </a:solidFill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</a:rPr>
              <a:t>x,y</a:t>
            </a:r>
            <a:r>
              <a:rPr lang="en-CA" altLang="en-US" sz="2400" dirty="0">
                <a:solidFill>
                  <a:srgbClr val="FFC000"/>
                </a:solidFill>
              </a:rPr>
              <a:t>)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lang="en-CA" altLang="en-US" sz="2400" dirty="0">
                <a:solidFill>
                  <a:srgbClr val="FFC000"/>
                </a:solidFill>
              </a:rPr>
              <a:t>x</a:t>
            </a:r>
            <a:r>
              <a:rPr lang="en-CA" altLang="en-US" sz="2400" dirty="0"/>
              <a:t> is </a:t>
            </a:r>
            <a:r>
              <a:rPr lang="en-CA" altLang="en-US" sz="2400" dirty="0">
                <a:solidFill>
                  <a:srgbClr val="FFC000"/>
                </a:solidFill>
              </a:rPr>
              <a:t>y</a:t>
            </a:r>
            <a:r>
              <a:rPr lang="en-CA" altLang="en-US" sz="2400" dirty="0"/>
              <a:t>’s father”.</a:t>
            </a:r>
            <a:r>
              <a:rPr lang="en-CA" altLang="en-US" sz="2400" dirty="0">
                <a:solidFill>
                  <a:srgbClr val="FFC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   father(x)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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y </a:t>
            </a:r>
            <a:r>
              <a:rPr lang="en-CA" altLang="en-US" sz="2400" dirty="0" err="1">
                <a:solidFill>
                  <a:srgbClr val="FFC000"/>
                </a:solidFill>
                <a:sym typeface="Symbol" pitchFamily="18" charset="2"/>
              </a:rPr>
              <a:t>f</a:t>
            </a:r>
            <a:r>
              <a:rPr lang="en-CA" altLang="en-US" sz="2400" dirty="0" err="1">
                <a:solidFill>
                  <a:srgbClr val="FFC000"/>
                </a:solidFill>
              </a:rPr>
              <a:t>atherOf</a:t>
            </a:r>
            <a:r>
              <a:rPr lang="en-CA" altLang="en-US" sz="2400" dirty="0">
                <a:solidFill>
                  <a:srgbClr val="FFC000"/>
                </a:solidFill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</a:rPr>
              <a:t>x,y</a:t>
            </a:r>
            <a:r>
              <a:rPr lang="en-CA" altLang="en-US" sz="2400" dirty="0">
                <a:solidFill>
                  <a:srgbClr val="FFC00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C000"/>
                </a:solidFill>
              </a:rPr>
              <a:t>   daughter(</a:t>
            </a:r>
            <a:r>
              <a:rPr lang="en-CA" altLang="en-US" sz="2400" dirty="0" err="1">
                <a:solidFill>
                  <a:srgbClr val="FFC000"/>
                </a:solidFill>
              </a:rPr>
              <a:t>y,x</a:t>
            </a:r>
            <a:r>
              <a:rPr lang="en-CA" altLang="en-US" sz="2400" dirty="0">
                <a:solidFill>
                  <a:srgbClr val="FFC000"/>
                </a:solidFill>
              </a:rPr>
              <a:t>)  iff  father(</a:t>
            </a:r>
            <a:r>
              <a:rPr lang="en-CA" altLang="en-US" sz="2400" dirty="0" err="1">
                <a:solidFill>
                  <a:srgbClr val="FFC000"/>
                </a:solidFill>
              </a:rPr>
              <a:t>x,y</a:t>
            </a:r>
            <a:r>
              <a:rPr lang="en-CA" altLang="en-US" sz="2400" dirty="0">
                <a:solidFill>
                  <a:srgbClr val="FFC000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girl(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y) </a:t>
            </a:r>
          </a:p>
        </p:txBody>
      </p:sp>
      <p:pic>
        <p:nvPicPr>
          <p:cNvPr id="53" name="Picture 5" descr="j0116172">
            <a:extLst>
              <a:ext uri="{FF2B5EF4-FFF2-40B4-BE49-F238E27FC236}">
                <a16:creationId xmlns:a16="http://schemas.microsoft.com/office/drawing/2014/main" id="{70311BCF-E392-49FD-B1FA-2530121E8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47" y="5638799"/>
            <a:ext cx="820248" cy="111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 descr="https://cdn.cnn.com/cnnnext/dam/assets/150717181134-black-fathers-exlarge-169.jpg">
            <a:extLst>
              <a:ext uri="{FF2B5EF4-FFF2-40B4-BE49-F238E27FC236}">
                <a16:creationId xmlns:a16="http://schemas.microsoft.com/office/drawing/2014/main" id="{F7D161A0-A68A-407A-8C33-888874180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76800"/>
            <a:ext cx="3187683" cy="179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E66C23-E2C6-A1B2-C693-64F7B9C635E8}"/>
              </a:ext>
            </a:extLst>
          </p:cNvPr>
          <p:cNvSpPr txBox="1"/>
          <p:nvPr/>
        </p:nvSpPr>
        <p:spPr>
          <a:xfrm>
            <a:off x="2209800" y="3048000"/>
            <a:ext cx="580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B30BD1-4D7F-451C-9DE0-8D4ADBB801C8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F4A305F-2B4E-C8A3-FEFE-A3B368BE9BC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Review</a:t>
            </a:r>
          </a:p>
        </p:txBody>
      </p:sp>
      <p:grpSp>
        <p:nvGrpSpPr>
          <p:cNvPr id="13" name="Group 29">
            <a:extLst>
              <a:ext uri="{FF2B5EF4-FFF2-40B4-BE49-F238E27FC236}">
                <a16:creationId xmlns:a16="http://schemas.microsoft.com/office/drawing/2014/main" id="{CA86BD76-6DE5-2FB6-E997-AB8CDE5823A1}"/>
              </a:ext>
            </a:extLst>
          </p:cNvPr>
          <p:cNvGrpSpPr>
            <a:grpSpLocks/>
          </p:cNvGrpSpPr>
          <p:nvPr/>
        </p:nvGrpSpPr>
        <p:grpSpPr bwMode="auto">
          <a:xfrm>
            <a:off x="7497252" y="991728"/>
            <a:ext cx="1189548" cy="1252690"/>
            <a:chOff x="2065" y="1551"/>
            <a:chExt cx="1628" cy="1988"/>
          </a:xfrm>
        </p:grpSpPr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7D413E06-7F54-0FEA-3545-5D6015CC3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DC834301-FB2E-C3AC-931F-63DB3737C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5242F2EF-EA08-83E1-7340-6C87B1154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B891F3AB-65FC-D16F-1E8F-8D834A04F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2F78C547-1061-2C24-D1EB-81D9A7BA4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333C962B-6CDD-2372-3E3D-3CFAA185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28F586E6-F42D-11A7-C6BF-824A46A0B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F0E696E1-B730-96CA-666D-9838329BD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B902D274-4060-B471-E960-01340C56F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3" name="Freeform 532">
              <a:extLst>
                <a:ext uri="{FF2B5EF4-FFF2-40B4-BE49-F238E27FC236}">
                  <a16:creationId xmlns:a16="http://schemas.microsoft.com/office/drawing/2014/main" id="{4B8C6A98-FC6F-8D48-F88B-97299A663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4" name="Freeform 534">
              <a:extLst>
                <a:ext uri="{FF2B5EF4-FFF2-40B4-BE49-F238E27FC236}">
                  <a16:creationId xmlns:a16="http://schemas.microsoft.com/office/drawing/2014/main" id="{5F41CB9E-0DCF-70EA-00DA-018E0A3E6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id="{8B26EC13-07DA-AE70-42AE-AE621CF7A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6" name="Freeform 42">
              <a:extLst>
                <a:ext uri="{FF2B5EF4-FFF2-40B4-BE49-F238E27FC236}">
                  <a16:creationId xmlns:a16="http://schemas.microsoft.com/office/drawing/2014/main" id="{2496FC8C-58E2-B6A5-534E-07CA51CA2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D7717B42-292C-C877-502E-9B3D97559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8" name="Freeform 44">
              <a:extLst>
                <a:ext uri="{FF2B5EF4-FFF2-40B4-BE49-F238E27FC236}">
                  <a16:creationId xmlns:a16="http://schemas.microsoft.com/office/drawing/2014/main" id="{BB8A1E68-4DBD-340D-FBBE-2029C746B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8ABDA526-DF5E-5287-AB97-4A8554517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E5824325-B230-7FC2-DA6A-21F136CCF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32" name="AutoShape 35">
            <a:extLst>
              <a:ext uri="{FF2B5EF4-FFF2-40B4-BE49-F238E27FC236}">
                <a16:creationId xmlns:a16="http://schemas.microsoft.com/office/drawing/2014/main" id="{C5163B12-879F-292B-BA1A-36345AA08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26" y="2743200"/>
            <a:ext cx="2653166" cy="990600"/>
          </a:xfrm>
          <a:prstGeom prst="wedgeRoundRectCallout">
            <a:avLst>
              <a:gd name="adj1" fmla="val 55597"/>
              <a:gd name="adj2" fmla="val 9398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 </a:t>
            </a:r>
            <a:r>
              <a:rPr lang="en-CA" altLang="en-US" sz="2400" dirty="0"/>
              <a:t> is A for </a:t>
            </a:r>
            <a:r>
              <a:rPr lang="en-CA" altLang="en-US" sz="2400" dirty="0" err="1"/>
              <a:t>forAll</a:t>
            </a:r>
            <a:endParaRPr lang="en-US" altLang="en-US" sz="2400" dirty="0">
              <a:solidFill>
                <a:srgbClr val="FFC000"/>
              </a:solidFill>
              <a:latin typeface="Symbol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/>
              <a:t> is E for Exists</a:t>
            </a:r>
          </a:p>
          <a:p>
            <a:pPr eaLnBrk="1" hangingPunct="1">
              <a:spcBef>
                <a:spcPct val="0"/>
              </a:spcBef>
              <a:buNone/>
            </a:pPr>
            <a:endParaRPr lang="en-CA" altLang="en-US" sz="2400" dirty="0"/>
          </a:p>
        </p:txBody>
      </p:sp>
      <p:sp>
        <p:nvSpPr>
          <p:cNvPr id="33" name="AutoShape 35">
            <a:extLst>
              <a:ext uri="{FF2B5EF4-FFF2-40B4-BE49-F238E27FC236}">
                <a16:creationId xmlns:a16="http://schemas.microsoft.com/office/drawing/2014/main" id="{70ABF996-FA8C-C467-0C07-973C4AE73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400" y="2478000"/>
            <a:ext cx="4644000" cy="1332000"/>
          </a:xfrm>
          <a:prstGeom prst="wedgeRoundRectCallout">
            <a:avLst>
              <a:gd name="adj1" fmla="val 11052"/>
              <a:gd name="adj2" fmla="val -59050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Be sure to know what these mean</a:t>
            </a:r>
            <a:br>
              <a:rPr lang="en-US" altLang="en-US" sz="2400" dirty="0"/>
            </a:br>
            <a:r>
              <a:rPr lang="en-US" altLang="en-US" sz="2400" dirty="0"/>
              <a:t>and the difference between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"$ </a:t>
            </a:r>
            <a:r>
              <a:rPr lang="en-US" altLang="en-US" sz="2400" dirty="0"/>
              <a:t>and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 $"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56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Line 15"/>
          <p:cNvSpPr>
            <a:spLocks noChangeShapeType="1"/>
          </p:cNvSpPr>
          <p:nvPr/>
        </p:nvSpPr>
        <p:spPr bwMode="auto">
          <a:xfrm>
            <a:off x="5410200" y="410845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324611" name="Line 16"/>
          <p:cNvSpPr>
            <a:spLocks noChangeShapeType="1"/>
          </p:cNvSpPr>
          <p:nvPr/>
        </p:nvSpPr>
        <p:spPr bwMode="auto">
          <a:xfrm>
            <a:off x="5715000" y="625475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324616" name="Line 25"/>
          <p:cNvSpPr>
            <a:spLocks noChangeShapeType="1"/>
          </p:cNvSpPr>
          <p:nvPr/>
        </p:nvSpPr>
        <p:spPr bwMode="auto">
          <a:xfrm>
            <a:off x="8229600" y="6561138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324617" name="Line 26"/>
          <p:cNvSpPr>
            <a:spLocks noChangeShapeType="1"/>
          </p:cNvSpPr>
          <p:nvPr/>
        </p:nvSpPr>
        <p:spPr bwMode="auto">
          <a:xfrm>
            <a:off x="6705600" y="73152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324620" name="Rectangle 33"/>
          <p:cNvSpPr>
            <a:spLocks noChangeArrowheads="1"/>
          </p:cNvSpPr>
          <p:nvPr/>
        </p:nvSpPr>
        <p:spPr bwMode="auto">
          <a:xfrm>
            <a:off x="7286625" y="1477963"/>
            <a:ext cx="79851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i="0" dirty="0">
                <a:solidFill>
                  <a:srgbClr val="FFFFFF"/>
                </a:solidFill>
              </a:rPr>
              <a:t>John</a:t>
            </a:r>
            <a:endParaRPr lang="en-CA" altLang="en-US" sz="1600" i="0" dirty="0">
              <a:solidFill>
                <a:srgbClr val="FFFFFF"/>
              </a:solidFill>
            </a:endParaRPr>
          </a:p>
        </p:txBody>
      </p:sp>
      <p:sp>
        <p:nvSpPr>
          <p:cNvPr id="144" name="Rectangle 4"/>
          <p:cNvSpPr txBox="1">
            <a:spLocks noChangeArrowheads="1"/>
          </p:cNvSpPr>
          <p:nvPr/>
        </p:nvSpPr>
        <p:spPr bwMode="auto">
          <a:xfrm>
            <a:off x="76200" y="876300"/>
            <a:ext cx="6705600" cy="19431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FFC000"/>
                </a:solidFill>
                <a:latin typeface="Times New Roman"/>
              </a:rPr>
              <a:t>“There is a politician that is </a:t>
            </a:r>
            <a:r>
              <a:rPr lang="en-US" sz="2400" kern="0">
                <a:solidFill>
                  <a:srgbClr val="FFC000"/>
                </a:solidFill>
                <a:latin typeface="Times New Roman"/>
              </a:rPr>
              <a:t>loved by everyone</a:t>
            </a:r>
            <a:r>
              <a:rPr lang="en-US" sz="2400" kern="0" dirty="0">
                <a:solidFill>
                  <a:srgbClr val="FFC000"/>
                </a:solidFill>
                <a:latin typeface="Times New Roman"/>
              </a:rPr>
              <a:t>.”</a:t>
            </a:r>
          </a:p>
        </p:txBody>
      </p:sp>
      <p:sp>
        <p:nvSpPr>
          <p:cNvPr id="324640" name="Text Box 74"/>
          <p:cNvSpPr txBox="1">
            <a:spLocks noChangeArrowheads="1"/>
          </p:cNvSpPr>
          <p:nvPr/>
        </p:nvSpPr>
        <p:spPr bwMode="auto">
          <a:xfrm>
            <a:off x="304800" y="2997200"/>
            <a:ext cx="5737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i="0">
                <a:solidFill>
                  <a:srgbClr val="FFC000"/>
                </a:solidFill>
              </a:rPr>
              <a:t>politician</a:t>
            </a:r>
            <a:r>
              <a:rPr lang="en-US" altLang="en-US" i="0" dirty="0">
                <a:solidFill>
                  <a:srgbClr val="FFC000"/>
                </a:solidFill>
              </a:rPr>
              <a:t>,</a:t>
            </a:r>
            <a:r>
              <a:rPr lang="en-US" altLang="en-US" i="0" dirty="0">
                <a:solidFill>
                  <a:srgbClr val="FFFFFF"/>
                </a:solidFill>
              </a:rPr>
              <a:t> </a:t>
            </a:r>
            <a:r>
              <a:rPr lang="en-US" altLang="en-US" i="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i="0" dirty="0">
                <a:solidFill>
                  <a:srgbClr val="FFC000"/>
                </a:solidFill>
              </a:rPr>
              <a:t>voters, Loves(v, p)</a:t>
            </a:r>
          </a:p>
        </p:txBody>
      </p:sp>
      <p:sp>
        <p:nvSpPr>
          <p:cNvPr id="324641" name="Text Box 78"/>
          <p:cNvSpPr txBox="1">
            <a:spLocks noChangeArrowheads="1"/>
          </p:cNvSpPr>
          <p:nvPr/>
        </p:nvSpPr>
        <p:spPr bwMode="auto">
          <a:xfrm>
            <a:off x="304800" y="3733800"/>
            <a:ext cx="5532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i="0" dirty="0">
                <a:solidFill>
                  <a:srgbClr val="FFC000"/>
                </a:solidFill>
              </a:rPr>
              <a:t>voters, </a:t>
            </a:r>
            <a:r>
              <a:rPr lang="en-US" altLang="en-US" i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i="0">
                <a:solidFill>
                  <a:srgbClr val="FFC000"/>
                </a:solidFill>
              </a:rPr>
              <a:t>politician</a:t>
            </a:r>
            <a:r>
              <a:rPr lang="en-US" altLang="en-US" i="0" dirty="0">
                <a:solidFill>
                  <a:srgbClr val="FFC000"/>
                </a:solidFill>
              </a:rPr>
              <a:t>,</a:t>
            </a:r>
            <a:r>
              <a:rPr lang="en-US" altLang="en-US" i="0" dirty="0">
                <a:solidFill>
                  <a:srgbClr val="FFFFFF"/>
                </a:solidFill>
              </a:rPr>
              <a:t> </a:t>
            </a:r>
            <a:r>
              <a:rPr lang="en-US" altLang="en-US" i="0" dirty="0">
                <a:solidFill>
                  <a:srgbClr val="FFC000"/>
                </a:solidFill>
              </a:rPr>
              <a:t>Loves(v, p)</a:t>
            </a:r>
          </a:p>
        </p:txBody>
      </p:sp>
      <p:sp>
        <p:nvSpPr>
          <p:cNvPr id="57" name="Rectangle 4"/>
          <p:cNvSpPr txBox="1">
            <a:spLocks noChangeArrowheads="1"/>
          </p:cNvSpPr>
          <p:nvPr/>
        </p:nvSpPr>
        <p:spPr bwMode="auto">
          <a:xfrm>
            <a:off x="76200" y="4648200"/>
            <a:ext cx="6705600" cy="19431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kern="0">
                <a:solidFill>
                  <a:srgbClr val="FFC000"/>
                </a:solidFill>
                <a:latin typeface="Times New Roman"/>
              </a:rPr>
              <a:t>“Every </a:t>
            </a:r>
            <a:r>
              <a:rPr lang="en-US" sz="2400" kern="0" dirty="0">
                <a:solidFill>
                  <a:srgbClr val="FFC000"/>
                </a:solidFill>
                <a:latin typeface="Times New Roman"/>
              </a:rPr>
              <a:t>voter loves some politician.”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785598-D4E1-49E5-A263-3795352F1E5A}"/>
              </a:ext>
            </a:extLst>
          </p:cNvPr>
          <p:cNvGrpSpPr/>
          <p:nvPr/>
        </p:nvGrpSpPr>
        <p:grpSpPr>
          <a:xfrm>
            <a:off x="7086600" y="762000"/>
            <a:ext cx="1962150" cy="2036764"/>
            <a:chOff x="7086600" y="762000"/>
            <a:chExt cx="1962150" cy="2036764"/>
          </a:xfrm>
        </p:grpSpPr>
        <p:sp>
          <p:nvSpPr>
            <p:cNvPr id="324618" name="Rectangle 31"/>
            <p:cNvSpPr>
              <a:spLocks noChangeArrowheads="1"/>
            </p:cNvSpPr>
            <p:nvPr/>
          </p:nvSpPr>
          <p:spPr bwMode="auto">
            <a:xfrm>
              <a:off x="7286625" y="1927225"/>
              <a:ext cx="79851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 dirty="0">
                  <a:solidFill>
                    <a:srgbClr val="FFFFFF"/>
                  </a:solidFill>
                </a:rPr>
                <a:t>Fred</a:t>
              </a:r>
              <a:endParaRPr lang="en-CA" altLang="en-US" sz="1600" i="0" dirty="0">
                <a:solidFill>
                  <a:srgbClr val="FFFFFF"/>
                </a:solidFill>
              </a:endParaRPr>
            </a:p>
          </p:txBody>
        </p:sp>
        <p:sp>
          <p:nvSpPr>
            <p:cNvPr id="324619" name="Rectangle 32"/>
            <p:cNvSpPr>
              <a:spLocks noChangeArrowheads="1"/>
            </p:cNvSpPr>
            <p:nvPr/>
          </p:nvSpPr>
          <p:spPr bwMode="auto">
            <a:xfrm>
              <a:off x="8085138" y="1477963"/>
              <a:ext cx="96361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>
                  <a:solidFill>
                    <a:srgbClr val="FFFFFF"/>
                  </a:solidFill>
                </a:rPr>
                <a:t>Trudeau</a:t>
              </a:r>
              <a:endParaRPr lang="en-CA" altLang="en-US" sz="1600" i="0" dirty="0">
                <a:solidFill>
                  <a:srgbClr val="FFFFFF"/>
                </a:solidFill>
              </a:endParaRPr>
            </a:p>
          </p:txBody>
        </p:sp>
        <p:sp>
          <p:nvSpPr>
            <p:cNvPr id="324621" name="Rectangle 35"/>
            <p:cNvSpPr>
              <a:spLocks noChangeArrowheads="1"/>
            </p:cNvSpPr>
            <p:nvPr/>
          </p:nvSpPr>
          <p:spPr bwMode="auto">
            <a:xfrm>
              <a:off x="7286625" y="1120775"/>
              <a:ext cx="798513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 dirty="0">
                  <a:solidFill>
                    <a:srgbClr val="FFFFFF"/>
                  </a:solidFill>
                </a:rPr>
                <a:t>Bob</a:t>
              </a:r>
              <a:endParaRPr lang="en-CA" altLang="en-US" sz="1600" i="0" dirty="0">
                <a:solidFill>
                  <a:srgbClr val="FFFFFF"/>
                </a:solidFill>
              </a:endParaRPr>
            </a:p>
          </p:txBody>
        </p:sp>
        <p:sp>
          <p:nvSpPr>
            <p:cNvPr id="324622" name="Rectangle 37"/>
            <p:cNvSpPr>
              <a:spLocks noChangeArrowheads="1"/>
            </p:cNvSpPr>
            <p:nvPr/>
          </p:nvSpPr>
          <p:spPr bwMode="auto">
            <a:xfrm>
              <a:off x="7286625" y="762000"/>
              <a:ext cx="79851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>
                  <a:solidFill>
                    <a:srgbClr val="FFFFFF"/>
                  </a:solidFill>
                </a:rPr>
                <a:t>Sam</a:t>
              </a:r>
              <a:endParaRPr lang="en-CA" altLang="en-US" sz="1600" i="0" dirty="0">
                <a:solidFill>
                  <a:srgbClr val="FFFFFF"/>
                </a:solidFill>
              </a:endParaRPr>
            </a:p>
          </p:txBody>
        </p:sp>
        <p:sp>
          <p:nvSpPr>
            <p:cNvPr id="324623" name="Freeform 38"/>
            <p:cNvSpPr>
              <a:spLocks/>
            </p:cNvSpPr>
            <p:nvPr/>
          </p:nvSpPr>
          <p:spPr bwMode="auto">
            <a:xfrm>
              <a:off x="7885113" y="942975"/>
              <a:ext cx="295275" cy="771525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624" name="Line 39"/>
            <p:cNvSpPr>
              <a:spLocks noChangeShapeType="1"/>
            </p:cNvSpPr>
            <p:nvPr/>
          </p:nvSpPr>
          <p:spPr bwMode="auto">
            <a:xfrm>
              <a:off x="7845425" y="1304925"/>
              <a:ext cx="319088" cy="39846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625" name="Freeform 40"/>
            <p:cNvSpPr>
              <a:spLocks/>
            </p:cNvSpPr>
            <p:nvPr/>
          </p:nvSpPr>
          <p:spPr bwMode="auto">
            <a:xfrm flipV="1">
              <a:off x="7880350" y="1681163"/>
              <a:ext cx="292100" cy="38100"/>
            </a:xfrm>
            <a:custGeom>
              <a:avLst/>
              <a:gdLst>
                <a:gd name="T0" fmla="*/ 0 w 432"/>
                <a:gd name="T1" fmla="*/ 0 h 967"/>
                <a:gd name="T2" fmla="*/ 2147483647 w 432"/>
                <a:gd name="T3" fmla="*/ 0 h 967"/>
                <a:gd name="T4" fmla="*/ 0 60000 65536"/>
                <a:gd name="T5" fmla="*/ 0 60000 65536"/>
                <a:gd name="T6" fmla="*/ 0 w 432"/>
                <a:gd name="T7" fmla="*/ 0 h 967"/>
                <a:gd name="T8" fmla="*/ 432 w 432"/>
                <a:gd name="T9" fmla="*/ 967 h 9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967">
                  <a:moveTo>
                    <a:pt x="0" y="967"/>
                  </a:moveTo>
                  <a:lnTo>
                    <a:pt x="432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626" name="Line 41"/>
            <p:cNvSpPr>
              <a:spLocks noChangeShapeType="1"/>
            </p:cNvSpPr>
            <p:nvPr/>
          </p:nvSpPr>
          <p:spPr bwMode="auto">
            <a:xfrm flipV="1">
              <a:off x="7885113" y="1703388"/>
              <a:ext cx="279400" cy="4349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24627" name="Group 46"/>
            <p:cNvGrpSpPr>
              <a:grpSpLocks/>
            </p:cNvGrpSpPr>
            <p:nvPr/>
          </p:nvGrpSpPr>
          <p:grpSpPr bwMode="auto">
            <a:xfrm>
              <a:off x="7086600" y="798513"/>
              <a:ext cx="396875" cy="1447800"/>
              <a:chOff x="3330" y="1728"/>
              <a:chExt cx="478" cy="1920"/>
            </a:xfrm>
          </p:grpSpPr>
          <p:pic>
            <p:nvPicPr>
              <p:cNvPr id="324657" name="Picture 47" descr="j023290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658" name="Picture 48" descr="j023213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659" name="Picture 49" descr="j03975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660" name="Picture 50" descr="j033422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88130" name="Picture 2" descr="Image result for trudeau">
              <a:extLst>
                <a:ext uri="{FF2B5EF4-FFF2-40B4-BE49-F238E27FC236}">
                  <a16:creationId xmlns:a16="http://schemas.microsoft.com/office/drawing/2014/main" id="{1366359F-CBF5-47EA-90C9-2B3E0266F0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7" t="22" r="30852" b="21619"/>
            <a:stretch/>
          </p:blipFill>
          <p:spPr bwMode="auto">
            <a:xfrm>
              <a:off x="8077200" y="1893914"/>
              <a:ext cx="935672" cy="9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A12351-8685-4E94-9513-AC1C6F9426DD}"/>
              </a:ext>
            </a:extLst>
          </p:cNvPr>
          <p:cNvGrpSpPr/>
          <p:nvPr/>
        </p:nvGrpSpPr>
        <p:grpSpPr>
          <a:xfrm>
            <a:off x="6934200" y="3480240"/>
            <a:ext cx="2080833" cy="3080898"/>
            <a:chOff x="6934200" y="3480240"/>
            <a:chExt cx="2080833" cy="3080898"/>
          </a:xfrm>
        </p:grpSpPr>
        <p:sp>
          <p:nvSpPr>
            <p:cNvPr id="324612" name="Line 18"/>
            <p:cNvSpPr>
              <a:spLocks noChangeShapeType="1"/>
            </p:cNvSpPr>
            <p:nvPr/>
          </p:nvSpPr>
          <p:spPr bwMode="auto">
            <a:xfrm>
              <a:off x="8458200" y="4108450"/>
              <a:ext cx="0" cy="7540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en-US" dirty="0"/>
            </a:p>
          </p:txBody>
        </p:sp>
        <p:sp>
          <p:nvSpPr>
            <p:cNvPr id="324613" name="Line 19"/>
            <p:cNvSpPr>
              <a:spLocks noChangeShapeType="1"/>
            </p:cNvSpPr>
            <p:nvPr/>
          </p:nvSpPr>
          <p:spPr bwMode="auto">
            <a:xfrm>
              <a:off x="6934200" y="4108450"/>
              <a:ext cx="15240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en-US" dirty="0"/>
            </a:p>
          </p:txBody>
        </p:sp>
        <p:sp>
          <p:nvSpPr>
            <p:cNvPr id="324615" name="Line 23"/>
            <p:cNvSpPr>
              <a:spLocks noChangeShapeType="1"/>
            </p:cNvSpPr>
            <p:nvPr/>
          </p:nvSpPr>
          <p:spPr bwMode="auto">
            <a:xfrm>
              <a:off x="8458200" y="5616575"/>
              <a:ext cx="0" cy="9445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en-US" dirty="0"/>
            </a:p>
          </p:txBody>
        </p:sp>
        <p:sp>
          <p:nvSpPr>
            <p:cNvPr id="324628" name="Rectangle 31"/>
            <p:cNvSpPr>
              <a:spLocks noChangeArrowheads="1"/>
            </p:cNvSpPr>
            <p:nvPr/>
          </p:nvSpPr>
          <p:spPr bwMode="auto">
            <a:xfrm>
              <a:off x="7210425" y="5426075"/>
              <a:ext cx="79851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 dirty="0">
                  <a:solidFill>
                    <a:srgbClr val="FFFFFF"/>
                  </a:solidFill>
                </a:rPr>
                <a:t>Fred</a:t>
              </a:r>
              <a:endParaRPr lang="en-CA" altLang="en-US" sz="1600" i="0" dirty="0">
                <a:solidFill>
                  <a:srgbClr val="FFFFFF"/>
                </a:solidFill>
              </a:endParaRPr>
            </a:p>
          </p:txBody>
        </p:sp>
        <p:sp>
          <p:nvSpPr>
            <p:cNvPr id="324630" name="Rectangle 33"/>
            <p:cNvSpPr>
              <a:spLocks noChangeArrowheads="1"/>
            </p:cNvSpPr>
            <p:nvPr/>
          </p:nvSpPr>
          <p:spPr bwMode="auto">
            <a:xfrm>
              <a:off x="7210425" y="4976813"/>
              <a:ext cx="798513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 dirty="0">
                  <a:solidFill>
                    <a:srgbClr val="FFFFFF"/>
                  </a:solidFill>
                </a:rPr>
                <a:t>John</a:t>
              </a:r>
              <a:endParaRPr lang="en-CA" altLang="en-US" sz="1600" i="0" dirty="0">
                <a:solidFill>
                  <a:srgbClr val="FFFFFF"/>
                </a:solidFill>
              </a:endParaRPr>
            </a:p>
          </p:txBody>
        </p:sp>
        <p:sp>
          <p:nvSpPr>
            <p:cNvPr id="324631" name="Rectangle 34"/>
            <p:cNvSpPr>
              <a:spLocks noChangeArrowheads="1"/>
            </p:cNvSpPr>
            <p:nvPr/>
          </p:nvSpPr>
          <p:spPr bwMode="auto">
            <a:xfrm>
              <a:off x="8077200" y="4619625"/>
              <a:ext cx="935672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None/>
              </a:pPr>
              <a:r>
                <a:rPr lang="en-US" sz="1600" i="0" dirty="0"/>
                <a:t>Scheer</a:t>
              </a:r>
              <a:br>
                <a:rPr lang="en-US" sz="1600" i="0" dirty="0"/>
              </a:br>
              <a:endParaRPr lang="en-US" sz="1600" i="0" dirty="0"/>
            </a:p>
          </p:txBody>
        </p:sp>
        <p:sp>
          <p:nvSpPr>
            <p:cNvPr id="324632" name="Rectangle 35"/>
            <p:cNvSpPr>
              <a:spLocks noChangeArrowheads="1"/>
            </p:cNvSpPr>
            <p:nvPr/>
          </p:nvSpPr>
          <p:spPr bwMode="auto">
            <a:xfrm>
              <a:off x="7210425" y="4619625"/>
              <a:ext cx="798513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 dirty="0">
                  <a:solidFill>
                    <a:srgbClr val="FFFFFF"/>
                  </a:solidFill>
                </a:rPr>
                <a:t>Bob</a:t>
              </a:r>
              <a:endParaRPr lang="en-CA" altLang="en-US" sz="1600" i="0" dirty="0">
                <a:solidFill>
                  <a:srgbClr val="FFFFFF"/>
                </a:solidFill>
              </a:endParaRPr>
            </a:p>
          </p:txBody>
        </p:sp>
        <p:sp>
          <p:nvSpPr>
            <p:cNvPr id="324633" name="Rectangle 37"/>
            <p:cNvSpPr>
              <a:spLocks noChangeArrowheads="1"/>
            </p:cNvSpPr>
            <p:nvPr/>
          </p:nvSpPr>
          <p:spPr bwMode="auto">
            <a:xfrm>
              <a:off x="7210425" y="4260850"/>
              <a:ext cx="79851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>
                  <a:solidFill>
                    <a:srgbClr val="FFFFFF"/>
                  </a:solidFill>
                </a:rPr>
                <a:t>Sam</a:t>
              </a:r>
              <a:endParaRPr lang="en-CA" altLang="en-US" sz="1600" i="0" dirty="0">
                <a:solidFill>
                  <a:srgbClr val="FFFFFF"/>
                </a:solidFill>
              </a:endParaRPr>
            </a:p>
          </p:txBody>
        </p:sp>
        <p:sp>
          <p:nvSpPr>
            <p:cNvPr id="324634" name="Freeform 38"/>
            <p:cNvSpPr>
              <a:spLocks/>
            </p:cNvSpPr>
            <p:nvPr/>
          </p:nvSpPr>
          <p:spPr bwMode="auto">
            <a:xfrm>
              <a:off x="7808913" y="4441825"/>
              <a:ext cx="420674" cy="264668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24635" name="Group 46"/>
            <p:cNvGrpSpPr>
              <a:grpSpLocks/>
            </p:cNvGrpSpPr>
            <p:nvPr/>
          </p:nvGrpSpPr>
          <p:grpSpPr bwMode="auto">
            <a:xfrm>
              <a:off x="7010400" y="4297363"/>
              <a:ext cx="396875" cy="1447800"/>
              <a:chOff x="3330" y="1728"/>
              <a:chExt cx="478" cy="1920"/>
            </a:xfrm>
          </p:grpSpPr>
          <p:pic>
            <p:nvPicPr>
              <p:cNvPr id="324653" name="Picture 47" descr="j023290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654" name="Picture 48" descr="j023213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655" name="Picture 49" descr="j03975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656" name="Picture 50" descr="j033422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4636" name="Line 42"/>
            <p:cNvSpPr>
              <a:spLocks noChangeShapeType="1"/>
            </p:cNvSpPr>
            <p:nvPr/>
          </p:nvSpPr>
          <p:spPr bwMode="auto">
            <a:xfrm flipV="1">
              <a:off x="7824788" y="5276850"/>
              <a:ext cx="279400" cy="3587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637" name="Line 42"/>
            <p:cNvSpPr>
              <a:spLocks noChangeShapeType="1"/>
            </p:cNvSpPr>
            <p:nvPr/>
          </p:nvSpPr>
          <p:spPr bwMode="auto">
            <a:xfrm flipV="1">
              <a:off x="7768121" y="4706493"/>
              <a:ext cx="461466" cy="14338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638" name="Line 42"/>
            <p:cNvSpPr>
              <a:spLocks noChangeShapeType="1"/>
            </p:cNvSpPr>
            <p:nvPr/>
          </p:nvSpPr>
          <p:spPr bwMode="auto">
            <a:xfrm>
              <a:off x="7748588" y="5205413"/>
              <a:ext cx="355600" cy="6955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88132" name="Picture 4" descr="Andrew Scheer in 2018">
              <a:extLst>
                <a:ext uri="{FF2B5EF4-FFF2-40B4-BE49-F238E27FC236}">
                  <a16:creationId xmlns:a16="http://schemas.microsoft.com/office/drawing/2014/main" id="{2516BF87-4DF5-455C-9ABD-FB0C4BBB3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6" t="4351" r="23190" b="39644"/>
            <a:stretch/>
          </p:blipFill>
          <p:spPr bwMode="auto">
            <a:xfrm>
              <a:off x="8164513" y="3480240"/>
              <a:ext cx="809332" cy="1027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32">
              <a:extLst>
                <a:ext uri="{FF2B5EF4-FFF2-40B4-BE49-F238E27FC236}">
                  <a16:creationId xmlns:a16="http://schemas.microsoft.com/office/drawing/2014/main" id="{8DBC600F-B0AB-4AD0-A3C5-3A7321E55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1421" y="5048318"/>
              <a:ext cx="96361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>
                  <a:solidFill>
                    <a:srgbClr val="FFFFFF"/>
                  </a:solidFill>
                </a:rPr>
                <a:t>Trudeau</a:t>
              </a:r>
              <a:endParaRPr lang="en-CA" altLang="en-US" sz="1600" i="0" dirty="0">
                <a:solidFill>
                  <a:srgbClr val="FFFFFF"/>
                </a:solidFill>
              </a:endParaRPr>
            </a:p>
          </p:txBody>
        </p:sp>
        <p:pic>
          <p:nvPicPr>
            <p:cNvPr id="56" name="Picture 2" descr="Image result for trudeau">
              <a:extLst>
                <a:ext uri="{FF2B5EF4-FFF2-40B4-BE49-F238E27FC236}">
                  <a16:creationId xmlns:a16="http://schemas.microsoft.com/office/drawing/2014/main" id="{FC4C6D92-CB45-4843-B954-A644858904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7" t="22" r="30852" b="21619"/>
            <a:stretch/>
          </p:blipFill>
          <p:spPr bwMode="auto">
            <a:xfrm>
              <a:off x="8077200" y="5505180"/>
              <a:ext cx="935672" cy="9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Rectangle 2">
            <a:extLst>
              <a:ext uri="{FF2B5EF4-FFF2-40B4-BE49-F238E27FC236}">
                <a16:creationId xmlns:a16="http://schemas.microsoft.com/office/drawing/2014/main" id="{3FE105C6-7B0D-4857-87DB-78FAA47F8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 vs   </a:t>
            </a:r>
            <a:endParaRPr lang="en-CA" altLang="en-US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029A3F0-FA9E-6E95-32B3-D6DB67F7F90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85286" y="2362200"/>
            <a:ext cx="698500" cy="9271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144">
            <a:extLst>
              <a:ext uri="{FF2B5EF4-FFF2-40B4-BE49-F238E27FC236}">
                <a16:creationId xmlns:a16="http://schemas.microsoft.com/office/drawing/2014/main" id="{481682CC-C818-4910-7808-7C12BACA97AC}"/>
              </a:ext>
            </a:extLst>
          </p:cNvPr>
          <p:cNvGrpSpPr>
            <a:grpSpLocks/>
          </p:cNvGrpSpPr>
          <p:nvPr/>
        </p:nvGrpSpPr>
        <p:grpSpPr bwMode="auto">
          <a:xfrm>
            <a:off x="5885286" y="2477576"/>
            <a:ext cx="744114" cy="2799840"/>
            <a:chOff x="3721100" y="2438400"/>
            <a:chExt cx="2117454" cy="2832198"/>
          </a:xfrm>
        </p:grpSpPr>
        <p:cxnSp>
          <p:nvCxnSpPr>
            <p:cNvPr id="6" name="Straight Arrow Connector 115">
              <a:extLst>
                <a:ext uri="{FF2B5EF4-FFF2-40B4-BE49-F238E27FC236}">
                  <a16:creationId xmlns:a16="http://schemas.microsoft.com/office/drawing/2014/main" id="{7D7E4B67-F75C-7FFA-A9EB-9E877A2375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721100" y="2438400"/>
              <a:ext cx="2070100" cy="1587500"/>
            </a:xfrm>
            <a:prstGeom prst="straightConnector1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Arrow Connector 117">
              <a:extLst>
                <a:ext uri="{FF2B5EF4-FFF2-40B4-BE49-F238E27FC236}">
                  <a16:creationId xmlns:a16="http://schemas.microsoft.com/office/drawing/2014/main" id="{B4FDE4F9-313D-76D0-AAEC-379544270D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21100" y="4017465"/>
              <a:ext cx="2070100" cy="0"/>
            </a:xfrm>
            <a:prstGeom prst="straightConnector1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Arrow Connector 132">
              <a:extLst>
                <a:ext uri="{FF2B5EF4-FFF2-40B4-BE49-F238E27FC236}">
                  <a16:creationId xmlns:a16="http://schemas.microsoft.com/office/drawing/2014/main" id="{5BB482AC-FF4F-8E0F-B57D-F78E5F51CA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21100" y="4004618"/>
              <a:ext cx="2117454" cy="1265980"/>
            </a:xfrm>
            <a:prstGeom prst="straightConnector1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283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4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4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4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4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/>
      <p:bldP spid="324611" grpId="0"/>
      <p:bldP spid="324616" grpId="0"/>
      <p:bldP spid="324617" grpId="0"/>
      <p:bldP spid="324620" grpId="0"/>
      <p:bldP spid="144" grpId="0"/>
      <p:bldP spid="324640" grpId="0"/>
      <p:bldP spid="324641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7" name="Line 26"/>
          <p:cNvSpPr>
            <a:spLocks noChangeShapeType="1"/>
          </p:cNvSpPr>
          <p:nvPr/>
        </p:nvSpPr>
        <p:spPr bwMode="auto">
          <a:xfrm>
            <a:off x="6510470" y="73152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324641" name="Text Box 78"/>
          <p:cNvSpPr txBox="1">
            <a:spLocks noChangeArrowheads="1"/>
          </p:cNvSpPr>
          <p:nvPr/>
        </p:nvSpPr>
        <p:spPr bwMode="auto">
          <a:xfrm>
            <a:off x="1524000" y="4721940"/>
            <a:ext cx="2548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solidFill>
                  <a:schemeClr val="accent2"/>
                </a:solidFill>
                <a:latin typeface="Symbol" pitchFamily="18" charset="2"/>
              </a:rPr>
              <a:t>"</a:t>
            </a:r>
            <a:r>
              <a:rPr lang="en-US" altLang="en-US" i="0" dirty="0">
                <a:solidFill>
                  <a:schemeClr val="accent2"/>
                </a:solidFill>
              </a:rPr>
              <a:t>x</a:t>
            </a:r>
            <a:r>
              <a:rPr lang="en-US" altLang="en-US" i="0">
                <a:solidFill>
                  <a:schemeClr val="accent2"/>
                </a:solidFill>
              </a:rPr>
              <a:t>, </a:t>
            </a:r>
            <a:r>
              <a:rPr lang="en-US" altLang="en-US" i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i="0">
                <a:solidFill>
                  <a:schemeClr val="accent2"/>
                </a:solidFill>
              </a:rPr>
              <a:t>y, y=</a:t>
            </a:r>
            <a:r>
              <a:rPr lang="en-US" altLang="en-US" i="0" dirty="0">
                <a:solidFill>
                  <a:schemeClr val="accent2"/>
                </a:solidFill>
              </a:rPr>
              <a:t>f(x)</a:t>
            </a: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3FE105C6-7B0D-4857-87DB-78FAA47F8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 vs   </a:t>
            </a:r>
            <a:endParaRPr lang="en-CA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A3378-D6BE-4078-AD22-58C2BF5E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809625"/>
            <a:ext cx="5562600" cy="3912315"/>
          </a:xfrm>
          <a:prstGeom prst="rect">
            <a:avLst/>
          </a:prstGeom>
        </p:spPr>
      </p:pic>
      <p:sp>
        <p:nvSpPr>
          <p:cNvPr id="52" name="Text Box 78">
            <a:extLst>
              <a:ext uri="{FF2B5EF4-FFF2-40B4-BE49-F238E27FC236}">
                <a16:creationId xmlns:a16="http://schemas.microsoft.com/office/drawing/2014/main" id="{69F5910C-23F6-48CE-9DBA-2982D2C6D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778024"/>
            <a:ext cx="2548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i="0">
                <a:solidFill>
                  <a:srgbClr val="FFC000"/>
                </a:solidFill>
              </a:rPr>
              <a:t>y, </a:t>
            </a:r>
            <a:r>
              <a:rPr lang="en-US" altLang="en-US" i="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i="0" dirty="0">
                <a:solidFill>
                  <a:srgbClr val="FFC000"/>
                </a:solidFill>
              </a:rPr>
              <a:t>x</a:t>
            </a:r>
            <a:r>
              <a:rPr lang="en-US" altLang="en-US" i="0">
                <a:solidFill>
                  <a:srgbClr val="FFC000"/>
                </a:solidFill>
              </a:rPr>
              <a:t>, y=</a:t>
            </a:r>
            <a:r>
              <a:rPr lang="en-US" altLang="en-US" i="0" dirty="0">
                <a:solidFill>
                  <a:srgbClr val="FFC000"/>
                </a:solidFill>
              </a:rPr>
              <a:t>f(x)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8FF36E-8B6F-46F5-9909-B0AF0057D7CA}"/>
              </a:ext>
            </a:extLst>
          </p:cNvPr>
          <p:cNvCxnSpPr/>
          <p:nvPr/>
        </p:nvCxnSpPr>
        <p:spPr bwMode="auto">
          <a:xfrm>
            <a:off x="2209800" y="2438400"/>
            <a:ext cx="4953000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5" descr="j0116172">
            <a:extLst>
              <a:ext uri="{FF2B5EF4-FFF2-40B4-BE49-F238E27FC236}">
                <a16:creationId xmlns:a16="http://schemas.microsoft.com/office/drawing/2014/main" id="{E179F19D-B891-45AD-8377-E8FDBCA63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205" y="5335349"/>
            <a:ext cx="951036" cy="129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8">
            <a:extLst>
              <a:ext uri="{FF2B5EF4-FFF2-40B4-BE49-F238E27FC236}">
                <a16:creationId xmlns:a16="http://schemas.microsoft.com/office/drawing/2014/main" id="{2509E462-892E-421B-98CE-3E91198EC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576" y="5247012"/>
            <a:ext cx="2492024" cy="1458588"/>
          </a:xfrm>
          <a:prstGeom prst="wedgeRectCallout">
            <a:avLst>
              <a:gd name="adj1" fmla="val -60114"/>
              <a:gd name="adj2" fmla="val -15648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>
                <a:solidFill>
                  <a:srgbClr val="FFFFFF"/>
                </a:solidFill>
              </a:rPr>
              <a:t>This only says </a:t>
            </a:r>
            <a:br>
              <a:rPr lang="en-CA" altLang="en-US" sz="2400" dirty="0">
                <a:solidFill>
                  <a:srgbClr val="FFFFFF"/>
                </a:solidFill>
              </a:rPr>
            </a:br>
            <a:r>
              <a:rPr lang="en-CA" altLang="en-US" sz="2400" dirty="0">
                <a:solidFill>
                  <a:srgbClr val="FFFFFF"/>
                </a:solidFill>
              </a:rPr>
              <a:t>that </a:t>
            </a:r>
            <a:r>
              <a:rPr lang="en-CA" altLang="en-US" sz="2400" dirty="0">
                <a:solidFill>
                  <a:schemeClr val="accent2"/>
                </a:solidFill>
              </a:rPr>
              <a:t>f </a:t>
            </a:r>
            <a:r>
              <a:rPr lang="en-CA" altLang="en-US" sz="2400" dirty="0">
                <a:solidFill>
                  <a:srgbClr val="FFFFFF"/>
                </a:solidFill>
              </a:rPr>
              <a:t>is a function that is defined on the whole domain.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2509E462-892E-421B-98CE-3E91198EC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270" y="5334000"/>
            <a:ext cx="2514600" cy="1295400"/>
          </a:xfrm>
          <a:prstGeom prst="wedgeRectCallout">
            <a:avLst>
              <a:gd name="adj1" fmla="val -60114"/>
              <a:gd name="adj2" fmla="val -15648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</a:rPr>
              <a:t> This </a:t>
            </a:r>
            <a:r>
              <a:rPr lang="en-CA" altLang="en-US" sz="2400">
                <a:solidFill>
                  <a:srgbClr val="FFFFFF"/>
                </a:solidFill>
              </a:rPr>
              <a:t>also says </a:t>
            </a:r>
            <a:r>
              <a:rPr lang="en-CA" altLang="en-US" sz="2400" dirty="0">
                <a:solidFill>
                  <a:srgbClr val="FFFFFF"/>
                </a:solidFill>
              </a:rPr>
              <a:t>that that </a:t>
            </a:r>
            <a:r>
              <a:rPr lang="en-CA" altLang="en-US" sz="2400" dirty="0">
                <a:solidFill>
                  <a:srgbClr val="FFC000"/>
                </a:solidFill>
              </a:rPr>
              <a:t>f</a:t>
            </a:r>
            <a:r>
              <a:rPr lang="en-CA" altLang="en-US" sz="2400" dirty="0">
                <a:solidFill>
                  <a:schemeClr val="accent2"/>
                </a:solidFill>
              </a:rPr>
              <a:t> </a:t>
            </a:r>
            <a:r>
              <a:rPr lang="en-CA" altLang="en-US" sz="2400" dirty="0">
                <a:solidFill>
                  <a:srgbClr val="FFFFFF"/>
                </a:solidFill>
              </a:rPr>
              <a:t>is the constant function. </a:t>
            </a:r>
          </a:p>
        </p:txBody>
      </p:sp>
    </p:spTree>
    <p:extLst>
      <p:ext uri="{BB962C8B-B14F-4D97-AF65-F5344CB8AC3E}">
        <p14:creationId xmlns:p14="http://schemas.microsoft.com/office/powerpoint/2010/main" val="236172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4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4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41" grpId="0"/>
      <p:bldP spid="52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6" y="225051"/>
            <a:ext cx="1435224" cy="195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A Clockwork Orange' Netflix Review: Stanley Kubrick Gets Caught Up ...">
            <a:extLst>
              <a:ext uri="{FF2B5EF4-FFF2-40B4-BE49-F238E27FC236}">
                <a16:creationId xmlns:a16="http://schemas.microsoft.com/office/drawing/2014/main" id="{1E97FB25-ACDE-4A2E-8E81-19DCA2ED5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93" y="4629276"/>
            <a:ext cx="3151007" cy="21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6">
            <a:extLst>
              <a:ext uri="{FF2B5EF4-FFF2-40B4-BE49-F238E27FC236}">
                <a16:creationId xmlns:a16="http://schemas.microsoft.com/office/drawing/2014/main" id="{B01EE8F6-F53C-4CD0-B32E-B0A486F6E17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71462" y="2228725"/>
            <a:ext cx="947738" cy="1828800"/>
            <a:chOff x="2308" y="1513"/>
            <a:chExt cx="1162" cy="2570"/>
          </a:xfrm>
        </p:grpSpPr>
        <p:grpSp>
          <p:nvGrpSpPr>
            <p:cNvPr id="7" name="Group 27">
              <a:extLst>
                <a:ext uri="{FF2B5EF4-FFF2-40B4-BE49-F238E27FC236}">
                  <a16:creationId xmlns:a16="http://schemas.microsoft.com/office/drawing/2014/main" id="{E377680C-7F4D-4A27-8079-2CDC066137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5" name="Freeform 28">
                <a:extLst>
                  <a:ext uri="{FF2B5EF4-FFF2-40B4-BE49-F238E27FC236}">
                    <a16:creationId xmlns:a16="http://schemas.microsoft.com/office/drawing/2014/main" id="{29C9ACA0-8BB4-40F7-8FE4-B77095E2F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29">
                <a:extLst>
                  <a:ext uri="{FF2B5EF4-FFF2-40B4-BE49-F238E27FC236}">
                    <a16:creationId xmlns:a16="http://schemas.microsoft.com/office/drawing/2014/main" id="{186304B9-7CDC-4AF7-8379-9B3E3E1E1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30">
                <a:extLst>
                  <a:ext uri="{FF2B5EF4-FFF2-40B4-BE49-F238E27FC236}">
                    <a16:creationId xmlns:a16="http://schemas.microsoft.com/office/drawing/2014/main" id="{69024979-8A22-42D0-993B-AAD99E839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31">
                <a:extLst>
                  <a:ext uri="{FF2B5EF4-FFF2-40B4-BE49-F238E27FC236}">
                    <a16:creationId xmlns:a16="http://schemas.microsoft.com/office/drawing/2014/main" id="{C89DD1C3-FEF5-4817-A273-568D93E8F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32">
                <a:extLst>
                  <a:ext uri="{FF2B5EF4-FFF2-40B4-BE49-F238E27FC236}">
                    <a16:creationId xmlns:a16="http://schemas.microsoft.com/office/drawing/2014/main" id="{0B4ACE3D-DE88-407B-A41D-BE500ADE1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Freeform 33">
                <a:extLst>
                  <a:ext uri="{FF2B5EF4-FFF2-40B4-BE49-F238E27FC236}">
                    <a16:creationId xmlns:a16="http://schemas.microsoft.com/office/drawing/2014/main" id="{27A4D7BF-2F6F-4A37-BDA9-6F249921A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805B5325-0295-4DA8-8FBB-34579E378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EB1677AB-6688-4D07-AE96-FBACEE6E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Oval 36">
              <a:extLst>
                <a:ext uri="{FF2B5EF4-FFF2-40B4-BE49-F238E27FC236}">
                  <a16:creationId xmlns:a16="http://schemas.microsoft.com/office/drawing/2014/main" id="{49B33174-BD18-4F75-A673-2A072864BA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B4FE9911-3F9B-4414-AEA0-06EA9F1765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35600B6D-A283-4408-8B13-33D30525C1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3" name="Oval 39">
              <a:extLst>
                <a:ext uri="{FF2B5EF4-FFF2-40B4-BE49-F238E27FC236}">
                  <a16:creationId xmlns:a16="http://schemas.microsoft.com/office/drawing/2014/main" id="{76FEB957-C38A-4ACD-838F-A5D1C9E687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" name="Oval 40">
              <a:extLst>
                <a:ext uri="{FF2B5EF4-FFF2-40B4-BE49-F238E27FC236}">
                  <a16:creationId xmlns:a16="http://schemas.microsoft.com/office/drawing/2014/main" id="{8E62F1E5-92B0-4917-94B8-A7CF2AE48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21" name="AutoShape 19">
            <a:extLst>
              <a:ext uri="{FF2B5EF4-FFF2-40B4-BE49-F238E27FC236}">
                <a16:creationId xmlns:a16="http://schemas.microsoft.com/office/drawing/2014/main" id="{4399BFFD-43A2-4CA5-8A3E-830CDA59A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917" y="2359133"/>
            <a:ext cx="2043883" cy="1304977"/>
          </a:xfrm>
          <a:prstGeom prst="wedgeRoundRectCallout">
            <a:avLst>
              <a:gd name="adj1" fmla="val -63041"/>
              <a:gd name="adj2" fmla="val -28049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Problem P: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Input: x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Output: x</a:t>
            </a:r>
            <a:r>
              <a:rPr lang="en-US" altLang="en-US" sz="2400" baseline="30000" dirty="0"/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FDB974F-CFC3-41D5-B464-6BE57776473A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3733800"/>
          <a:ext cx="7696200" cy="1018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655">
                  <a:extLst>
                    <a:ext uri="{9D8B030D-6E8A-4147-A177-3AD203B41FA5}">
                      <a16:colId xmlns:a16="http://schemas.microsoft.com/office/drawing/2014/main" val="116450748"/>
                    </a:ext>
                  </a:extLst>
                </a:gridCol>
                <a:gridCol w="1388509">
                  <a:extLst>
                    <a:ext uri="{9D8B030D-6E8A-4147-A177-3AD203B41FA5}">
                      <a16:colId xmlns:a16="http://schemas.microsoft.com/office/drawing/2014/main" val="2653890123"/>
                    </a:ext>
                  </a:extLst>
                </a:gridCol>
                <a:gridCol w="1388509">
                  <a:extLst>
                    <a:ext uri="{9D8B030D-6E8A-4147-A177-3AD203B41FA5}">
                      <a16:colId xmlns:a16="http://schemas.microsoft.com/office/drawing/2014/main" val="784239723"/>
                    </a:ext>
                  </a:extLst>
                </a:gridCol>
                <a:gridCol w="1388509">
                  <a:extLst>
                    <a:ext uri="{9D8B030D-6E8A-4147-A177-3AD203B41FA5}">
                      <a16:colId xmlns:a16="http://schemas.microsoft.com/office/drawing/2014/main" val="1933400133"/>
                    </a:ext>
                  </a:extLst>
                </a:gridCol>
                <a:gridCol w="1388509">
                  <a:extLst>
                    <a:ext uri="{9D8B030D-6E8A-4147-A177-3AD203B41FA5}">
                      <a16:colId xmlns:a16="http://schemas.microsoft.com/office/drawing/2014/main" val="1620062478"/>
                    </a:ext>
                  </a:extLst>
                </a:gridCol>
                <a:gridCol w="1388509">
                  <a:extLst>
                    <a:ext uri="{9D8B030D-6E8A-4147-A177-3AD203B41FA5}">
                      <a16:colId xmlns:a16="http://schemas.microsoft.com/office/drawing/2014/main" val="1800969160"/>
                    </a:ext>
                  </a:extLst>
                </a:gridCol>
              </a:tblGrid>
              <a:tr h="37831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Input: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  …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39205"/>
                  </a:ext>
                </a:extLst>
              </a:tr>
              <a:tr h="6132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Code: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int J</a:t>
                      </a:r>
                      <a:r>
                        <a:rPr lang="en-US" b="0" baseline="-25000" dirty="0">
                          <a:solidFill>
                            <a:schemeClr val="bg2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( x )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return(1)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int J</a:t>
                      </a:r>
                      <a:r>
                        <a:rPr lang="en-US" b="0" baseline="-25000" dirty="0">
                          <a:solidFill>
                            <a:schemeClr val="bg2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( x )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return(4)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int J</a:t>
                      </a:r>
                      <a:r>
                        <a:rPr lang="en-US" b="0" baseline="-25000" dirty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( x )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return(9)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int J</a:t>
                      </a:r>
                      <a:r>
                        <a:rPr lang="en-US" b="0" baseline="-25000" dirty="0">
                          <a:solidFill>
                            <a:schemeClr val="bg2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( x )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return(16)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      …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070576"/>
                  </a:ext>
                </a:extLst>
              </a:tr>
            </a:tbl>
          </a:graphicData>
        </a:graphic>
      </p:graphicFrame>
      <p:grpSp>
        <p:nvGrpSpPr>
          <p:cNvPr id="25" name="Group 29">
            <a:extLst>
              <a:ext uri="{FF2B5EF4-FFF2-40B4-BE49-F238E27FC236}">
                <a16:creationId xmlns:a16="http://schemas.microsoft.com/office/drawing/2014/main" id="{C980BFF6-9F69-42DA-8D78-605B91C93BE6}"/>
              </a:ext>
            </a:extLst>
          </p:cNvPr>
          <p:cNvGrpSpPr>
            <a:grpSpLocks/>
          </p:cNvGrpSpPr>
          <p:nvPr/>
        </p:nvGrpSpPr>
        <p:grpSpPr bwMode="auto">
          <a:xfrm>
            <a:off x="3817156" y="2438336"/>
            <a:ext cx="1223454" cy="1239990"/>
            <a:chOff x="2065" y="1551"/>
            <a:chExt cx="1628" cy="1988"/>
          </a:xfrm>
        </p:grpSpPr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4CE0A941-C6C3-4B97-8BF4-3CF157382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B302EE57-706F-4821-A947-4EBEA4C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2453C808-C00C-45F5-9734-6A53E210C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916205B4-4F37-4300-93D6-344EDEFDB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476D7E7-8D1B-4A34-8B9D-93BCBCFA6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504D4B8-F484-4B33-997F-65A82E043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22C8F113-109D-4626-9CEA-601542320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1DCA373D-4999-4270-AD4C-6B5AE3693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AAC74455-02EA-40C7-9BF3-DA84E97D8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95DF7B17-BA6D-443E-8751-857F16E76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43D3BE13-2ECE-424A-846A-D59B21E0A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945CE00C-062F-4718-BAD5-4D5A69D17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FDF7CDEC-C37D-43AF-B56E-6A453FEF0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6AA180E8-3331-427E-9BE2-F704FA82E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665FF2CE-0AD6-4E1F-A5FC-AD2E76F3F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C790AB48-C4D9-4702-A101-DE61B70C4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4DF300F9-DAA6-4960-81D4-D4B7A9DF6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AutoShape 35">
            <a:extLst>
              <a:ext uri="{FF2B5EF4-FFF2-40B4-BE49-F238E27FC236}">
                <a16:creationId xmlns:a16="http://schemas.microsoft.com/office/drawing/2014/main" id="{A8413EC5-2CB8-4B43-913F-0F568F201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352624"/>
            <a:ext cx="3715808" cy="1304976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CA" altLang="en-US" sz="2400" dirty="0"/>
              <a:t>But what you are saying is that each input value can have its own Java program! 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7" name="AutoShape 8">
            <a:extLst>
              <a:ext uri="{FF2B5EF4-FFF2-40B4-BE49-F238E27FC236}">
                <a16:creationId xmlns:a16="http://schemas.microsoft.com/office/drawing/2014/main" id="{461D4999-EF48-4CC2-93C9-EE3F59F4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" y="4974102"/>
            <a:ext cx="5277553" cy="850615"/>
          </a:xfrm>
          <a:prstGeom prst="wedgeRectCallout">
            <a:avLst>
              <a:gd name="adj1" fmla="val -47801"/>
              <a:gd name="adj2" fmla="val -59661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Instead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2400"/>
              <a:t>∃Java Program </a:t>
            </a:r>
            <a:r>
              <a:rPr lang="en-US" sz="2400" dirty="0"/>
              <a:t>J, ∀Inputs x, J(x)=P(x)</a:t>
            </a:r>
            <a:endParaRPr lang="en-CA" altLang="en-US" sz="2400" dirty="0">
              <a:solidFill>
                <a:srgbClr val="FFFFFF"/>
              </a:solidFill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graphicFrame>
        <p:nvGraphicFramePr>
          <p:cNvPr id="88" name="Table 2">
            <a:extLst>
              <a:ext uri="{FF2B5EF4-FFF2-40B4-BE49-F238E27FC236}">
                <a16:creationId xmlns:a16="http://schemas.microsoft.com/office/drawing/2014/main" id="{75E3DEC1-0378-4929-B5C1-25AD5A42B3D3}"/>
              </a:ext>
            </a:extLst>
          </p:cNvPr>
          <p:cNvGraphicFramePr>
            <a:graphicFrameLocks noGrp="1"/>
          </p:cNvGraphicFramePr>
          <p:nvPr/>
        </p:nvGraphicFramePr>
        <p:xfrm>
          <a:off x="1924049" y="5867400"/>
          <a:ext cx="2414653" cy="1057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522">
                  <a:extLst>
                    <a:ext uri="{9D8B030D-6E8A-4147-A177-3AD203B41FA5}">
                      <a16:colId xmlns:a16="http://schemas.microsoft.com/office/drawing/2014/main" val="116450748"/>
                    </a:ext>
                  </a:extLst>
                </a:gridCol>
                <a:gridCol w="1565131">
                  <a:extLst>
                    <a:ext uri="{9D8B030D-6E8A-4147-A177-3AD203B41FA5}">
                      <a16:colId xmlns:a16="http://schemas.microsoft.com/office/drawing/2014/main" val="2653890123"/>
                    </a:ext>
                  </a:extLst>
                </a:gridCol>
              </a:tblGrid>
              <a:tr h="298494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Input: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39205"/>
                  </a:ext>
                </a:extLst>
              </a:tr>
              <a:tr h="6921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Code: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int J( x )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return(</a:t>
                      </a:r>
                      <a:r>
                        <a:rPr lang="en-US" altLang="en-US" sz="1800" dirty="0">
                          <a:solidFill>
                            <a:schemeClr val="bg2"/>
                          </a:solidFill>
                        </a:rPr>
                        <a:t>x</a:t>
                      </a:r>
                      <a:r>
                        <a:rPr lang="el-GR" altLang="en-US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altLang="en-US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070576"/>
                  </a:ext>
                </a:extLst>
              </a:tr>
            </a:tbl>
          </a:graphicData>
        </a:graphic>
      </p:graphicFrame>
      <p:sp>
        <p:nvSpPr>
          <p:cNvPr id="92" name="AutoShape 8">
            <a:extLst>
              <a:ext uri="{FF2B5EF4-FFF2-40B4-BE49-F238E27FC236}">
                <a16:creationId xmlns:a16="http://schemas.microsoft.com/office/drawing/2014/main" id="{5DA9B914-5120-4CF6-9D16-F2EFF8A71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1" y="1378110"/>
            <a:ext cx="5981699" cy="850615"/>
          </a:xfrm>
          <a:prstGeom prst="wedgeRectCallout">
            <a:avLst>
              <a:gd name="adj1" fmla="val -47801"/>
              <a:gd name="adj2" fmla="val -59661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I want you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to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feel physical pain</a:t>
            </a:r>
            <a:endParaRPr lang="en-US" sz="2400" dirty="0"/>
          </a:p>
          <a:p>
            <a:pPr lvl="0" algn="l" eaLnBrk="1" hangingPunct="1">
              <a:spcBef>
                <a:spcPct val="0"/>
              </a:spcBef>
              <a:buNone/>
              <a:defRPr/>
            </a:pPr>
            <a:r>
              <a:rPr lang="en-US" sz="2400" dirty="0"/>
              <a:t>        ∀Inputs x, </a:t>
            </a:r>
            <a:r>
              <a:rPr lang="en-US" sz="2400"/>
              <a:t>∃Java Program </a:t>
            </a:r>
            <a:r>
              <a:rPr lang="en-US" sz="2400" dirty="0"/>
              <a:t>J, J(x)=P(x)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87A791E-35C8-4A76-A2A8-2300931199B7}"/>
              </a:ext>
            </a:extLst>
          </p:cNvPr>
          <p:cNvSpPr/>
          <p:nvPr/>
        </p:nvSpPr>
        <p:spPr>
          <a:xfrm>
            <a:off x="5873751" y="1379852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when you </a:t>
            </a:r>
            <a:r>
              <a:rPr lang="en-US" sz="2400" dirty="0"/>
              <a:t>see 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FD5A7D56-69AC-1D7C-0921-1EE3CF689A2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4849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kern="0">
                <a:sym typeface="Symbol" pitchFamily="18" charset="2"/>
              </a:rPr>
              <a:t> vs   </a:t>
            </a:r>
            <a:endParaRPr lang="en-CA" altLang="en-US" kern="0" dirty="0"/>
          </a:p>
        </p:txBody>
      </p:sp>
    </p:spTree>
    <p:extLst>
      <p:ext uri="{BB962C8B-B14F-4D97-AF65-F5344CB8AC3E}">
        <p14:creationId xmlns:p14="http://schemas.microsoft.com/office/powerpoint/2010/main" val="385573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Negations</a:t>
            </a:r>
            <a:endParaRPr lang="en-CA" altLang="en-US" dirty="0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282687" y="661603"/>
            <a:ext cx="2156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Loves(g)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004875" y="1064019"/>
            <a:ext cx="249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Ø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[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Loves(g)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]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951550" y="641011"/>
            <a:ext cx="2610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Ø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[                          ]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57200" y="667344"/>
            <a:ext cx="1516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Negations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</p:txBody>
      </p:sp>
      <p:pic>
        <p:nvPicPr>
          <p:cNvPr id="32" name="Picture 31" descr="&lt;strong&gt;Clipart&lt;/strong&gt; - Beautiful Black &lt;strong&gt;Woman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2" y="1981200"/>
            <a:ext cx="965133" cy="988405"/>
          </a:xfrm>
          <a:prstGeom prst="rect">
            <a:avLst/>
          </a:prstGeom>
        </p:spPr>
      </p:pic>
      <p:sp>
        <p:nvSpPr>
          <p:cNvPr id="33" name="AutoShape 8">
            <a:extLst>
              <a:ext uri="{FF2B5EF4-FFF2-40B4-BE49-F238E27FC236}">
                <a16:creationId xmlns:a16="http://schemas.microsoft.com/office/drawing/2014/main" id="{4F6AA20C-3429-4C5A-B0C1-F6CA8DC88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218" y="1519535"/>
            <a:ext cx="4685982" cy="842665"/>
          </a:xfrm>
          <a:prstGeom prst="wedgeRectCallout">
            <a:avLst>
              <a:gd name="adj1" fmla="val -56599"/>
              <a:gd name="adj2" fmla="val 17049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there is not a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for which it is true,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then for all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it is not true.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81200" y="2645629"/>
            <a:ext cx="3884838" cy="747067"/>
            <a:chOff x="-150867" y="6049692"/>
            <a:chExt cx="3884838" cy="7470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9028FB2-4239-4B5D-885A-A74091982519}"/>
                </a:ext>
              </a:extLst>
            </p:cNvPr>
            <p:cNvGrpSpPr/>
            <p:nvPr/>
          </p:nvGrpSpPr>
          <p:grpSpPr>
            <a:xfrm>
              <a:off x="-150867" y="6049692"/>
              <a:ext cx="3884838" cy="690006"/>
              <a:chOff x="5237844" y="5924550"/>
              <a:chExt cx="3884838" cy="69000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051B3A-C14B-4FA2-8D1B-6C95FF746FAC}"/>
                  </a:ext>
                </a:extLst>
              </p:cNvPr>
              <p:cNvSpPr/>
              <p:nvPr/>
            </p:nvSpPr>
            <p:spPr>
              <a:xfrm>
                <a:off x="5638800" y="6197029"/>
                <a:ext cx="2286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¬(α</a:t>
                </a: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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β)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   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iff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21C2780-0105-433B-9FFC-3226CD7B2091}"/>
                  </a:ext>
                </a:extLst>
              </p:cNvPr>
              <p:cNvSpPr/>
              <p:nvPr/>
            </p:nvSpPr>
            <p:spPr>
              <a:xfrm>
                <a:off x="7162800" y="6214446"/>
                <a:ext cx="195988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¬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α</a:t>
                </a: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¬β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DB647B-5F0C-4F53-AEEB-8AF9EC6A23EB}"/>
                  </a:ext>
                </a:extLst>
              </p:cNvPr>
              <p:cNvSpPr/>
              <p:nvPr/>
            </p:nvSpPr>
            <p:spPr>
              <a:xfrm>
                <a:off x="5237844" y="5924550"/>
                <a:ext cx="385354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De Morgan's Law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52400" y="6063192"/>
              <a:ext cx="3249128" cy="733567"/>
            </a:xfrm>
            <a:prstGeom prst="rect">
              <a:avLst/>
            </a:prstGeom>
            <a:noFill/>
            <a:ln w="12700">
              <a:solidFill>
                <a:srgbClr val="FF66FF"/>
              </a:solidFill>
              <a:tailEnd type="stealth" w="med" len="lg"/>
            </a:ln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884038" y="681335"/>
            <a:ext cx="14507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big Or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big And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73941" y="3764432"/>
            <a:ext cx="2207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b,      Loves(b)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28800" y="3730393"/>
            <a:ext cx="2686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Ø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[                           ]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989137" y="4165164"/>
            <a:ext cx="26003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Ø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[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Loves(b)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]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770173"/>
            <a:ext cx="1516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Negations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4F6AA20C-3429-4C5A-B0C1-F6CA8DC88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418" y="4550629"/>
            <a:ext cx="5371782" cy="842665"/>
          </a:xfrm>
          <a:prstGeom prst="wedgeRectCallout">
            <a:avLst>
              <a:gd name="adj1" fmla="val -56599"/>
              <a:gd name="adj2" fmla="val 17049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it is not the case that it is true for all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then there is a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for which it is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not.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190B09B1-15A8-73B2-9C13-2E3E0B54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087" y="5449762"/>
            <a:ext cx="3376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b,      Loves(b, g)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643FFC8-375F-B28E-76CE-49B6B89B5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275" y="5874607"/>
            <a:ext cx="3871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Ø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[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b,      Loves(b, g)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]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3B3801-1EC7-2947-1FEA-708AB3CC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29635"/>
            <a:ext cx="3841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Ø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[                                          ]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D3B24D20-89A7-10DE-D6B6-514366641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7" y="6303229"/>
            <a:ext cx="3897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Ø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[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Loves(b, g)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]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9AF42E2-7E1A-4035-A903-089225430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455503"/>
            <a:ext cx="1516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Negations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416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3" grpId="0" animBg="1"/>
      <p:bldP spid="15" grpId="0"/>
      <p:bldP spid="2" grpId="0"/>
      <p:bldP spid="3" grpId="0"/>
      <p:bldP spid="30" grpId="0"/>
      <p:bldP spid="4" grpId="0"/>
      <p:bldP spid="5" grpId="0" animBg="1"/>
      <p:bldP spid="6" grpId="0"/>
      <p:bldP spid="7" grpId="0"/>
      <p:bldP spid="8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8CF4E-D3D9-D4B8-FA9A-9852E78A6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7119D0C-240F-0DC6-D038-1EFE6619F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Negations</a:t>
            </a:r>
            <a:endParaRPr lang="en-CA" altLang="en-US" dirty="0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78FE6EB8-CEEB-B528-2D16-DC0E14C5E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00200"/>
            <a:ext cx="33772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Ø</a:t>
            </a:r>
            <a:r>
              <a:rPr lang="en-US" altLang="en-US" sz="2400" dirty="0">
                <a:solidFill>
                  <a:schemeClr val="tx2"/>
                </a:solidFill>
              </a:rPr>
              <a:t>[                         ]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chemeClr val="tx2"/>
              </a:solidFill>
              <a:latin typeface="Symbol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200" dirty="0">
                <a:solidFill>
                  <a:schemeClr val="tx2"/>
                </a:solidFill>
                <a:latin typeface="Symbol" pitchFamily="18" charset="2"/>
              </a:rPr>
              <a:t> 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5F27E8B-8393-C13A-D6DD-0CD642DAA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535" y="1631950"/>
            <a:ext cx="33772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y</a:t>
            </a:r>
            <a:r>
              <a:rPr lang="en-US" altLang="en-US" sz="2400" dirty="0">
                <a:solidFill>
                  <a:schemeClr val="tx2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Ø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Loves(y)</a:t>
            </a:r>
            <a:r>
              <a:rPr lang="en-US" altLang="en-US" sz="1200" dirty="0">
                <a:solidFill>
                  <a:schemeClr val="tx2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y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Ø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Loves(y)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  </a:t>
            </a:r>
          </a:p>
          <a:p>
            <a:pPr eaLnBrk="1" hangingPunct="1">
              <a:spcBef>
                <a:spcPct val="0"/>
              </a:spcBef>
              <a:buNone/>
            </a:pPr>
            <a:endParaRPr lang="en-CA" altLang="en-US" sz="2400" dirty="0">
              <a:solidFill>
                <a:srgbClr val="FFC000"/>
              </a:solidFill>
              <a:latin typeface="Times New Roman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9304FB-18F5-590C-57DB-A4E88BDC6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735" y="1628270"/>
            <a:ext cx="2582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x Loves(y)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grpSp>
        <p:nvGrpSpPr>
          <p:cNvPr id="22" name="Group 29">
            <a:extLst>
              <a:ext uri="{FF2B5EF4-FFF2-40B4-BE49-F238E27FC236}">
                <a16:creationId xmlns:a16="http://schemas.microsoft.com/office/drawing/2014/main" id="{3DC64D7C-5C22-4C9D-8E10-C5B6872D14BE}"/>
              </a:ext>
            </a:extLst>
          </p:cNvPr>
          <p:cNvGrpSpPr>
            <a:grpSpLocks/>
          </p:cNvGrpSpPr>
          <p:nvPr/>
        </p:nvGrpSpPr>
        <p:grpSpPr bwMode="auto">
          <a:xfrm>
            <a:off x="8095209" y="1720742"/>
            <a:ext cx="917591" cy="929993"/>
            <a:chOff x="2065" y="1551"/>
            <a:chExt cx="1628" cy="1988"/>
          </a:xfrm>
        </p:grpSpPr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84733353-CF35-59F3-DD27-A87F25BEE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E78962AB-9861-E1FD-87D0-3A7759426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9EC75756-643B-C252-5189-23B333B4D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A3741935-6F33-1C51-F017-1F937BE31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082A87D6-A669-A5D7-A9A8-B09B60EDE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1FA845F4-2DDF-9AAC-E772-90506F6D8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DAC14FB8-E2A8-B223-CFC4-30E9AB1A6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3C8A696F-9C76-CA3E-EF15-4929086AE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1C82D5B-0160-7615-5B6B-28BEBF199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EFB4701-2E26-0C96-7251-6E61C3864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A0797F5-5143-E7D6-47FE-05FCAA1E2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6E465AB5-3004-8FF0-9F4C-9D9A55215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4C80038A-AD96-81DE-A5A1-ED4A4231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7EF19DB1-3BCE-48DE-54A6-C43FAD9BF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1FE89652-D4F4-1302-C07B-3BBB3A51E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172AF489-C191-2DC0-33A9-83A79DA3B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6DBE99EF-2712-9592-A06B-483D651C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51" name="AutoShape 35">
            <a:extLst>
              <a:ext uri="{FF2B5EF4-FFF2-40B4-BE49-F238E27FC236}">
                <a16:creationId xmlns:a16="http://schemas.microsoft.com/office/drawing/2014/main" id="{EE41134C-38C2-2257-1358-E57130FEE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57" y="1066800"/>
            <a:ext cx="1817847" cy="461665"/>
          </a:xfrm>
          <a:prstGeom prst="wedgeRoundRectCallout">
            <a:avLst>
              <a:gd name="adj1" fmla="val -1964"/>
              <a:gd name="adj2" fmla="val 84541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Is this right?</a:t>
            </a:r>
          </a:p>
        </p:txBody>
      </p:sp>
      <p:pic>
        <p:nvPicPr>
          <p:cNvPr id="52" name="Picture 51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69055BAF-99E6-7A8F-7B3F-A6B1C9E68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2" y="1981200"/>
            <a:ext cx="965133" cy="988405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CC40175D-369C-F163-D4A4-208E0B43C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419600"/>
            <a:ext cx="3377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Ø</a:t>
            </a:r>
            <a:r>
              <a:rPr lang="en-US" altLang="en-US" sz="2400" dirty="0">
                <a:solidFill>
                  <a:schemeClr val="tx2"/>
                </a:solidFill>
              </a:rPr>
              <a:t>[                                ]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F49A5EB-DBE3-FD6F-CDDB-A00A23BDA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668" y="4439264"/>
            <a:ext cx="2582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Dogs Loves(y)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A5BCC57A-1F94-07FA-40A8-7788D61E5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535" y="4426803"/>
            <a:ext cx="3377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y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Cats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Ø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Loves(y)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y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Dogs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Ø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Loves(y)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47AAB3-F978-8D28-ECC1-1CC78226055F}"/>
              </a:ext>
            </a:extLst>
          </p:cNvPr>
          <p:cNvCxnSpPr>
            <a:cxnSpLocks/>
          </p:cNvCxnSpPr>
          <p:nvPr/>
        </p:nvCxnSpPr>
        <p:spPr bwMode="auto">
          <a:xfrm>
            <a:off x="5157535" y="1890561"/>
            <a:ext cx="2524308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0CD5267-0EAE-9958-1E3A-EE3879855CF5}"/>
              </a:ext>
            </a:extLst>
          </p:cNvPr>
          <p:cNvCxnSpPr>
            <a:cxnSpLocks/>
          </p:cNvCxnSpPr>
          <p:nvPr/>
        </p:nvCxnSpPr>
        <p:spPr bwMode="auto">
          <a:xfrm>
            <a:off x="5141412" y="4683444"/>
            <a:ext cx="2914934" cy="2232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5B32A08-0F48-E901-89BA-1963DBC4534A}"/>
              </a:ext>
            </a:extLst>
          </p:cNvPr>
          <p:cNvSpPr txBox="1"/>
          <p:nvPr/>
        </p:nvSpPr>
        <p:spPr>
          <a:xfrm>
            <a:off x="2209800" y="3445728"/>
            <a:ext cx="5628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altLang="en-US" sz="2400" dirty="0"/>
              <a:t>Bring the negation in an switch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 </a:t>
            </a:r>
            <a:r>
              <a:rPr lang="en-CA" altLang="en-US" sz="2400" dirty="0"/>
              <a:t>and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/>
              <a:t>.</a:t>
            </a:r>
          </a:p>
          <a:p>
            <a:pPr algn="l"/>
            <a:r>
              <a:rPr lang="en-CA" altLang="en-US" sz="2400" dirty="0"/>
              <a:t>We are still talking about values at most </a:t>
            </a:r>
            <a:r>
              <a:rPr lang="en-CA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x</a:t>
            </a:r>
            <a:r>
              <a:rPr lang="en-CA" altLang="en-US" sz="2400" dirty="0"/>
              <a:t>.</a:t>
            </a:r>
            <a:endParaRPr lang="en-US" altLang="en-US" sz="24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73ACB5B-32C2-0BF1-CBEE-C455A518FF17}"/>
              </a:ext>
            </a:extLst>
          </p:cNvPr>
          <p:cNvGrpSpPr/>
          <p:nvPr/>
        </p:nvGrpSpPr>
        <p:grpSpPr>
          <a:xfrm>
            <a:off x="2466975" y="2438400"/>
            <a:ext cx="4238625" cy="1076325"/>
            <a:chOff x="1905000" y="4191000"/>
            <a:chExt cx="4238625" cy="1076325"/>
          </a:xfrm>
        </p:grpSpPr>
        <p:pic>
          <p:nvPicPr>
            <p:cNvPr id="43" name="Picture 2" descr="Number Lines (Definition, Representation 1 to 100, Examples)">
              <a:extLst>
                <a:ext uri="{FF2B5EF4-FFF2-40B4-BE49-F238E27FC236}">
                  <a16:creationId xmlns:a16="http://schemas.microsoft.com/office/drawing/2014/main" id="{45BD3F3A-3E0F-3FFE-2592-1F3B26B188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191000"/>
              <a:ext cx="4238625" cy="107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53221F6-CB53-3F19-535B-92B3725AE75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09800" y="4710114"/>
              <a:ext cx="2278197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D0F2F32-B93A-77D7-F945-0867CB32B179}"/>
                </a:ext>
              </a:extLst>
            </p:cNvPr>
            <p:cNvSpPr/>
            <p:nvPr/>
          </p:nvSpPr>
          <p:spPr bwMode="auto">
            <a:xfrm>
              <a:off x="5486400" y="4200525"/>
              <a:ext cx="6096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BD3AE13-7BA4-0111-7003-FE45705DE751}"/>
                </a:ext>
              </a:extLst>
            </p:cNvPr>
            <p:cNvGrpSpPr/>
            <p:nvPr/>
          </p:nvGrpSpPr>
          <p:grpSpPr>
            <a:xfrm>
              <a:off x="4379412" y="4666095"/>
              <a:ext cx="381000" cy="515505"/>
              <a:chOff x="4267200" y="5942445"/>
              <a:chExt cx="381000" cy="515505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89FC0D1-2442-48D4-C4BD-8062B4114E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75785" y="5942445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DCD6080-AC9B-8EFA-8FFF-8261CE1B854A}"/>
                  </a:ext>
                </a:extLst>
              </p:cNvPr>
              <p:cNvSpPr txBox="1"/>
              <p:nvPr/>
            </p:nvSpPr>
            <p:spPr>
              <a:xfrm>
                <a:off x="4267200" y="605784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2000">
                    <a:solidFill>
                      <a:srgbClr val="FF0000"/>
                    </a:solidFill>
                  </a:rPr>
                  <a:t>x</a:t>
                </a:r>
                <a:endParaRPr lang="en-GB" sz="20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D894F96-C592-BEBC-F5AF-3FA814D0D7C6}"/>
                </a:ext>
              </a:extLst>
            </p:cNvPr>
            <p:cNvGrpSpPr/>
            <p:nvPr/>
          </p:nvGrpSpPr>
          <p:grpSpPr>
            <a:xfrm>
              <a:off x="3144294" y="4666095"/>
              <a:ext cx="381000" cy="515505"/>
              <a:chOff x="4267200" y="5942445"/>
              <a:chExt cx="381000" cy="515505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DFF60DB-3B9A-9418-83C1-FA86463138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75785" y="5942445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6770773-EFEE-B313-7E46-67F903363DE4}"/>
                  </a:ext>
                </a:extLst>
              </p:cNvPr>
              <p:cNvSpPr txBox="1"/>
              <p:nvPr/>
            </p:nvSpPr>
            <p:spPr>
              <a:xfrm>
                <a:off x="4267200" y="605784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2000">
                    <a:solidFill>
                      <a:srgbClr val="FF0000"/>
                    </a:solidFill>
                  </a:rPr>
                  <a:t>y</a:t>
                </a:r>
                <a:endParaRPr lang="en-GB" sz="200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9" name="Rectangle 5">
            <a:extLst>
              <a:ext uri="{FF2B5EF4-FFF2-40B4-BE49-F238E27FC236}">
                <a16:creationId xmlns:a16="http://schemas.microsoft.com/office/drawing/2014/main" id="{666978C8-CA34-41C6-8DBE-AC78DDFFB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75" y="2600515"/>
            <a:ext cx="10157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000" dirty="0">
                <a:solidFill>
                  <a:schemeClr val="bg2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Loves</a:t>
            </a:r>
            <a:endParaRPr lang="en-US" altLang="en-US" sz="2000" dirty="0">
              <a:solidFill>
                <a:schemeClr val="bg2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E16BB87-BEB0-FC8C-C18B-EE9CA3B81206}"/>
              </a:ext>
            </a:extLst>
          </p:cNvPr>
          <p:cNvGrpSpPr/>
          <p:nvPr/>
        </p:nvGrpSpPr>
        <p:grpSpPr>
          <a:xfrm>
            <a:off x="1066800" y="5100775"/>
            <a:ext cx="3505200" cy="1681025"/>
            <a:chOff x="533400" y="4176820"/>
            <a:chExt cx="3505200" cy="237638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1C36A62-0326-6064-7636-23CD3B123FBD}"/>
                </a:ext>
              </a:extLst>
            </p:cNvPr>
            <p:cNvSpPr/>
            <p:nvPr/>
          </p:nvSpPr>
          <p:spPr>
            <a:xfrm>
              <a:off x="533400" y="4495800"/>
              <a:ext cx="3505200" cy="2057400"/>
            </a:xfrm>
            <a:prstGeom prst="ellipse">
              <a:avLst/>
            </a:prstGeom>
            <a:noFill/>
            <a:ln w="12700">
              <a:solidFill>
                <a:srgbClr val="FF66FF"/>
              </a:solidFill>
              <a:tailEnd type="stealth" w="med" len="lg"/>
            </a:ln>
          </p:spPr>
          <p:txBody>
            <a:bodyPr rtlCol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pic>
          <p:nvPicPr>
            <p:cNvPr id="1028" name="Picture 4" descr="Canines (Canids) Facts">
              <a:extLst>
                <a:ext uri="{FF2B5EF4-FFF2-40B4-BE49-F238E27FC236}">
                  <a16:creationId xmlns:a16="http://schemas.microsoft.com/office/drawing/2014/main" id="{5174A9E6-31DB-8961-5C07-0A30C4296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715" y="5256526"/>
              <a:ext cx="581025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5">
              <a:extLst>
                <a:ext uri="{FF2B5EF4-FFF2-40B4-BE49-F238E27FC236}">
                  <a16:creationId xmlns:a16="http://schemas.microsoft.com/office/drawing/2014/main" id="{46E8F887-942D-CB53-CAD3-4CA0A254E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912" y="4176820"/>
              <a:ext cx="8633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Dogs</a:t>
              </a:r>
              <a:endParaRPr lang="en-US" altLang="en-US" sz="2400" dirty="0">
                <a:solidFill>
                  <a:schemeClr val="tx2"/>
                </a:solidFill>
              </a:endParaRPr>
            </a:p>
          </p:txBody>
        </p:sp>
        <p:pic>
          <p:nvPicPr>
            <p:cNvPr id="1030" name="Picture 6" descr="Puppies and Dogs in Toronto, ON - Buy or Adopt | Adoptapet.com">
              <a:extLst>
                <a:ext uri="{FF2B5EF4-FFF2-40B4-BE49-F238E27FC236}">
                  <a16:creationId xmlns:a16="http://schemas.microsoft.com/office/drawing/2014/main" id="{99DF4BFF-7CB7-F384-D388-FE6DFEC84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5155537"/>
              <a:ext cx="928995" cy="730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What Does 'Pet Quality' Mean? Choosing Show Dogs &amp; Pet Puppies">
              <a:extLst>
                <a:ext uri="{FF2B5EF4-FFF2-40B4-BE49-F238E27FC236}">
                  <a16:creationId xmlns:a16="http://schemas.microsoft.com/office/drawing/2014/main" id="{C4F6A877-2501-EDE7-CBD4-726ACDFF2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35" y="5181874"/>
              <a:ext cx="1095495" cy="730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Rectangle 5">
            <a:extLst>
              <a:ext uri="{FF2B5EF4-FFF2-40B4-BE49-F238E27FC236}">
                <a16:creationId xmlns:a16="http://schemas.microsoft.com/office/drawing/2014/main" id="{66B3CB19-B91A-6DF6-0375-4BCCB57A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808" y="5567690"/>
            <a:ext cx="10157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0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Loves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3CD708F5-BF02-4F92-2787-CE2CF28A2BFF}"/>
              </a:ext>
            </a:extLst>
          </p:cNvPr>
          <p:cNvGrpSpPr/>
          <p:nvPr/>
        </p:nvGrpSpPr>
        <p:grpSpPr>
          <a:xfrm>
            <a:off x="5029200" y="5100775"/>
            <a:ext cx="3505200" cy="1681025"/>
            <a:chOff x="4495800" y="4191000"/>
            <a:chExt cx="3505200" cy="2376380"/>
          </a:xfrm>
        </p:grpSpPr>
        <p:sp>
          <p:nvSpPr>
            <p:cNvPr id="1025" name="Oval 1024">
              <a:extLst>
                <a:ext uri="{FF2B5EF4-FFF2-40B4-BE49-F238E27FC236}">
                  <a16:creationId xmlns:a16="http://schemas.microsoft.com/office/drawing/2014/main" id="{96C7BF0F-1F30-3BBD-4946-D47D7654F9E5}"/>
                </a:ext>
              </a:extLst>
            </p:cNvPr>
            <p:cNvSpPr/>
            <p:nvPr/>
          </p:nvSpPr>
          <p:spPr>
            <a:xfrm>
              <a:off x="4495800" y="4509980"/>
              <a:ext cx="3505200" cy="2057400"/>
            </a:xfrm>
            <a:prstGeom prst="ellipse">
              <a:avLst/>
            </a:prstGeom>
            <a:noFill/>
            <a:ln w="12700">
              <a:solidFill>
                <a:srgbClr val="FF66FF"/>
              </a:solidFill>
              <a:tailEnd type="stealth" w="med" len="lg"/>
            </a:ln>
          </p:spPr>
          <p:txBody>
            <a:bodyPr rtlCol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6" name="Rectangle 5">
              <a:extLst>
                <a:ext uri="{FF2B5EF4-FFF2-40B4-BE49-F238E27FC236}">
                  <a16:creationId xmlns:a16="http://schemas.microsoft.com/office/drawing/2014/main" id="{0EAD2548-0BDC-A191-9E2F-BFCF1A84A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312" y="4191000"/>
              <a:ext cx="8633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Cats</a:t>
              </a:r>
              <a:endParaRPr lang="en-US" alt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1027" name="Rectangle 5">
              <a:extLst>
                <a:ext uri="{FF2B5EF4-FFF2-40B4-BE49-F238E27FC236}">
                  <a16:creationId xmlns:a16="http://schemas.microsoft.com/office/drawing/2014/main" id="{C6373D5F-85D1-233E-38B0-4D94C28C0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808" y="4810315"/>
              <a:ext cx="4061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2000" dirty="0">
                  <a:solidFill>
                    <a:srgbClr val="FF0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?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  <p:pic>
          <p:nvPicPr>
            <p:cNvPr id="1034" name="Picture 10" descr="What are Pedigree Cats? | Purina">
              <a:extLst>
                <a:ext uri="{FF2B5EF4-FFF2-40B4-BE49-F238E27FC236}">
                  <a16:creationId xmlns:a16="http://schemas.microsoft.com/office/drawing/2014/main" id="{19486E6F-8E7E-CA3D-9B2B-9F61E93BD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5181874"/>
              <a:ext cx="1828800" cy="71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9" name="TextBox 1028">
            <a:extLst>
              <a:ext uri="{FF2B5EF4-FFF2-40B4-BE49-F238E27FC236}">
                <a16:creationId xmlns:a16="http://schemas.microsoft.com/office/drawing/2014/main" id="{6BC36148-9738-0C33-DE67-2B5744C57FA7}"/>
              </a:ext>
            </a:extLst>
          </p:cNvPr>
          <p:cNvSpPr txBox="1"/>
          <p:nvPr/>
        </p:nvSpPr>
        <p:spPr>
          <a:xfrm>
            <a:off x="2286000" y="642488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We are still talking about dogs</a:t>
            </a:r>
          </a:p>
        </p:txBody>
      </p: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72142494-2A6A-F378-033A-D8E6C5E9E4BC}"/>
              </a:ext>
            </a:extLst>
          </p:cNvPr>
          <p:cNvGrpSpPr/>
          <p:nvPr/>
        </p:nvGrpSpPr>
        <p:grpSpPr>
          <a:xfrm>
            <a:off x="914400" y="5334000"/>
            <a:ext cx="3974431" cy="444743"/>
            <a:chOff x="749969" y="4267200"/>
            <a:chExt cx="3974431" cy="628710"/>
          </a:xfrm>
        </p:grpSpPr>
        <p:sp>
          <p:nvSpPr>
            <p:cNvPr id="1033" name="Rectangle 5">
              <a:extLst>
                <a:ext uri="{FF2B5EF4-FFF2-40B4-BE49-F238E27FC236}">
                  <a16:creationId xmlns:a16="http://schemas.microsoft.com/office/drawing/2014/main" id="{6DDFD734-D032-23F1-FA10-D3400856F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69" y="4290645"/>
              <a:ext cx="10157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000" dirty="0">
                  <a:solidFill>
                    <a:schemeClr val="tx2"/>
                  </a:solidFill>
                  <a:latin typeface="Symbol" pitchFamily="18" charset="2"/>
                </a:rPr>
                <a:t>Ø</a:t>
              </a:r>
              <a:r>
                <a:rPr lang="en-CA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Loves</a:t>
              </a:r>
              <a:endParaRPr lang="en-US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035" name="Rectangle 5">
              <a:extLst>
                <a:ext uri="{FF2B5EF4-FFF2-40B4-BE49-F238E27FC236}">
                  <a16:creationId xmlns:a16="http://schemas.microsoft.com/office/drawing/2014/main" id="{85EE9229-4A1F-3202-8483-5DF16ABF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008" y="4495800"/>
              <a:ext cx="10157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000" dirty="0">
                  <a:solidFill>
                    <a:schemeClr val="tx2"/>
                  </a:solidFill>
                  <a:latin typeface="Symbol" pitchFamily="18" charset="2"/>
                </a:rPr>
                <a:t>Ø</a:t>
              </a:r>
              <a:r>
                <a:rPr lang="en-CA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Loves</a:t>
              </a:r>
              <a:endParaRPr lang="en-US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036" name="Rectangle 5">
              <a:extLst>
                <a:ext uri="{FF2B5EF4-FFF2-40B4-BE49-F238E27FC236}">
                  <a16:creationId xmlns:a16="http://schemas.microsoft.com/office/drawing/2014/main" id="{F8C118F8-106A-A363-86C2-7224DBC58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047" y="4267200"/>
              <a:ext cx="10157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000" dirty="0">
                  <a:solidFill>
                    <a:schemeClr val="tx2"/>
                  </a:solidFill>
                  <a:latin typeface="Symbol" pitchFamily="18" charset="2"/>
                </a:rPr>
                <a:t>Ø</a:t>
              </a:r>
              <a:r>
                <a:rPr lang="en-CA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Loves</a:t>
              </a:r>
              <a:endParaRPr lang="en-US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037" name="Rectangle 5">
              <a:extLst>
                <a:ext uri="{FF2B5EF4-FFF2-40B4-BE49-F238E27FC236}">
                  <a16:creationId xmlns:a16="http://schemas.microsoft.com/office/drawing/2014/main" id="{67CE8C3E-74CE-D552-9FEA-DF26DA8BC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324290"/>
              <a:ext cx="10157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000" dirty="0">
                  <a:solidFill>
                    <a:schemeClr val="tx2"/>
                  </a:solidFill>
                  <a:latin typeface="Symbol" pitchFamily="18" charset="2"/>
                </a:rPr>
                <a:t>Ø</a:t>
              </a:r>
              <a:r>
                <a:rPr lang="en-CA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Loves</a:t>
              </a:r>
              <a:endParaRPr lang="en-US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038" name="Rectangle 5">
              <a:extLst>
                <a:ext uri="{FF2B5EF4-FFF2-40B4-BE49-F238E27FC236}">
                  <a16:creationId xmlns:a16="http://schemas.microsoft.com/office/drawing/2014/main" id="{A7CA5184-6F4C-11B7-E428-B785ED8E9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4350120"/>
              <a:ext cx="10157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000" dirty="0">
                  <a:solidFill>
                    <a:schemeClr val="tx2"/>
                  </a:solidFill>
                  <a:latin typeface="Symbol" pitchFamily="18" charset="2"/>
                </a:rPr>
                <a:t>Ø</a:t>
              </a:r>
              <a:r>
                <a:rPr lang="en-CA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Loves</a:t>
              </a:r>
              <a:endParaRPr lang="en-US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039" name="Rectangle 5">
              <a:extLst>
                <a:ext uri="{FF2B5EF4-FFF2-40B4-BE49-F238E27FC236}">
                  <a16:creationId xmlns:a16="http://schemas.microsoft.com/office/drawing/2014/main" id="{D067F349-ABF6-CE2F-F713-9B7A12242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608" y="4335585"/>
              <a:ext cx="10157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000" dirty="0">
                  <a:solidFill>
                    <a:schemeClr val="tx2"/>
                  </a:solidFill>
                  <a:latin typeface="Symbol" pitchFamily="18" charset="2"/>
                </a:rPr>
                <a:t>Ø</a:t>
              </a:r>
              <a:r>
                <a:rPr lang="en-CA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Loves</a:t>
              </a:r>
              <a:endParaRPr lang="en-US" altLang="en-US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72142494-2A6A-F378-033A-D8E6C5E9E4BC}"/>
              </a:ext>
            </a:extLst>
          </p:cNvPr>
          <p:cNvGrpSpPr/>
          <p:nvPr/>
        </p:nvGrpSpPr>
        <p:grpSpPr>
          <a:xfrm>
            <a:off x="2330133" y="2566252"/>
            <a:ext cx="2775267" cy="414645"/>
            <a:chOff x="1949133" y="4335585"/>
            <a:chExt cx="2775267" cy="414645"/>
          </a:xfrm>
        </p:grpSpPr>
        <p:sp>
          <p:nvSpPr>
            <p:cNvPr id="1041" name="Rectangle 5">
              <a:extLst>
                <a:ext uri="{FF2B5EF4-FFF2-40B4-BE49-F238E27FC236}">
                  <a16:creationId xmlns:a16="http://schemas.microsoft.com/office/drawing/2014/main" id="{F8C118F8-106A-A363-86C2-7224DBC58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133" y="4345480"/>
              <a:ext cx="10157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000" dirty="0">
                  <a:solidFill>
                    <a:schemeClr val="bg2"/>
                  </a:solidFill>
                  <a:latin typeface="Symbol" pitchFamily="18" charset="2"/>
                </a:rPr>
                <a:t>Ø</a:t>
              </a:r>
              <a:r>
                <a:rPr lang="en-CA" altLang="en-US" sz="2000" dirty="0">
                  <a:solidFill>
                    <a:schemeClr val="bg2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Loves</a:t>
              </a:r>
              <a:endParaRPr lang="en-US" alt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1042" name="Rectangle 5">
              <a:extLst>
                <a:ext uri="{FF2B5EF4-FFF2-40B4-BE49-F238E27FC236}">
                  <a16:creationId xmlns:a16="http://schemas.microsoft.com/office/drawing/2014/main" id="{A7CA5184-6F4C-11B7-E428-B785ED8E9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4350120"/>
              <a:ext cx="10157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000" dirty="0">
                  <a:solidFill>
                    <a:schemeClr val="bg2"/>
                  </a:solidFill>
                  <a:latin typeface="Symbol" pitchFamily="18" charset="2"/>
                </a:rPr>
                <a:t>Ø</a:t>
              </a:r>
              <a:r>
                <a:rPr lang="en-CA" altLang="en-US" sz="2000" dirty="0">
                  <a:solidFill>
                    <a:schemeClr val="bg2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Loves</a:t>
              </a:r>
              <a:endParaRPr lang="en-US" alt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1043" name="Rectangle 5">
              <a:extLst>
                <a:ext uri="{FF2B5EF4-FFF2-40B4-BE49-F238E27FC236}">
                  <a16:creationId xmlns:a16="http://schemas.microsoft.com/office/drawing/2014/main" id="{D067F349-ABF6-CE2F-F713-9B7A12242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608" y="4335585"/>
              <a:ext cx="10157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000" dirty="0">
                  <a:solidFill>
                    <a:schemeClr val="bg2"/>
                  </a:solidFill>
                  <a:latin typeface="Symbol" pitchFamily="18" charset="2"/>
                </a:rPr>
                <a:t>Ø</a:t>
              </a:r>
              <a:r>
                <a:rPr lang="en-CA" altLang="en-US" sz="2000" dirty="0">
                  <a:solidFill>
                    <a:schemeClr val="bg2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Loves</a:t>
              </a:r>
              <a:endParaRPr lang="en-US" altLang="en-US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Text Box 3">
            <a:extLst>
              <a:ext uri="{FF2B5EF4-FFF2-40B4-BE49-F238E27FC236}">
                <a16:creationId xmlns:a16="http://schemas.microsoft.com/office/drawing/2014/main" id="{3963FC14-006A-485E-A454-4FF8EEBD3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087" y="172527"/>
            <a:ext cx="3376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b,      Loves(b, g)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54B40FEA-B820-5DDA-080F-0B404F04F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275" y="597372"/>
            <a:ext cx="3871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Ø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[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b,      Loves(b, g)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]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4BC95A9-1420-2F2A-BFAE-7E72D60A2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52400"/>
            <a:ext cx="3841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Ø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[                                          ]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2945ED70-A503-FF8D-81F1-C5105023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7" y="1025994"/>
            <a:ext cx="3897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Ø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[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Loves(b, g)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]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1E7F4CD-EE02-841D-2D08-1A2DCA1EA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78268"/>
            <a:ext cx="1516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Negations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393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1" grpId="0" animBg="1"/>
      <p:bldP spid="2" grpId="0"/>
      <p:bldP spid="11" grpId="0"/>
      <p:bldP spid="59" grpId="0"/>
      <p:bldP spid="59" grpId="1"/>
      <p:bldP spid="63" grpId="0"/>
      <p:bldP spid="63" grpId="1"/>
      <p:bldP spid="1029" grpId="0"/>
      <p:bldP spid="10" grpId="0"/>
      <p:bldP spid="12" grpId="0"/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rgbClr val="FF0000"/>
          </a:solidFill>
        </a:ln>
      </a:spPr>
      <a:bodyPr wrap="square" rtlCol="0" anchor="ctr">
        <a:spAutoFit/>
      </a:bodyPr>
      <a:lstStyle>
        <a:defPPr marL="0" algn="l">
          <a:defRPr sz="2800" dirty="0" smtClean="0">
            <a:latin typeface="+mj-lt"/>
          </a:defRPr>
        </a:defPPr>
      </a:lstStyle>
    </a:spDef>
    <a:lnDef>
      <a:spPr bwMode="auto"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ppendix_Master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Appendix_Master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Appendix_Master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Appendix_Master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Appendix_Master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129395</TotalTime>
  <Words>3681</Words>
  <Application>Microsoft Office PowerPoint</Application>
  <PresentationFormat>On-screen Show (4:3)</PresentationFormat>
  <Paragraphs>513</Paragraphs>
  <Slides>27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Calibri</vt:lpstr>
      <vt:lpstr>Cambria Math</vt:lpstr>
      <vt:lpstr>Monotype Corsiva</vt:lpstr>
      <vt:lpstr>Symbol</vt:lpstr>
      <vt:lpstr>Times New Roman</vt:lpstr>
      <vt:lpstr>Default Design</vt:lpstr>
      <vt:lpstr>1_Default Design</vt:lpstr>
      <vt:lpstr>Appendix_Master</vt:lpstr>
      <vt:lpstr>1_Appendix_Master</vt:lpstr>
      <vt:lpstr>2_Appendix_Master</vt:lpstr>
      <vt:lpstr>3_Appendix_Master</vt:lpstr>
      <vt:lpstr>4_Appendix_Master</vt:lpstr>
      <vt:lpstr>Equation</vt:lpstr>
      <vt:lpstr>PowerPoint Presentation</vt:lpstr>
      <vt:lpstr>PowerPoint Presentation</vt:lpstr>
      <vt:lpstr>Objects, Predicates, &amp; Relations</vt:lpstr>
      <vt:lpstr>PowerPoint Presentation</vt:lpstr>
      <vt:lpstr> vs   </vt:lpstr>
      <vt:lpstr> vs   </vt:lpstr>
      <vt:lpstr>PowerPoint Presentation</vt:lpstr>
      <vt:lpstr>Negations</vt:lpstr>
      <vt:lpstr>Negations</vt:lpstr>
      <vt:lpstr>Universe/Model/Interpretation</vt:lpstr>
      <vt:lpstr>PowerPoint Presentation</vt:lpstr>
      <vt:lpstr>Quantifiers and Games</vt:lpstr>
      <vt:lpstr>Quantifiers and Games</vt:lpstr>
      <vt:lpstr>PowerPoint Presentation</vt:lpstr>
      <vt:lpstr>PowerPoint Presentation</vt:lpstr>
      <vt:lpstr>Playing the Game</vt:lpstr>
      <vt:lpstr>Playing the Game</vt:lpstr>
      <vt:lpstr>Playing the Game</vt:lpstr>
      <vt:lpstr>Playing the Game</vt:lpstr>
      <vt:lpstr>Playing the Game</vt:lpstr>
      <vt:lpstr>Playing the Game</vt:lpstr>
      <vt:lpstr>Playing the Game</vt:lpstr>
      <vt:lpstr>Playing the Game</vt:lpstr>
      <vt:lpstr>Playing the Game</vt:lpstr>
      <vt:lpstr>Playing the Game</vt:lpstr>
      <vt:lpstr>Playing the Game</vt:lpstr>
      <vt:lpstr>Playing the Game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</dc:title>
  <dc:creator>Jeff Edmonds</dc:creator>
  <cp:lastModifiedBy>Jeffrey A Edmonds</cp:lastModifiedBy>
  <cp:revision>2263</cp:revision>
  <dcterms:created xsi:type="dcterms:W3CDTF">2000-08-25T17:31:26Z</dcterms:created>
  <dcterms:modified xsi:type="dcterms:W3CDTF">2025-02-06T16:50:39Z</dcterms:modified>
</cp:coreProperties>
</file>