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3"/>
  </p:notesMasterIdLst>
  <p:handoutMasterIdLst>
    <p:handoutMasterId r:id="rId94"/>
  </p:handoutMasterIdLst>
  <p:sldIdLst>
    <p:sldId id="1383" r:id="rId2"/>
    <p:sldId id="2406" r:id="rId3"/>
    <p:sldId id="2707" r:id="rId4"/>
    <p:sldId id="2654" r:id="rId5"/>
    <p:sldId id="2335" r:id="rId6"/>
    <p:sldId id="2190" r:id="rId7"/>
    <p:sldId id="2525" r:id="rId8"/>
    <p:sldId id="2471" r:id="rId9"/>
    <p:sldId id="2476" r:id="rId10"/>
    <p:sldId id="2477" r:id="rId11"/>
    <p:sldId id="1319" r:id="rId12"/>
    <p:sldId id="1141" r:id="rId13"/>
    <p:sldId id="1129" r:id="rId14"/>
    <p:sldId id="1132" r:id="rId15"/>
    <p:sldId id="1134" r:id="rId16"/>
    <p:sldId id="1532" r:id="rId17"/>
    <p:sldId id="1552" r:id="rId18"/>
    <p:sldId id="2337" r:id="rId19"/>
    <p:sldId id="2338" r:id="rId20"/>
    <p:sldId id="2711" r:id="rId21"/>
    <p:sldId id="2712" r:id="rId22"/>
    <p:sldId id="2564" r:id="rId23"/>
    <p:sldId id="2713" r:id="rId24"/>
    <p:sldId id="2565" r:id="rId25"/>
    <p:sldId id="2561" r:id="rId26"/>
    <p:sldId id="2714" r:id="rId27"/>
    <p:sldId id="2563" r:id="rId28"/>
    <p:sldId id="2715" r:id="rId29"/>
    <p:sldId id="2540" r:id="rId30"/>
    <p:sldId id="2546" r:id="rId31"/>
    <p:sldId id="2541" r:id="rId32"/>
    <p:sldId id="2716" r:id="rId33"/>
    <p:sldId id="2542" r:id="rId34"/>
    <p:sldId id="2709" r:id="rId35"/>
    <p:sldId id="2558" r:id="rId36"/>
    <p:sldId id="2385" r:id="rId37"/>
    <p:sldId id="2710" r:id="rId38"/>
    <p:sldId id="2559" r:id="rId39"/>
    <p:sldId id="2550" r:id="rId40"/>
    <p:sldId id="2397" r:id="rId41"/>
    <p:sldId id="2351" r:id="rId42"/>
    <p:sldId id="2358" r:id="rId43"/>
    <p:sldId id="2328" r:id="rId44"/>
    <p:sldId id="2324" r:id="rId45"/>
    <p:sldId id="2310" r:id="rId46"/>
    <p:sldId id="2317" r:id="rId47"/>
    <p:sldId id="2349" r:id="rId48"/>
    <p:sldId id="2350" r:id="rId49"/>
    <p:sldId id="2345" r:id="rId50"/>
    <p:sldId id="2326" r:id="rId51"/>
    <p:sldId id="2320" r:id="rId52"/>
    <p:sldId id="2325" r:id="rId53"/>
    <p:sldId id="2720" r:id="rId54"/>
    <p:sldId id="2603" r:id="rId55"/>
    <p:sldId id="2718" r:id="rId56"/>
    <p:sldId id="2602" r:id="rId57"/>
    <p:sldId id="2719" r:id="rId58"/>
    <p:sldId id="2585" r:id="rId59"/>
    <p:sldId id="2566" r:id="rId60"/>
    <p:sldId id="2587" r:id="rId61"/>
    <p:sldId id="2586" r:id="rId62"/>
    <p:sldId id="2583" r:id="rId63"/>
    <p:sldId id="2574" r:id="rId64"/>
    <p:sldId id="2582" r:id="rId65"/>
    <p:sldId id="2567" r:id="rId66"/>
    <p:sldId id="2570" r:id="rId67"/>
    <p:sldId id="2571" r:id="rId68"/>
    <p:sldId id="2584" r:id="rId69"/>
    <p:sldId id="2592" r:id="rId70"/>
    <p:sldId id="2568" r:id="rId71"/>
    <p:sldId id="2572" r:id="rId72"/>
    <p:sldId id="2588" r:id="rId73"/>
    <p:sldId id="2589" r:id="rId74"/>
    <p:sldId id="2590" r:id="rId75"/>
    <p:sldId id="2578" r:id="rId76"/>
    <p:sldId id="2579" r:id="rId77"/>
    <p:sldId id="2591" r:id="rId78"/>
    <p:sldId id="2581" r:id="rId79"/>
    <p:sldId id="2601" r:id="rId80"/>
    <p:sldId id="2717" r:id="rId81"/>
    <p:sldId id="2446" r:id="rId82"/>
    <p:sldId id="2402" r:id="rId83"/>
    <p:sldId id="2403" r:id="rId84"/>
    <p:sldId id="2404" r:id="rId85"/>
    <p:sldId id="2405" r:id="rId86"/>
    <p:sldId id="1384" r:id="rId87"/>
    <p:sldId id="2359" r:id="rId88"/>
    <p:sldId id="2347" r:id="rId89"/>
    <p:sldId id="2080" r:id="rId90"/>
    <p:sldId id="2062" r:id="rId91"/>
    <p:sldId id="2456" r:id="rId92"/>
  </p:sldIdLst>
  <p:sldSz cx="9144000" cy="6858000" type="screen4x3"/>
  <p:notesSz cx="6934200" cy="9120188"/>
  <p:defaultTextStyle>
    <a:defPPr>
      <a:defRPr lang="en-CA"/>
    </a:defPPr>
    <a:lvl1pPr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Jeff Edmonds" initials="JE" lastIdx="3" clrIdx="0">
    <p:extLst>
      <p:ext uri="{19B8F6BF-5375-455C-9EA6-DF929625EA0E}">
        <p15:presenceInfo xmlns:p15="http://schemas.microsoft.com/office/powerpoint/2012/main" userId="a8785b683ef20e23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FF"/>
    <a:srgbClr val="724498"/>
    <a:srgbClr val="FFFFFE"/>
    <a:srgbClr val="000066"/>
    <a:srgbClr val="FEFEFE"/>
    <a:srgbClr val="66FF66"/>
    <a:srgbClr val="FFFFFF"/>
    <a:srgbClr val="FF9900"/>
    <a:srgbClr val="FFDECB"/>
    <a:srgbClr val="99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7" autoAdjust="0"/>
    <p:restoredTop sz="95303" autoAdjust="0"/>
  </p:normalViewPr>
  <p:slideViewPr>
    <p:cSldViewPr>
      <p:cViewPr varScale="1">
        <p:scale>
          <a:sx n="78" d="100"/>
          <a:sy n="78" d="100"/>
        </p:scale>
        <p:origin x="811" y="45"/>
      </p:cViewPr>
      <p:guideLst>
        <p:guide orient="horz" pos="33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commentAuthors" Target="commentAuthor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notesMaster" Target="notesMasters/notesMaster1.xml"/><Relationship Id="rId98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handoutMaster" Target="handoutMasters/handoutMaster1.xml"/><Relationship Id="rId9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81.xml"/><Relationship Id="rId7" Type="http://schemas.openxmlformats.org/officeDocument/2006/relationships/slide" Target="slides/slide85.xml"/><Relationship Id="rId2" Type="http://schemas.openxmlformats.org/officeDocument/2006/relationships/slide" Target="slides/slide2.xml"/><Relationship Id="rId1" Type="http://schemas.openxmlformats.org/officeDocument/2006/relationships/slide" Target="slides/slide1.xml"/><Relationship Id="rId6" Type="http://schemas.openxmlformats.org/officeDocument/2006/relationships/slide" Target="slides/slide84.xml"/><Relationship Id="rId5" Type="http://schemas.openxmlformats.org/officeDocument/2006/relationships/slide" Target="slides/slide83.xml"/><Relationship Id="rId4" Type="http://schemas.openxmlformats.org/officeDocument/2006/relationships/slide" Target="slides/slide8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929063" y="0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64575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3005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929063" y="8664575"/>
            <a:ext cx="3005137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124D8B43-BAEB-4C0F-BC20-7823DDE87593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87081760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27475" y="0"/>
            <a:ext cx="3005138" cy="455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1536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87450" y="684213"/>
            <a:ext cx="4559300" cy="341947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93738" y="4332288"/>
            <a:ext cx="5546725" cy="4103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noProof="0"/>
              <a:t>Click to edit Master text styles</a:t>
            </a:r>
          </a:p>
          <a:p>
            <a:pPr lvl="1"/>
            <a:r>
              <a:rPr lang="en-CA" noProof="0"/>
              <a:t>Second level</a:t>
            </a:r>
          </a:p>
          <a:p>
            <a:pPr lvl="2"/>
            <a:r>
              <a:rPr lang="en-CA" noProof="0"/>
              <a:t>Third level</a:t>
            </a:r>
          </a:p>
          <a:p>
            <a:pPr lvl="3"/>
            <a:r>
              <a:rPr lang="en-CA" noProof="0"/>
              <a:t>Fourth level</a:t>
            </a:r>
          </a:p>
          <a:p>
            <a:pPr lvl="4"/>
            <a:r>
              <a:rPr lang="en-CA" noProof="0"/>
              <a:t>Fifth level</a:t>
            </a:r>
          </a:p>
        </p:txBody>
      </p:sp>
      <p:sp>
        <p:nvSpPr>
          <p:cNvPr id="8089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8089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27475" y="8662988"/>
            <a:ext cx="3005138" cy="455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fld id="{A1D717B2-2470-4192-B072-B1976093DE8A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22632145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467581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10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467892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CFD92580-C89E-49B3-9C81-7EE9131EC93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11</a:t>
            </a:fld>
            <a:endParaRPr lang="en-CA" altLang="en-US"/>
          </a:p>
        </p:txBody>
      </p:sp>
      <p:sp>
        <p:nvSpPr>
          <p:cNvPr id="1658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58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22768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1BC8C773-4D9C-44CD-A6E7-5E5C87F61BD5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12</a:t>
            </a:fld>
            <a:endParaRPr lang="en-CA" altLang="en-US"/>
          </a:p>
        </p:txBody>
      </p:sp>
      <p:sp>
        <p:nvSpPr>
          <p:cNvPr id="1669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691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0670E7-7DC2-4F33-AFFB-DA3D9CAEF2A5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13</a:t>
            </a:fld>
            <a:endParaRPr lang="en-CA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9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5CF5E54A-5FB1-4423-91FC-4475E114F9F1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14</a:t>
            </a:fld>
            <a:endParaRPr lang="en-CA" altLang="en-US"/>
          </a:p>
        </p:txBody>
      </p:sp>
      <p:sp>
        <p:nvSpPr>
          <p:cNvPr id="1689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89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B4EB5A5-81DC-4344-9EB4-0731B126B5B7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15</a:t>
            </a:fld>
            <a:endParaRPr lang="en-CA" altLang="en-US"/>
          </a:p>
        </p:txBody>
      </p:sp>
      <p:sp>
        <p:nvSpPr>
          <p:cNvPr id="1699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99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0670E7-7DC2-4F33-AFFB-DA3D9CAEF2A5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16</a:t>
            </a:fld>
            <a:endParaRPr lang="en-CA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79664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DF0670E7-7DC2-4F33-AFFB-DA3D9CAEF2A5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17</a:t>
            </a:fld>
            <a:endParaRPr lang="en-CA" altLang="en-US"/>
          </a:p>
        </p:txBody>
      </p:sp>
      <p:sp>
        <p:nvSpPr>
          <p:cNvPr id="1679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79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28731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87344852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135424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2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564486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514950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48464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45462337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55730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667157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815995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120385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702543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F5E7DE1-0239-418E-A994-A9CC38019017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28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6077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077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686403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29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533347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4697262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30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28768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31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267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32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599155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33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978350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34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022295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35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39310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37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67219354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38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3698899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39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605985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53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50001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4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749656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54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67108126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476351FE-F04F-4EFD-A0B4-A08055C1BFC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628768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56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838725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57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0178696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58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17840713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59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755358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60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823724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61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498806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62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82127717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63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86492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5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371787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64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267765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65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536711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66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2383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67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306938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68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118887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69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2062478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70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95980499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71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67921537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72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03149448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73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2450159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5FAF0F25-B3B8-414E-9E01-1A24F4340292}" type="slidenum">
              <a:rPr kumimoji="0" lang="en-CA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CA" altLang="en-US" sz="12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7034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349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54578867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74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7887151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75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4671565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76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65304661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77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13155522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78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4467959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79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0199855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81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5224423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82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9907951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83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8580197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84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71571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7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5382005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E53B2B25-4FAA-4FE1-8B2F-ED8A60EDB91F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85</a:t>
            </a:fld>
            <a:endParaRPr lang="en-CA" altLang="en-US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524096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8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30669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</a:pPr>
            <a:fld id="{476351FE-F04F-4EFD-A0B4-A08055C1BFC2}" type="slidenum">
              <a:rPr lang="en-CA" altLang="en-US" smtClean="0"/>
              <a:pPr algn="r" eaLnBrk="1" hangingPunct="1">
                <a:spcBef>
                  <a:spcPct val="0"/>
                </a:spcBef>
              </a:pPr>
              <a:t>9</a:t>
            </a:fld>
            <a:endParaRPr lang="en-CA" altLang="en-US"/>
          </a:p>
        </p:txBody>
      </p:sp>
      <p:sp>
        <p:nvSpPr>
          <p:cNvPr id="1730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30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5743262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587127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793427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380772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1991684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CA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03E9E52A-E609-4DBB-A8B1-F9B62A1B57C4}" type="slidenum">
              <a:rPr kumimoji="0" lang="en-CA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CA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01545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1_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CA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6CC3E5-2826-40B6-B6AF-FE3ACBD734C4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15351201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CA" altLang="en-US" dirty="0"/>
              <a:t>Click to edit Master text styles</a:t>
            </a:r>
          </a:p>
          <a:p>
            <a:pPr lvl="1"/>
            <a:r>
              <a:rPr lang="en-CA" altLang="en-US" dirty="0"/>
              <a:t>Second level</a:t>
            </a:r>
          </a:p>
          <a:p>
            <a:pPr lvl="2"/>
            <a:r>
              <a:rPr lang="en-CA" altLang="en-US" dirty="0"/>
              <a:t>Third level</a:t>
            </a:r>
          </a:p>
          <a:p>
            <a:pPr lvl="3"/>
            <a:r>
              <a:rPr lang="en-CA" altLang="en-US" dirty="0"/>
              <a:t>Fourth level</a:t>
            </a:r>
          </a:p>
          <a:p>
            <a:pPr lvl="4"/>
            <a:r>
              <a:rPr lang="en-CA" altLang="en-US" dirty="0"/>
              <a:t>Fifth level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6D0BEDCD-A305-4E47-B6D0-E608F18D276C}" type="slidenum">
              <a:rPr lang="en-CA"/>
              <a:pPr>
                <a:defRPr/>
              </a:pPr>
              <a:t>‹#›</a:t>
            </a:fld>
            <a:endParaRPr lang="en-CA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2" r:id="rId2"/>
    <p:sldLayoutId id="2147483655" r:id="rId3"/>
    <p:sldLayoutId id="2147483720" r:id="rId4"/>
    <p:sldLayoutId id="2147483732" r:id="rId5"/>
    <p:sldLayoutId id="2147483733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8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slide" Target="slide20.xml"/><Relationship Id="rId18" Type="http://schemas.openxmlformats.org/officeDocument/2006/relationships/slide" Target="slide81.xml"/><Relationship Id="rId3" Type="http://schemas.openxmlformats.org/officeDocument/2006/relationships/notesSlide" Target="../notesSlides/notesSlide1.xml"/><Relationship Id="rId7" Type="http://schemas.openxmlformats.org/officeDocument/2006/relationships/slide" Target="slide6.xml"/><Relationship Id="rId12" Type="http://schemas.openxmlformats.org/officeDocument/2006/relationships/slide" Target="slide18.xml"/><Relationship Id="rId17" Type="http://schemas.openxmlformats.org/officeDocument/2006/relationships/slide" Target="slide53.xml"/><Relationship Id="rId2" Type="http://schemas.openxmlformats.org/officeDocument/2006/relationships/slideLayout" Target="../slideLayouts/slideLayout1.xml"/><Relationship Id="rId16" Type="http://schemas.openxmlformats.org/officeDocument/2006/relationships/slide" Target="slide43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.png"/><Relationship Id="rId11" Type="http://schemas.openxmlformats.org/officeDocument/2006/relationships/slide" Target="slide16.xml"/><Relationship Id="rId5" Type="http://schemas.openxmlformats.org/officeDocument/2006/relationships/image" Target="../media/image1.wmf"/><Relationship Id="rId15" Type="http://schemas.openxmlformats.org/officeDocument/2006/relationships/slide" Target="slide40.xml"/><Relationship Id="rId10" Type="http://schemas.openxmlformats.org/officeDocument/2006/relationships/slide" Target="slide11.xml"/><Relationship Id="rId4" Type="http://schemas.openxmlformats.org/officeDocument/2006/relationships/oleObject" Target="../embeddings/oleObject1.bin"/><Relationship Id="rId9" Type="http://schemas.openxmlformats.org/officeDocument/2006/relationships/slide" Target="slide5.xml"/><Relationship Id="rId14" Type="http://schemas.openxmlformats.org/officeDocument/2006/relationships/slide" Target="slide34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11" Type="http://schemas.openxmlformats.org/officeDocument/2006/relationships/image" Target="../media/image4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11" Type="http://schemas.openxmlformats.org/officeDocument/2006/relationships/image" Target="../media/image4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3" Type="http://schemas.openxmlformats.org/officeDocument/2006/relationships/image" Target="../media/image6.wmf"/><Relationship Id="rId7" Type="http://schemas.openxmlformats.org/officeDocument/2006/relationships/image" Target="../media/image10.wmf"/><Relationship Id="rId12" Type="http://schemas.openxmlformats.org/officeDocument/2006/relationships/image" Target="../media/image14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wmf"/><Relationship Id="rId11" Type="http://schemas.openxmlformats.org/officeDocument/2006/relationships/image" Target="../media/image4.wmf"/><Relationship Id="rId5" Type="http://schemas.openxmlformats.org/officeDocument/2006/relationships/image" Target="../media/image8.wmf"/><Relationship Id="rId10" Type="http://schemas.openxmlformats.org/officeDocument/2006/relationships/image" Target="../media/image13.jpeg"/><Relationship Id="rId4" Type="http://schemas.openxmlformats.org/officeDocument/2006/relationships/image" Target="../media/image7.wmf"/><Relationship Id="rId9" Type="http://schemas.openxmlformats.org/officeDocument/2006/relationships/image" Target="../media/image12.wmf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wmf"/><Relationship Id="rId3" Type="http://schemas.openxmlformats.org/officeDocument/2006/relationships/image" Target="../media/image14.jpeg"/><Relationship Id="rId7" Type="http://schemas.openxmlformats.org/officeDocument/2006/relationships/image" Target="../media/image9.wmf"/><Relationship Id="rId12" Type="http://schemas.openxmlformats.org/officeDocument/2006/relationships/image" Target="../media/image4.w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8.wmf"/><Relationship Id="rId11" Type="http://schemas.openxmlformats.org/officeDocument/2006/relationships/image" Target="../media/image13.jpeg"/><Relationship Id="rId5" Type="http://schemas.openxmlformats.org/officeDocument/2006/relationships/image" Target="../media/image7.wmf"/><Relationship Id="rId10" Type="http://schemas.openxmlformats.org/officeDocument/2006/relationships/image" Target="../media/image12.wmf"/><Relationship Id="rId4" Type="http://schemas.openxmlformats.org/officeDocument/2006/relationships/image" Target="../media/image6.wmf"/><Relationship Id="rId9" Type="http://schemas.openxmlformats.org/officeDocument/2006/relationships/image" Target="../media/image11.w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50.png"/><Relationship Id="rId5" Type="http://schemas.openxmlformats.org/officeDocument/2006/relationships/image" Target="../media/image59.png"/><Relationship Id="rId4" Type="http://schemas.openxmlformats.org/officeDocument/2006/relationships/image" Target="../media/image540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550.png"/><Relationship Id="rId4" Type="http://schemas.openxmlformats.org/officeDocument/2006/relationships/image" Target="../media/image540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7.png"/><Relationship Id="rId4" Type="http://schemas.openxmlformats.org/officeDocument/2006/relationships/image" Target="../media/image6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21.jpe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3.xm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22.jpeg"/><Relationship Id="rId7" Type="http://schemas.openxmlformats.org/officeDocument/2006/relationships/image" Target="../media/image25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4.wmf"/><Relationship Id="rId9" Type="http://schemas.openxmlformats.org/officeDocument/2006/relationships/image" Target="../media/image27.png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10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50.png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50.png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0.png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0.png"/><Relationship Id="rId4" Type="http://schemas.openxmlformats.org/officeDocument/2006/relationships/image" Target="../media/image270.pn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0.png"/><Relationship Id="rId5" Type="http://schemas.openxmlformats.org/officeDocument/2006/relationships/image" Target="../media/image290.png"/><Relationship Id="rId4" Type="http://schemas.openxmlformats.org/officeDocument/2006/relationships/image" Target="../media/image270.png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0.png"/><Relationship Id="rId4" Type="http://schemas.openxmlformats.org/officeDocument/2006/relationships/image" Target="../media/image270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0.png"/><Relationship Id="rId4" Type="http://schemas.openxmlformats.org/officeDocument/2006/relationships/image" Target="../media/image270.png"/></Relationships>
</file>

<file path=ppt/slides/_rels/slide7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7" Type="http://schemas.openxmlformats.org/officeDocument/2006/relationships/image" Target="../media/image310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3.jpeg"/><Relationship Id="rId5" Type="http://schemas.openxmlformats.org/officeDocument/2006/relationships/image" Target="../media/image290.png"/><Relationship Id="rId4" Type="http://schemas.openxmlformats.org/officeDocument/2006/relationships/image" Target="../media/image270.png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7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3.jpeg"/><Relationship Id="rId4" Type="http://schemas.openxmlformats.org/officeDocument/2006/relationships/image" Target="../media/image27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6.xml"/><Relationship Id="rId7" Type="http://schemas.openxmlformats.org/officeDocument/2006/relationships/image" Target="../media/image34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3.jpeg"/><Relationship Id="rId5" Type="http://schemas.openxmlformats.org/officeDocument/2006/relationships/image" Target="../media/image1.wmf"/><Relationship Id="rId4" Type="http://schemas.openxmlformats.org/officeDocument/2006/relationships/oleObject" Target="../embeddings/oleObject2.bin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7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35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8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6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9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7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0.xml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8.png"/><Relationship Id="rId5" Type="http://schemas.openxmlformats.org/officeDocument/2006/relationships/image" Target="../media/image1.wmf"/><Relationship Id="rId4" Type="http://schemas.openxmlformats.org/officeDocument/2006/relationships/oleObject" Target="../embeddings/oleObject1.bin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6.jpeg"/><Relationship Id="rId4" Type="http://schemas.openxmlformats.org/officeDocument/2006/relationships/image" Target="../media/image15.png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3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3299152" y="5867400"/>
            <a:ext cx="2492048" cy="990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Jeff Edmonds</a:t>
            </a:r>
          </a:p>
          <a:p>
            <a:pPr marL="0" indent="0" eaLnBrk="1" hangingPunct="1">
              <a:buNone/>
            </a:pPr>
            <a:r>
              <a:rPr lang="en-US" altLang="en-US" sz="2400" b="1" dirty="0">
                <a:solidFill>
                  <a:schemeClr val="tx2"/>
                </a:solidFill>
              </a:rPr>
              <a:t>York University</a:t>
            </a:r>
            <a:endParaRPr lang="en-US" altLang="en-US" sz="2400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>
              <a:solidFill>
                <a:schemeClr val="accent2"/>
              </a:solidFill>
            </a:endParaRPr>
          </a:p>
          <a:p>
            <a:pPr marL="0" indent="0" eaLnBrk="1" hangingPunct="1">
              <a:buNone/>
            </a:pPr>
            <a:endParaRPr lang="en-US" altLang="en-US" dirty="0"/>
          </a:p>
        </p:txBody>
      </p:sp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3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5" name="Picture 8" descr="pooh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9500" y="4648200"/>
            <a:ext cx="1295400" cy="2124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Rectangle 2"/>
          <p:cNvSpPr txBox="1">
            <a:spLocks noChangeArrowheads="1"/>
          </p:cNvSpPr>
          <p:nvPr/>
        </p:nvSpPr>
        <p:spPr bwMode="auto">
          <a:xfrm>
            <a:off x="1447800" y="457200"/>
            <a:ext cx="6248400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2800" kern="0" dirty="0"/>
              <a:t>Our Formal Proof System</a:t>
            </a:r>
            <a:br>
              <a:rPr lang="en-US" altLang="en-US" sz="2800" kern="0" dirty="0"/>
            </a:br>
            <a:r>
              <a:rPr lang="en-US" altLang="en-US" sz="2800" kern="0" dirty="0"/>
              <a:t>explained to Instructors</a:t>
            </a:r>
          </a:p>
        </p:txBody>
      </p:sp>
      <p:sp>
        <p:nvSpPr>
          <p:cNvPr id="11" name="Rectangle 2"/>
          <p:cNvSpPr txBox="1">
            <a:spLocks noChangeArrowheads="1"/>
          </p:cNvSpPr>
          <p:nvPr/>
        </p:nvSpPr>
        <p:spPr>
          <a:xfrm>
            <a:off x="685800" y="-152400"/>
            <a:ext cx="7772400" cy="2286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en-US" altLang="en-US" sz="3200" kern="0" dirty="0"/>
              <a:t>Logic for Computer Science</a:t>
            </a:r>
          </a:p>
        </p:txBody>
      </p:sp>
      <p:sp>
        <p:nvSpPr>
          <p:cNvPr id="12" name="Text Box 9">
            <a:extLst>
              <a:ext uri="{FF2B5EF4-FFF2-40B4-BE49-F238E27FC236}">
                <a16:creationId xmlns:a16="http://schemas.microsoft.com/office/drawing/2014/main" id="{B2C2992F-D3EB-4890-93D7-5B190F38D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08319" y="1524000"/>
            <a:ext cx="6066276" cy="48936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Table of contents:</a:t>
            </a:r>
            <a:endParaRPr lang="en-US" altLang="en-US" sz="2400" dirty="0">
              <a:hlinkClick r:id="rId7" action="ppaction://hlinksldjump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8" action="ppaction://hlinksldjump"/>
              </a:rPr>
              <a:t>Tautologies -&gt; Lemmas</a:t>
            </a:r>
            <a:endParaRPr lang="en-US" altLang="en-US" sz="2400" dirty="0">
              <a:hlinkClick r:id="rId7" action="ppaction://hlinksldjump"/>
            </a:endParaRP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9" action="ppaction://hlinksldjump"/>
              </a:rPr>
              <a:t>Davis Putnam Proof Systems for Tautologies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0" action="ppaction://hlinksldjump"/>
              </a:rPr>
              <a:t>The Proof Viewed as a Game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1" action="ppaction://hlinksldjump"/>
              </a:rPr>
              <a:t>Proofs with Game &amp; Oracle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 err="1">
                <a:hlinkClick r:id="rId12" action="ppaction://hlinksldjump"/>
              </a:rPr>
              <a:t>Modivation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3" action="ppaction://hlinksldjump"/>
              </a:rPr>
              <a:t>Quantifier Closer - Adding Meaning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4" action="ppaction://hlinksldjump"/>
              </a:rPr>
              <a:t>Our Formal Proof System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5" action="ppaction://hlinksldjump"/>
              </a:rPr>
              <a:t>Examples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6" action="ppaction://hlinksldjump"/>
              </a:rPr>
              <a:t>Our vs Forefathers' Proof Systems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7" action="ppaction://hlinksldjump"/>
              </a:rPr>
              <a:t>Sound and Complete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hlinkClick r:id="rId18" action="ppaction://hlinksldjump"/>
              </a:rPr>
              <a:t>Further Topics</a:t>
            </a:r>
            <a:endParaRPr lang="en-US" altLang="en-US" sz="2400" dirty="0"/>
          </a:p>
          <a:p>
            <a:pPr marL="342900" indent="-342900" eaLnBrk="1" hangingPunct="1">
              <a:spcBef>
                <a:spcPct val="0"/>
              </a:spcBef>
            </a:pPr>
            <a:endParaRPr lang="en-US" altLang="en-US" sz="2400" dirty="0"/>
          </a:p>
        </p:txBody>
      </p:sp>
    </p:spTree>
    <p:extLst>
      <p:ext uri="{BB962C8B-B14F-4D97-AF65-F5344CB8AC3E}">
        <p14:creationId xmlns:p14="http://schemas.microsoft.com/office/powerpoint/2010/main" val="19757178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1FE6F20-A552-461B-84E0-0E1A36999F37}"/>
              </a:ext>
            </a:extLst>
          </p:cNvPr>
          <p:cNvGrpSpPr/>
          <p:nvPr/>
        </p:nvGrpSpPr>
        <p:grpSpPr>
          <a:xfrm>
            <a:off x="4109269" y="504740"/>
            <a:ext cx="1154919" cy="1257993"/>
            <a:chOff x="4109269" y="504740"/>
            <a:chExt cx="1154919" cy="1257993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2092C69-C071-4D1C-BFB0-DB71BA82726D}"/>
                </a:ext>
              </a:extLst>
            </p:cNvPr>
            <p:cNvGrpSpPr/>
            <p:nvPr/>
          </p:nvGrpSpPr>
          <p:grpSpPr>
            <a:xfrm>
              <a:off x="4109269" y="1165082"/>
              <a:ext cx="685712" cy="597651"/>
              <a:chOff x="4947469" y="4698942"/>
              <a:chExt cx="685712" cy="597651"/>
            </a:xfrm>
          </p:grpSpPr>
          <p:sp>
            <p:nvSpPr>
              <p:cNvPr id="241" name="Oval 23">
                <a:extLst>
                  <a:ext uri="{FF2B5EF4-FFF2-40B4-BE49-F238E27FC236}">
                    <a16:creationId xmlns:a16="http://schemas.microsoft.com/office/drawing/2014/main" id="{5832241D-EECE-4202-9114-5DAA55EB7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469" y="5055524"/>
                <a:ext cx="281800" cy="241069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254" name="AutoShape 28">
                <a:extLst>
                  <a:ext uri="{FF2B5EF4-FFF2-40B4-BE49-F238E27FC236}">
                    <a16:creationId xmlns:a16="http://schemas.microsoft.com/office/drawing/2014/main" id="{737C4228-DF08-48FA-84C9-5D223FADFFCA}"/>
                  </a:ext>
                </a:extLst>
              </p:cNvPr>
              <p:cNvCxnSpPr>
                <a:cxnSpLocks noChangeShapeType="1"/>
                <a:endCxn id="241" idx="0"/>
              </p:cNvCxnSpPr>
              <p:nvPr/>
            </p:nvCxnSpPr>
            <p:spPr bwMode="auto">
              <a:xfrm flipH="1">
                <a:off x="5088369" y="4698942"/>
                <a:ext cx="544812" cy="351559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9" name="Rectangle 41">
              <a:extLst>
                <a:ext uri="{FF2B5EF4-FFF2-40B4-BE49-F238E27FC236}">
                  <a16:creationId xmlns:a16="http://schemas.microsoft.com/office/drawing/2014/main" id="{62BBBF57-A9BC-4427-BC83-C226195DE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04740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lang="en-US" altLang="en-US" sz="2800" i="1" baseline="-25000" dirty="0">
                  <a:solidFill>
                    <a:srgbClr val="FFC000"/>
                  </a:solidFill>
                </a:rPr>
                <a:t>5</a:t>
              </a:r>
              <a:endPara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Text Box 42">
              <a:extLst>
                <a:ext uri="{FF2B5EF4-FFF2-40B4-BE49-F238E27FC236}">
                  <a16:creationId xmlns:a16="http://schemas.microsoft.com/office/drawing/2014/main" id="{F5546FB4-9FB6-446C-ACD2-D3382E14A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725" y="105242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B34AE81-B16D-45BB-BAE7-79074C505386}"/>
              </a:ext>
            </a:extLst>
          </p:cNvPr>
          <p:cNvGrpSpPr/>
          <p:nvPr/>
        </p:nvGrpSpPr>
        <p:grpSpPr>
          <a:xfrm>
            <a:off x="3727450" y="1114340"/>
            <a:ext cx="950913" cy="1381997"/>
            <a:chOff x="3727450" y="1114340"/>
            <a:chExt cx="950913" cy="1381997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F5A0A81-C380-4CE9-987E-92F9F349E4D4}"/>
                </a:ext>
              </a:extLst>
            </p:cNvPr>
            <p:cNvGrpSpPr/>
            <p:nvPr/>
          </p:nvGrpSpPr>
          <p:grpSpPr>
            <a:xfrm>
              <a:off x="3727450" y="1114340"/>
              <a:ext cx="907846" cy="1381997"/>
              <a:chOff x="3727450" y="1114340"/>
              <a:chExt cx="907846" cy="1381997"/>
            </a:xfrm>
          </p:grpSpPr>
          <p:sp>
            <p:nvSpPr>
              <p:cNvPr id="131" name="Rectangle 47">
                <a:extLst>
                  <a:ext uri="{FF2B5EF4-FFF2-40B4-BE49-F238E27FC236}">
                    <a16:creationId xmlns:a16="http://schemas.microsoft.com/office/drawing/2014/main" id="{5800DFCA-DAAB-4B28-87B9-76C5843C1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0" y="1114340"/>
                <a:ext cx="4635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2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40E9F240-F303-4854-9ABC-7483055FBCA5}"/>
                  </a:ext>
                </a:extLst>
              </p:cNvPr>
              <p:cNvGrpSpPr/>
              <p:nvPr/>
            </p:nvGrpSpPr>
            <p:grpSpPr>
              <a:xfrm>
                <a:off x="3846256" y="1672425"/>
                <a:ext cx="789040" cy="823912"/>
                <a:chOff x="4684456" y="5195888"/>
                <a:chExt cx="789040" cy="823912"/>
              </a:xfrm>
            </p:grpSpPr>
            <p:sp>
              <p:nvSpPr>
                <p:cNvPr id="133" name="Oval 24">
                  <a:extLst>
                    <a:ext uri="{FF2B5EF4-FFF2-40B4-BE49-F238E27FC236}">
                      <a16:creationId xmlns:a16="http://schemas.microsoft.com/office/drawing/2014/main" id="{35A3A9A9-4023-45C9-A470-AE747655D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4456" y="577873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25">
                  <a:extLst>
                    <a:ext uri="{FF2B5EF4-FFF2-40B4-BE49-F238E27FC236}">
                      <a16:creationId xmlns:a16="http://schemas.microsoft.com/office/drawing/2014/main" id="{3C7C77EC-07D1-4785-83E9-612C6DD08D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1696" y="577873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5" name="AutoShape 26">
                  <a:extLst>
                    <a:ext uri="{FF2B5EF4-FFF2-40B4-BE49-F238E27FC236}">
                      <a16:creationId xmlns:a16="http://schemas.microsoft.com/office/drawing/2014/main" id="{F7AD361B-E1DD-4449-AF33-9D7938497D09}"/>
                    </a:ext>
                  </a:extLst>
                </p:cNvPr>
                <p:cNvCxnSpPr>
                  <a:cxnSpLocks noChangeShapeType="1"/>
                  <a:endCxn id="133" idx="0"/>
                </p:cNvCxnSpPr>
                <p:nvPr/>
              </p:nvCxnSpPr>
              <p:spPr bwMode="auto">
                <a:xfrm flipH="1">
                  <a:off x="4825356" y="5301615"/>
                  <a:ext cx="263013" cy="472094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6" name="AutoShape 27">
                  <a:extLst>
                    <a:ext uri="{FF2B5EF4-FFF2-40B4-BE49-F238E27FC236}">
                      <a16:creationId xmlns:a16="http://schemas.microsoft.com/office/drawing/2014/main" id="{650F4110-1B31-4060-899A-788F3576F113}"/>
                    </a:ext>
                  </a:extLst>
                </p:cNvPr>
                <p:cNvCxnSpPr>
                  <a:cxnSpLocks noChangeShapeType="1"/>
                  <a:endCxn id="134" idx="0"/>
                </p:cNvCxnSpPr>
                <p:nvPr/>
              </p:nvCxnSpPr>
              <p:spPr bwMode="auto">
                <a:xfrm>
                  <a:off x="5088369" y="5301615"/>
                  <a:ext cx="244226" cy="472094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7" name="Text Box 48">
                  <a:extLst>
                    <a:ext uri="{FF2B5EF4-FFF2-40B4-BE49-F238E27FC236}">
                      <a16:creationId xmlns:a16="http://schemas.microsoft.com/office/drawing/2014/main" id="{4B23D2AF-02EE-4EB6-BE6E-1DA51CDBCE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8050" y="5195888"/>
                  <a:ext cx="3270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</a:t>
                  </a:r>
                </a:p>
              </p:txBody>
            </p:sp>
          </p:grpSp>
        </p:grpSp>
        <p:sp>
          <p:nvSpPr>
            <p:cNvPr id="130" name="Text Box 49">
              <a:extLst>
                <a:ext uri="{FF2B5EF4-FFF2-40B4-BE49-F238E27FC236}">
                  <a16:creationId xmlns:a16="http://schemas.microsoft.com/office/drawing/2014/main" id="{6477518C-8A14-4EBF-B99F-3B392940A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050" y="1658137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142" name="Freeform: Shape 141">
            <a:extLst>
              <a:ext uri="{FF2B5EF4-FFF2-40B4-BE49-F238E27FC236}">
                <a16:creationId xmlns:a16="http://schemas.microsoft.com/office/drawing/2014/main" id="{A2639304-2A99-4B7A-8447-C68D4B19BC90}"/>
              </a:ext>
            </a:extLst>
          </p:cNvPr>
          <p:cNvSpPr/>
          <p:nvPr/>
        </p:nvSpPr>
        <p:spPr bwMode="auto">
          <a:xfrm>
            <a:off x="3619500" y="368300"/>
            <a:ext cx="1200460" cy="1282700"/>
          </a:xfrm>
          <a:custGeom>
            <a:avLst/>
            <a:gdLst>
              <a:gd name="connsiteX0" fmla="*/ 0 w 1200460"/>
              <a:gd name="connsiteY0" fmla="*/ 0 h 1282700"/>
              <a:gd name="connsiteX1" fmla="*/ 1181100 w 1200460"/>
              <a:gd name="connsiteY1" fmla="*/ 685800 h 1282700"/>
              <a:gd name="connsiteX2" fmla="*/ 622300 w 1200460"/>
              <a:gd name="connsiteY2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460" h="1282700">
                <a:moveTo>
                  <a:pt x="0" y="0"/>
                </a:moveTo>
                <a:cubicBezTo>
                  <a:pt x="538691" y="236008"/>
                  <a:pt x="1077383" y="472017"/>
                  <a:pt x="1181100" y="685800"/>
                </a:cubicBezTo>
                <a:cubicBezTo>
                  <a:pt x="1284817" y="899583"/>
                  <a:pt x="953558" y="1091141"/>
                  <a:pt x="622300" y="12827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835E1AC-B72D-4033-91EB-ED94728B816C}"/>
              </a:ext>
            </a:extLst>
          </p:cNvPr>
          <p:cNvSpPr/>
          <p:nvPr/>
        </p:nvSpPr>
        <p:spPr>
          <a:xfrm rot="4117312">
            <a:off x="3531826" y="2998959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10309D2-51E5-44DB-AA31-9CAC5CF87407}"/>
              </a:ext>
            </a:extLst>
          </p:cNvPr>
          <p:cNvSpPr/>
          <p:nvPr/>
        </p:nvSpPr>
        <p:spPr>
          <a:xfrm rot="4117312">
            <a:off x="4121305" y="298973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19" name="Rectangle 218">
            <a:extLst>
              <a:ext uri="{FF2B5EF4-FFF2-40B4-BE49-F238E27FC236}">
                <a16:creationId xmlns:a16="http://schemas.microsoft.com/office/drawing/2014/main" id="{89FC7BD2-8D18-4CB2-93A6-85FE98C29BE9}"/>
              </a:ext>
            </a:extLst>
          </p:cNvPr>
          <p:cNvSpPr/>
          <p:nvPr/>
        </p:nvSpPr>
        <p:spPr>
          <a:xfrm rot="4117312">
            <a:off x="3755209" y="1892867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24" name="Rectangle 35">
            <a:extLst>
              <a:ext uri="{FF2B5EF4-FFF2-40B4-BE49-F238E27FC236}">
                <a16:creationId xmlns:a16="http://schemas.microsoft.com/office/drawing/2014/main" id="{B418E35F-CBEC-41E8-B62D-EACAB905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-10397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715D922-9409-408C-960C-58ABDF5F1E52}"/>
              </a:ext>
            </a:extLst>
          </p:cNvPr>
          <p:cNvGrpSpPr/>
          <p:nvPr/>
        </p:nvGrpSpPr>
        <p:grpSpPr>
          <a:xfrm>
            <a:off x="3124200" y="-10397"/>
            <a:ext cx="1802301" cy="1174433"/>
            <a:chOff x="3124200" y="-10397"/>
            <a:chExt cx="1802301" cy="1174433"/>
          </a:xfrm>
        </p:grpSpPr>
        <p:sp>
          <p:nvSpPr>
            <p:cNvPr id="227" name="Rectangle 35">
              <a:extLst>
                <a:ext uri="{FF2B5EF4-FFF2-40B4-BE49-F238E27FC236}">
                  <a16:creationId xmlns:a16="http://schemas.microsoft.com/office/drawing/2014/main" id="{D91CF120-2E12-499A-B7F7-FBD9803A0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-10397"/>
              <a:ext cx="4619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79707BFE-CEE2-4041-83D8-5072C21242AD}"/>
                </a:ext>
              </a:extLst>
            </p:cNvPr>
            <p:cNvGrpSpPr/>
            <p:nvPr/>
          </p:nvGrpSpPr>
          <p:grpSpPr>
            <a:xfrm>
              <a:off x="3667796" y="356316"/>
              <a:ext cx="1258705" cy="807720"/>
              <a:chOff x="3667796" y="356316"/>
              <a:chExt cx="1258705" cy="807720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82EA0763-C046-4AD1-8737-D32A693A5970}"/>
                  </a:ext>
                </a:extLst>
              </p:cNvPr>
              <p:cNvGrpSpPr/>
              <p:nvPr/>
            </p:nvGrpSpPr>
            <p:grpSpPr>
              <a:xfrm>
                <a:off x="3667796" y="526207"/>
                <a:ext cx="1258705" cy="637829"/>
                <a:chOff x="4439177" y="2760691"/>
                <a:chExt cx="1258705" cy="637829"/>
              </a:xfrm>
            </p:grpSpPr>
            <p:sp>
              <p:nvSpPr>
                <p:cNvPr id="233" name="Oval 21">
                  <a:extLst>
                    <a:ext uri="{FF2B5EF4-FFF2-40B4-BE49-F238E27FC236}">
                      <a16:creationId xmlns:a16="http://schemas.microsoft.com/office/drawing/2014/main" id="{6A43647C-38E9-4144-B6C3-F45959AE2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6082" y="315745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4" name="AutoShape 22">
                  <a:extLst>
                    <a:ext uri="{FF2B5EF4-FFF2-40B4-BE49-F238E27FC236}">
                      <a16:creationId xmlns:a16="http://schemas.microsoft.com/office/drawing/2014/main" id="{225B94C4-4160-4BA1-8498-32291D3F19B6}"/>
                    </a:ext>
                  </a:extLst>
                </p:cNvPr>
                <p:cNvCxnSpPr>
                  <a:cxnSpLocks noChangeShapeType="1"/>
                  <a:endCxn id="233" idx="0"/>
                </p:cNvCxnSpPr>
                <p:nvPr/>
              </p:nvCxnSpPr>
              <p:spPr bwMode="auto">
                <a:xfrm>
                  <a:off x="4439177" y="2760691"/>
                  <a:ext cx="1117805" cy="391737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30" name="Text Box 37">
                <a:extLst>
                  <a:ext uri="{FF2B5EF4-FFF2-40B4-BE49-F238E27FC236}">
                    <a16:creationId xmlns:a16="http://schemas.microsoft.com/office/drawing/2014/main" id="{A5E45FF7-4C6B-4EA5-A4A1-DAB5F9620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9219" y="356316"/>
                <a:ext cx="341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</a:t>
                </a:r>
              </a:p>
            </p:txBody>
          </p:sp>
        </p:grpSp>
      </p:grpSp>
      <p:sp>
        <p:nvSpPr>
          <p:cNvPr id="236" name="Oval 6">
            <a:extLst>
              <a:ext uri="{FF2B5EF4-FFF2-40B4-BE49-F238E27FC236}">
                <a16:creationId xmlns:a16="http://schemas.microsoft.com/office/drawing/2014/main" id="{0A51929F-2C98-40D2-AE9C-4CCCDA31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896" y="280116"/>
            <a:ext cx="281800" cy="24106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5DA0365E-BDB8-4CE8-ACF9-E206C529EB2A}"/>
              </a:ext>
            </a:extLst>
          </p:cNvPr>
          <p:cNvSpPr/>
          <p:nvPr/>
        </p:nvSpPr>
        <p:spPr bwMode="auto">
          <a:xfrm>
            <a:off x="3694090" y="450426"/>
            <a:ext cx="1180827" cy="2395470"/>
          </a:xfrm>
          <a:custGeom>
            <a:avLst/>
            <a:gdLst>
              <a:gd name="connsiteX0" fmla="*/ 0 w 1180827"/>
              <a:gd name="connsiteY0" fmla="*/ 0 h 2395470"/>
              <a:gd name="connsiteX1" fmla="*/ 1171978 w 1180827"/>
              <a:gd name="connsiteY1" fmla="*/ 618186 h 2395470"/>
              <a:gd name="connsiteX2" fmla="*/ 553792 w 1180827"/>
              <a:gd name="connsiteY2" fmla="*/ 1236372 h 2395470"/>
              <a:gd name="connsiteX3" fmla="*/ 862885 w 1180827"/>
              <a:gd name="connsiteY3" fmla="*/ 1996225 h 2395470"/>
              <a:gd name="connsiteX4" fmla="*/ 721217 w 1180827"/>
              <a:gd name="connsiteY4" fmla="*/ 2395470 h 23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827" h="2395470">
                <a:moveTo>
                  <a:pt x="0" y="0"/>
                </a:moveTo>
                <a:cubicBezTo>
                  <a:pt x="539839" y="206062"/>
                  <a:pt x="1079679" y="412124"/>
                  <a:pt x="1171978" y="618186"/>
                </a:cubicBezTo>
                <a:cubicBezTo>
                  <a:pt x="1264277" y="824248"/>
                  <a:pt x="605308" y="1006699"/>
                  <a:pt x="553792" y="1236372"/>
                </a:cubicBezTo>
                <a:cubicBezTo>
                  <a:pt x="502277" y="1466045"/>
                  <a:pt x="834981" y="1803042"/>
                  <a:pt x="862885" y="1996225"/>
                </a:cubicBezTo>
                <a:cubicBezTo>
                  <a:pt x="890789" y="2189408"/>
                  <a:pt x="806003" y="2292439"/>
                  <a:pt x="721217" y="239547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9764209E-ABF3-4860-AE8D-DED89D290BDD}"/>
              </a:ext>
            </a:extLst>
          </p:cNvPr>
          <p:cNvSpPr/>
          <p:nvPr/>
        </p:nvSpPr>
        <p:spPr bwMode="auto">
          <a:xfrm>
            <a:off x="3708401" y="443778"/>
            <a:ext cx="1182160" cy="2344670"/>
          </a:xfrm>
          <a:custGeom>
            <a:avLst/>
            <a:gdLst>
              <a:gd name="connsiteX0" fmla="*/ 0 w 1180827"/>
              <a:gd name="connsiteY0" fmla="*/ 0 h 2395470"/>
              <a:gd name="connsiteX1" fmla="*/ 1171978 w 1180827"/>
              <a:gd name="connsiteY1" fmla="*/ 618186 h 2395470"/>
              <a:gd name="connsiteX2" fmla="*/ 553792 w 1180827"/>
              <a:gd name="connsiteY2" fmla="*/ 1236372 h 2395470"/>
              <a:gd name="connsiteX3" fmla="*/ 862885 w 1180827"/>
              <a:gd name="connsiteY3" fmla="*/ 1996225 h 2395470"/>
              <a:gd name="connsiteX4" fmla="*/ 721217 w 1180827"/>
              <a:gd name="connsiteY4" fmla="*/ 2395470 h 2395470"/>
              <a:gd name="connsiteX0" fmla="*/ 0 w 1182160"/>
              <a:gd name="connsiteY0" fmla="*/ 0 h 2395470"/>
              <a:gd name="connsiteX1" fmla="*/ 1171978 w 1182160"/>
              <a:gd name="connsiteY1" fmla="*/ 618186 h 2395470"/>
              <a:gd name="connsiteX2" fmla="*/ 553792 w 1182160"/>
              <a:gd name="connsiteY2" fmla="*/ 1236372 h 2395470"/>
              <a:gd name="connsiteX3" fmla="*/ 278685 w 1182160"/>
              <a:gd name="connsiteY3" fmla="*/ 1932725 h 2395470"/>
              <a:gd name="connsiteX4" fmla="*/ 721217 w 1182160"/>
              <a:gd name="connsiteY4" fmla="*/ 2395470 h 2395470"/>
              <a:gd name="connsiteX0" fmla="*/ 0 w 1182160"/>
              <a:gd name="connsiteY0" fmla="*/ 0 h 2344670"/>
              <a:gd name="connsiteX1" fmla="*/ 1171978 w 1182160"/>
              <a:gd name="connsiteY1" fmla="*/ 618186 h 2344670"/>
              <a:gd name="connsiteX2" fmla="*/ 553792 w 1182160"/>
              <a:gd name="connsiteY2" fmla="*/ 1236372 h 2344670"/>
              <a:gd name="connsiteX3" fmla="*/ 278685 w 1182160"/>
              <a:gd name="connsiteY3" fmla="*/ 1932725 h 2344670"/>
              <a:gd name="connsiteX4" fmla="*/ 175117 w 1182160"/>
              <a:gd name="connsiteY4" fmla="*/ 2344670 h 23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60" h="2344670">
                <a:moveTo>
                  <a:pt x="0" y="0"/>
                </a:moveTo>
                <a:cubicBezTo>
                  <a:pt x="539839" y="206062"/>
                  <a:pt x="1079679" y="412124"/>
                  <a:pt x="1171978" y="618186"/>
                </a:cubicBezTo>
                <a:cubicBezTo>
                  <a:pt x="1264277" y="824248"/>
                  <a:pt x="702674" y="1017282"/>
                  <a:pt x="553792" y="1236372"/>
                </a:cubicBezTo>
                <a:cubicBezTo>
                  <a:pt x="404910" y="1455462"/>
                  <a:pt x="341797" y="1748009"/>
                  <a:pt x="278685" y="1932725"/>
                </a:cubicBezTo>
                <a:cubicBezTo>
                  <a:pt x="215573" y="2117441"/>
                  <a:pt x="259903" y="2241639"/>
                  <a:pt x="175117" y="234467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43" name="Text Box 21">
            <a:extLst>
              <a:ext uri="{FF2B5EF4-FFF2-40B4-BE49-F238E27FC236}">
                <a16:creationId xmlns:a16="http://schemas.microsoft.com/office/drawing/2014/main" id="{EA290BCB-A0D6-4F4C-921E-2116847E564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3751541"/>
            <a:ext cx="3117200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DP Proof: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Goal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tx2"/>
                </a:solidFill>
              </a:rPr>
              <a:t>x</a:t>
            </a:r>
            <a:r>
              <a:rPr lang="en-US" altLang="en-US" sz="2400" i="1" baseline="-25000" dirty="0">
                <a:solidFill>
                  <a:schemeClr val="tx2"/>
                </a:solidFill>
              </a:rPr>
              <a:t>3</a:t>
            </a:r>
            <a:r>
              <a:rPr lang="en-US" altLang="en-US" sz="2400" dirty="0" smtClea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 smtClea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 smtClean="0">
                <a:solidFill>
                  <a:schemeClr val="tx2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chemeClr val="tx2"/>
                </a:solidFill>
              </a:rPr>
              <a:t>5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Assume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</a:t>
            </a:r>
            <a:r>
              <a:rPr lang="en-US" altLang="en-US" sz="2400" i="1" dirty="0">
                <a:solidFill>
                  <a:schemeClr val="tx2"/>
                </a:solidFill>
              </a:rPr>
              <a:t>x</a:t>
            </a:r>
            <a:r>
              <a:rPr lang="en-US" altLang="en-US" sz="2400" i="1" baseline="-25000" dirty="0">
                <a:solidFill>
                  <a:schemeClr val="tx2"/>
                </a:solidFill>
              </a:rPr>
              <a:t>3</a:t>
            </a:r>
            <a:r>
              <a:rPr lang="en-US" altLang="en-US" sz="2400" dirty="0" smtClea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 smtClea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 smtClean="0">
                <a:solidFill>
                  <a:schemeClr val="tx2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chemeClr val="tx2"/>
                </a:solidFill>
              </a:rPr>
              <a:t>5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n-US" altLang="en-US" sz="2400" i="1" dirty="0">
                <a:solidFill>
                  <a:schemeClr val="tx2"/>
                </a:solidFill>
              </a:rPr>
              <a:t>x</a:t>
            </a:r>
            <a:r>
              <a:rPr lang="en-US" altLang="en-US" sz="2400" i="1" baseline="-25000" dirty="0">
                <a:solidFill>
                  <a:schemeClr val="tx2"/>
                </a:solidFill>
              </a:rPr>
              <a:t>6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 smtClea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 smtClean="0">
                <a:solidFill>
                  <a:schemeClr val="tx2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chemeClr val="tx2"/>
                </a:solidFill>
              </a:rPr>
              <a:t>6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 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i="1" dirty="0">
                <a:solidFill>
                  <a:schemeClr val="tx2"/>
                </a:solidFill>
              </a:rPr>
              <a:t>x</a:t>
            </a:r>
            <a:r>
              <a:rPr lang="en-US" altLang="en-US" sz="2400" i="1" baseline="-25000" dirty="0">
                <a:solidFill>
                  <a:schemeClr val="tx2"/>
                </a:solidFill>
              </a:rPr>
              <a:t>3</a:t>
            </a:r>
            <a:r>
              <a:rPr lang="en-US" altLang="en-US" sz="2400" dirty="0" smtClea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 smtClean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 smtClean="0">
                <a:solidFill>
                  <a:schemeClr val="tx2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chemeClr val="tx2"/>
                </a:solidFill>
              </a:rPr>
              <a:t>5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5" name="Text Box 21">
            <a:extLst>
              <a:ext uri="{FF2B5EF4-FFF2-40B4-BE49-F238E27FC236}">
                <a16:creationId xmlns:a16="http://schemas.microsoft.com/office/drawing/2014/main" id="{A28467DC-221A-44D3-B638-CBCA541554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862439" y="3790178"/>
            <a:ext cx="5129161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Assume for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endParaRPr lang="en-US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Proved before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Proved before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Merge</a:t>
            </a:r>
            <a:r>
              <a:rPr lang="en-US" altLang="en-US" sz="1600" dirty="0"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CA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rom </a:t>
            </a:r>
            <a:r>
              <a:rPr lang="en-US" altLang="en-US" sz="2000" i="1" dirty="0">
                <a:solidFill>
                  <a:schemeClr val="tx2"/>
                </a:solidFill>
              </a:rPr>
              <a:t>x</a:t>
            </a:r>
            <a:r>
              <a:rPr lang="en-US" altLang="en-US" sz="2000" i="1" baseline="-25000" dirty="0">
                <a:solidFill>
                  <a:schemeClr val="tx2"/>
                </a:solidFill>
              </a:rPr>
              <a:t>6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CA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, and </a:t>
            </a:r>
            <a:r>
              <a:rPr lang="el-GR" altLang="en-US" sz="20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i="1" dirty="0" smtClean="0">
                <a:solidFill>
                  <a:schemeClr val="tx2"/>
                </a:solidFill>
              </a:rPr>
              <a:t>x</a:t>
            </a:r>
            <a:r>
              <a:rPr lang="en-US" altLang="en-US" sz="2000" i="1" baseline="-25000" dirty="0" smtClean="0">
                <a:solidFill>
                  <a:schemeClr val="tx2"/>
                </a:solidFill>
              </a:rPr>
              <a:t>6</a:t>
            </a:r>
            <a:r>
              <a:rPr lang="en-US" altLang="en-US" sz="2000" dirty="0">
                <a:sym typeface="Symbol" panose="05050102010706020507" pitchFamily="18" charset="2"/>
              </a:rPr>
              <a:t>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en-US" sz="2000" dirty="0">
                <a:cs typeface="Times New Roman" panose="02020603050405020304" pitchFamily="18" charset="0"/>
              </a:rPr>
              <a:t>, conclude </a:t>
            </a:r>
            <a:r>
              <a:rPr lang="el-GR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CA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endParaRPr lang="en-CA" altLang="en-US" sz="18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Conclusion</a:t>
            </a:r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31C4369F-B494-4969-9A53-5F46CBDC5E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3766403"/>
            <a:ext cx="8839200" cy="2712529"/>
          </a:xfrm>
          <a:prstGeom prst="wedgeRectCallout">
            <a:avLst>
              <a:gd name="adj1" fmla="val -25004"/>
              <a:gd name="adj2" fmla="val 4508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47" name="Text Box 21">
            <a:extLst>
              <a:ext uri="{FF2B5EF4-FFF2-40B4-BE49-F238E27FC236}">
                <a16:creationId xmlns:a16="http://schemas.microsoft.com/office/drawing/2014/main" id="{AF22BEAC-317C-46D7-9650-79E1E7074C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637342" y="3733800"/>
            <a:ext cx="51008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Merge paths together, one fork at a time</a:t>
            </a:r>
          </a:p>
        </p:txBody>
      </p:sp>
      <p:sp>
        <p:nvSpPr>
          <p:cNvPr id="41" name="Text Box 21">
            <a:extLst>
              <a:ext uri="{FF2B5EF4-FFF2-40B4-BE49-F238E27FC236}">
                <a16:creationId xmlns:a16="http://schemas.microsoft.com/office/drawing/2014/main" id="{57867F6D-F306-4FF0-B77E-BAE2F6D2715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2" y="86597"/>
            <a:ext cx="2635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DP Computation: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dirty="0"/>
          </a:p>
        </p:txBody>
      </p:sp>
      <p:sp>
        <p:nvSpPr>
          <p:cNvPr id="42" name="AutoShape 8">
            <a:extLst>
              <a:ext uri="{FF2B5EF4-FFF2-40B4-BE49-F238E27FC236}">
                <a16:creationId xmlns:a16="http://schemas.microsoft.com/office/drawing/2014/main" id="{0C3D3E1B-8A3F-4737-B55F-84C4F9EBE3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2" y="100006"/>
            <a:ext cx="2612365" cy="412987"/>
          </a:xfrm>
          <a:prstGeom prst="wedgeRectCallout">
            <a:avLst>
              <a:gd name="adj1" fmla="val -26181"/>
              <a:gd name="adj2" fmla="val 66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41252679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4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2" grpId="0" animBg="1"/>
      <p:bldP spid="154" grpId="0"/>
      <p:bldP spid="155" grpId="0"/>
      <p:bldP spid="219" grpId="0"/>
      <p:bldP spid="148" grpId="0" animBg="1"/>
      <p:bldP spid="149" grpId="0" animBg="1"/>
      <p:bldP spid="46" grpId="0" animBg="1"/>
      <p:bldP spid="4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The Proof Viewed as a Game</a:t>
            </a:r>
            <a:endParaRPr lang="en-CA" altLang="en-US" dirty="0"/>
          </a:p>
        </p:txBody>
      </p:sp>
      <p:grpSp>
        <p:nvGrpSpPr>
          <p:cNvPr id="7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13360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1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2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3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4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5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66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3367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3368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69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64" name="Group 42"/>
          <p:cNvGrpSpPr>
            <a:grpSpLocks/>
          </p:cNvGrpSpPr>
          <p:nvPr/>
        </p:nvGrpSpPr>
        <p:grpSpPr bwMode="auto">
          <a:xfrm>
            <a:off x="304800" y="838200"/>
            <a:ext cx="5046664" cy="584200"/>
            <a:chOff x="192" y="528"/>
            <a:chExt cx="3179" cy="368"/>
          </a:xfrm>
        </p:grpSpPr>
        <p:sp>
          <p:nvSpPr>
            <p:cNvPr id="13358" name="Text Box 43"/>
            <p:cNvSpPr txBox="1">
              <a:spLocks noChangeArrowheads="1"/>
            </p:cNvSpPr>
            <p:nvPr/>
          </p:nvSpPr>
          <p:spPr bwMode="auto">
            <a:xfrm>
              <a:off x="192" y="528"/>
              <a:ext cx="7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Proof:</a:t>
              </a:r>
            </a:p>
          </p:txBody>
        </p:sp>
        <p:sp>
          <p:nvSpPr>
            <p:cNvPr id="13359" name="Text Box 44"/>
            <p:cNvSpPr txBox="1">
              <a:spLocks noChangeArrowheads="1"/>
            </p:cNvSpPr>
            <p:nvPr/>
          </p:nvSpPr>
          <p:spPr bwMode="auto">
            <a:xfrm>
              <a:off x="960" y="528"/>
              <a:ext cx="2411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 dirty="0">
                  <a:solidFill>
                    <a:srgbClr val="FFC000"/>
                  </a:solidFill>
                </a:rPr>
                <a:t>b, </a:t>
              </a:r>
              <a:r>
                <a:rPr lang="en-US" altLang="en-US" dirty="0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 dirty="0">
                  <a:solidFill>
                    <a:srgbClr val="FFC000"/>
                  </a:solidFill>
                </a:rPr>
                <a:t>g,</a:t>
              </a:r>
              <a:r>
                <a:rPr lang="en-US" altLang="en-US" dirty="0"/>
                <a:t> </a:t>
              </a:r>
              <a:r>
                <a:rPr lang="en-US" altLang="en-US" dirty="0">
                  <a:solidFill>
                    <a:srgbClr val="FFC000"/>
                  </a:solidFill>
                </a:rPr>
                <a:t>Loves(b, g, </a:t>
              </a:r>
              <a:r>
                <a:rPr lang="en-US" altLang="en-US" dirty="0">
                  <a:solidFill>
                    <a:srgbClr val="66FF66"/>
                  </a:solidFill>
                </a:rPr>
                <a:t>x</a:t>
              </a:r>
              <a:r>
                <a:rPr lang="en-US" altLang="en-US" dirty="0">
                  <a:solidFill>
                    <a:srgbClr val="FFC000"/>
                  </a:solidFill>
                </a:rPr>
                <a:t>)</a:t>
              </a:r>
            </a:p>
          </p:txBody>
        </p:sp>
      </p:grpSp>
      <p:pic>
        <p:nvPicPr>
          <p:cNvPr id="59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529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1371600" y="1371600"/>
            <a:ext cx="6629400" cy="1066800"/>
          </a:xfrm>
          <a:prstGeom prst="wedgeRectCallout">
            <a:avLst>
              <a:gd name="adj1" fmla="val -27116"/>
              <a:gd name="adj2" fmla="val 66870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 dirty="0"/>
              <a:t>I must insist that you prove this using the following game. </a:t>
            </a:r>
            <a:endParaRPr lang="en-US" altLang="en-US" dirty="0"/>
          </a:p>
        </p:txBody>
      </p:sp>
      <p:sp>
        <p:nvSpPr>
          <p:cNvPr id="61" name="AutoShape 8"/>
          <p:cNvSpPr>
            <a:spLocks noChangeArrowheads="1"/>
          </p:cNvSpPr>
          <p:nvPr/>
        </p:nvSpPr>
        <p:spPr bwMode="auto">
          <a:xfrm>
            <a:off x="1371600" y="2590800"/>
            <a:ext cx="6629400" cy="1066800"/>
          </a:xfrm>
          <a:prstGeom prst="wedgeRectCallout">
            <a:avLst>
              <a:gd name="adj1" fmla="val -27115"/>
              <a:gd name="adj2" fmla="val 66871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dirty="0"/>
              <a:t>Three players: The </a:t>
            </a:r>
            <a:r>
              <a:rPr lang="en-CA" altLang="en-US" dirty="0">
                <a:solidFill>
                  <a:srgbClr val="66FF66"/>
                </a:solidFill>
              </a:rPr>
              <a:t>boss</a:t>
            </a:r>
            <a:r>
              <a:rPr lang="en-CA" altLang="en-US" dirty="0"/>
              <a:t>,</a:t>
            </a:r>
            <a:br>
              <a:rPr lang="en-CA" altLang="en-US" dirty="0"/>
            </a:br>
            <a:r>
              <a:rPr lang="en-CA" altLang="en-US" dirty="0"/>
              <a:t>a </a:t>
            </a:r>
            <a:r>
              <a:rPr lang="en-CA" altLang="en-US" dirty="0">
                <a:solidFill>
                  <a:schemeClr val="accent2"/>
                </a:solidFill>
              </a:rPr>
              <a:t>prover</a:t>
            </a:r>
            <a:r>
              <a:rPr lang="en-CA" altLang="en-US" dirty="0">
                <a:solidFill>
                  <a:srgbClr val="FFC000"/>
                </a:solidFill>
              </a:rPr>
              <a:t> </a:t>
            </a:r>
            <a:r>
              <a:rPr lang="en-CA" altLang="en-US" dirty="0"/>
              <a:t>and a </a:t>
            </a:r>
            <a:r>
              <a:rPr lang="en-CA" altLang="en-US" dirty="0" err="1">
                <a:solidFill>
                  <a:srgbClr val="FF0000"/>
                </a:solidFill>
              </a:rPr>
              <a:t>disprover</a:t>
            </a:r>
            <a:r>
              <a:rPr lang="en-CA" altLang="en-US" dirty="0"/>
              <a:t>.</a:t>
            </a:r>
            <a:endParaRPr lang="en-US" altLang="en-US" dirty="0"/>
          </a:p>
        </p:txBody>
      </p:sp>
      <p:grpSp>
        <p:nvGrpSpPr>
          <p:cNvPr id="62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3322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3330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1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2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3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4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3335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3323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4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325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3326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3327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3328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3329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58" name="Picture 57" descr="&lt;strong&gt;Clipart&lt;/strong&gt; - Beautiful Black &lt;strong&gt;Woman&lt;/strong&gt;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" y="3581400"/>
            <a:ext cx="965133" cy="988405"/>
          </a:xfrm>
          <a:prstGeom prst="rect">
            <a:avLst/>
          </a:prstGeom>
        </p:spPr>
      </p:pic>
      <p:sp>
        <p:nvSpPr>
          <p:cNvPr id="65" name="AutoShape 8"/>
          <p:cNvSpPr>
            <a:spLocks noChangeArrowheads="1"/>
          </p:cNvSpPr>
          <p:nvPr/>
        </p:nvSpPr>
        <p:spPr bwMode="auto">
          <a:xfrm>
            <a:off x="1403718" y="3842288"/>
            <a:ext cx="7587882" cy="2177511"/>
          </a:xfrm>
          <a:prstGeom prst="wedgeRectCallout">
            <a:avLst>
              <a:gd name="adj1" fmla="val -56883"/>
              <a:gd name="adj2" fmla="val -35612"/>
            </a:avLst>
          </a:prstGeom>
          <a:solidFill>
            <a:srgbClr val="000066"/>
          </a:solidFill>
          <a:ln w="38100">
            <a:solidFill>
              <a:srgbClr val="66FF66"/>
            </a:solidFill>
            <a:miter lim="800000"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CA" altLang="en-US" dirty="0"/>
              <a:t>The process starts by me, the </a:t>
            </a:r>
            <a:r>
              <a:rPr lang="en-CA" altLang="en-US" dirty="0">
                <a:solidFill>
                  <a:srgbClr val="66FF66"/>
                </a:solidFill>
              </a:rPr>
              <a:t>boss</a:t>
            </a:r>
            <a:r>
              <a:rPr lang="en-CA" altLang="en-US" dirty="0"/>
              <a:t>, giving you a value  for each free variable,</a:t>
            </a:r>
            <a:br>
              <a:rPr lang="en-CA" altLang="en-US" dirty="0"/>
            </a:br>
            <a:r>
              <a:rPr lang="en-CA" altLang="en-US" dirty="0"/>
              <a:t>i.e. those with no quantifiers.</a:t>
            </a:r>
            <a:br>
              <a:rPr lang="en-CA" altLang="en-US" dirty="0"/>
            </a:br>
            <a:r>
              <a:rPr lang="en-CA" altLang="en-US" dirty="0" err="1"/>
              <a:t>Eg</a:t>
            </a:r>
            <a:r>
              <a:rPr lang="en-CA" altLang="en-US" dirty="0"/>
              <a:t>, I could say </a:t>
            </a:r>
            <a:r>
              <a:rPr lang="en-CA" altLang="en-US" dirty="0">
                <a:solidFill>
                  <a:srgbClr val="66FF66"/>
                </a:solidFill>
              </a:rPr>
              <a:t>x</a:t>
            </a:r>
            <a:r>
              <a:rPr lang="en-CA" altLang="en-US" dirty="0"/>
              <a:t>= 5.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468791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4" grpId="0"/>
      <p:bldP spid="60" grpId="0" animBg="1"/>
      <p:bldP spid="61" grpId="0" animBg="1"/>
      <p:bldP spid="6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The Proof Viewed as a Game</a:t>
            </a:r>
            <a:endParaRPr lang="en-CA" altLang="en-US" dirty="0"/>
          </a:p>
        </p:txBody>
      </p:sp>
      <p:grpSp>
        <p:nvGrpSpPr>
          <p:cNvPr id="14339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14386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7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8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89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0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1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92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4393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4394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95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grpSp>
        <p:nvGrpSpPr>
          <p:cNvPr id="14340" name="Group 42"/>
          <p:cNvGrpSpPr>
            <a:grpSpLocks/>
          </p:cNvGrpSpPr>
          <p:nvPr/>
        </p:nvGrpSpPr>
        <p:grpSpPr bwMode="auto">
          <a:xfrm>
            <a:off x="304800" y="838200"/>
            <a:ext cx="4635500" cy="584200"/>
            <a:chOff x="192" y="528"/>
            <a:chExt cx="2920" cy="368"/>
          </a:xfrm>
        </p:grpSpPr>
        <p:sp>
          <p:nvSpPr>
            <p:cNvPr id="14384" name="Text Box 43"/>
            <p:cNvSpPr txBox="1">
              <a:spLocks noChangeArrowheads="1"/>
            </p:cNvSpPr>
            <p:nvPr/>
          </p:nvSpPr>
          <p:spPr bwMode="auto">
            <a:xfrm>
              <a:off x="192" y="528"/>
              <a:ext cx="7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Proof:</a:t>
              </a:r>
            </a:p>
          </p:txBody>
        </p:sp>
        <p:sp>
          <p:nvSpPr>
            <p:cNvPr id="14385" name="Text Box 44"/>
            <p:cNvSpPr txBox="1">
              <a:spLocks noChangeArrowheads="1"/>
            </p:cNvSpPr>
            <p:nvPr/>
          </p:nvSpPr>
          <p:spPr bwMode="auto">
            <a:xfrm>
              <a:off x="960" y="528"/>
              <a:ext cx="21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rgbClr val="FFC000"/>
                  </a:solidFill>
                  <a:latin typeface="Symbol" pitchFamily="18" charset="2"/>
                </a:rPr>
                <a:t>"</a:t>
              </a:r>
              <a:r>
                <a:rPr lang="en-US" altLang="en-US">
                  <a:solidFill>
                    <a:srgbClr val="FFC000"/>
                  </a:solidFill>
                </a:rPr>
                <a:t>b, </a:t>
              </a:r>
              <a:r>
                <a:rPr lang="en-US" altLang="en-US">
                  <a:solidFill>
                    <a:srgbClr val="FFC000"/>
                  </a:solidFill>
                  <a:latin typeface="Symbol" pitchFamily="18" charset="2"/>
                </a:rPr>
                <a:t>$</a:t>
              </a:r>
              <a:r>
                <a:rPr lang="en-US" altLang="en-US">
                  <a:solidFill>
                    <a:srgbClr val="FFC000"/>
                  </a:solidFill>
                </a:rPr>
                <a:t>g,</a:t>
              </a:r>
              <a:r>
                <a:rPr lang="en-US" altLang="en-US"/>
                <a:t> </a:t>
              </a:r>
              <a:r>
                <a:rPr lang="en-US" altLang="en-US">
                  <a:solidFill>
                    <a:srgbClr val="FFC000"/>
                  </a:solidFill>
                </a:rPr>
                <a:t>Loves(b, g)</a:t>
              </a:r>
            </a:p>
          </p:txBody>
        </p:sp>
      </p:grpSp>
      <p:pic>
        <p:nvPicPr>
          <p:cNvPr id="14342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529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8"/>
          <p:cNvSpPr>
            <a:spLocks noChangeArrowheads="1"/>
          </p:cNvSpPr>
          <p:nvPr/>
        </p:nvSpPr>
        <p:spPr bwMode="auto">
          <a:xfrm>
            <a:off x="1371600" y="1371600"/>
            <a:ext cx="7169234" cy="679450"/>
          </a:xfrm>
          <a:prstGeom prst="wedgeRectCallout">
            <a:avLst>
              <a:gd name="adj1" fmla="val -27116"/>
              <a:gd name="adj2" fmla="val 66870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FontTx/>
              <a:buNone/>
            </a:pPr>
            <a:r>
              <a:rPr lang="en-US" altLang="en-US" dirty="0"/>
              <a:t>The others  read the statement left to right.</a:t>
            </a:r>
          </a:p>
        </p:txBody>
      </p:sp>
      <p:grpSp>
        <p:nvGrpSpPr>
          <p:cNvPr id="14344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4348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4356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7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8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59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0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361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4349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0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351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352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353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354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4355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80" name="AutoShape 46"/>
          <p:cNvSpPr>
            <a:spLocks noChangeArrowheads="1"/>
          </p:cNvSpPr>
          <p:nvPr/>
        </p:nvSpPr>
        <p:spPr bwMode="auto">
          <a:xfrm>
            <a:off x="1371600" y="2209800"/>
            <a:ext cx="6477000" cy="685800"/>
          </a:xfrm>
          <a:prstGeom prst="wedgeRoundRectCallout">
            <a:avLst>
              <a:gd name="adj1" fmla="val -53023"/>
              <a:gd name="adj2" fmla="val -61440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 produce the object when it is a </a:t>
            </a:r>
            <a:r>
              <a:rPr lang="en-US" altLang="en-US">
                <a:solidFill>
                  <a:srgbClr val="FFC000"/>
                </a:solidFill>
                <a:latin typeface="Symbol" pitchFamily="18" charset="2"/>
              </a:rPr>
              <a:t>$.</a:t>
            </a:r>
            <a:r>
              <a:rPr lang="en-US" altLang="en-US"/>
              <a:t> </a:t>
            </a:r>
          </a:p>
        </p:txBody>
      </p:sp>
      <p:sp>
        <p:nvSpPr>
          <p:cNvPr id="81" name="AutoShape 58"/>
          <p:cNvSpPr>
            <a:spLocks noChangeArrowheads="1"/>
          </p:cNvSpPr>
          <p:nvPr/>
        </p:nvSpPr>
        <p:spPr bwMode="auto">
          <a:xfrm>
            <a:off x="1371600" y="2971800"/>
            <a:ext cx="6477000" cy="685800"/>
          </a:xfrm>
          <a:prstGeom prst="wedgeRoundRectCallout">
            <a:avLst>
              <a:gd name="adj1" fmla="val 55292"/>
              <a:gd name="adj2" fmla="val -46949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 produce the object when it is a </a:t>
            </a:r>
            <a:r>
              <a:rPr lang="en-US" altLang="en-US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/>
              <a:t>.</a:t>
            </a:r>
          </a:p>
        </p:txBody>
      </p:sp>
      <p:sp>
        <p:nvSpPr>
          <p:cNvPr id="82" name="AutoShape 60"/>
          <p:cNvSpPr>
            <a:spLocks noChangeArrowheads="1"/>
          </p:cNvSpPr>
          <p:nvPr/>
        </p:nvSpPr>
        <p:spPr bwMode="auto">
          <a:xfrm>
            <a:off x="1371600" y="3886200"/>
            <a:ext cx="3733800" cy="1752600"/>
          </a:xfrm>
          <a:prstGeom prst="wedgeRoundRectCallout">
            <a:avLst>
              <a:gd name="adj1" fmla="val -27593"/>
              <a:gd name="adj2" fmla="val -5468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 can always win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if and only if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statement is true.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  <p:bldP spid="80" grpId="0" animBg="1"/>
      <p:bldP spid="81" grpId="0" animBg="1"/>
      <p:bldP spid="8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The Proof Viewed as a Game</a:t>
            </a:r>
            <a:endParaRPr lang="en-CA" altLang="en-US" dirty="0"/>
          </a:p>
        </p:txBody>
      </p:sp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5105400" y="3651250"/>
            <a:ext cx="4038600" cy="3206750"/>
            <a:chOff x="3216" y="1680"/>
            <a:chExt cx="2544" cy="2020"/>
          </a:xfrm>
        </p:grpSpPr>
        <p:sp>
          <p:nvSpPr>
            <p:cNvPr id="15399" name="Rectangle 4"/>
            <p:cNvSpPr>
              <a:spLocks noChangeArrowheads="1"/>
            </p:cNvSpPr>
            <p:nvPr/>
          </p:nvSpPr>
          <p:spPr bwMode="auto">
            <a:xfrm>
              <a:off x="441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Ann</a:t>
              </a:r>
              <a:endParaRPr lang="en-CA" altLang="en-US" sz="2800"/>
            </a:p>
          </p:txBody>
        </p:sp>
        <p:sp>
          <p:nvSpPr>
            <p:cNvPr id="15400" name="Rectangle 5"/>
            <p:cNvSpPr>
              <a:spLocks noChangeArrowheads="1"/>
            </p:cNvSpPr>
            <p:nvPr/>
          </p:nvSpPr>
          <p:spPr bwMode="auto">
            <a:xfrm>
              <a:off x="345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Fred</a:t>
              </a:r>
              <a:endParaRPr lang="en-CA" altLang="en-US" sz="2800"/>
            </a:p>
          </p:txBody>
        </p:sp>
        <p:sp>
          <p:nvSpPr>
            <p:cNvPr id="15401" name="Rectangle 6"/>
            <p:cNvSpPr>
              <a:spLocks noChangeArrowheads="1"/>
            </p:cNvSpPr>
            <p:nvPr/>
          </p:nvSpPr>
          <p:spPr bwMode="auto">
            <a:xfrm>
              <a:off x="441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Marilin Monro</a:t>
              </a:r>
              <a:endParaRPr lang="en-CA" altLang="en-US" sz="2800"/>
            </a:p>
          </p:txBody>
        </p:sp>
        <p:sp>
          <p:nvSpPr>
            <p:cNvPr id="15402" name="Rectangle 7"/>
            <p:cNvSpPr>
              <a:spLocks noChangeArrowheads="1"/>
            </p:cNvSpPr>
            <p:nvPr/>
          </p:nvSpPr>
          <p:spPr bwMode="auto">
            <a:xfrm>
              <a:off x="345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John</a:t>
              </a:r>
              <a:endParaRPr lang="en-CA" altLang="en-US" sz="2800"/>
            </a:p>
          </p:txBody>
        </p:sp>
        <p:sp>
          <p:nvSpPr>
            <p:cNvPr id="15403" name="Rectangle 8"/>
            <p:cNvSpPr>
              <a:spLocks noChangeArrowheads="1"/>
            </p:cNvSpPr>
            <p:nvPr/>
          </p:nvSpPr>
          <p:spPr bwMode="auto">
            <a:xfrm>
              <a:off x="441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Beth</a:t>
              </a:r>
              <a:endParaRPr lang="en-CA" altLang="en-US" sz="2800"/>
            </a:p>
          </p:txBody>
        </p:sp>
        <p:sp>
          <p:nvSpPr>
            <p:cNvPr id="15404" name="Rectangle 9"/>
            <p:cNvSpPr>
              <a:spLocks noChangeArrowheads="1"/>
            </p:cNvSpPr>
            <p:nvPr/>
          </p:nvSpPr>
          <p:spPr bwMode="auto">
            <a:xfrm>
              <a:off x="345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Bob</a:t>
              </a:r>
              <a:endParaRPr lang="en-CA" altLang="en-US" sz="2800"/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441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Mary</a:t>
              </a:r>
              <a:endParaRPr lang="en-CA" altLang="en-US" sz="2800"/>
            </a:p>
          </p:txBody>
        </p:sp>
        <p:sp>
          <p:nvSpPr>
            <p:cNvPr id="15406" name="Rectangle 11"/>
            <p:cNvSpPr>
              <a:spLocks noChangeArrowheads="1"/>
            </p:cNvSpPr>
            <p:nvPr/>
          </p:nvSpPr>
          <p:spPr bwMode="auto">
            <a:xfrm>
              <a:off x="345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Sam</a:t>
              </a:r>
              <a:endParaRPr lang="en-CA" altLang="en-US" sz="2800"/>
            </a:p>
          </p:txBody>
        </p:sp>
        <p:sp>
          <p:nvSpPr>
            <p:cNvPr id="15407" name="Freeform 12"/>
            <p:cNvSpPr>
              <a:spLocks/>
            </p:cNvSpPr>
            <p:nvPr/>
          </p:nvSpPr>
          <p:spPr bwMode="auto">
            <a:xfrm>
              <a:off x="4176" y="1920"/>
              <a:ext cx="490" cy="515"/>
            </a:xfrm>
            <a:custGeom>
              <a:avLst/>
              <a:gdLst>
                <a:gd name="T0" fmla="*/ 0 w 490"/>
                <a:gd name="T1" fmla="*/ 0 h 515"/>
                <a:gd name="T2" fmla="*/ 490 w 490"/>
                <a:gd name="T3" fmla="*/ 515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8" name="Line 13"/>
            <p:cNvSpPr>
              <a:spLocks noChangeShapeType="1"/>
            </p:cNvSpPr>
            <p:nvPr/>
          </p:nvSpPr>
          <p:spPr bwMode="auto">
            <a:xfrm>
              <a:off x="4128" y="2400"/>
              <a:ext cx="384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14"/>
            <p:cNvSpPr>
              <a:spLocks/>
            </p:cNvSpPr>
            <p:nvPr/>
          </p:nvSpPr>
          <p:spPr bwMode="auto">
            <a:xfrm>
              <a:off x="4176" y="1961"/>
              <a:ext cx="432" cy="967"/>
            </a:xfrm>
            <a:custGeom>
              <a:avLst/>
              <a:gdLst>
                <a:gd name="T0" fmla="*/ 0 w 432"/>
                <a:gd name="T1" fmla="*/ 967 h 967"/>
                <a:gd name="T2" fmla="*/ 432 w 432"/>
                <a:gd name="T3" fmla="*/ 0 h 967"/>
                <a:gd name="T4" fmla="*/ 0 60000 65536"/>
                <a:gd name="T5" fmla="*/ 0 60000 65536"/>
                <a:gd name="T6" fmla="*/ 0 w 432"/>
                <a:gd name="T7" fmla="*/ 0 h 967"/>
                <a:gd name="T8" fmla="*/ 432 w 432"/>
                <a:gd name="T9" fmla="*/ 967 h 9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967">
                  <a:moveTo>
                    <a:pt x="0" y="967"/>
                  </a:moveTo>
                  <a:lnTo>
                    <a:pt x="43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15"/>
            <p:cNvSpPr>
              <a:spLocks noChangeShapeType="1"/>
            </p:cNvSpPr>
            <p:nvPr/>
          </p:nvSpPr>
          <p:spPr bwMode="auto">
            <a:xfrm flipV="1">
              <a:off x="4176" y="292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1" name="Line 16"/>
            <p:cNvSpPr>
              <a:spLocks noChangeShapeType="1"/>
            </p:cNvSpPr>
            <p:nvPr/>
          </p:nvSpPr>
          <p:spPr bwMode="auto">
            <a:xfrm>
              <a:off x="4176" y="3504"/>
              <a:ext cx="4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12" name="Picture 17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" y="3168"/>
              <a:ext cx="4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3" name="Picture 18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" y="1728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4" name="Picture 19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" y="2160"/>
              <a:ext cx="30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5" name="Group 20"/>
            <p:cNvGrpSpPr>
              <a:grpSpLocks/>
            </p:cNvGrpSpPr>
            <p:nvPr/>
          </p:nvGrpSpPr>
          <p:grpSpPr bwMode="auto">
            <a:xfrm>
              <a:off x="3216" y="1728"/>
              <a:ext cx="478" cy="1920"/>
              <a:chOff x="3330" y="1728"/>
              <a:chExt cx="478" cy="1920"/>
            </a:xfrm>
          </p:grpSpPr>
          <p:pic>
            <p:nvPicPr>
              <p:cNvPr id="15417" name="Picture 21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8" name="Picture 22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9" name="Picture 23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0" name="Picture 24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16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2688"/>
              <a:ext cx="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5364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5385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5393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4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5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6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7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98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5386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7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88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5389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5390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5391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5392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5365" name="Group 42"/>
          <p:cNvGrpSpPr>
            <a:grpSpLocks/>
          </p:cNvGrpSpPr>
          <p:nvPr/>
        </p:nvGrpSpPr>
        <p:grpSpPr bwMode="auto">
          <a:xfrm>
            <a:off x="304800" y="838200"/>
            <a:ext cx="4635500" cy="584200"/>
            <a:chOff x="192" y="528"/>
            <a:chExt cx="2920" cy="368"/>
          </a:xfrm>
        </p:grpSpPr>
        <p:sp>
          <p:nvSpPr>
            <p:cNvPr id="15383" name="Text Box 43"/>
            <p:cNvSpPr txBox="1">
              <a:spLocks noChangeArrowheads="1"/>
            </p:cNvSpPr>
            <p:nvPr/>
          </p:nvSpPr>
          <p:spPr bwMode="auto">
            <a:xfrm>
              <a:off x="192" y="528"/>
              <a:ext cx="7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Proof:</a:t>
              </a:r>
            </a:p>
          </p:txBody>
        </p:sp>
        <p:sp>
          <p:nvSpPr>
            <p:cNvPr id="15384" name="Text Box 44"/>
            <p:cNvSpPr txBox="1">
              <a:spLocks noChangeArrowheads="1"/>
            </p:cNvSpPr>
            <p:nvPr/>
          </p:nvSpPr>
          <p:spPr bwMode="auto">
            <a:xfrm>
              <a:off x="960" y="528"/>
              <a:ext cx="21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dirty="0">
                  <a:solidFill>
                    <a:srgbClr val="FF0000"/>
                  </a:solidFill>
                </a:rPr>
                <a:t>b,</a:t>
              </a:r>
              <a:r>
                <a:rPr lang="en-US" altLang="en-US" dirty="0">
                  <a:solidFill>
                    <a:srgbClr val="FFC000"/>
                  </a:solidFill>
                </a:rPr>
                <a:t> </a:t>
              </a:r>
              <a:r>
                <a:rPr lang="en-US" altLang="en-US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US" altLang="en-US" dirty="0">
                  <a:solidFill>
                    <a:schemeClr val="accent2"/>
                  </a:solidFill>
                </a:rPr>
                <a:t>g,</a:t>
              </a:r>
              <a:r>
                <a:rPr lang="en-US" altLang="en-US" dirty="0"/>
                <a:t> </a:t>
              </a:r>
              <a:r>
                <a:rPr lang="en-US" altLang="en-US" dirty="0">
                  <a:solidFill>
                    <a:srgbClr val="FFC000"/>
                  </a:solidFill>
                </a:rPr>
                <a:t>Loves(</a:t>
              </a:r>
              <a:r>
                <a:rPr lang="en-US" altLang="en-US" dirty="0">
                  <a:solidFill>
                    <a:srgbClr val="FF0000"/>
                  </a:solidFill>
                </a:rPr>
                <a:t>b</a:t>
              </a:r>
              <a:r>
                <a:rPr lang="en-US" altLang="en-US" dirty="0">
                  <a:solidFill>
                    <a:srgbClr val="FFC000"/>
                  </a:solidFill>
                </a:rPr>
                <a:t>, </a:t>
              </a:r>
              <a:r>
                <a:rPr lang="en-US" altLang="en-US" dirty="0">
                  <a:solidFill>
                    <a:schemeClr val="accent2"/>
                  </a:solidFill>
                </a:rPr>
                <a:t>g</a:t>
              </a:r>
              <a:r>
                <a:rPr lang="en-US" altLang="en-US" dirty="0">
                  <a:solidFill>
                    <a:srgbClr val="FFC000"/>
                  </a:solidFill>
                </a:rPr>
                <a:t>)</a:t>
              </a:r>
            </a:p>
          </p:txBody>
        </p:sp>
      </p:grpSp>
      <p:sp>
        <p:nvSpPr>
          <p:cNvPr id="32776" name="AutoShape 56"/>
          <p:cNvSpPr>
            <a:spLocks noChangeArrowheads="1"/>
          </p:cNvSpPr>
          <p:nvPr/>
        </p:nvSpPr>
        <p:spPr bwMode="auto">
          <a:xfrm>
            <a:off x="1447800" y="1370013"/>
            <a:ext cx="3962400" cy="685800"/>
          </a:xfrm>
          <a:prstGeom prst="wedgeRoundRectCallout">
            <a:avLst>
              <a:gd name="adj1" fmla="val 57745"/>
              <a:gd name="adj2" fmla="val -20866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No! I produce </a:t>
            </a: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=Bob.</a:t>
            </a:r>
          </a:p>
        </p:txBody>
      </p:sp>
      <p:sp>
        <p:nvSpPr>
          <p:cNvPr id="59" name="AutoShape 58"/>
          <p:cNvSpPr>
            <a:spLocks noChangeArrowheads="1"/>
          </p:cNvSpPr>
          <p:nvPr/>
        </p:nvSpPr>
        <p:spPr bwMode="auto">
          <a:xfrm>
            <a:off x="1447800" y="2209800"/>
            <a:ext cx="5105400" cy="1022350"/>
          </a:xfrm>
          <a:prstGeom prst="wedgeRoundRectCallout">
            <a:avLst>
              <a:gd name="adj1" fmla="val -56139"/>
              <a:gd name="adj2" fmla="val -58699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Knowing you chose Bob,</a:t>
            </a:r>
            <a:br>
              <a:rPr lang="en-US" altLang="en-US" dirty="0"/>
            </a:br>
            <a:r>
              <a:rPr lang="en-US" altLang="en-US" dirty="0"/>
              <a:t>I produce </a:t>
            </a:r>
            <a:r>
              <a:rPr lang="en-US" altLang="en-US" dirty="0">
                <a:solidFill>
                  <a:schemeClr val="accent2"/>
                </a:solidFill>
              </a:rPr>
              <a:t>g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=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 err="1"/>
              <a:t>Marilin</a:t>
            </a:r>
            <a:r>
              <a:rPr lang="en-US" altLang="en-US" dirty="0"/>
              <a:t> </a:t>
            </a:r>
            <a:r>
              <a:rPr lang="en-US" altLang="en-US" dirty="0" err="1"/>
              <a:t>Monro</a:t>
            </a:r>
            <a:endParaRPr lang="en-US" altLang="en-US" dirty="0"/>
          </a:p>
        </p:txBody>
      </p:sp>
      <p:sp>
        <p:nvSpPr>
          <p:cNvPr id="60" name="AutoShape 59"/>
          <p:cNvSpPr>
            <a:spLocks noChangeArrowheads="1"/>
          </p:cNvSpPr>
          <p:nvPr/>
        </p:nvSpPr>
        <p:spPr bwMode="auto">
          <a:xfrm>
            <a:off x="1447800" y="3352800"/>
            <a:ext cx="4406900" cy="685800"/>
          </a:xfrm>
          <a:prstGeom prst="wedgeRoundRectCallout">
            <a:avLst>
              <a:gd name="adj1" fmla="val -54787"/>
              <a:gd name="adj2" fmla="val -31065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Bob loves MM so I  win.</a:t>
            </a:r>
          </a:p>
        </p:txBody>
      </p:sp>
      <p:sp>
        <p:nvSpPr>
          <p:cNvPr id="61" name="AutoShape 60"/>
          <p:cNvSpPr>
            <a:spLocks noChangeArrowheads="1"/>
          </p:cNvSpPr>
          <p:nvPr/>
        </p:nvSpPr>
        <p:spPr bwMode="auto">
          <a:xfrm>
            <a:off x="1600200" y="4800600"/>
            <a:ext cx="3429000" cy="1066800"/>
          </a:xfrm>
          <a:prstGeom prst="wedgeRoundRectCallout">
            <a:avLst>
              <a:gd name="adj1" fmla="val -58255"/>
              <a:gd name="adj2" fmla="val -3179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</a:rPr>
              <a:t>g</a:t>
            </a:r>
            <a:r>
              <a:rPr lang="en-US" altLang="en-US" dirty="0"/>
              <a:t>=Mary</a:t>
            </a:r>
            <a:br>
              <a:rPr lang="en-US" altLang="en-US" dirty="0"/>
            </a:br>
            <a:r>
              <a:rPr lang="en-US" altLang="en-US" dirty="0"/>
              <a:t>and I still win.</a:t>
            </a:r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1524000" y="4114800"/>
            <a:ext cx="3581400" cy="595313"/>
          </a:xfrm>
          <a:prstGeom prst="wedgeRoundRectCallout">
            <a:avLst>
              <a:gd name="adj1" fmla="val 54421"/>
              <a:gd name="adj2" fmla="val -10199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solidFill>
                  <a:srgbClr val="FF0000"/>
                </a:solidFill>
              </a:rPr>
              <a:t>b</a:t>
            </a:r>
            <a:r>
              <a:rPr lang="en-US" altLang="en-US"/>
              <a:t>=John!</a:t>
            </a:r>
          </a:p>
        </p:txBody>
      </p:sp>
      <p:sp>
        <p:nvSpPr>
          <p:cNvPr id="80" name="Text Box 43"/>
          <p:cNvSpPr txBox="1">
            <a:spLocks noChangeArrowheads="1"/>
          </p:cNvSpPr>
          <p:nvPr/>
        </p:nvSpPr>
        <p:spPr bwMode="auto">
          <a:xfrm>
            <a:off x="5246688" y="776288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true</a:t>
            </a:r>
          </a:p>
        </p:txBody>
      </p:sp>
      <p:grpSp>
        <p:nvGrpSpPr>
          <p:cNvPr id="15372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15373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4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5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6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7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8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379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5380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5381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5382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59" grpId="0" animBg="1"/>
      <p:bldP spid="60" grpId="0" animBg="1"/>
      <p:bldP spid="61" grpId="0" animBg="1"/>
      <p:bldP spid="62" grpId="0" animBg="1"/>
      <p:bldP spid="8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The Proof Viewed as a Game</a:t>
            </a:r>
            <a:endParaRPr lang="en-CA" altLang="en-US" dirty="0"/>
          </a:p>
        </p:txBody>
      </p:sp>
      <p:grpSp>
        <p:nvGrpSpPr>
          <p:cNvPr id="16387" name="Group 3"/>
          <p:cNvGrpSpPr>
            <a:grpSpLocks/>
          </p:cNvGrpSpPr>
          <p:nvPr/>
        </p:nvGrpSpPr>
        <p:grpSpPr bwMode="auto">
          <a:xfrm>
            <a:off x="5105400" y="3651250"/>
            <a:ext cx="4038600" cy="3206750"/>
            <a:chOff x="3216" y="1680"/>
            <a:chExt cx="2544" cy="2020"/>
          </a:xfrm>
        </p:grpSpPr>
        <p:sp>
          <p:nvSpPr>
            <p:cNvPr id="16425" name="Rectangle 4"/>
            <p:cNvSpPr>
              <a:spLocks noChangeArrowheads="1"/>
            </p:cNvSpPr>
            <p:nvPr/>
          </p:nvSpPr>
          <p:spPr bwMode="auto">
            <a:xfrm>
              <a:off x="441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Ann</a:t>
              </a:r>
              <a:endParaRPr lang="en-CA" altLang="en-US" sz="2800"/>
            </a:p>
          </p:txBody>
        </p:sp>
        <p:sp>
          <p:nvSpPr>
            <p:cNvPr id="16426" name="Rectangle 5"/>
            <p:cNvSpPr>
              <a:spLocks noChangeArrowheads="1"/>
            </p:cNvSpPr>
            <p:nvPr/>
          </p:nvSpPr>
          <p:spPr bwMode="auto">
            <a:xfrm>
              <a:off x="345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Fred</a:t>
              </a:r>
              <a:endParaRPr lang="en-CA" altLang="en-US" sz="2800"/>
            </a:p>
          </p:txBody>
        </p:sp>
        <p:sp>
          <p:nvSpPr>
            <p:cNvPr id="16427" name="Rectangle 6"/>
            <p:cNvSpPr>
              <a:spLocks noChangeArrowheads="1"/>
            </p:cNvSpPr>
            <p:nvPr/>
          </p:nvSpPr>
          <p:spPr bwMode="auto">
            <a:xfrm>
              <a:off x="441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Marilin Monro</a:t>
              </a:r>
              <a:endParaRPr lang="en-CA" altLang="en-US" sz="2800"/>
            </a:p>
          </p:txBody>
        </p:sp>
        <p:sp>
          <p:nvSpPr>
            <p:cNvPr id="16428" name="Rectangle 7"/>
            <p:cNvSpPr>
              <a:spLocks noChangeArrowheads="1"/>
            </p:cNvSpPr>
            <p:nvPr/>
          </p:nvSpPr>
          <p:spPr bwMode="auto">
            <a:xfrm>
              <a:off x="345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John</a:t>
              </a:r>
              <a:endParaRPr lang="en-CA" altLang="en-US" sz="2800"/>
            </a:p>
          </p:txBody>
        </p:sp>
        <p:sp>
          <p:nvSpPr>
            <p:cNvPr id="16429" name="Rectangle 8"/>
            <p:cNvSpPr>
              <a:spLocks noChangeArrowheads="1"/>
            </p:cNvSpPr>
            <p:nvPr/>
          </p:nvSpPr>
          <p:spPr bwMode="auto">
            <a:xfrm>
              <a:off x="441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Beth</a:t>
              </a:r>
              <a:endParaRPr lang="en-CA" altLang="en-US" sz="2800"/>
            </a:p>
          </p:txBody>
        </p:sp>
        <p:sp>
          <p:nvSpPr>
            <p:cNvPr id="16430" name="Rectangle 9"/>
            <p:cNvSpPr>
              <a:spLocks noChangeArrowheads="1"/>
            </p:cNvSpPr>
            <p:nvPr/>
          </p:nvSpPr>
          <p:spPr bwMode="auto">
            <a:xfrm>
              <a:off x="345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Bob</a:t>
              </a:r>
              <a:endParaRPr lang="en-CA" altLang="en-US" sz="2800"/>
            </a:p>
          </p:txBody>
        </p:sp>
        <p:sp>
          <p:nvSpPr>
            <p:cNvPr id="16431" name="Rectangle 10"/>
            <p:cNvSpPr>
              <a:spLocks noChangeArrowheads="1"/>
            </p:cNvSpPr>
            <p:nvPr/>
          </p:nvSpPr>
          <p:spPr bwMode="auto">
            <a:xfrm>
              <a:off x="441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Mary</a:t>
              </a:r>
              <a:endParaRPr lang="en-CA" altLang="en-US" sz="2800"/>
            </a:p>
          </p:txBody>
        </p:sp>
        <p:sp>
          <p:nvSpPr>
            <p:cNvPr id="16432" name="Rectangle 11"/>
            <p:cNvSpPr>
              <a:spLocks noChangeArrowheads="1"/>
            </p:cNvSpPr>
            <p:nvPr/>
          </p:nvSpPr>
          <p:spPr bwMode="auto">
            <a:xfrm>
              <a:off x="345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Sam</a:t>
              </a:r>
              <a:endParaRPr lang="en-CA" altLang="en-US" sz="2800"/>
            </a:p>
          </p:txBody>
        </p:sp>
        <p:sp>
          <p:nvSpPr>
            <p:cNvPr id="16433" name="Freeform 12"/>
            <p:cNvSpPr>
              <a:spLocks/>
            </p:cNvSpPr>
            <p:nvPr/>
          </p:nvSpPr>
          <p:spPr bwMode="auto">
            <a:xfrm>
              <a:off x="4176" y="1920"/>
              <a:ext cx="490" cy="515"/>
            </a:xfrm>
            <a:custGeom>
              <a:avLst/>
              <a:gdLst>
                <a:gd name="T0" fmla="*/ 0 w 490"/>
                <a:gd name="T1" fmla="*/ 0 h 515"/>
                <a:gd name="T2" fmla="*/ 490 w 490"/>
                <a:gd name="T3" fmla="*/ 515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4" name="Line 13"/>
            <p:cNvSpPr>
              <a:spLocks noChangeShapeType="1"/>
            </p:cNvSpPr>
            <p:nvPr/>
          </p:nvSpPr>
          <p:spPr bwMode="auto">
            <a:xfrm>
              <a:off x="4128" y="2400"/>
              <a:ext cx="384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5" name="Freeform 14"/>
            <p:cNvSpPr>
              <a:spLocks/>
            </p:cNvSpPr>
            <p:nvPr/>
          </p:nvSpPr>
          <p:spPr bwMode="auto">
            <a:xfrm>
              <a:off x="4176" y="1961"/>
              <a:ext cx="432" cy="967"/>
            </a:xfrm>
            <a:custGeom>
              <a:avLst/>
              <a:gdLst>
                <a:gd name="T0" fmla="*/ 0 w 432"/>
                <a:gd name="T1" fmla="*/ 967 h 967"/>
                <a:gd name="T2" fmla="*/ 432 w 432"/>
                <a:gd name="T3" fmla="*/ 0 h 967"/>
                <a:gd name="T4" fmla="*/ 0 60000 65536"/>
                <a:gd name="T5" fmla="*/ 0 60000 65536"/>
                <a:gd name="T6" fmla="*/ 0 w 432"/>
                <a:gd name="T7" fmla="*/ 0 h 967"/>
                <a:gd name="T8" fmla="*/ 432 w 432"/>
                <a:gd name="T9" fmla="*/ 967 h 9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967">
                  <a:moveTo>
                    <a:pt x="0" y="967"/>
                  </a:moveTo>
                  <a:lnTo>
                    <a:pt x="43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6" name="Line 15"/>
            <p:cNvSpPr>
              <a:spLocks noChangeShapeType="1"/>
            </p:cNvSpPr>
            <p:nvPr/>
          </p:nvSpPr>
          <p:spPr bwMode="auto">
            <a:xfrm flipV="1">
              <a:off x="4176" y="292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37" name="Line 16"/>
            <p:cNvSpPr>
              <a:spLocks noChangeShapeType="1"/>
            </p:cNvSpPr>
            <p:nvPr/>
          </p:nvSpPr>
          <p:spPr bwMode="auto">
            <a:xfrm>
              <a:off x="4176" y="3504"/>
              <a:ext cx="4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6438" name="Picture 17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" y="3168"/>
              <a:ext cx="4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39" name="Picture 18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" y="1728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440" name="Picture 19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" y="2160"/>
              <a:ext cx="30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6441" name="Group 20"/>
            <p:cNvGrpSpPr>
              <a:grpSpLocks/>
            </p:cNvGrpSpPr>
            <p:nvPr/>
          </p:nvGrpSpPr>
          <p:grpSpPr bwMode="auto">
            <a:xfrm>
              <a:off x="3216" y="1728"/>
              <a:ext cx="478" cy="1920"/>
              <a:chOff x="3330" y="1728"/>
              <a:chExt cx="478" cy="1920"/>
            </a:xfrm>
          </p:grpSpPr>
          <p:pic>
            <p:nvPicPr>
              <p:cNvPr id="16443" name="Picture 21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4" name="Picture 22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5" name="Picture 23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6446" name="Picture 24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6442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2688"/>
              <a:ext cx="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6388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6411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6419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0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1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2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3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24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6412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3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14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6415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6416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6417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6418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6389" name="Group 42"/>
          <p:cNvGrpSpPr>
            <a:grpSpLocks/>
          </p:cNvGrpSpPr>
          <p:nvPr/>
        </p:nvGrpSpPr>
        <p:grpSpPr bwMode="auto">
          <a:xfrm>
            <a:off x="304800" y="838200"/>
            <a:ext cx="4635500" cy="584200"/>
            <a:chOff x="192" y="528"/>
            <a:chExt cx="2920" cy="368"/>
          </a:xfrm>
        </p:grpSpPr>
        <p:sp>
          <p:nvSpPr>
            <p:cNvPr id="16409" name="Text Box 43"/>
            <p:cNvSpPr txBox="1">
              <a:spLocks noChangeArrowheads="1"/>
            </p:cNvSpPr>
            <p:nvPr/>
          </p:nvSpPr>
          <p:spPr bwMode="auto">
            <a:xfrm>
              <a:off x="192" y="528"/>
              <a:ext cx="7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Proof:</a:t>
              </a:r>
            </a:p>
          </p:txBody>
        </p:sp>
        <p:sp>
          <p:nvSpPr>
            <p:cNvPr id="16410" name="Text Box 44"/>
            <p:cNvSpPr txBox="1">
              <a:spLocks noChangeArrowheads="1"/>
            </p:cNvSpPr>
            <p:nvPr/>
          </p:nvSpPr>
          <p:spPr bwMode="auto">
            <a:xfrm>
              <a:off x="960" y="528"/>
              <a:ext cx="21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dirty="0">
                  <a:solidFill>
                    <a:srgbClr val="FF0000"/>
                  </a:solidFill>
                </a:rPr>
                <a:t>b, </a:t>
              </a:r>
              <a:r>
                <a:rPr lang="en-US" altLang="en-US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US" altLang="en-US" dirty="0">
                  <a:solidFill>
                    <a:schemeClr val="accent2"/>
                  </a:solidFill>
                </a:rPr>
                <a:t>g,</a:t>
              </a:r>
              <a:r>
                <a:rPr lang="en-US" altLang="en-US" dirty="0"/>
                <a:t> </a:t>
              </a:r>
              <a:r>
                <a:rPr lang="en-US" altLang="en-US" dirty="0">
                  <a:solidFill>
                    <a:srgbClr val="FFC000"/>
                  </a:solidFill>
                </a:rPr>
                <a:t>Loves(</a:t>
              </a:r>
              <a:r>
                <a:rPr lang="en-US" altLang="en-US" dirty="0">
                  <a:solidFill>
                    <a:srgbClr val="FF0000"/>
                  </a:solidFill>
                </a:rPr>
                <a:t>b</a:t>
              </a:r>
              <a:r>
                <a:rPr lang="en-US" altLang="en-US" dirty="0">
                  <a:solidFill>
                    <a:srgbClr val="FFC000"/>
                  </a:solidFill>
                </a:rPr>
                <a:t>, </a:t>
              </a:r>
              <a:r>
                <a:rPr lang="en-US" altLang="en-US" dirty="0">
                  <a:solidFill>
                    <a:schemeClr val="accent2"/>
                  </a:solidFill>
                </a:rPr>
                <a:t>g</a:t>
              </a:r>
              <a:r>
                <a:rPr lang="en-US" altLang="en-US" dirty="0">
                  <a:solidFill>
                    <a:srgbClr val="FFC000"/>
                  </a:solidFill>
                </a:rPr>
                <a:t>)</a:t>
              </a:r>
            </a:p>
          </p:txBody>
        </p:sp>
      </p:grpSp>
      <p:sp>
        <p:nvSpPr>
          <p:cNvPr id="32776" name="AutoShape 56"/>
          <p:cNvSpPr>
            <a:spLocks noChangeArrowheads="1"/>
          </p:cNvSpPr>
          <p:nvPr/>
        </p:nvSpPr>
        <p:spPr bwMode="auto">
          <a:xfrm>
            <a:off x="1371600" y="3200400"/>
            <a:ext cx="4697413" cy="1239838"/>
          </a:xfrm>
          <a:prstGeom prst="wedgeRoundRectCallout">
            <a:avLst>
              <a:gd name="adj1" fmla="val 61477"/>
              <a:gd name="adj2" fmla="val -31514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Ha ha </a:t>
            </a:r>
            <a:br>
              <a:rPr lang="en-US" altLang="en-US"/>
            </a:br>
            <a:r>
              <a:rPr lang="en-US" altLang="en-US"/>
              <a:t>You need to go first now!</a:t>
            </a:r>
          </a:p>
        </p:txBody>
      </p:sp>
      <p:sp>
        <p:nvSpPr>
          <p:cNvPr id="59" name="AutoShape 58"/>
          <p:cNvSpPr>
            <a:spLocks noChangeArrowheads="1"/>
          </p:cNvSpPr>
          <p:nvPr/>
        </p:nvSpPr>
        <p:spPr bwMode="auto">
          <a:xfrm>
            <a:off x="1447800" y="4497388"/>
            <a:ext cx="3657600" cy="577850"/>
          </a:xfrm>
          <a:prstGeom prst="wedgeRoundRectCallout">
            <a:avLst>
              <a:gd name="adj1" fmla="val -37125"/>
              <a:gd name="adj2" fmla="val -2019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dirty="0"/>
              <a:t>I produce </a:t>
            </a:r>
            <a:r>
              <a:rPr lang="en-US" altLang="en-US" dirty="0">
                <a:solidFill>
                  <a:schemeClr val="accent2"/>
                </a:solidFill>
              </a:rPr>
              <a:t>g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=</a:t>
            </a:r>
            <a:r>
              <a:rPr lang="en-US" altLang="en-US" dirty="0">
                <a:solidFill>
                  <a:srgbClr val="FFC000"/>
                </a:solidFill>
              </a:rPr>
              <a:t> </a:t>
            </a:r>
            <a:r>
              <a:rPr lang="en-US" altLang="en-US" dirty="0"/>
              <a:t>MM</a:t>
            </a:r>
          </a:p>
        </p:txBody>
      </p:sp>
      <p:sp>
        <p:nvSpPr>
          <p:cNvPr id="62" name="AutoShape 56"/>
          <p:cNvSpPr>
            <a:spLocks noChangeArrowheads="1"/>
          </p:cNvSpPr>
          <p:nvPr/>
        </p:nvSpPr>
        <p:spPr bwMode="auto">
          <a:xfrm>
            <a:off x="1524000" y="5181600"/>
            <a:ext cx="3722688" cy="1174750"/>
          </a:xfrm>
          <a:prstGeom prst="wedgeRoundRectCallout">
            <a:avLst>
              <a:gd name="adj1" fmla="val -41287"/>
              <a:gd name="adj2" fmla="val -11912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Nope.</a:t>
            </a:r>
            <a:r>
              <a:rPr lang="en-US" altLang="en-US">
                <a:solidFill>
                  <a:srgbClr val="FF0000"/>
                </a:solidFill>
              </a:rPr>
              <a:t> b</a:t>
            </a:r>
            <a:r>
              <a:rPr lang="en-US" altLang="en-US"/>
              <a:t>=John</a:t>
            </a:r>
            <a:br>
              <a:rPr lang="en-US" altLang="en-US"/>
            </a:br>
            <a:r>
              <a:rPr lang="en-US" altLang="en-US"/>
              <a:t>does not love her</a:t>
            </a:r>
          </a:p>
        </p:txBody>
      </p:sp>
      <p:sp>
        <p:nvSpPr>
          <p:cNvPr id="16393" name="Text Box 43"/>
          <p:cNvSpPr txBox="1">
            <a:spLocks noChangeArrowheads="1"/>
          </p:cNvSpPr>
          <p:nvPr/>
        </p:nvSpPr>
        <p:spPr bwMode="auto">
          <a:xfrm>
            <a:off x="5246688" y="776288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true</a:t>
            </a:r>
          </a:p>
        </p:txBody>
      </p:sp>
      <p:pic>
        <p:nvPicPr>
          <p:cNvPr id="67" name="Picture 5" descr="j01161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529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" name="AutoShape 8"/>
          <p:cNvSpPr>
            <a:spLocks noChangeArrowheads="1"/>
          </p:cNvSpPr>
          <p:nvPr/>
        </p:nvSpPr>
        <p:spPr bwMode="auto">
          <a:xfrm>
            <a:off x="1371600" y="2057400"/>
            <a:ext cx="4495800" cy="1066800"/>
          </a:xfrm>
          <a:prstGeom prst="wedgeRectCallout">
            <a:avLst>
              <a:gd name="adj1" fmla="val -27116"/>
              <a:gd name="adj2" fmla="val 66870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/>
              <a:t>The order the players go </a:t>
            </a:r>
            <a:br>
              <a:rPr lang="en-CA" altLang="en-US"/>
            </a:br>
            <a:r>
              <a:rPr lang="en-CA" altLang="en-US"/>
              <a:t>REALY matters.</a:t>
            </a:r>
            <a:endParaRPr lang="en-US" altLang="en-US"/>
          </a:p>
        </p:txBody>
      </p:sp>
      <p:sp>
        <p:nvSpPr>
          <p:cNvPr id="69" name="Text Box 58"/>
          <p:cNvSpPr txBox="1">
            <a:spLocks noChangeArrowheads="1"/>
          </p:cNvSpPr>
          <p:nvPr/>
        </p:nvSpPr>
        <p:spPr bwMode="auto">
          <a:xfrm>
            <a:off x="1600200" y="1447800"/>
            <a:ext cx="341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chemeClr val="accent2"/>
                </a:solidFill>
              </a:rPr>
              <a:t>g, </a:t>
            </a:r>
            <a:r>
              <a:rPr lang="en-US" altLang="en-US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0000"/>
                </a:solidFill>
              </a:rPr>
              <a:t>b,</a:t>
            </a:r>
            <a:r>
              <a:rPr lang="en-US" altLang="en-US" dirty="0">
                <a:solidFill>
                  <a:srgbClr val="FFC000"/>
                </a:solidFill>
              </a:rPr>
              <a:t> Loves(</a:t>
            </a:r>
            <a:r>
              <a:rPr lang="en-US" altLang="en-US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FFC000"/>
                </a:solidFill>
              </a:rPr>
              <a:t>, </a:t>
            </a:r>
            <a:r>
              <a:rPr lang="en-US" altLang="en-US" dirty="0">
                <a:solidFill>
                  <a:schemeClr val="accent2"/>
                </a:solidFill>
              </a:rPr>
              <a:t>g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71" name="Text Box 43"/>
          <p:cNvSpPr txBox="1">
            <a:spLocks noChangeArrowheads="1"/>
          </p:cNvSpPr>
          <p:nvPr/>
        </p:nvSpPr>
        <p:spPr bwMode="auto">
          <a:xfrm>
            <a:off x="5257800" y="1397000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false</a:t>
            </a:r>
          </a:p>
        </p:txBody>
      </p:sp>
      <p:grpSp>
        <p:nvGrpSpPr>
          <p:cNvPr id="16398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16399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0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1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2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3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4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405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6406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6407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6408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27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 nodeType="clickPar">
                      <p:stCondLst>
                        <p:cond delay="indefinite"/>
                      </p:stCondLst>
                      <p:childTnLst>
                        <p:par>
                          <p:cTn id="3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6" grpId="0" animBg="1"/>
      <p:bldP spid="59" grpId="0" animBg="1"/>
      <p:bldP spid="62" grpId="0" animBg="1"/>
      <p:bldP spid="68" grpId="0" animBg="1"/>
      <p:bldP spid="69" grpId="0"/>
      <p:bldP spid="71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The Proof Viewed as a Game</a:t>
            </a:r>
            <a:endParaRPr lang="en-CA" altLang="en-US" dirty="0"/>
          </a:p>
        </p:txBody>
      </p:sp>
      <p:grpSp>
        <p:nvGrpSpPr>
          <p:cNvPr id="17411" name="Group 3"/>
          <p:cNvGrpSpPr>
            <a:grpSpLocks/>
          </p:cNvGrpSpPr>
          <p:nvPr/>
        </p:nvGrpSpPr>
        <p:grpSpPr bwMode="auto">
          <a:xfrm>
            <a:off x="5105400" y="3651250"/>
            <a:ext cx="4038600" cy="3206750"/>
            <a:chOff x="3216" y="1680"/>
            <a:chExt cx="2544" cy="2020"/>
          </a:xfrm>
        </p:grpSpPr>
        <p:sp>
          <p:nvSpPr>
            <p:cNvPr id="17448" name="Rectangle 4"/>
            <p:cNvSpPr>
              <a:spLocks noChangeArrowheads="1"/>
            </p:cNvSpPr>
            <p:nvPr/>
          </p:nvSpPr>
          <p:spPr bwMode="auto">
            <a:xfrm>
              <a:off x="441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Ann</a:t>
              </a:r>
              <a:endParaRPr lang="en-CA" altLang="en-US" sz="2800"/>
            </a:p>
          </p:txBody>
        </p:sp>
        <p:sp>
          <p:nvSpPr>
            <p:cNvPr id="17449" name="Rectangle 5"/>
            <p:cNvSpPr>
              <a:spLocks noChangeArrowheads="1"/>
            </p:cNvSpPr>
            <p:nvPr/>
          </p:nvSpPr>
          <p:spPr bwMode="auto">
            <a:xfrm>
              <a:off x="345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Fred</a:t>
              </a:r>
              <a:endParaRPr lang="en-CA" altLang="en-US" sz="2800"/>
            </a:p>
          </p:txBody>
        </p:sp>
        <p:sp>
          <p:nvSpPr>
            <p:cNvPr id="17450" name="Rectangle 6"/>
            <p:cNvSpPr>
              <a:spLocks noChangeArrowheads="1"/>
            </p:cNvSpPr>
            <p:nvPr/>
          </p:nvSpPr>
          <p:spPr bwMode="auto">
            <a:xfrm>
              <a:off x="441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Marilin Monro</a:t>
              </a:r>
              <a:endParaRPr lang="en-CA" altLang="en-US" sz="2800"/>
            </a:p>
          </p:txBody>
        </p:sp>
        <p:sp>
          <p:nvSpPr>
            <p:cNvPr id="17451" name="Rectangle 7"/>
            <p:cNvSpPr>
              <a:spLocks noChangeArrowheads="1"/>
            </p:cNvSpPr>
            <p:nvPr/>
          </p:nvSpPr>
          <p:spPr bwMode="auto">
            <a:xfrm>
              <a:off x="345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John</a:t>
              </a:r>
              <a:endParaRPr lang="en-CA" altLang="en-US" sz="2800"/>
            </a:p>
          </p:txBody>
        </p:sp>
        <p:sp>
          <p:nvSpPr>
            <p:cNvPr id="17452" name="Rectangle 8"/>
            <p:cNvSpPr>
              <a:spLocks noChangeArrowheads="1"/>
            </p:cNvSpPr>
            <p:nvPr/>
          </p:nvSpPr>
          <p:spPr bwMode="auto">
            <a:xfrm>
              <a:off x="441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Beth</a:t>
              </a:r>
              <a:endParaRPr lang="en-CA" altLang="en-US" sz="2800"/>
            </a:p>
          </p:txBody>
        </p:sp>
        <p:sp>
          <p:nvSpPr>
            <p:cNvPr id="17453" name="Rectangle 9"/>
            <p:cNvSpPr>
              <a:spLocks noChangeArrowheads="1"/>
            </p:cNvSpPr>
            <p:nvPr/>
          </p:nvSpPr>
          <p:spPr bwMode="auto">
            <a:xfrm>
              <a:off x="345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Bob</a:t>
              </a:r>
              <a:endParaRPr lang="en-CA" altLang="en-US" sz="2800"/>
            </a:p>
          </p:txBody>
        </p:sp>
        <p:sp>
          <p:nvSpPr>
            <p:cNvPr id="17454" name="Rectangle 10"/>
            <p:cNvSpPr>
              <a:spLocks noChangeArrowheads="1"/>
            </p:cNvSpPr>
            <p:nvPr/>
          </p:nvSpPr>
          <p:spPr bwMode="auto">
            <a:xfrm>
              <a:off x="441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Mary</a:t>
              </a:r>
              <a:endParaRPr lang="en-CA" altLang="en-US" sz="2800"/>
            </a:p>
          </p:txBody>
        </p:sp>
        <p:sp>
          <p:nvSpPr>
            <p:cNvPr id="17455" name="Rectangle 11"/>
            <p:cNvSpPr>
              <a:spLocks noChangeArrowheads="1"/>
            </p:cNvSpPr>
            <p:nvPr/>
          </p:nvSpPr>
          <p:spPr bwMode="auto">
            <a:xfrm>
              <a:off x="345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Sam</a:t>
              </a:r>
              <a:endParaRPr lang="en-CA" altLang="en-US" sz="2800"/>
            </a:p>
          </p:txBody>
        </p:sp>
        <p:sp>
          <p:nvSpPr>
            <p:cNvPr id="17456" name="Freeform 12"/>
            <p:cNvSpPr>
              <a:spLocks/>
            </p:cNvSpPr>
            <p:nvPr/>
          </p:nvSpPr>
          <p:spPr bwMode="auto">
            <a:xfrm>
              <a:off x="4176" y="1920"/>
              <a:ext cx="490" cy="515"/>
            </a:xfrm>
            <a:custGeom>
              <a:avLst/>
              <a:gdLst>
                <a:gd name="T0" fmla="*/ 0 w 490"/>
                <a:gd name="T1" fmla="*/ 0 h 515"/>
                <a:gd name="T2" fmla="*/ 490 w 490"/>
                <a:gd name="T3" fmla="*/ 515 h 515"/>
                <a:gd name="T4" fmla="*/ 0 60000 65536"/>
                <a:gd name="T5" fmla="*/ 0 60000 65536"/>
                <a:gd name="T6" fmla="*/ 0 w 490"/>
                <a:gd name="T7" fmla="*/ 0 h 515"/>
                <a:gd name="T8" fmla="*/ 490 w 490"/>
                <a:gd name="T9" fmla="*/ 515 h 515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90" h="515">
                  <a:moveTo>
                    <a:pt x="0" y="0"/>
                  </a:moveTo>
                  <a:lnTo>
                    <a:pt x="490" y="515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7" name="Line 13"/>
            <p:cNvSpPr>
              <a:spLocks noChangeShapeType="1"/>
            </p:cNvSpPr>
            <p:nvPr/>
          </p:nvSpPr>
          <p:spPr bwMode="auto">
            <a:xfrm>
              <a:off x="4128" y="2400"/>
              <a:ext cx="384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8" name="Freeform 14"/>
            <p:cNvSpPr>
              <a:spLocks/>
            </p:cNvSpPr>
            <p:nvPr/>
          </p:nvSpPr>
          <p:spPr bwMode="auto">
            <a:xfrm>
              <a:off x="4176" y="1961"/>
              <a:ext cx="432" cy="967"/>
            </a:xfrm>
            <a:custGeom>
              <a:avLst/>
              <a:gdLst>
                <a:gd name="T0" fmla="*/ 0 w 432"/>
                <a:gd name="T1" fmla="*/ 967 h 967"/>
                <a:gd name="T2" fmla="*/ 432 w 432"/>
                <a:gd name="T3" fmla="*/ 0 h 967"/>
                <a:gd name="T4" fmla="*/ 0 60000 65536"/>
                <a:gd name="T5" fmla="*/ 0 60000 65536"/>
                <a:gd name="T6" fmla="*/ 0 w 432"/>
                <a:gd name="T7" fmla="*/ 0 h 967"/>
                <a:gd name="T8" fmla="*/ 432 w 432"/>
                <a:gd name="T9" fmla="*/ 967 h 9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967">
                  <a:moveTo>
                    <a:pt x="0" y="967"/>
                  </a:moveTo>
                  <a:lnTo>
                    <a:pt x="43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59" name="Line 15"/>
            <p:cNvSpPr>
              <a:spLocks noChangeShapeType="1"/>
            </p:cNvSpPr>
            <p:nvPr/>
          </p:nvSpPr>
          <p:spPr bwMode="auto">
            <a:xfrm flipV="1">
              <a:off x="4176" y="292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60" name="Line 16"/>
            <p:cNvSpPr>
              <a:spLocks noChangeShapeType="1"/>
            </p:cNvSpPr>
            <p:nvPr/>
          </p:nvSpPr>
          <p:spPr bwMode="auto">
            <a:xfrm>
              <a:off x="4176" y="3504"/>
              <a:ext cx="432" cy="0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7461" name="Picture 17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" y="3168"/>
              <a:ext cx="4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2" name="Picture 18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" y="1728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63" name="Picture 19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" y="2160"/>
              <a:ext cx="30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64" name="Group 20"/>
            <p:cNvGrpSpPr>
              <a:grpSpLocks/>
            </p:cNvGrpSpPr>
            <p:nvPr/>
          </p:nvGrpSpPr>
          <p:grpSpPr bwMode="auto">
            <a:xfrm>
              <a:off x="3216" y="1728"/>
              <a:ext cx="478" cy="1920"/>
              <a:chOff x="3330" y="1728"/>
              <a:chExt cx="478" cy="1920"/>
            </a:xfrm>
          </p:grpSpPr>
          <p:pic>
            <p:nvPicPr>
              <p:cNvPr id="17466" name="Picture 21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7" name="Picture 22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8" name="Picture 23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69" name="Picture 24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7465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2688"/>
              <a:ext cx="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grpSp>
        <p:nvGrpSpPr>
          <p:cNvPr id="17412" name="Group 26"/>
          <p:cNvGrpSpPr>
            <a:grpSpLocks/>
          </p:cNvGrpSpPr>
          <p:nvPr/>
        </p:nvGrpSpPr>
        <p:grpSpPr bwMode="auto">
          <a:xfrm flipH="1">
            <a:off x="152400" y="1524000"/>
            <a:ext cx="947738" cy="1828800"/>
            <a:chOff x="2308" y="1513"/>
            <a:chExt cx="1162" cy="2570"/>
          </a:xfrm>
        </p:grpSpPr>
        <p:grpSp>
          <p:nvGrpSpPr>
            <p:cNvPr id="17434" name="Group 27"/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17442" name="Freeform 28"/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3" name="Freeform 29"/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4" name="Freeform 30"/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5" name="Freeform 31"/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6" name="Freeform 32"/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47" name="Freeform 33"/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7435" name="Freeform 34"/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6" name="Freeform 35"/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37" name="Oval 36"/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7438" name="Oval 37"/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7439" name="Oval 38"/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7440" name="Oval 39"/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17441" name="Oval 40"/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17413" name="Group 42"/>
          <p:cNvGrpSpPr>
            <a:grpSpLocks/>
          </p:cNvGrpSpPr>
          <p:nvPr/>
        </p:nvGrpSpPr>
        <p:grpSpPr bwMode="auto">
          <a:xfrm>
            <a:off x="304800" y="838200"/>
            <a:ext cx="4635500" cy="584200"/>
            <a:chOff x="192" y="528"/>
            <a:chExt cx="2920" cy="368"/>
          </a:xfrm>
        </p:grpSpPr>
        <p:sp>
          <p:nvSpPr>
            <p:cNvPr id="17432" name="Text Box 43"/>
            <p:cNvSpPr txBox="1">
              <a:spLocks noChangeArrowheads="1"/>
            </p:cNvSpPr>
            <p:nvPr/>
          </p:nvSpPr>
          <p:spPr bwMode="auto">
            <a:xfrm>
              <a:off x="192" y="528"/>
              <a:ext cx="755" cy="36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>
                  <a:solidFill>
                    <a:schemeClr val="tx2"/>
                  </a:solidFill>
                </a:rPr>
                <a:t>Proof:</a:t>
              </a:r>
            </a:p>
          </p:txBody>
        </p:sp>
        <p:sp>
          <p:nvSpPr>
            <p:cNvPr id="17433" name="Text Box 44"/>
            <p:cNvSpPr txBox="1">
              <a:spLocks noChangeArrowheads="1"/>
            </p:cNvSpPr>
            <p:nvPr/>
          </p:nvSpPr>
          <p:spPr bwMode="auto">
            <a:xfrm>
              <a:off x="960" y="528"/>
              <a:ext cx="2152" cy="3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FontTx/>
                <a:buNone/>
              </a:pPr>
              <a:r>
                <a:rPr lang="en-US" altLang="en-US" dirty="0">
                  <a:solidFill>
                    <a:srgbClr val="FF0000"/>
                  </a:solidFill>
                  <a:latin typeface="Symbol" pitchFamily="18" charset="2"/>
                </a:rPr>
                <a:t>"</a:t>
              </a:r>
              <a:r>
                <a:rPr lang="en-US" altLang="en-US" dirty="0">
                  <a:solidFill>
                    <a:srgbClr val="FF0000"/>
                  </a:solidFill>
                </a:rPr>
                <a:t>b, </a:t>
              </a:r>
              <a:r>
                <a:rPr lang="en-US" altLang="en-US" dirty="0">
                  <a:solidFill>
                    <a:schemeClr val="accent2"/>
                  </a:solidFill>
                  <a:latin typeface="Symbol" pitchFamily="18" charset="2"/>
                </a:rPr>
                <a:t>$</a:t>
              </a:r>
              <a:r>
                <a:rPr lang="en-US" altLang="en-US" dirty="0">
                  <a:solidFill>
                    <a:schemeClr val="accent2"/>
                  </a:solidFill>
                </a:rPr>
                <a:t>g, </a:t>
              </a:r>
              <a:r>
                <a:rPr lang="en-US" altLang="en-US" dirty="0">
                  <a:solidFill>
                    <a:srgbClr val="FFC000"/>
                  </a:solidFill>
                </a:rPr>
                <a:t>Loves(</a:t>
              </a:r>
              <a:r>
                <a:rPr lang="en-US" altLang="en-US" dirty="0">
                  <a:solidFill>
                    <a:srgbClr val="FF0000"/>
                  </a:solidFill>
                </a:rPr>
                <a:t>b</a:t>
              </a:r>
              <a:r>
                <a:rPr lang="en-US" altLang="en-US" dirty="0">
                  <a:solidFill>
                    <a:srgbClr val="FFC000"/>
                  </a:solidFill>
                </a:rPr>
                <a:t>, </a:t>
              </a:r>
              <a:r>
                <a:rPr lang="en-US" altLang="en-US" dirty="0">
                  <a:solidFill>
                    <a:schemeClr val="accent2"/>
                  </a:solidFill>
                </a:rPr>
                <a:t>g</a:t>
              </a:r>
              <a:r>
                <a:rPr lang="en-US" altLang="en-US" dirty="0">
                  <a:solidFill>
                    <a:srgbClr val="FFC000"/>
                  </a:solidFill>
                </a:rPr>
                <a:t>)</a:t>
              </a:r>
            </a:p>
          </p:txBody>
        </p:sp>
      </p:grpSp>
      <p:sp>
        <p:nvSpPr>
          <p:cNvPr id="59" name="AutoShape 58"/>
          <p:cNvSpPr>
            <a:spLocks noChangeArrowheads="1"/>
          </p:cNvSpPr>
          <p:nvPr/>
        </p:nvSpPr>
        <p:spPr bwMode="auto">
          <a:xfrm>
            <a:off x="1358900" y="3313113"/>
            <a:ext cx="3657600" cy="2241550"/>
          </a:xfrm>
          <a:prstGeom prst="wedgeRoundRectCallout">
            <a:avLst>
              <a:gd name="adj1" fmla="val -54292"/>
              <a:gd name="adj2" fmla="val -39139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I could only win this game if there was a single girl loved by every boy.</a:t>
            </a:r>
          </a:p>
        </p:txBody>
      </p:sp>
      <p:sp>
        <p:nvSpPr>
          <p:cNvPr id="17415" name="Text Box 43"/>
          <p:cNvSpPr txBox="1">
            <a:spLocks noChangeArrowheads="1"/>
          </p:cNvSpPr>
          <p:nvPr/>
        </p:nvSpPr>
        <p:spPr bwMode="auto">
          <a:xfrm>
            <a:off x="5246688" y="776288"/>
            <a:ext cx="822325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true</a:t>
            </a:r>
          </a:p>
        </p:txBody>
      </p:sp>
      <p:pic>
        <p:nvPicPr>
          <p:cNvPr id="17416" name="Picture 5" descr="j01161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46529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7" name="AutoShape 8"/>
          <p:cNvSpPr>
            <a:spLocks noChangeArrowheads="1"/>
          </p:cNvSpPr>
          <p:nvPr/>
        </p:nvSpPr>
        <p:spPr bwMode="auto">
          <a:xfrm>
            <a:off x="1371600" y="2057400"/>
            <a:ext cx="4495800" cy="1066800"/>
          </a:xfrm>
          <a:prstGeom prst="wedgeRectCallout">
            <a:avLst>
              <a:gd name="adj1" fmla="val -27116"/>
              <a:gd name="adj2" fmla="val 66870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/>
              <a:t>The order the players go </a:t>
            </a:r>
            <a:br>
              <a:rPr lang="en-CA" altLang="en-US"/>
            </a:br>
            <a:r>
              <a:rPr lang="en-CA" altLang="en-US"/>
              <a:t>REALY matters.</a:t>
            </a:r>
            <a:endParaRPr lang="en-US" altLang="en-US"/>
          </a:p>
        </p:txBody>
      </p:sp>
      <p:sp>
        <p:nvSpPr>
          <p:cNvPr id="17418" name="Text Box 58"/>
          <p:cNvSpPr txBox="1">
            <a:spLocks noChangeArrowheads="1"/>
          </p:cNvSpPr>
          <p:nvPr/>
        </p:nvSpPr>
        <p:spPr bwMode="auto">
          <a:xfrm>
            <a:off x="1600200" y="1447800"/>
            <a:ext cx="3416300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chemeClr val="accent2"/>
                </a:solidFill>
                <a:latin typeface="Symbol" pitchFamily="18" charset="2"/>
              </a:rPr>
              <a:t>$</a:t>
            </a:r>
            <a:r>
              <a:rPr lang="en-US" altLang="en-US" dirty="0">
                <a:solidFill>
                  <a:schemeClr val="accent2"/>
                </a:solidFill>
              </a:rPr>
              <a:t>g,</a:t>
            </a:r>
            <a:r>
              <a:rPr lang="en-US" altLang="en-US" dirty="0"/>
              <a:t> </a:t>
            </a:r>
            <a:r>
              <a:rPr lang="en-US" altLang="en-US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dirty="0">
                <a:solidFill>
                  <a:srgbClr val="FF0000"/>
                </a:solidFill>
              </a:rPr>
              <a:t>b,</a:t>
            </a:r>
            <a:r>
              <a:rPr lang="en-US" altLang="en-US" dirty="0">
                <a:solidFill>
                  <a:srgbClr val="FFC000"/>
                </a:solidFill>
              </a:rPr>
              <a:t> Loves(</a:t>
            </a:r>
            <a:r>
              <a:rPr lang="en-US" altLang="en-US" dirty="0">
                <a:solidFill>
                  <a:srgbClr val="FF0000"/>
                </a:solidFill>
              </a:rPr>
              <a:t>b</a:t>
            </a:r>
            <a:r>
              <a:rPr lang="en-US" altLang="en-US" dirty="0">
                <a:solidFill>
                  <a:srgbClr val="FFC000"/>
                </a:solidFill>
              </a:rPr>
              <a:t>, </a:t>
            </a:r>
            <a:r>
              <a:rPr lang="en-US" altLang="en-US" dirty="0">
                <a:solidFill>
                  <a:schemeClr val="accent2"/>
                </a:solidFill>
              </a:rPr>
              <a:t>g</a:t>
            </a:r>
            <a:r>
              <a:rPr lang="en-US" altLang="en-US" dirty="0">
                <a:solidFill>
                  <a:srgbClr val="FFC000"/>
                </a:solidFill>
              </a:rPr>
              <a:t>)</a:t>
            </a:r>
          </a:p>
        </p:txBody>
      </p:sp>
      <p:sp>
        <p:nvSpPr>
          <p:cNvPr id="17419" name="Text Box 43"/>
          <p:cNvSpPr txBox="1">
            <a:spLocks noChangeArrowheads="1"/>
          </p:cNvSpPr>
          <p:nvPr/>
        </p:nvSpPr>
        <p:spPr bwMode="auto">
          <a:xfrm>
            <a:off x="5257800" y="1397000"/>
            <a:ext cx="96043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/>
              <a:t>false</a:t>
            </a:r>
          </a:p>
        </p:txBody>
      </p:sp>
      <p:sp>
        <p:nvSpPr>
          <p:cNvPr id="63" name="AutoShape 8"/>
          <p:cNvSpPr>
            <a:spLocks noChangeArrowheads="1"/>
          </p:cNvSpPr>
          <p:nvPr/>
        </p:nvSpPr>
        <p:spPr bwMode="auto">
          <a:xfrm>
            <a:off x="1447800" y="5638800"/>
            <a:ext cx="3492500" cy="717550"/>
          </a:xfrm>
          <a:prstGeom prst="wedgeRectCallout">
            <a:avLst>
              <a:gd name="adj1" fmla="val -59157"/>
              <a:gd name="adj2" fmla="val 4106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CA" altLang="en-US"/>
              <a:t>Yup</a:t>
            </a:r>
            <a:endParaRPr lang="en-US" altLang="en-US"/>
          </a:p>
        </p:txBody>
      </p:sp>
      <p:grpSp>
        <p:nvGrpSpPr>
          <p:cNvPr id="17421" name="Group 47"/>
          <p:cNvGrpSpPr>
            <a:grpSpLocks/>
          </p:cNvGrpSpPr>
          <p:nvPr/>
        </p:nvGrpSpPr>
        <p:grpSpPr bwMode="auto">
          <a:xfrm flipH="1">
            <a:off x="8231188" y="1219200"/>
            <a:ext cx="912812" cy="1905000"/>
            <a:chOff x="2593" y="768"/>
            <a:chExt cx="849" cy="1475"/>
          </a:xfrm>
        </p:grpSpPr>
        <p:sp>
          <p:nvSpPr>
            <p:cNvPr id="17422" name="Freeform 48"/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3" name="Freeform 49"/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4" name="Freeform 50"/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5" name="Freeform 51"/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6" name="Freeform 52"/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7" name="Freeform 53"/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428" name="Freeform 54"/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17429" name="Group 55"/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17430" name="Freeform 56"/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31" name="Freeform 57"/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9" grpId="0" animBg="1"/>
      <p:bldP spid="63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5105400" y="3651250"/>
            <a:ext cx="4038600" cy="3206750"/>
            <a:chOff x="3216" y="1680"/>
            <a:chExt cx="2544" cy="2020"/>
          </a:xfrm>
        </p:grpSpPr>
        <p:sp>
          <p:nvSpPr>
            <p:cNvPr id="15399" name="Rectangle 4"/>
            <p:cNvSpPr>
              <a:spLocks noChangeArrowheads="1"/>
            </p:cNvSpPr>
            <p:nvPr/>
          </p:nvSpPr>
          <p:spPr bwMode="auto">
            <a:xfrm>
              <a:off x="441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Ann</a:t>
              </a:r>
              <a:endParaRPr lang="en-CA" altLang="en-US" sz="2800"/>
            </a:p>
          </p:txBody>
        </p:sp>
        <p:sp>
          <p:nvSpPr>
            <p:cNvPr id="15400" name="Rectangle 5"/>
            <p:cNvSpPr>
              <a:spLocks noChangeArrowheads="1"/>
            </p:cNvSpPr>
            <p:nvPr/>
          </p:nvSpPr>
          <p:spPr bwMode="auto">
            <a:xfrm>
              <a:off x="345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Fred</a:t>
              </a:r>
              <a:endParaRPr lang="en-CA" altLang="en-US" sz="2800"/>
            </a:p>
          </p:txBody>
        </p:sp>
        <p:sp>
          <p:nvSpPr>
            <p:cNvPr id="15401" name="Rectangle 6"/>
            <p:cNvSpPr>
              <a:spLocks noChangeArrowheads="1"/>
            </p:cNvSpPr>
            <p:nvPr/>
          </p:nvSpPr>
          <p:spPr bwMode="auto">
            <a:xfrm>
              <a:off x="441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Marilin Monro</a:t>
              </a:r>
              <a:endParaRPr lang="en-CA" altLang="en-US" sz="2800"/>
            </a:p>
          </p:txBody>
        </p:sp>
        <p:sp>
          <p:nvSpPr>
            <p:cNvPr id="15402" name="Rectangle 7"/>
            <p:cNvSpPr>
              <a:spLocks noChangeArrowheads="1"/>
            </p:cNvSpPr>
            <p:nvPr/>
          </p:nvSpPr>
          <p:spPr bwMode="auto">
            <a:xfrm>
              <a:off x="345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John</a:t>
              </a:r>
              <a:endParaRPr lang="en-CA" altLang="en-US" sz="2800"/>
            </a:p>
          </p:txBody>
        </p:sp>
        <p:sp>
          <p:nvSpPr>
            <p:cNvPr id="15403" name="Rectangle 8"/>
            <p:cNvSpPr>
              <a:spLocks noChangeArrowheads="1"/>
            </p:cNvSpPr>
            <p:nvPr/>
          </p:nvSpPr>
          <p:spPr bwMode="auto">
            <a:xfrm>
              <a:off x="441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Beth</a:t>
              </a:r>
              <a:endParaRPr lang="en-CA" altLang="en-US" sz="2800"/>
            </a:p>
          </p:txBody>
        </p:sp>
        <p:sp>
          <p:nvSpPr>
            <p:cNvPr id="15404" name="Rectangle 9"/>
            <p:cNvSpPr>
              <a:spLocks noChangeArrowheads="1"/>
            </p:cNvSpPr>
            <p:nvPr/>
          </p:nvSpPr>
          <p:spPr bwMode="auto">
            <a:xfrm>
              <a:off x="345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Bob</a:t>
              </a:r>
              <a:endParaRPr lang="en-CA" altLang="en-US" sz="2800"/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441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Mary</a:t>
              </a:r>
              <a:endParaRPr lang="en-CA" altLang="en-US" sz="2800"/>
            </a:p>
          </p:txBody>
        </p:sp>
        <p:sp>
          <p:nvSpPr>
            <p:cNvPr id="15406" name="Rectangle 11"/>
            <p:cNvSpPr>
              <a:spLocks noChangeArrowheads="1"/>
            </p:cNvSpPr>
            <p:nvPr/>
          </p:nvSpPr>
          <p:spPr bwMode="auto">
            <a:xfrm>
              <a:off x="345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Sam</a:t>
              </a:r>
              <a:endParaRPr lang="en-CA" altLang="en-US" sz="2800"/>
            </a:p>
          </p:txBody>
        </p:sp>
        <p:sp>
          <p:nvSpPr>
            <p:cNvPr id="15408" name="Line 13"/>
            <p:cNvSpPr>
              <a:spLocks noChangeShapeType="1"/>
            </p:cNvSpPr>
            <p:nvPr/>
          </p:nvSpPr>
          <p:spPr bwMode="auto">
            <a:xfrm>
              <a:off x="4128" y="2400"/>
              <a:ext cx="384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14"/>
            <p:cNvSpPr>
              <a:spLocks/>
            </p:cNvSpPr>
            <p:nvPr/>
          </p:nvSpPr>
          <p:spPr bwMode="auto">
            <a:xfrm>
              <a:off x="4176" y="1961"/>
              <a:ext cx="432" cy="967"/>
            </a:xfrm>
            <a:custGeom>
              <a:avLst/>
              <a:gdLst>
                <a:gd name="T0" fmla="*/ 0 w 432"/>
                <a:gd name="T1" fmla="*/ 967 h 967"/>
                <a:gd name="T2" fmla="*/ 432 w 432"/>
                <a:gd name="T3" fmla="*/ 0 h 967"/>
                <a:gd name="T4" fmla="*/ 0 60000 65536"/>
                <a:gd name="T5" fmla="*/ 0 60000 65536"/>
                <a:gd name="T6" fmla="*/ 0 w 432"/>
                <a:gd name="T7" fmla="*/ 0 h 967"/>
                <a:gd name="T8" fmla="*/ 432 w 432"/>
                <a:gd name="T9" fmla="*/ 967 h 9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967">
                  <a:moveTo>
                    <a:pt x="0" y="967"/>
                  </a:moveTo>
                  <a:lnTo>
                    <a:pt x="43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15"/>
            <p:cNvSpPr>
              <a:spLocks noChangeShapeType="1"/>
            </p:cNvSpPr>
            <p:nvPr/>
          </p:nvSpPr>
          <p:spPr bwMode="auto">
            <a:xfrm flipV="1">
              <a:off x="4176" y="292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12" name="Picture 17" descr="j0396724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" y="3168"/>
              <a:ext cx="4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3" name="Picture 18" descr="j0233040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" y="1728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4" name="Picture 19" descr="j0334222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" y="2160"/>
              <a:ext cx="30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5" name="Group 20"/>
            <p:cNvGrpSpPr>
              <a:grpSpLocks/>
            </p:cNvGrpSpPr>
            <p:nvPr/>
          </p:nvGrpSpPr>
          <p:grpSpPr bwMode="auto">
            <a:xfrm>
              <a:off x="3216" y="1728"/>
              <a:ext cx="478" cy="1920"/>
              <a:chOff x="3330" y="1728"/>
              <a:chExt cx="478" cy="1920"/>
            </a:xfrm>
          </p:grpSpPr>
          <p:pic>
            <p:nvPicPr>
              <p:cNvPr id="15417" name="Picture 21" descr="j0232906"/>
              <p:cNvPicPr>
                <a:picLocks noChangeAspect="1" noChangeArrowheads="1"/>
              </p:cNvPicPr>
              <p:nvPr/>
            </p:nvPicPr>
            <p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8" name="Picture 22" descr="j0232139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9" name="Picture 23" descr="j0397518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0" name="Picture 24" descr="j0334220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16" name="Picture 25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2688"/>
              <a:ext cx="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5" descr="j0116172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71604"/>
            <a:ext cx="1447800" cy="19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5486400" y="668655"/>
            <a:ext cx="3556000" cy="1617345"/>
          </a:xfrm>
          <a:prstGeom prst="wedgeRectCallout">
            <a:avLst>
              <a:gd name="adj1" fmla="val -54127"/>
              <a:gd name="adj2" fmla="val 1785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Give a strategy for game.</a:t>
            </a:r>
          </a:p>
          <a:p>
            <a:pPr eaLnBrk="1" hangingPunct="1">
              <a:spcBef>
                <a:spcPct val="0"/>
              </a:spcBef>
              <a:buNone/>
            </a:pPr>
            <a:endParaRPr lang="en-CA" altLang="en-US" sz="2400" dirty="0"/>
          </a:p>
          <a:p>
            <a:pPr eaLnBrk="1" hangingPunct="1">
              <a:spcBef>
                <a:spcPct val="0"/>
              </a:spcBef>
              <a:buNone/>
            </a:pPr>
            <a:endParaRPr lang="en-CA" altLang="en-US" sz="2400" dirty="0"/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Use a strategy as an oracle.</a:t>
            </a:r>
          </a:p>
        </p:txBody>
      </p:sp>
      <p:cxnSp>
        <p:nvCxnSpPr>
          <p:cNvPr id="50" name="Straight Arrow Connector 49"/>
          <p:cNvCxnSpPr/>
          <p:nvPr/>
        </p:nvCxnSpPr>
        <p:spPr bwMode="auto">
          <a:xfrm>
            <a:off x="4735830" y="2017395"/>
            <a:ext cx="826770" cy="0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64" name="AutoShape 8"/>
          <p:cNvSpPr>
            <a:spLocks noChangeArrowheads="1"/>
          </p:cNvSpPr>
          <p:nvPr/>
        </p:nvSpPr>
        <p:spPr bwMode="auto">
          <a:xfrm>
            <a:off x="1447800" y="667543"/>
            <a:ext cx="3962400" cy="1632746"/>
          </a:xfrm>
          <a:prstGeom prst="wedgeRectCallout">
            <a:avLst>
              <a:gd name="adj1" fmla="val -54127"/>
              <a:gd name="adj2" fmla="val 1785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Instead of proving it.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What if I assured you that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A: "</a:t>
            </a:r>
            <a:r>
              <a:rPr lang="en-US" altLang="en-US" sz="2400" dirty="0">
                <a:solidFill>
                  <a:srgbClr val="FFC000"/>
                </a:solidFill>
              </a:rPr>
              <a:t>b,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g, Loves(b, g) </a:t>
            </a:r>
            <a:r>
              <a:rPr lang="en-CA" altLang="en-US" sz="2400" dirty="0"/>
              <a:t>is true?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How would you use this?</a:t>
            </a:r>
          </a:p>
        </p:txBody>
      </p:sp>
      <p:cxnSp>
        <p:nvCxnSpPr>
          <p:cNvPr id="46" name="Straight Arrow Connector 45"/>
          <p:cNvCxnSpPr/>
          <p:nvPr/>
        </p:nvCxnSpPr>
        <p:spPr bwMode="auto">
          <a:xfrm>
            <a:off x="4741545" y="906780"/>
            <a:ext cx="826770" cy="0"/>
          </a:xfrm>
          <a:prstGeom prst="straightConnector1">
            <a:avLst/>
          </a:prstGeom>
          <a:noFill/>
          <a:ln w="38100" cap="flat" cmpd="sng" algn="ctr">
            <a:solidFill>
              <a:srgbClr val="FF00FF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48" name="Freeform 12"/>
          <p:cNvSpPr>
            <a:spLocks/>
          </p:cNvSpPr>
          <p:nvPr/>
        </p:nvSpPr>
        <p:spPr bwMode="auto">
          <a:xfrm>
            <a:off x="6629400" y="4032250"/>
            <a:ext cx="777875" cy="817563"/>
          </a:xfrm>
          <a:custGeom>
            <a:avLst/>
            <a:gdLst>
              <a:gd name="T0" fmla="*/ 0 w 490"/>
              <a:gd name="T1" fmla="*/ 0 h 515"/>
              <a:gd name="T2" fmla="*/ 490 w 490"/>
              <a:gd name="T3" fmla="*/ 515 h 515"/>
              <a:gd name="T4" fmla="*/ 0 60000 65536"/>
              <a:gd name="T5" fmla="*/ 0 60000 65536"/>
              <a:gd name="T6" fmla="*/ 0 w 490"/>
              <a:gd name="T7" fmla="*/ 0 h 515"/>
              <a:gd name="T8" fmla="*/ 490 w 490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0" h="515">
                <a:moveTo>
                  <a:pt x="0" y="0"/>
                </a:moveTo>
                <a:lnTo>
                  <a:pt x="490" y="515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629400" y="6546850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 with Game &amp; Oracle </a:t>
            </a:r>
            <a:endParaRPr lang="en-CA" altLang="en-US" dirty="0"/>
          </a:p>
        </p:txBody>
      </p:sp>
      <p:pic>
        <p:nvPicPr>
          <p:cNvPr id="57" name="Picture 2" descr="http://www.swordofthespirit.net/bulwark/mosesbush.gif">
            <a:extLst>
              <a:ext uri="{FF2B5EF4-FFF2-40B4-BE49-F238E27FC236}">
                <a16:creationId xmlns:a16="http://schemas.microsoft.com/office/drawing/2014/main" id="{0D816141-D830-452C-BCA5-1DAA6DBF3F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393268"/>
            <a:ext cx="1800225" cy="1047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8" name="AutoShape 38">
            <a:extLst>
              <a:ext uri="{FF2B5EF4-FFF2-40B4-BE49-F238E27FC236}">
                <a16:creationId xmlns:a16="http://schemas.microsoft.com/office/drawing/2014/main" id="{30D6088F-F6D7-4B9D-85D3-C6F82002E58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4754160"/>
            <a:ext cx="4794885" cy="943171"/>
          </a:xfrm>
          <a:prstGeom prst="wedgeRoundRectCallout">
            <a:avLst>
              <a:gd name="adj1" fmla="val -29834"/>
              <a:gd name="adj2" fmla="val -83274"/>
              <a:gd name="adj3" fmla="val 16667"/>
            </a:avLst>
          </a:prstGeom>
          <a:noFill/>
          <a:ln w="38100">
            <a:solidFill>
              <a:schemeClr val="accent1">
                <a:lumMod val="60000"/>
                <a:lumOff val="40000"/>
              </a:schemeClr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latin typeface="+mj-lt"/>
              </a:rPr>
              <a:t>Knowing </a:t>
            </a:r>
            <a:r>
              <a:rPr lang="en-US" altLang="en-US" sz="2400" dirty="0">
                <a:solidFill>
                  <a:srgbClr val="FFC000"/>
                </a:solidFill>
                <a:latin typeface="Symbol" panose="05050102010706020507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b, </a:t>
            </a:r>
            <a:r>
              <a:rPr lang="en-US" altLang="en-US" sz="2400" dirty="0">
                <a:solidFill>
                  <a:srgbClr val="FFC000"/>
                </a:solidFill>
                <a:latin typeface="Symbol" panose="05050102010706020507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g, Loves(b, g) </a:t>
            </a:r>
            <a:r>
              <a:rPr lang="en-CA" altLang="en-US" sz="2400" dirty="0">
                <a:latin typeface="+mj-lt"/>
              </a:rPr>
              <a:t>is true</a:t>
            </a:r>
          </a:p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latin typeface="+mj-lt"/>
              </a:rPr>
              <a:t>I can help you!</a:t>
            </a:r>
          </a:p>
        </p:txBody>
      </p:sp>
    </p:spTree>
    <p:extLst>
      <p:ext uri="{BB962C8B-B14F-4D97-AF65-F5344CB8AC3E}">
        <p14:creationId xmlns:p14="http://schemas.microsoft.com/office/powerpoint/2010/main" val="3171899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5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2" descr="http://www.swordofthespirit.net/bulwark/mosesbush.gif">
            <a:extLst>
              <a:ext uri="{FF2B5EF4-FFF2-40B4-BE49-F238E27FC236}">
                <a16:creationId xmlns:a16="http://schemas.microsoft.com/office/drawing/2014/main" id="{0D816141-D830-452C-BCA5-1DAA6DBF3FF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50" t="-4150" r="47097" b="11662"/>
          <a:stretch/>
        </p:blipFill>
        <p:spPr bwMode="auto">
          <a:xfrm>
            <a:off x="2095200" y="4346054"/>
            <a:ext cx="885556" cy="8355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5363" name="Group 3"/>
          <p:cNvGrpSpPr>
            <a:grpSpLocks/>
          </p:cNvGrpSpPr>
          <p:nvPr/>
        </p:nvGrpSpPr>
        <p:grpSpPr bwMode="auto">
          <a:xfrm>
            <a:off x="5105400" y="3651250"/>
            <a:ext cx="4038600" cy="3206750"/>
            <a:chOff x="3216" y="1680"/>
            <a:chExt cx="2544" cy="2020"/>
          </a:xfrm>
        </p:grpSpPr>
        <p:sp>
          <p:nvSpPr>
            <p:cNvPr id="15399" name="Rectangle 4"/>
            <p:cNvSpPr>
              <a:spLocks noChangeArrowheads="1"/>
            </p:cNvSpPr>
            <p:nvPr/>
          </p:nvSpPr>
          <p:spPr bwMode="auto">
            <a:xfrm>
              <a:off x="441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Ann</a:t>
              </a:r>
              <a:endParaRPr lang="en-CA" altLang="en-US" sz="2800"/>
            </a:p>
          </p:txBody>
        </p:sp>
        <p:sp>
          <p:nvSpPr>
            <p:cNvPr id="15400" name="Rectangle 5"/>
            <p:cNvSpPr>
              <a:spLocks noChangeArrowheads="1"/>
            </p:cNvSpPr>
            <p:nvPr/>
          </p:nvSpPr>
          <p:spPr bwMode="auto">
            <a:xfrm>
              <a:off x="3456" y="322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Fred</a:t>
              </a:r>
              <a:endParaRPr lang="en-CA" altLang="en-US" sz="2800"/>
            </a:p>
          </p:txBody>
        </p:sp>
        <p:sp>
          <p:nvSpPr>
            <p:cNvPr id="15401" name="Rectangle 6"/>
            <p:cNvSpPr>
              <a:spLocks noChangeArrowheads="1"/>
            </p:cNvSpPr>
            <p:nvPr/>
          </p:nvSpPr>
          <p:spPr bwMode="auto">
            <a:xfrm>
              <a:off x="441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Marilin Monro</a:t>
              </a:r>
              <a:endParaRPr lang="en-CA" altLang="en-US" sz="2800"/>
            </a:p>
          </p:txBody>
        </p:sp>
        <p:sp>
          <p:nvSpPr>
            <p:cNvPr id="15402" name="Rectangle 7"/>
            <p:cNvSpPr>
              <a:spLocks noChangeArrowheads="1"/>
            </p:cNvSpPr>
            <p:nvPr/>
          </p:nvSpPr>
          <p:spPr bwMode="auto">
            <a:xfrm>
              <a:off x="3456" y="2630"/>
              <a:ext cx="960" cy="59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John</a:t>
              </a:r>
              <a:endParaRPr lang="en-CA" altLang="en-US" sz="2800"/>
            </a:p>
          </p:txBody>
        </p:sp>
        <p:sp>
          <p:nvSpPr>
            <p:cNvPr id="15403" name="Rectangle 8"/>
            <p:cNvSpPr>
              <a:spLocks noChangeArrowheads="1"/>
            </p:cNvSpPr>
            <p:nvPr/>
          </p:nvSpPr>
          <p:spPr bwMode="auto">
            <a:xfrm>
              <a:off x="441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Beth</a:t>
              </a:r>
              <a:endParaRPr lang="en-CA" altLang="en-US" sz="2800"/>
            </a:p>
          </p:txBody>
        </p:sp>
        <p:sp>
          <p:nvSpPr>
            <p:cNvPr id="15404" name="Rectangle 9"/>
            <p:cNvSpPr>
              <a:spLocks noChangeArrowheads="1"/>
            </p:cNvSpPr>
            <p:nvPr/>
          </p:nvSpPr>
          <p:spPr bwMode="auto">
            <a:xfrm>
              <a:off x="3456" y="2155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Bob</a:t>
              </a:r>
              <a:endParaRPr lang="en-CA" altLang="en-US" sz="2800"/>
            </a:p>
          </p:txBody>
        </p:sp>
        <p:sp>
          <p:nvSpPr>
            <p:cNvPr id="15405" name="Rectangle 10"/>
            <p:cNvSpPr>
              <a:spLocks noChangeArrowheads="1"/>
            </p:cNvSpPr>
            <p:nvPr/>
          </p:nvSpPr>
          <p:spPr bwMode="auto">
            <a:xfrm>
              <a:off x="441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Mary</a:t>
              </a:r>
              <a:endParaRPr lang="en-CA" altLang="en-US" sz="2800"/>
            </a:p>
          </p:txBody>
        </p:sp>
        <p:sp>
          <p:nvSpPr>
            <p:cNvPr id="15406" name="Rectangle 11"/>
            <p:cNvSpPr>
              <a:spLocks noChangeArrowheads="1"/>
            </p:cNvSpPr>
            <p:nvPr/>
          </p:nvSpPr>
          <p:spPr bwMode="auto">
            <a:xfrm>
              <a:off x="3456" y="1680"/>
              <a:ext cx="960" cy="4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anchor="ctr" anchorCtr="1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buFontTx/>
                <a:buNone/>
              </a:pPr>
              <a:r>
                <a:rPr lang="en-US" altLang="en-US" sz="2800"/>
                <a:t>Sam</a:t>
              </a:r>
              <a:endParaRPr lang="en-CA" altLang="en-US" sz="2800"/>
            </a:p>
          </p:txBody>
        </p:sp>
        <p:sp>
          <p:nvSpPr>
            <p:cNvPr id="15408" name="Line 13"/>
            <p:cNvSpPr>
              <a:spLocks noChangeShapeType="1"/>
            </p:cNvSpPr>
            <p:nvPr/>
          </p:nvSpPr>
          <p:spPr bwMode="auto">
            <a:xfrm>
              <a:off x="4128" y="2400"/>
              <a:ext cx="384" cy="528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09" name="Freeform 14"/>
            <p:cNvSpPr>
              <a:spLocks/>
            </p:cNvSpPr>
            <p:nvPr/>
          </p:nvSpPr>
          <p:spPr bwMode="auto">
            <a:xfrm>
              <a:off x="4176" y="1961"/>
              <a:ext cx="432" cy="967"/>
            </a:xfrm>
            <a:custGeom>
              <a:avLst/>
              <a:gdLst>
                <a:gd name="T0" fmla="*/ 0 w 432"/>
                <a:gd name="T1" fmla="*/ 967 h 967"/>
                <a:gd name="T2" fmla="*/ 432 w 432"/>
                <a:gd name="T3" fmla="*/ 0 h 967"/>
                <a:gd name="T4" fmla="*/ 0 60000 65536"/>
                <a:gd name="T5" fmla="*/ 0 60000 65536"/>
                <a:gd name="T6" fmla="*/ 0 w 432"/>
                <a:gd name="T7" fmla="*/ 0 h 967"/>
                <a:gd name="T8" fmla="*/ 432 w 432"/>
                <a:gd name="T9" fmla="*/ 967 h 967"/>
              </a:gdLst>
              <a:ahLst/>
              <a:cxnLst>
                <a:cxn ang="T4">
                  <a:pos x="T0" y="T1"/>
                </a:cxn>
                <a:cxn ang="T5">
                  <a:pos x="T2" y="T3"/>
                </a:cxn>
              </a:cxnLst>
              <a:rect l="T6" t="T7" r="T8" b="T9"/>
              <a:pathLst>
                <a:path w="432" h="967">
                  <a:moveTo>
                    <a:pt x="0" y="967"/>
                  </a:moveTo>
                  <a:lnTo>
                    <a:pt x="432" y="0"/>
                  </a:lnTo>
                </a:path>
              </a:pathLst>
            </a:cu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410" name="Line 15"/>
            <p:cNvSpPr>
              <a:spLocks noChangeShapeType="1"/>
            </p:cNvSpPr>
            <p:nvPr/>
          </p:nvSpPr>
          <p:spPr bwMode="auto">
            <a:xfrm flipV="1">
              <a:off x="4176" y="2928"/>
              <a:ext cx="336" cy="576"/>
            </a:xfrm>
            <a:prstGeom prst="line">
              <a:avLst/>
            </a:prstGeom>
            <a:noFill/>
            <a:ln w="38100">
              <a:solidFill>
                <a:schemeClr val="hlink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pic>
          <p:nvPicPr>
            <p:cNvPr id="15412" name="Picture 17" descr="j0396724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304" y="3168"/>
              <a:ext cx="456" cy="5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3" name="Picture 18" descr="j0233040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50" y="1728"/>
              <a:ext cx="384" cy="38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5414" name="Picture 19" descr="j0334222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02" y="2160"/>
              <a:ext cx="302" cy="47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5415" name="Group 20"/>
            <p:cNvGrpSpPr>
              <a:grpSpLocks/>
            </p:cNvGrpSpPr>
            <p:nvPr/>
          </p:nvGrpSpPr>
          <p:grpSpPr bwMode="auto">
            <a:xfrm>
              <a:off x="3216" y="1728"/>
              <a:ext cx="478" cy="1920"/>
              <a:chOff x="3330" y="1728"/>
              <a:chExt cx="478" cy="1920"/>
            </a:xfrm>
          </p:grpSpPr>
          <p:pic>
            <p:nvPicPr>
              <p:cNvPr id="15417" name="Picture 21" descr="j0232906"/>
              <p:cNvPicPr>
                <a:picLocks noChangeAspect="1" noChangeArrowheads="1"/>
              </p:cNvPicPr>
              <p:nvPr/>
            </p:nvPicPr>
            <p:blipFill>
              <a:blip r:embed="rId7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522" y="1728"/>
                <a:ext cx="232" cy="4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8" name="Picture 22" descr="j0232139"/>
              <p:cNvPicPr>
                <a:picLocks noChangeAspect="1" noChangeArrowheads="1"/>
              </p:cNvPicPr>
              <p:nvPr/>
            </p:nvPicPr>
            <p:blipFill>
              <a:blip r:embed="rId8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330" y="2256"/>
                <a:ext cx="475" cy="36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19" name="Picture 23" descr="j0397518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2688"/>
                <a:ext cx="382" cy="38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5420" name="Picture 24" descr="j0334220"/>
              <p:cNvPicPr>
                <a:picLocks noChangeAspect="1" noChangeArrowheads="1"/>
              </p:cNvPicPr>
              <p:nvPr/>
            </p:nvPicPr>
            <p:blipFill>
              <a:blip r:embed="rId10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3426" y="3120"/>
                <a:ext cx="333" cy="52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pic>
          <p:nvPicPr>
            <p:cNvPr id="15416" name="Picture 25"/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96" y="2688"/>
              <a:ext cx="320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45" name="Picture 5" descr="j0116172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1371604"/>
            <a:ext cx="1447800" cy="19700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" name="AutoShape 8"/>
          <p:cNvSpPr>
            <a:spLocks noChangeArrowheads="1"/>
          </p:cNvSpPr>
          <p:nvPr/>
        </p:nvSpPr>
        <p:spPr bwMode="auto">
          <a:xfrm>
            <a:off x="1447800" y="667543"/>
            <a:ext cx="3962400" cy="1632746"/>
          </a:xfrm>
          <a:prstGeom prst="wedgeRectCallout">
            <a:avLst>
              <a:gd name="adj1" fmla="val -54127"/>
              <a:gd name="adj2" fmla="val 1785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Instead of proving it.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What if I assured you that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A: "</a:t>
            </a:r>
            <a:r>
              <a:rPr lang="en-US" altLang="en-US" sz="2400" dirty="0">
                <a:solidFill>
                  <a:srgbClr val="FFC000"/>
                </a:solidFill>
              </a:rPr>
              <a:t>b,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</a:rPr>
              <a:t>g, Loves(b, g) </a:t>
            </a:r>
            <a:r>
              <a:rPr lang="en-CA" altLang="en-US" sz="2400" dirty="0"/>
              <a:t>is true?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/>
              <a:t>How would you use this?</a:t>
            </a:r>
          </a:p>
        </p:txBody>
      </p:sp>
      <p:sp>
        <p:nvSpPr>
          <p:cNvPr id="51" name="AutoShape 8"/>
          <p:cNvSpPr>
            <a:spLocks noChangeArrowheads="1"/>
          </p:cNvSpPr>
          <p:nvPr/>
        </p:nvSpPr>
        <p:spPr bwMode="auto">
          <a:xfrm>
            <a:off x="1524000" y="2438400"/>
            <a:ext cx="4708525" cy="1652904"/>
          </a:xfrm>
          <a:prstGeom prst="wedgeRectCallout">
            <a:avLst>
              <a:gd name="adj1" fmla="val -55693"/>
              <a:gd name="adj2" fmla="val -31444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ts val="0"/>
              </a:spcBef>
              <a:buNone/>
            </a:pPr>
            <a:r>
              <a:rPr lang="en-CA" altLang="en-US" sz="2400" dirty="0">
                <a:solidFill>
                  <a:schemeClr val="tx2"/>
                </a:solidFill>
              </a:rPr>
              <a:t>Use a strategy:</a:t>
            </a:r>
          </a:p>
          <a:p>
            <a:pPr marL="342900" indent="-342900">
              <a:spcBef>
                <a:spcPts val="0"/>
              </a:spcBef>
            </a:pPr>
            <a:r>
              <a:rPr lang="en-CA" altLang="en-US" sz="2400" dirty="0"/>
              <a:t>For any </a:t>
            </a:r>
            <a:r>
              <a:rPr lang="en-CA" altLang="en-US" sz="2400" dirty="0">
                <a:solidFill>
                  <a:srgbClr val="FFC000"/>
                </a:solidFill>
              </a:rPr>
              <a:t>b</a:t>
            </a:r>
            <a:r>
              <a:rPr lang="en-CA" altLang="en-US" sz="2400" dirty="0"/>
              <a:t> that you need help with,</a:t>
            </a:r>
          </a:p>
          <a:p>
            <a:pPr marL="342900" indent="-342900">
              <a:spcBef>
                <a:spcPts val="0"/>
              </a:spcBef>
            </a:pPr>
            <a:r>
              <a:rPr lang="en-CA" altLang="en-US" sz="2400" dirty="0"/>
              <a:t>the strategy responds with a </a:t>
            </a:r>
            <a:r>
              <a:rPr lang="en-CA" altLang="en-US" sz="2400" dirty="0">
                <a:solidFill>
                  <a:srgbClr val="FFC000"/>
                </a:solidFill>
              </a:rPr>
              <a:t>g</a:t>
            </a:r>
          </a:p>
          <a:p>
            <a:pPr marL="342900" indent="-342900">
              <a:spcBef>
                <a:spcPts val="0"/>
              </a:spcBef>
            </a:pPr>
            <a:r>
              <a:rPr lang="en-CA" altLang="en-US" sz="2400" dirty="0"/>
              <a:t>such that </a:t>
            </a:r>
            <a:r>
              <a:rPr lang="en-US" altLang="en-US" sz="2400" dirty="0">
                <a:solidFill>
                  <a:srgbClr val="FFC000"/>
                </a:solidFill>
              </a:rPr>
              <a:t>Loves(b, g) </a:t>
            </a:r>
            <a:r>
              <a:rPr lang="en-US" altLang="en-US" sz="2400" dirty="0"/>
              <a:t>is true.</a:t>
            </a:r>
          </a:p>
        </p:txBody>
      </p:sp>
      <p:sp>
        <p:nvSpPr>
          <p:cNvPr id="34" name="Rectangle 11"/>
          <p:cNvSpPr>
            <a:spLocks noChangeArrowheads="1"/>
          </p:cNvSpPr>
          <p:nvPr/>
        </p:nvSpPr>
        <p:spPr bwMode="auto">
          <a:xfrm>
            <a:off x="488515" y="4376032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/>
              <a:t>Sam</a:t>
            </a:r>
            <a:endParaRPr lang="en-CA" altLang="en-US" sz="2800" dirty="0"/>
          </a:p>
        </p:txBody>
      </p:sp>
      <p:sp>
        <p:nvSpPr>
          <p:cNvPr id="35" name="Rectangle 8"/>
          <p:cNvSpPr>
            <a:spLocks noChangeArrowheads="1"/>
          </p:cNvSpPr>
          <p:nvPr/>
        </p:nvSpPr>
        <p:spPr bwMode="auto">
          <a:xfrm>
            <a:off x="3142545" y="4389002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 dirty="0"/>
              <a:t>Beth</a:t>
            </a:r>
            <a:endParaRPr lang="en-CA" altLang="en-US" sz="2800" dirty="0"/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495000" y="4831780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Fred</a:t>
            </a:r>
            <a:endParaRPr lang="en-CA" altLang="en-US" sz="2800"/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080935" y="4775035"/>
            <a:ext cx="1524000" cy="754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 anchorCtr="1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altLang="en-US" sz="2800"/>
              <a:t>Ann</a:t>
            </a:r>
            <a:endParaRPr lang="en-CA" altLang="en-US" sz="2800"/>
          </a:p>
        </p:txBody>
      </p:sp>
      <p:grpSp>
        <p:nvGrpSpPr>
          <p:cNvPr id="39" name="Group 38"/>
          <p:cNvGrpSpPr/>
          <p:nvPr/>
        </p:nvGrpSpPr>
        <p:grpSpPr>
          <a:xfrm>
            <a:off x="1712580" y="4374715"/>
            <a:ext cx="1749078" cy="802532"/>
            <a:chOff x="2443265" y="5251450"/>
            <a:chExt cx="1749078" cy="802532"/>
          </a:xfrm>
        </p:grpSpPr>
        <p:sp>
          <p:nvSpPr>
            <p:cNvPr id="41" name="Rectangle 40"/>
            <p:cNvSpPr/>
            <p:nvPr/>
          </p:nvSpPr>
          <p:spPr bwMode="auto">
            <a:xfrm>
              <a:off x="2882900" y="5251450"/>
              <a:ext cx="850900" cy="802532"/>
            </a:xfrm>
            <a:prstGeom prst="rect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  <p:cxnSp>
          <p:nvCxnSpPr>
            <p:cNvPr id="42" name="Straight Arrow Connector 41"/>
            <p:cNvCxnSpPr/>
            <p:nvPr/>
          </p:nvCxnSpPr>
          <p:spPr bwMode="auto">
            <a:xfrm>
              <a:off x="2443265" y="568906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44" name="Straight Arrow Connector 43"/>
            <p:cNvCxnSpPr/>
            <p:nvPr/>
          </p:nvCxnSpPr>
          <p:spPr bwMode="auto">
            <a:xfrm>
              <a:off x="3735143" y="5664740"/>
              <a:ext cx="457200" cy="0"/>
            </a:xfrm>
            <a:prstGeom prst="straightConnector1">
              <a:avLst/>
            </a:prstGeom>
            <a:noFill/>
            <a:ln w="31750" cap="flat" cmpd="sng" algn="ctr">
              <a:solidFill>
                <a:schemeClr val="accent2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sp>
        <p:nvSpPr>
          <p:cNvPr id="48" name="Freeform 12"/>
          <p:cNvSpPr>
            <a:spLocks/>
          </p:cNvSpPr>
          <p:nvPr/>
        </p:nvSpPr>
        <p:spPr bwMode="auto">
          <a:xfrm>
            <a:off x="6629400" y="4032250"/>
            <a:ext cx="777875" cy="817563"/>
          </a:xfrm>
          <a:custGeom>
            <a:avLst/>
            <a:gdLst>
              <a:gd name="T0" fmla="*/ 0 w 490"/>
              <a:gd name="T1" fmla="*/ 0 h 515"/>
              <a:gd name="T2" fmla="*/ 490 w 490"/>
              <a:gd name="T3" fmla="*/ 515 h 515"/>
              <a:gd name="T4" fmla="*/ 0 60000 65536"/>
              <a:gd name="T5" fmla="*/ 0 60000 65536"/>
              <a:gd name="T6" fmla="*/ 0 w 490"/>
              <a:gd name="T7" fmla="*/ 0 h 515"/>
              <a:gd name="T8" fmla="*/ 490 w 490"/>
              <a:gd name="T9" fmla="*/ 515 h 515"/>
            </a:gdLst>
            <a:ahLst/>
            <a:cxnLst>
              <a:cxn ang="T4">
                <a:pos x="T0" y="T1"/>
              </a:cxn>
              <a:cxn ang="T5">
                <a:pos x="T2" y="T3"/>
              </a:cxn>
            </a:cxnLst>
            <a:rect l="T6" t="T7" r="T8" b="T9"/>
            <a:pathLst>
              <a:path w="490" h="515">
                <a:moveTo>
                  <a:pt x="0" y="0"/>
                </a:moveTo>
                <a:lnTo>
                  <a:pt x="490" y="515"/>
                </a:lnTo>
              </a:path>
            </a:pathLst>
          </a:cu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9" name="Line 16"/>
          <p:cNvSpPr>
            <a:spLocks noChangeShapeType="1"/>
          </p:cNvSpPr>
          <p:nvPr/>
        </p:nvSpPr>
        <p:spPr bwMode="auto">
          <a:xfrm>
            <a:off x="6629400" y="6546850"/>
            <a:ext cx="685800" cy="0"/>
          </a:xfrm>
          <a:prstGeom prst="line">
            <a:avLst/>
          </a:prstGeom>
          <a:noFill/>
          <a:ln w="38100">
            <a:solidFill>
              <a:schemeClr val="hlink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53" name="AutoShape 8"/>
          <p:cNvSpPr>
            <a:spLocks noChangeArrowheads="1"/>
          </p:cNvSpPr>
          <p:nvPr/>
        </p:nvSpPr>
        <p:spPr bwMode="auto">
          <a:xfrm>
            <a:off x="304800" y="5509896"/>
            <a:ext cx="5003800" cy="1265554"/>
          </a:xfrm>
          <a:prstGeom prst="wedgeRectCallout">
            <a:avLst>
              <a:gd name="adj1" fmla="val -52188"/>
              <a:gd name="adj2" fmla="val -48765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CA" altLang="en-US" sz="2400" dirty="0"/>
              <a:t>Let us denote this function by </a:t>
            </a:r>
            <a:r>
              <a:rPr lang="en-CA" altLang="en-US" sz="2400" dirty="0">
                <a:solidFill>
                  <a:srgbClr val="FFC000"/>
                </a:solidFill>
              </a:rPr>
              <a:t>g=g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(b)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ctr"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i.e. </a:t>
            </a:r>
            <a:r>
              <a:rPr lang="en-CA" altLang="en-US" sz="2400" dirty="0">
                <a:solidFill>
                  <a:srgbClr val="FFC000"/>
                </a:solidFill>
              </a:rPr>
              <a:t>g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Sam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= Beth</a:t>
            </a:r>
          </a:p>
          <a:p>
            <a:pPr algn="ctr">
              <a:buNone/>
            </a:pPr>
            <a:r>
              <a:rPr lang="en-US" altLang="en-US" sz="2400" dirty="0" err="1"/>
              <a:t>Refered</a:t>
            </a:r>
            <a:r>
              <a:rPr lang="en-US" altLang="en-US" sz="2400" dirty="0"/>
              <a:t> to as a </a:t>
            </a:r>
            <a:r>
              <a:rPr lang="en-US" altLang="en-US" sz="2400" dirty="0">
                <a:solidFill>
                  <a:schemeClr val="tx2"/>
                </a:solidFill>
              </a:rPr>
              <a:t>Skolem Functions</a:t>
            </a:r>
            <a:r>
              <a:rPr lang="en-US" altLang="en-US" sz="2400" dirty="0"/>
              <a:t>.</a:t>
            </a:r>
            <a:endParaRPr lang="en-CA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4" name="Text Box 44"/>
          <p:cNvSpPr txBox="1">
            <a:spLocks noChangeArrowheads="1"/>
          </p:cNvSpPr>
          <p:nvPr/>
        </p:nvSpPr>
        <p:spPr bwMode="auto">
          <a:xfrm>
            <a:off x="2317315" y="4457265"/>
            <a:ext cx="48122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dirty="0">
                <a:solidFill>
                  <a:srgbClr val="FFC000"/>
                </a:solidFill>
                <a:latin typeface="Symbol" pitchFamily="18" charset="2"/>
                <a:sym typeface="Wingdings" panose="05000000000000000000" pitchFamily="2" charset="2"/>
              </a:rPr>
              <a:t>A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55" name="Text Box 44"/>
          <p:cNvSpPr txBox="1">
            <a:spLocks noChangeArrowheads="1"/>
          </p:cNvSpPr>
          <p:nvPr/>
        </p:nvSpPr>
        <p:spPr bwMode="auto">
          <a:xfrm>
            <a:off x="2323752" y="4388058"/>
            <a:ext cx="540533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CA" altLang="en-US" dirty="0">
                <a:solidFill>
                  <a:srgbClr val="FFC000"/>
                </a:solidFill>
              </a:rPr>
              <a:t>g</a:t>
            </a:r>
            <a:r>
              <a:rPr lang="en-US" altLang="en-US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endParaRPr lang="en-US" altLang="en-US" dirty="0">
              <a:solidFill>
                <a:srgbClr val="FFC000"/>
              </a:solidFill>
            </a:endParaRPr>
          </a:p>
        </p:txBody>
      </p:sp>
      <p:sp>
        <p:nvSpPr>
          <p:cNvPr id="5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-2286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Proofs with Game &amp; Oracle </a:t>
            </a:r>
            <a:endParaRPr lang="en-CA" altLang="en-US" dirty="0"/>
          </a:p>
        </p:txBody>
      </p:sp>
    </p:spTree>
    <p:extLst>
      <p:ext uri="{BB962C8B-B14F-4D97-AF65-F5344CB8AC3E}">
        <p14:creationId xmlns:p14="http://schemas.microsoft.com/office/powerpoint/2010/main" val="1542324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53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7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68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5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5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 animBg="1"/>
      <p:bldP spid="34" grpId="0"/>
      <p:bldP spid="35" grpId="0"/>
      <p:bldP spid="36" grpId="0"/>
      <p:bldP spid="37" grpId="0"/>
      <p:bldP spid="53" grpId="0" animBg="1"/>
      <p:bldP spid="54" grpId="0"/>
      <p:bldP spid="54" grpId="1"/>
      <p:bldP spid="55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40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81600" y="4333205"/>
            <a:ext cx="3863817" cy="1380250"/>
          </a:xfrm>
          <a:prstGeom prst="wedgeRoundRectCallout">
            <a:avLst>
              <a:gd name="adj1" fmla="val 40421"/>
              <a:gd name="adj2" fmla="val -51217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There are complicated rules so that nuances deep in the proof distinguish these. </a:t>
            </a:r>
          </a:p>
        </p:txBody>
      </p:sp>
      <p:sp>
        <p:nvSpPr>
          <p:cNvPr id="12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2263878"/>
            <a:ext cx="4304071" cy="1991031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∀x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   (proved somehow)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remove a </a:t>
            </a:r>
            <a:r>
              <a:rPr lang="en-US" sz="2400" dirty="0"/>
              <a:t>∀x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sz="2400" dirty="0"/>
          </a:p>
        </p:txBody>
      </p:sp>
      <p:sp>
        <p:nvSpPr>
          <p:cNvPr id="13" name="AutoShape 8"/>
          <p:cNvSpPr>
            <a:spLocks noChangeArrowheads="1"/>
          </p:cNvSpPr>
          <p:nvPr/>
        </p:nvSpPr>
        <p:spPr bwMode="auto">
          <a:xfrm>
            <a:off x="152400" y="4404214"/>
            <a:ext cx="4953000" cy="914400"/>
          </a:xfrm>
          <a:prstGeom prst="wedgeRectCallout">
            <a:avLst>
              <a:gd name="adj1" fmla="val -40655"/>
              <a:gd name="adj2" fmla="val -6075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What does the proof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mean?</a:t>
            </a:r>
            <a:b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How can it mean both </a:t>
            </a:r>
            <a:r>
              <a:rPr lang="en-US" sz="2400" dirty="0"/>
              <a:t>∀x and ∃x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15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2263878"/>
            <a:ext cx="4267200" cy="1981200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∃x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   (proved somehow)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remove a </a:t>
            </a:r>
            <a:r>
              <a:rPr lang="en-US" sz="2400" dirty="0"/>
              <a:t>∃x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sz="2400" dirty="0"/>
          </a:p>
        </p:txBody>
      </p:sp>
      <p:sp>
        <p:nvSpPr>
          <p:cNvPr id="17" name="AutoShape 8"/>
          <p:cNvSpPr>
            <a:spLocks noChangeArrowheads="1"/>
          </p:cNvSpPr>
          <p:nvPr/>
        </p:nvSpPr>
        <p:spPr bwMode="auto">
          <a:xfrm>
            <a:off x="228600" y="5791200"/>
            <a:ext cx="5486400" cy="914400"/>
          </a:xfrm>
          <a:prstGeom prst="wedgeRectCallout">
            <a:avLst>
              <a:gd name="adj1" fmla="val -27462"/>
              <a:gd name="adj2" fmla="val -5994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Can’t we just define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to mean </a:t>
            </a:r>
            <a:r>
              <a:rPr lang="en-US" sz="2400" dirty="0"/>
              <a:t>∀x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sz="2400" dirty="0"/>
              <a:t>and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define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</a:t>
            </a:r>
            <a:r>
              <a:rPr lang="en-US" sz="2400" baseline="-25000" dirty="0"/>
              <a:t>∃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 to mean </a:t>
            </a:r>
            <a:r>
              <a:rPr lang="en-US" sz="2400" dirty="0"/>
              <a:t>∃x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 ?</a:t>
            </a:r>
            <a:r>
              <a:rPr lang="en-US" sz="2400" dirty="0"/>
              <a:t>  </a:t>
            </a:r>
          </a:p>
        </p:txBody>
      </p:sp>
      <p:sp>
        <p:nvSpPr>
          <p:cNvPr id="1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61703"/>
            <a:ext cx="2948870" cy="943897"/>
          </a:xfrm>
          <a:prstGeom prst="wedgeRoundRectCallout">
            <a:avLst>
              <a:gd name="adj1" fmla="val -8357"/>
              <a:gd name="adj2" fmla="val -6062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Adding meaning (semantics) is bad.</a:t>
            </a:r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10CBC04F-562E-442C-968F-9D60CD624100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3949530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12" grpId="0" uiExpand="1" build="allAtOnce" animBg="1"/>
      <p:bldP spid="13" grpId="0" animBg="1"/>
      <p:bldP spid="15" grpId="0" uiExpand="1" build="allAtOnce" animBg="1"/>
      <p:bldP spid="17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1219200" y="2362200"/>
            <a:ext cx="7086600" cy="2730547"/>
          </a:xfrm>
          <a:prstGeom prst="wedgeRectCallout">
            <a:avLst>
              <a:gd name="adj1" fmla="val -39020"/>
              <a:gd name="adj2" fmla="val -5891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But the whole point is meaning!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 proof system is sound if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Everything it proves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i="1" dirty="0">
                <a:cs typeface="Times New Roman" panose="02020603050405020304" pitchFamily="18" charset="0"/>
                <a:sym typeface="Symbol" panose="05050102010706020507" pitchFamily="18" charset="2"/>
              </a:rPr>
              <a:t>means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something that is valid 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ie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true in every model).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is proved by induction on the length of the proof.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Hence, every line of the proof needs to </a:t>
            </a:r>
          </a:p>
          <a:p>
            <a:pPr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means something that is valid.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lang="en-US" altLang="en-US" sz="2400" dirty="0"/>
          </a:p>
        </p:txBody>
      </p:sp>
      <p:pic>
        <p:nvPicPr>
          <p:cNvPr id="108" name="Picture 5" descr="j011617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5" name="Group 34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36" name="Picture 35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37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8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43600" y="5761703"/>
            <a:ext cx="2948870" cy="943897"/>
          </a:xfrm>
          <a:prstGeom prst="wedgeRoundRectCallout">
            <a:avLst>
              <a:gd name="adj1" fmla="val -8357"/>
              <a:gd name="adj2" fmla="val -60628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Adding meaning (semantics) is bad.</a:t>
            </a:r>
          </a:p>
        </p:txBody>
      </p:sp>
      <p:sp>
        <p:nvSpPr>
          <p:cNvPr id="19" name="AutoShape 35">
            <a:extLst>
              <a:ext uri="{FF2B5EF4-FFF2-40B4-BE49-F238E27FC236}">
                <a16:creationId xmlns:a16="http://schemas.microsoft.com/office/drawing/2014/main" id="{92E38E32-17B6-4ED7-A60E-483F6EEA6C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914400" y="5257800"/>
            <a:ext cx="3124200" cy="1600200"/>
          </a:xfrm>
          <a:prstGeom prst="wedgeRoundRectCallout">
            <a:avLst>
              <a:gd name="adj1" fmla="val -16365"/>
              <a:gd name="adj2" fmla="val -62573"/>
              <a:gd name="adj3" fmla="val 16667"/>
            </a:avLst>
          </a:prstGeom>
          <a:noFill/>
          <a:ln w="22225">
            <a:solidFill>
              <a:srgbClr val="FF99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n-US" sz="2400" dirty="0"/>
              <a:t>No </a:t>
            </a:r>
          </a:p>
          <a:p>
            <a:pPr algn="ctr">
              <a:spcBef>
                <a:spcPct val="0"/>
              </a:spcBef>
              <a:buNone/>
            </a:pPr>
            <a:r>
              <a:rPr lang="en-US" sz="2400" dirty="0"/>
              <a:t>You can only follow mechanical symbol manipulation rules. </a:t>
            </a:r>
          </a:p>
        </p:txBody>
      </p:sp>
      <p:sp>
        <p:nvSpPr>
          <p:cNvPr id="13" name="Rectangle 2">
            <a:extLst>
              <a:ext uri="{FF2B5EF4-FFF2-40B4-BE49-F238E27FC236}">
                <a16:creationId xmlns:a16="http://schemas.microsoft.com/office/drawing/2014/main" id="{130BE433-816E-48AB-8F08-FE28F68545EF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6517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600" kern="0" dirty="0">
                <a:solidFill>
                  <a:srgbClr val="FFFF00"/>
                </a:solidFill>
                <a:latin typeface="Times New Roman"/>
              </a:rPr>
              <a:t>Motivation</a:t>
            </a:r>
            <a:endParaRPr kumimoji="0" lang="en-US" altLang="en-US" sz="36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8783207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9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0" grpId="0" animBg="1"/>
      <p:bldP spid="19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56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195" name="Picture 3" descr="Department of Computer Science">
            <a:extLst>
              <a:ext uri="{FF2B5EF4-FFF2-40B4-BE49-F238E27FC236}">
                <a16:creationId xmlns:a16="http://schemas.microsoft.com/office/drawing/2014/main" id="{D9DA7CA9-E3A8-41ED-A76E-DCCA2F9E51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8100" y="2133600"/>
            <a:ext cx="1428750" cy="1666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AutoShape 35">
            <a:extLst>
              <a:ext uri="{FF2B5EF4-FFF2-40B4-BE49-F238E27FC236}">
                <a16:creationId xmlns:a16="http://schemas.microsoft.com/office/drawing/2014/main" id="{92C9AEF4-CC06-4E1C-893D-82DBA09B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8600" y="762000"/>
            <a:ext cx="7772400" cy="3163094"/>
          </a:xfrm>
          <a:prstGeom prst="wedgeRoundRectCallout">
            <a:avLst>
              <a:gd name="adj1" fmla="val 53203"/>
              <a:gd name="adj2" fmla="val -6140"/>
              <a:gd name="adj3" fmla="val 16667"/>
            </a:avLst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2400" dirty="0" err="1">
                <a:latin typeface="+mj-lt"/>
              </a:rPr>
              <a:t>Toniann</a:t>
            </a:r>
            <a:r>
              <a:rPr lang="en-US" altLang="en-US" sz="2400" dirty="0">
                <a:latin typeface="+mj-lt"/>
              </a:rPr>
              <a:t> </a:t>
            </a:r>
            <a:r>
              <a:rPr lang="en-US" altLang="en-US" sz="2400" dirty="0" err="1">
                <a:latin typeface="+mj-lt"/>
              </a:rPr>
              <a:t>Pitassi</a:t>
            </a:r>
            <a:r>
              <a:rPr lang="en-US" altLang="en-US" sz="2400" dirty="0">
                <a:latin typeface="+mj-lt"/>
              </a:rPr>
              <a:t>: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>
                <a:latin typeface="+mj-lt"/>
              </a:rPr>
              <a:t>I think the rules that you have are fine </a:t>
            </a:r>
            <a:br>
              <a:rPr lang="en-US" altLang="en-US" sz="2400" dirty="0">
                <a:latin typeface="+mj-lt"/>
              </a:rPr>
            </a:br>
            <a:r>
              <a:rPr lang="en-US" altLang="en-US" sz="2400" dirty="0">
                <a:latin typeface="+mj-lt"/>
              </a:rPr>
              <a:t>and the examples are great!</a:t>
            </a:r>
          </a:p>
          <a:p>
            <a:pPr marL="342900" indent="-342900">
              <a:spcBef>
                <a:spcPct val="0"/>
              </a:spcBef>
            </a:pPr>
            <a:r>
              <a:rPr lang="en-US" altLang="en-US" sz="2400" dirty="0"/>
              <a:t>When we teaching 1st year logic, </a:t>
            </a:r>
            <a:br>
              <a:rPr lang="en-US" altLang="en-US" sz="2400" dirty="0"/>
            </a:br>
            <a:r>
              <a:rPr lang="en-US" altLang="en-US" sz="2400" dirty="0"/>
              <a:t>we don't do formal proofs.</a:t>
            </a:r>
            <a:endParaRPr lang="en-US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05561116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81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35" name="Picture 3" descr="Department of Computer Science">
            <a:extLst>
              <a:ext uri="{FF2B5EF4-FFF2-40B4-BE49-F238E27FC236}">
                <a16:creationId xmlns:a16="http://schemas.microsoft.com/office/drawing/2014/main" id="{0B97C652-B335-48A1-AD16-841AD4BFA7E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4571" r="12000"/>
          <a:stretch/>
        </p:blipFill>
        <p:spPr bwMode="auto">
          <a:xfrm>
            <a:off x="1344955" y="2585424"/>
            <a:ext cx="1053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AutoShape 35">
            <a:extLst>
              <a:ext uri="{FF2B5EF4-FFF2-40B4-BE49-F238E27FC236}">
                <a16:creationId xmlns:a16="http://schemas.microsoft.com/office/drawing/2014/main" id="{FA550DD0-71B9-49EA-8425-367E0E7F6F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536249" y="3736010"/>
            <a:ext cx="4071501" cy="533400"/>
          </a:xfrm>
          <a:prstGeom prst="wedgeRoundRectCallout">
            <a:avLst>
              <a:gd name="adj1" fmla="val -53475"/>
              <a:gd name="adj2" fmla="val -41855"/>
              <a:gd name="adj3" fmla="val 16667"/>
            </a:avLst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2400" dirty="0"/>
              <a:t>It is call the </a:t>
            </a:r>
            <a:r>
              <a:rPr lang="en-US" altLang="en-US" sz="2400" dirty="0">
                <a:solidFill>
                  <a:srgbClr val="00FF00"/>
                </a:solidFill>
              </a:rPr>
              <a:t>Universal Closure</a:t>
            </a:r>
            <a:r>
              <a:rPr lang="en-US" altLang="en-US" sz="2400" dirty="0"/>
              <a:t>.</a:t>
            </a: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1" name="AutoShape 35">
            <a:extLst>
              <a:ext uri="{FF2B5EF4-FFF2-40B4-BE49-F238E27FC236}">
                <a16:creationId xmlns:a16="http://schemas.microsoft.com/office/drawing/2014/main" id="{2C989E1F-D8CB-4D33-BBB6-9F9B7962212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12449" y="2629818"/>
            <a:ext cx="4474151" cy="942810"/>
          </a:xfrm>
          <a:prstGeom prst="wedgeRoundRectCallout">
            <a:avLst>
              <a:gd name="adj1" fmla="val -57218"/>
              <a:gd name="adj2" fmla="val 16068"/>
              <a:gd name="adj3" fmla="val 16667"/>
            </a:avLst>
          </a:prstGeom>
          <a:noFill/>
          <a:ln w="22225">
            <a:solidFill>
              <a:srgbClr val="00FF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Proof systems generally assume:</a:t>
            </a:r>
          </a:p>
          <a:p>
            <a:pPr marL="342900" indent="-342900" eaLnBrk="1" hangingPunct="1">
              <a:spcBef>
                <a:spcPct val="0"/>
              </a:spcBef>
              <a:buFont typeface="Symbol" panose="05050102010706020507" pitchFamily="18" charset="2"/>
              <a:buChar char=" "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00FF00"/>
                </a:solidFill>
              </a:rPr>
              <a:t>x </a:t>
            </a:r>
            <a:r>
              <a:rPr lang="en-US" altLang="en-US" sz="2400" dirty="0"/>
              <a:t>on the entire formula.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515896D8-3BF5-4C72-B107-E81D58A68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11" name="Picture 5" descr="j0116172">
            <a:extLst>
              <a:ext uri="{FF2B5EF4-FFF2-40B4-BE49-F238E27FC236}">
                <a16:creationId xmlns:a16="http://schemas.microsoft.com/office/drawing/2014/main" id="{933BF016-E166-4A26-B1AB-2080A027D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4D55DE34-FF42-4A03-8E22-F9C122066045}"/>
              </a:ext>
            </a:extLst>
          </p:cNvPr>
          <p:cNvSpPr/>
          <p:nvPr/>
        </p:nvSpPr>
        <p:spPr>
          <a:xfrm>
            <a:off x="1213745" y="4095355"/>
            <a:ext cx="128458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1400" dirty="0" err="1"/>
              <a:t>Toniann</a:t>
            </a:r>
            <a:r>
              <a:rPr lang="en-US" altLang="en-US" sz="1400" dirty="0"/>
              <a:t> </a:t>
            </a:r>
            <a:r>
              <a:rPr lang="en-US" altLang="en-US" sz="1400" dirty="0" err="1"/>
              <a:t>Pitassi</a:t>
            </a:r>
            <a:endParaRPr lang="en-US" sz="1400" dirty="0"/>
          </a:p>
        </p:txBody>
      </p:sp>
      <p:sp>
        <p:nvSpPr>
          <p:cNvPr id="13" name="AutoShape 8">
            <a:extLst>
              <a:ext uri="{FF2B5EF4-FFF2-40B4-BE49-F238E27FC236}">
                <a16:creationId xmlns:a16="http://schemas.microsoft.com/office/drawing/2014/main" id="{09FC1636-E611-4CE6-955A-5099A71372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72586" y="4466574"/>
            <a:ext cx="3935164" cy="967346"/>
          </a:xfrm>
          <a:prstGeom prst="wedgeRectCallout">
            <a:avLst>
              <a:gd name="adj1" fmla="val -55790"/>
              <a:gd name="adj2" fmla="val -38693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</a:rPr>
              <a:t>We </a:t>
            </a:r>
            <a:r>
              <a:rPr lang="en-CA" altLang="en-US" sz="2400" dirty="0"/>
              <a:t>will extend this can call it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</a:rPr>
              <a:t>Quantifier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</a:rPr>
              <a:t> Closure 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CA" altLang="en-US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</a:rPr>
              <a:t>.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sp>
        <p:nvSpPr>
          <p:cNvPr id="14" name="AutoShape 8">
            <a:extLst>
              <a:ext uri="{FF2B5EF4-FFF2-40B4-BE49-F238E27FC236}">
                <a16:creationId xmlns:a16="http://schemas.microsoft.com/office/drawing/2014/main" id="{D2482671-7F3E-4760-9745-4669E287E046}"/>
              </a:ext>
            </a:extLst>
          </p:cNvPr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4245630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 animBg="1"/>
      <p:bldP spid="41" grpId="0" animBg="1"/>
      <p:bldP spid="10" grpId="0"/>
      <p:bldP spid="12" grpId="0"/>
      <p:bldP spid="13" grpId="0" animBg="1"/>
      <p:bldP spid="1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F80DC23-E1E9-481E-AB16-DAF16FC0A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32" name="Picture 5" descr="j0116172">
            <a:extLst>
              <a:ext uri="{FF2B5EF4-FFF2-40B4-BE49-F238E27FC236}">
                <a16:creationId xmlns:a16="http://schemas.microsoft.com/office/drawing/2014/main" id="{CA86A169-46F2-430C-8442-370ABEE2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The “mean” of a line of our proof is </a:t>
            </a:r>
            <a:br>
              <a:rPr lang="en-CA" altLang="en-US" sz="2400" dirty="0"/>
            </a:br>
            <a:r>
              <a:rPr lang="en-CA" altLang="en-US" sz="2400" dirty="0"/>
              <a:t>what we define as its </a:t>
            </a:r>
            <a:r>
              <a:rPr lang="en-CA" altLang="en-US" sz="2400" dirty="0">
                <a:solidFill>
                  <a:srgbClr val="66FF66"/>
                </a:solidFill>
              </a:rPr>
              <a:t>Quantifier Closure.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4BFD0-2533-417E-A8F7-C7FC3E89DF4A}"/>
              </a:ext>
            </a:extLst>
          </p:cNvPr>
          <p:cNvGrpSpPr/>
          <p:nvPr/>
        </p:nvGrpSpPr>
        <p:grpSpPr>
          <a:xfrm>
            <a:off x="152400" y="2342061"/>
            <a:ext cx="8544234" cy="2438400"/>
            <a:chOff x="152400" y="2342061"/>
            <a:chExt cx="8544234" cy="2438400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533400" y="2347629"/>
              <a:ext cx="2356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Line 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 proof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786784" y="2342061"/>
              <a:ext cx="3680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QC(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124200" y="2342061"/>
              <a:ext cx="0" cy="243840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2400" y="2947851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2234" y="2998365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/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800" dirty="0">
                      <a:solidFill>
                        <a:srgbClr val="66FF66"/>
                      </a:solidFill>
                      <a:latin typeface="Monotype Corsiva" panose="03010101010201010101" pitchFamily="66" charset="0"/>
                    </a:rPr>
                    <a:t>M</a:t>
                  </a:r>
                  <a:r>
                    <a:rPr lang="en-US" altLang="en-US" sz="2800" dirty="0">
                      <a:solidFill>
                        <a:srgbClr val="66FF66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00FF"/>
                      </a:solidFill>
                      <a:latin typeface="Symbol" pitchFamily="18" charset="2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2800" baseline="-25000" dirty="0">
                          <a:solidFill>
                            <a:srgbClr val="FF00FF"/>
                          </a:solidFill>
                          <a:latin typeface="Symbol" pitchFamily="18" charset="2"/>
                        </a:rPr>
                        <m:t>$</m:t>
                      </m:r>
                    </m:oMath>
                  </a14:m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altLang="en-US" sz="2800" dirty="0">
                      <a:solidFill>
                        <a:srgbClr val="FFFF00"/>
                      </a:solidFill>
                      <a:latin typeface="Symbol" pitchFamily="18" charset="2"/>
                    </a:rPr>
                    <a:t> "</a:t>
                  </a:r>
                  <a:r>
                    <a:rPr lang="en-US" altLang="en-US" sz="2800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[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α</a:t>
                  </a:r>
                  <a:r>
                    <a:rPr 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(</a:t>
                  </a:r>
                  <a:r>
                    <a:rPr lang="en-CA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l-GR" altLang="en-US" sz="2800" dirty="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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].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00" t="-1744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4B2EEF-47ED-411B-BA1E-5FDC89C46F1F}"/>
                </a:ext>
              </a:extLst>
            </p:cNvPr>
            <p:cNvSpPr/>
            <p:nvPr/>
          </p:nvSpPr>
          <p:spPr>
            <a:xfrm>
              <a:off x="1348383" y="3042791"/>
              <a:ext cx="632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sz="2800" dirty="0"/>
            </a:p>
          </p:txBody>
        </p:sp>
      </p:grpSp>
      <p:sp>
        <p:nvSpPr>
          <p:cNvPr id="51" name="Text Box 44">
            <a:extLst>
              <a:ext uri="{FF2B5EF4-FFF2-40B4-BE49-F238E27FC236}">
                <a16:creationId xmlns:a16="http://schemas.microsoft.com/office/drawing/2014/main" id="{D20EA9C0-C9F4-45A4-A480-F4400AFF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4" y="3882863"/>
            <a:ext cx="1407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2460FD1E-B25F-49E6-B7C2-33398E865B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>
                    <a:solidFill>
                      <a:srgbClr val="00FF00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00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 err="1">
                    <a:solidFill>
                      <a:srgbClr val="FFC000"/>
                    </a:solidFill>
                  </a:rPr>
                  <a:t>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(x))</a:t>
                </a:r>
              </a:p>
            </p:txBody>
          </p:sp>
        </mc:Choice>
        <mc:Fallback xmlns=""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2460FD1E-B25F-49E6-B7C2-33398E86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blipFill>
                <a:blip r:embed="rId5"/>
                <a:stretch>
                  <a:fillRect l="-3311" t="-11842" r="-154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1ACF35C4-8290-4839-9A9C-736F295BB8E4}"/>
              </a:ext>
            </a:extLst>
          </p:cNvPr>
          <p:cNvSpPr/>
          <p:nvPr/>
        </p:nvSpPr>
        <p:spPr>
          <a:xfrm>
            <a:off x="457200" y="437522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6043D766-EEE8-41C4-925A-48D83CB2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25" y="4400621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F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7" name="Group 26">
            <a:extLst>
              <a:ext uri="{FF2B5EF4-FFF2-40B4-BE49-F238E27FC236}">
                <a16:creationId xmlns:a16="http://schemas.microsoft.com/office/drawing/2014/main" id="{07BBA94F-A8B6-40D1-A65B-C838AA30537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5334000"/>
            <a:ext cx="624284" cy="1371600"/>
            <a:chOff x="2308" y="1513"/>
            <a:chExt cx="1162" cy="2570"/>
          </a:xfrm>
        </p:grpSpPr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2F990AAF-4C71-4653-BB4A-4FD25D9001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2" name="Freeform 28">
                <a:extLst>
                  <a:ext uri="{FF2B5EF4-FFF2-40B4-BE49-F238E27FC236}">
                    <a16:creationId xmlns:a16="http://schemas.microsoft.com/office/drawing/2014/main" id="{29FCE154-1508-4DA8-87EC-6580C9DFE3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7" name="Freeform 29">
                <a:extLst>
                  <a:ext uri="{FF2B5EF4-FFF2-40B4-BE49-F238E27FC236}">
                    <a16:creationId xmlns:a16="http://schemas.microsoft.com/office/drawing/2014/main" id="{21A94A5D-73A2-46BC-A620-BB570092BBE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8" name="Freeform 30">
                <a:extLst>
                  <a:ext uri="{FF2B5EF4-FFF2-40B4-BE49-F238E27FC236}">
                    <a16:creationId xmlns:a16="http://schemas.microsoft.com/office/drawing/2014/main" id="{C561FFA9-399E-4281-B489-4D9518E0F1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9" name="Freeform 31">
                <a:extLst>
                  <a:ext uri="{FF2B5EF4-FFF2-40B4-BE49-F238E27FC236}">
                    <a16:creationId xmlns:a16="http://schemas.microsoft.com/office/drawing/2014/main" id="{5443424F-3BC9-4947-89B7-24D5376964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32">
                <a:extLst>
                  <a:ext uri="{FF2B5EF4-FFF2-40B4-BE49-F238E27FC236}">
                    <a16:creationId xmlns:a16="http://schemas.microsoft.com/office/drawing/2014/main" id="{3F82C6B2-C5C8-4E13-85A8-C1C5E7869A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33">
                <a:extLst>
                  <a:ext uri="{FF2B5EF4-FFF2-40B4-BE49-F238E27FC236}">
                    <a16:creationId xmlns:a16="http://schemas.microsoft.com/office/drawing/2014/main" id="{18C8B458-E860-48F1-87A6-37D5ED65D0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909008A7-1C74-4F7E-9125-4EB315B5092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F12BF947-4710-483F-8743-AE3D679FF01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Oval 36">
              <a:extLst>
                <a:ext uri="{FF2B5EF4-FFF2-40B4-BE49-F238E27FC236}">
                  <a16:creationId xmlns:a16="http://schemas.microsoft.com/office/drawing/2014/main" id="{E0DE666C-7083-4558-8E95-E84A1D96197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Oval 37">
              <a:extLst>
                <a:ext uri="{FF2B5EF4-FFF2-40B4-BE49-F238E27FC236}">
                  <a16:creationId xmlns:a16="http://schemas.microsoft.com/office/drawing/2014/main" id="{6EE7B348-DF2E-4C90-8F65-97F637CC9E3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Oval 38">
              <a:extLst>
                <a:ext uri="{FF2B5EF4-FFF2-40B4-BE49-F238E27FC236}">
                  <a16:creationId xmlns:a16="http://schemas.microsoft.com/office/drawing/2014/main" id="{6C25C7BF-1642-43E9-88FA-A71A36A819C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Oval 39">
              <a:extLst>
                <a:ext uri="{FF2B5EF4-FFF2-40B4-BE49-F238E27FC236}">
                  <a16:creationId xmlns:a16="http://schemas.microsoft.com/office/drawing/2014/main" id="{AD73F546-F627-4490-87F2-B225019B7A6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C4AA09E3-7E09-4F86-AB4C-F9C25504AFA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grpSp>
        <p:nvGrpSpPr>
          <p:cNvPr id="57" name="Group 45">
            <a:extLst>
              <a:ext uri="{FF2B5EF4-FFF2-40B4-BE49-F238E27FC236}">
                <a16:creationId xmlns:a16="http://schemas.microsoft.com/office/drawing/2014/main" id="{F0258289-AE48-4521-A835-5D4D583D5B3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42721" y="5203733"/>
            <a:ext cx="601279" cy="1428750"/>
            <a:chOff x="2593" y="768"/>
            <a:chExt cx="849" cy="1475"/>
          </a:xfrm>
        </p:grpSpPr>
        <p:sp>
          <p:nvSpPr>
            <p:cNvPr id="58" name="Freeform 46">
              <a:extLst>
                <a:ext uri="{FF2B5EF4-FFF2-40B4-BE49-F238E27FC236}">
                  <a16:creationId xmlns:a16="http://schemas.microsoft.com/office/drawing/2014/main" id="{382FB628-8518-41C2-A6CA-B5AFDAC890F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9" name="Freeform 47">
              <a:extLst>
                <a:ext uri="{FF2B5EF4-FFF2-40B4-BE49-F238E27FC236}">
                  <a16:creationId xmlns:a16="http://schemas.microsoft.com/office/drawing/2014/main" id="{D808AFAC-30CC-4A56-912B-E6807BCA522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0" name="Freeform 48">
              <a:extLst>
                <a:ext uri="{FF2B5EF4-FFF2-40B4-BE49-F238E27FC236}">
                  <a16:creationId xmlns:a16="http://schemas.microsoft.com/office/drawing/2014/main" id="{98886CB6-0549-4912-950F-D3A027C28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1" name="Freeform 49">
              <a:extLst>
                <a:ext uri="{FF2B5EF4-FFF2-40B4-BE49-F238E27FC236}">
                  <a16:creationId xmlns:a16="http://schemas.microsoft.com/office/drawing/2014/main" id="{8B031CFE-19AA-4ACB-9731-4022D504B9D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2" name="Freeform 50">
              <a:extLst>
                <a:ext uri="{FF2B5EF4-FFF2-40B4-BE49-F238E27FC236}">
                  <a16:creationId xmlns:a16="http://schemas.microsoft.com/office/drawing/2014/main" id="{A6D08130-1233-4055-B2EE-7B44665837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3" name="Freeform 51">
              <a:extLst>
                <a:ext uri="{FF2B5EF4-FFF2-40B4-BE49-F238E27FC236}">
                  <a16:creationId xmlns:a16="http://schemas.microsoft.com/office/drawing/2014/main" id="{9DAF1127-9352-4713-AC2B-FF85B8621BE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4" name="Freeform 52">
              <a:extLst>
                <a:ext uri="{FF2B5EF4-FFF2-40B4-BE49-F238E27FC236}">
                  <a16:creationId xmlns:a16="http://schemas.microsoft.com/office/drawing/2014/main" id="{36813014-0744-4FD6-84EA-9E962C5D35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65" name="Group 53">
              <a:extLst>
                <a:ext uri="{FF2B5EF4-FFF2-40B4-BE49-F238E27FC236}">
                  <a16:creationId xmlns:a16="http://schemas.microsoft.com/office/drawing/2014/main" id="{15121E35-3B78-4E76-86A3-DCD2DBE609E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66" name="Freeform 54">
                <a:extLst>
                  <a:ext uri="{FF2B5EF4-FFF2-40B4-BE49-F238E27FC236}">
                    <a16:creationId xmlns:a16="http://schemas.microsoft.com/office/drawing/2014/main" id="{4AC0D446-45EE-4283-A99D-130E086210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7" name="Freeform 55">
                <a:extLst>
                  <a:ext uri="{FF2B5EF4-FFF2-40B4-BE49-F238E27FC236}">
                    <a16:creationId xmlns:a16="http://schemas.microsoft.com/office/drawing/2014/main" id="{6A2EC01A-9076-4A42-92BE-020FB7ABFA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68" name="AutoShape 55">
            <a:extLst>
              <a:ext uri="{FF2B5EF4-FFF2-40B4-BE49-F238E27FC236}">
                <a16:creationId xmlns:a16="http://schemas.microsoft.com/office/drawing/2014/main" id="{3FDF3A04-D76D-41A8-BADB-DF851F298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05400" y="5298096"/>
            <a:ext cx="3253863" cy="1407504"/>
          </a:xfrm>
          <a:prstGeom prst="wedgeRoundRectCallout">
            <a:avLst>
              <a:gd name="adj1" fmla="val 55615"/>
              <a:gd name="adj2" fmla="val 7441"/>
              <a:gd name="adj3" fmla="val 16667"/>
            </a:avLst>
          </a:prstGeom>
          <a:noFill/>
          <a:ln w="38100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As your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adversary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give you hard </a:t>
            </a:r>
            <a:r>
              <a:rPr lang="en-US" altLang="en-US" sz="2400" dirty="0">
                <a:solidFill>
                  <a:srgbClr val="FF0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0000"/>
                </a:solidFill>
              </a:rPr>
              <a:t>objects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</a:p>
        </p:txBody>
      </p:sp>
      <p:sp>
        <p:nvSpPr>
          <p:cNvPr id="69" name="AutoShape 58">
            <a:extLst>
              <a:ext uri="{FF2B5EF4-FFF2-40B4-BE49-F238E27FC236}">
                <a16:creationId xmlns:a16="http://schemas.microsoft.com/office/drawing/2014/main" id="{DB350604-6B4F-48E0-A138-930AB30DB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22350" y="5295041"/>
            <a:ext cx="4196821" cy="1410560"/>
          </a:xfrm>
          <a:prstGeom prst="wedgeRoundRectCallout">
            <a:avLst>
              <a:gd name="adj1" fmla="val -55819"/>
              <a:gd name="adj2" fmla="val -2762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 prove 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FFFF"/>
                </a:solidFill>
              </a:rPr>
              <a:t> is true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by </a:t>
            </a:r>
            <a:r>
              <a:rPr lang="en-US" altLang="en-US" sz="2400" dirty="0">
                <a:solidFill>
                  <a:srgbClr val="00FFFF"/>
                </a:solidFill>
              </a:rPr>
              <a:t>constructing</a:t>
            </a:r>
            <a:r>
              <a:rPr lang="en-US" altLang="en-US" sz="2400" dirty="0">
                <a:solidFill>
                  <a:srgbClr val="FFFFFF"/>
                </a:solidFill>
              </a:rPr>
              <a:t> the </a:t>
            </a:r>
            <a:r>
              <a:rPr lang="en-US" altLang="en-US" sz="2400" dirty="0">
                <a:solidFill>
                  <a:srgbClr val="00FFFF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00FFFF"/>
                </a:solidFill>
                <a:latin typeface="+mj-lt"/>
              </a:rPr>
              <a:t>objects</a:t>
            </a:r>
            <a:r>
              <a:rPr lang="en-US" altLang="en-US" sz="2400" dirty="0">
                <a:solidFill>
                  <a:schemeClr val="accent2"/>
                </a:solidFill>
                <a:latin typeface="+mj-lt"/>
              </a:rPr>
              <a:t/>
            </a:r>
            <a:br>
              <a:rPr lang="en-US" altLang="en-US" sz="2400" dirty="0">
                <a:solidFill>
                  <a:schemeClr val="accent2"/>
                </a:solidFill>
                <a:latin typeface="+mj-lt"/>
              </a:rPr>
            </a:br>
            <a:r>
              <a:rPr lang="en-US" altLang="en-US" sz="2400" dirty="0">
                <a:latin typeface="+mj-lt"/>
              </a:rPr>
              <a:t>and proving the final </a:t>
            </a:r>
            <a:r>
              <a:rPr lang="en-US" altLang="en-US" sz="2400" dirty="0">
                <a:solidFill>
                  <a:srgbClr val="00FFFF"/>
                </a:solidFill>
                <a:latin typeface="+mj-lt"/>
              </a:rPr>
              <a:t>statement.</a:t>
            </a:r>
            <a:r>
              <a:rPr lang="en-US" altLang="en-US" sz="2400" dirty="0">
                <a:solidFill>
                  <a:srgbClr val="FFFFFF"/>
                </a:solidFill>
              </a:rPr>
              <a:t> 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954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  <p:bldP spid="52" grpId="0"/>
      <p:bldP spid="53" grpId="0"/>
      <p:bldP spid="54" grpId="0"/>
      <p:bldP spid="68" grpId="0" animBg="1"/>
      <p:bldP spid="69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F80DC23-E1E9-481E-AB16-DAF16FC0A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32" name="Picture 5" descr="j0116172">
            <a:extLst>
              <a:ext uri="{FF2B5EF4-FFF2-40B4-BE49-F238E27FC236}">
                <a16:creationId xmlns:a16="http://schemas.microsoft.com/office/drawing/2014/main" id="{CA86A169-46F2-430C-8442-370ABEE2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The “mean” of a line of our proof is </a:t>
            </a:r>
            <a:br>
              <a:rPr lang="en-CA" altLang="en-US" sz="2400" dirty="0"/>
            </a:br>
            <a:r>
              <a:rPr lang="en-CA" altLang="en-US" sz="2400" dirty="0"/>
              <a:t>what we define as its </a:t>
            </a:r>
            <a:r>
              <a:rPr lang="en-CA" altLang="en-US" sz="2400" dirty="0">
                <a:solidFill>
                  <a:srgbClr val="66FF66"/>
                </a:solidFill>
              </a:rPr>
              <a:t>Quantifier Closure.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4BFD0-2533-417E-A8F7-C7FC3E89DF4A}"/>
              </a:ext>
            </a:extLst>
          </p:cNvPr>
          <p:cNvGrpSpPr/>
          <p:nvPr/>
        </p:nvGrpSpPr>
        <p:grpSpPr>
          <a:xfrm>
            <a:off x="152400" y="2342061"/>
            <a:ext cx="8544234" cy="2438400"/>
            <a:chOff x="152400" y="2342061"/>
            <a:chExt cx="8544234" cy="2438400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533400" y="2347629"/>
              <a:ext cx="2356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Line 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 proof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786784" y="2342061"/>
              <a:ext cx="3680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QC(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124200" y="2342061"/>
              <a:ext cx="0" cy="243840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2400" y="2947851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2234" y="2998365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/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800" dirty="0">
                      <a:solidFill>
                        <a:srgbClr val="66FF66"/>
                      </a:solidFill>
                      <a:latin typeface="Monotype Corsiva" panose="03010101010201010101" pitchFamily="66" charset="0"/>
                    </a:rPr>
                    <a:t>M</a:t>
                  </a:r>
                  <a:r>
                    <a:rPr lang="en-US" altLang="en-US" sz="2800" dirty="0">
                      <a:solidFill>
                        <a:srgbClr val="66FF66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00FF"/>
                      </a:solidFill>
                      <a:latin typeface="Symbol" pitchFamily="18" charset="2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2800" baseline="-25000" dirty="0">
                          <a:solidFill>
                            <a:srgbClr val="FF00FF"/>
                          </a:solidFill>
                          <a:latin typeface="Symbol" pitchFamily="18" charset="2"/>
                        </a:rPr>
                        <m:t>$</m:t>
                      </m:r>
                    </m:oMath>
                  </a14:m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altLang="en-US" sz="2800" dirty="0">
                      <a:solidFill>
                        <a:srgbClr val="FFFF00"/>
                      </a:solidFill>
                      <a:latin typeface="Symbol" pitchFamily="18" charset="2"/>
                    </a:rPr>
                    <a:t> "</a:t>
                  </a:r>
                  <a:r>
                    <a:rPr lang="en-US" altLang="en-US" sz="2800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[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α</a:t>
                  </a:r>
                  <a:r>
                    <a:rPr 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(</a:t>
                  </a:r>
                  <a:r>
                    <a:rPr lang="en-CA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l-GR" altLang="en-US" sz="2800" dirty="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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].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00" t="-1744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4B2EEF-47ED-411B-BA1E-5FDC89C46F1F}"/>
                </a:ext>
              </a:extLst>
            </p:cNvPr>
            <p:cNvSpPr/>
            <p:nvPr/>
          </p:nvSpPr>
          <p:spPr>
            <a:xfrm>
              <a:off x="1348383" y="3042791"/>
              <a:ext cx="632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sz="2800" dirty="0"/>
            </a:p>
          </p:txBody>
        </p:sp>
      </p:grpSp>
      <p:sp>
        <p:nvSpPr>
          <p:cNvPr id="51" name="Text Box 44">
            <a:extLst>
              <a:ext uri="{FF2B5EF4-FFF2-40B4-BE49-F238E27FC236}">
                <a16:creationId xmlns:a16="http://schemas.microsoft.com/office/drawing/2014/main" id="{D20EA9C0-C9F4-45A4-A480-F4400AFF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4" y="3882863"/>
            <a:ext cx="1407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2460FD1E-B25F-49E6-B7C2-33398E865B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>
                    <a:solidFill>
                      <a:srgbClr val="00FF00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00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 err="1">
                    <a:solidFill>
                      <a:srgbClr val="FFC000"/>
                    </a:solidFill>
                  </a:rPr>
                  <a:t>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(x))</a:t>
                </a:r>
              </a:p>
            </p:txBody>
          </p:sp>
        </mc:Choice>
        <mc:Fallback xmlns=""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2460FD1E-B25F-49E6-B7C2-33398E86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blipFill>
                <a:blip r:embed="rId5"/>
                <a:stretch>
                  <a:fillRect l="-3311" t="-11842" r="-154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1ACF35C4-8290-4839-9A9C-736F295BB8E4}"/>
              </a:ext>
            </a:extLst>
          </p:cNvPr>
          <p:cNvSpPr/>
          <p:nvPr/>
        </p:nvSpPr>
        <p:spPr>
          <a:xfrm>
            <a:off x="457200" y="437522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6043D766-EEE8-41C4-925A-48D83CB2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25" y="4400621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F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  <p:sp>
        <p:nvSpPr>
          <p:cNvPr id="26" name="AutoShape 8">
            <a:extLst>
              <a:ext uri="{FF2B5EF4-FFF2-40B4-BE49-F238E27FC236}">
                <a16:creationId xmlns:a16="http://schemas.microsoft.com/office/drawing/2014/main" id="{6CE6EAB8-A827-4311-BA4A-E9060895134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31856" y="4876800"/>
            <a:ext cx="6264344" cy="1905000"/>
          </a:xfrm>
          <a:prstGeom prst="wedgeRectCallout">
            <a:avLst>
              <a:gd name="adj1" fmla="val 56586"/>
              <a:gd name="adj2" fmla="val -6732"/>
            </a:avLst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r>
              <a:rPr lang="en-CA" sz="2400" dirty="0"/>
              <a:t>Here </a:t>
            </a:r>
            <a:r>
              <a:rPr lang="en-US" altLang="en-US" sz="2400" dirty="0">
                <a:solidFill>
                  <a:srgbClr val="00FF00"/>
                </a:solidFill>
                <a:latin typeface="Monotype Corsiva" panose="03010101010201010101" pitchFamily="66" charset="0"/>
              </a:rPr>
              <a:t>M </a:t>
            </a:r>
            <a:r>
              <a:rPr lang="en-US" sz="2400" dirty="0"/>
              <a:t>is the model specifying: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/>
              <a:t>the universe </a:t>
            </a:r>
            <a:r>
              <a:rPr lang="en-US" sz="2400" i="1" dirty="0">
                <a:solidFill>
                  <a:srgbClr val="00FF00"/>
                </a:solidFill>
              </a:rPr>
              <a:t>U </a:t>
            </a:r>
            <a:r>
              <a:rPr lang="en-US" sz="2400" dirty="0"/>
              <a:t>of objects, 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sz="2400" dirty="0"/>
              <a:t>the functions </a:t>
            </a:r>
            <a:r>
              <a:rPr lang="en-US" sz="2400" dirty="0">
                <a:solidFill>
                  <a:srgbClr val="00FF00"/>
                </a:solidFill>
              </a:rPr>
              <a:t>f</a:t>
            </a:r>
            <a:r>
              <a:rPr lang="en-US" sz="2400" dirty="0"/>
              <a:t> and relations </a:t>
            </a:r>
            <a:r>
              <a:rPr lang="en-US" sz="2400" dirty="0">
                <a:solidFill>
                  <a:srgbClr val="00FF00"/>
                </a:solidFill>
              </a:rPr>
              <a:t>R</a:t>
            </a:r>
            <a:r>
              <a:rPr lang="en-US" sz="2400" dirty="0"/>
              <a:t>. Even </a:t>
            </a:r>
            <a:r>
              <a:rPr lang="en-US" sz="2400" dirty="0">
                <a:solidFill>
                  <a:srgbClr val="00FF00"/>
                </a:solidFill>
              </a:rPr>
              <a:t>+</a:t>
            </a:r>
            <a:r>
              <a:rPr lang="en-US" sz="2400" dirty="0"/>
              <a:t>&amp;</a:t>
            </a:r>
            <a:r>
              <a:rPr lang="el-GR" altLang="en-US" sz="2400" dirty="0">
                <a:solidFill>
                  <a:srgbClr val="00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</a:t>
            </a:r>
            <a:r>
              <a:rPr lang="en-US" sz="2400" dirty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It is certainly not mentioned in Predicate syntax.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Often we don’t mention it.</a:t>
            </a:r>
          </a:p>
          <a:p>
            <a:pPr marL="342900" indent="-342900" eaLnBrk="1" hangingPunct="1">
              <a:spcBef>
                <a:spcPct val="0"/>
              </a:spcBef>
            </a:pPr>
            <a:endParaRPr lang="en-US" sz="2400" dirty="0">
              <a:solidFill>
                <a:srgbClr val="66FF66"/>
              </a:solidFill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9821146-BFEB-41C6-9422-2C862C79CFE6}"/>
              </a:ext>
            </a:extLst>
          </p:cNvPr>
          <p:cNvGrpSpPr/>
          <p:nvPr/>
        </p:nvGrpSpPr>
        <p:grpSpPr>
          <a:xfrm>
            <a:off x="8542721" y="5203733"/>
            <a:ext cx="601279" cy="1428750"/>
            <a:chOff x="8542721" y="5203733"/>
            <a:chExt cx="601279" cy="1428750"/>
          </a:xfrm>
        </p:grpSpPr>
        <p:sp>
          <p:nvSpPr>
            <p:cNvPr id="44" name="Freeform 46">
              <a:extLst>
                <a:ext uri="{FF2B5EF4-FFF2-40B4-BE49-F238E27FC236}">
                  <a16:creationId xmlns:a16="http://schemas.microsoft.com/office/drawing/2014/main" id="{96C564CA-212D-4741-B938-2604520560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7084" y="5601846"/>
              <a:ext cx="213883" cy="298342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Freeform 47">
              <a:extLst>
                <a:ext uri="{FF2B5EF4-FFF2-40B4-BE49-F238E27FC236}">
                  <a16:creationId xmlns:a16="http://schemas.microsoft.com/office/drawing/2014/main" id="{ADA70A41-4F7A-4AF8-812A-779BC1BAAB7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6744" y="5910843"/>
              <a:ext cx="152976" cy="335151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6" name="Freeform 48">
              <a:extLst>
                <a:ext uri="{FF2B5EF4-FFF2-40B4-BE49-F238E27FC236}">
                  <a16:creationId xmlns:a16="http://schemas.microsoft.com/office/drawing/2014/main" id="{244D082C-5EB8-46FC-B7D1-0EBD76128704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2354" y="5927310"/>
              <a:ext cx="227339" cy="159826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Freeform 49">
              <a:extLst>
                <a:ext uri="{FF2B5EF4-FFF2-40B4-BE49-F238E27FC236}">
                  <a16:creationId xmlns:a16="http://schemas.microsoft.com/office/drawing/2014/main" id="{5FA4EAE3-92B1-4798-A0A3-5970FFB250A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42721" y="5941840"/>
              <a:ext cx="169973" cy="33708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Freeform 50">
              <a:extLst>
                <a:ext uri="{FF2B5EF4-FFF2-40B4-BE49-F238E27FC236}">
                  <a16:creationId xmlns:a16="http://schemas.microsoft.com/office/drawing/2014/main" id="{EBE089CD-444F-4907-8139-0E16078D541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8501" y="6179158"/>
              <a:ext cx="132437" cy="406831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Freeform 51">
              <a:extLst>
                <a:ext uri="{FF2B5EF4-FFF2-40B4-BE49-F238E27FC236}">
                  <a16:creationId xmlns:a16="http://schemas.microsoft.com/office/drawing/2014/main" id="{3D9BE5D3-5194-45AF-80CE-0E140BDB77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6688" y="6177220"/>
              <a:ext cx="116856" cy="43589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0" name="Freeform 52">
              <a:extLst>
                <a:ext uri="{FF2B5EF4-FFF2-40B4-BE49-F238E27FC236}">
                  <a16:creationId xmlns:a16="http://schemas.microsoft.com/office/drawing/2014/main" id="{1275B96E-E0C7-4278-8F2B-81607ED8DB86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8389" y="6171408"/>
              <a:ext cx="345611" cy="461075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55" name="Group 53">
              <a:extLst>
                <a:ext uri="{FF2B5EF4-FFF2-40B4-BE49-F238E27FC236}">
                  <a16:creationId xmlns:a16="http://schemas.microsoft.com/office/drawing/2014/main" id="{5C507B3F-52D4-4342-8511-4555CF853E7B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91165" y="5203733"/>
              <a:ext cx="162891" cy="1410346"/>
              <a:chOff x="2720" y="768"/>
              <a:chExt cx="230" cy="1456"/>
            </a:xfrm>
            <a:solidFill>
              <a:srgbClr val="66FF66"/>
            </a:solidFill>
          </p:grpSpPr>
          <p:sp>
            <p:nvSpPr>
              <p:cNvPr id="56" name="Freeform 54">
                <a:extLst>
                  <a:ext uri="{FF2B5EF4-FFF2-40B4-BE49-F238E27FC236}">
                    <a16:creationId xmlns:a16="http://schemas.microsoft.com/office/drawing/2014/main" id="{CD14E2AB-BCA9-4CBC-8821-D18CC0881D1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55">
                <a:extLst>
                  <a:ext uri="{FF2B5EF4-FFF2-40B4-BE49-F238E27FC236}">
                    <a16:creationId xmlns:a16="http://schemas.microsoft.com/office/drawing/2014/main" id="{E7E392E5-D667-4A0B-8629-0826EB579BC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sp>
        <p:nvSpPr>
          <p:cNvPr id="58" name="Arrow: Down 57">
            <a:extLst>
              <a:ext uri="{FF2B5EF4-FFF2-40B4-BE49-F238E27FC236}">
                <a16:creationId xmlns:a16="http://schemas.microsoft.com/office/drawing/2014/main" id="{EA70A75B-4096-4F6A-A171-5974AEE118B5}"/>
              </a:ext>
            </a:extLst>
          </p:cNvPr>
          <p:cNvSpPr/>
          <p:nvPr/>
        </p:nvSpPr>
        <p:spPr>
          <a:xfrm flipV="1">
            <a:off x="3962400" y="3552372"/>
            <a:ext cx="152400" cy="333828"/>
          </a:xfrm>
          <a:prstGeom prst="downArrow">
            <a:avLst/>
          </a:prstGeom>
          <a:solidFill>
            <a:srgbClr val="FF00FF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DB682F98-4D4A-4A1F-A971-BF0C6D969151}"/>
              </a:ext>
            </a:extLst>
          </p:cNvPr>
          <p:cNvCxnSpPr>
            <a:cxnSpLocks/>
          </p:cNvCxnSpPr>
          <p:nvPr/>
        </p:nvCxnSpPr>
        <p:spPr bwMode="auto">
          <a:xfrm flipV="1">
            <a:off x="3764643" y="3284641"/>
            <a:ext cx="502558" cy="214238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grpSp>
        <p:nvGrpSpPr>
          <p:cNvPr id="60" name="Group 59">
            <a:extLst>
              <a:ext uri="{FF2B5EF4-FFF2-40B4-BE49-F238E27FC236}">
                <a16:creationId xmlns:a16="http://schemas.microsoft.com/office/drawing/2014/main" id="{988F87CE-2A50-440A-BAFA-A2ABE26C4CC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5334000"/>
            <a:ext cx="624284" cy="1371600"/>
            <a:chOff x="2308" y="1513"/>
            <a:chExt cx="1162" cy="2570"/>
          </a:xfrm>
        </p:grpSpPr>
        <p:grpSp>
          <p:nvGrpSpPr>
            <p:cNvPr id="61" name="Group 60">
              <a:extLst>
                <a:ext uri="{FF2B5EF4-FFF2-40B4-BE49-F238E27FC236}">
                  <a16:creationId xmlns:a16="http://schemas.microsoft.com/office/drawing/2014/main" id="{0D7D87AD-7F32-4B83-AD52-F01370B9BD6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69" name="Freeform 28">
                <a:extLst>
                  <a:ext uri="{FF2B5EF4-FFF2-40B4-BE49-F238E27FC236}">
                    <a16:creationId xmlns:a16="http://schemas.microsoft.com/office/drawing/2014/main" id="{8FA758FD-47CB-4A8F-B180-03D1FF38C89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0" name="Freeform 29">
                <a:extLst>
                  <a:ext uri="{FF2B5EF4-FFF2-40B4-BE49-F238E27FC236}">
                    <a16:creationId xmlns:a16="http://schemas.microsoft.com/office/drawing/2014/main" id="{F5596452-4D6E-4048-B227-6D339ADE5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1" name="Freeform 30">
                <a:extLst>
                  <a:ext uri="{FF2B5EF4-FFF2-40B4-BE49-F238E27FC236}">
                    <a16:creationId xmlns:a16="http://schemas.microsoft.com/office/drawing/2014/main" id="{7F36CEF9-E6CF-4099-83BF-13F3389CB40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2" name="Freeform 31">
                <a:extLst>
                  <a:ext uri="{FF2B5EF4-FFF2-40B4-BE49-F238E27FC236}">
                    <a16:creationId xmlns:a16="http://schemas.microsoft.com/office/drawing/2014/main" id="{EF53B0A1-25D6-4C4B-AB41-50CBC10716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3" name="Freeform 32">
                <a:extLst>
                  <a:ext uri="{FF2B5EF4-FFF2-40B4-BE49-F238E27FC236}">
                    <a16:creationId xmlns:a16="http://schemas.microsoft.com/office/drawing/2014/main" id="{3CBC563F-5BB7-49BF-A374-54B47C0A724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74" name="Freeform 33">
                <a:extLst>
                  <a:ext uri="{FF2B5EF4-FFF2-40B4-BE49-F238E27FC236}">
                    <a16:creationId xmlns:a16="http://schemas.microsoft.com/office/drawing/2014/main" id="{3BFADB89-0260-4D70-B3B7-BE130383350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62" name="Freeform 34">
              <a:extLst>
                <a:ext uri="{FF2B5EF4-FFF2-40B4-BE49-F238E27FC236}">
                  <a16:creationId xmlns:a16="http://schemas.microsoft.com/office/drawing/2014/main" id="{D41A8A98-5550-4076-BAEC-DB3BA60235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3" name="Freeform 35">
              <a:extLst>
                <a:ext uri="{FF2B5EF4-FFF2-40B4-BE49-F238E27FC236}">
                  <a16:creationId xmlns:a16="http://schemas.microsoft.com/office/drawing/2014/main" id="{711E41FF-C35E-41C6-BA6E-92DEA11AFB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4" name="Oval 36">
              <a:extLst>
                <a:ext uri="{FF2B5EF4-FFF2-40B4-BE49-F238E27FC236}">
                  <a16:creationId xmlns:a16="http://schemas.microsoft.com/office/drawing/2014/main" id="{0F159480-61B2-4762-BF88-9CE73355A1B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5" name="Oval 37">
              <a:extLst>
                <a:ext uri="{FF2B5EF4-FFF2-40B4-BE49-F238E27FC236}">
                  <a16:creationId xmlns:a16="http://schemas.microsoft.com/office/drawing/2014/main" id="{0157D6A5-86C0-4244-9AF4-9F6E114FE73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6" name="Oval 38">
              <a:extLst>
                <a:ext uri="{FF2B5EF4-FFF2-40B4-BE49-F238E27FC236}">
                  <a16:creationId xmlns:a16="http://schemas.microsoft.com/office/drawing/2014/main" id="{894D11EA-C830-4444-89CF-2AAD53921CA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7" name="Oval 39">
              <a:extLst>
                <a:ext uri="{FF2B5EF4-FFF2-40B4-BE49-F238E27FC236}">
                  <a16:creationId xmlns:a16="http://schemas.microsoft.com/office/drawing/2014/main" id="{E43FBE0E-E8D6-4243-9AE1-E61DE97DE6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8" name="Oval 67">
              <a:extLst>
                <a:ext uri="{FF2B5EF4-FFF2-40B4-BE49-F238E27FC236}">
                  <a16:creationId xmlns:a16="http://schemas.microsoft.com/office/drawing/2014/main" id="{5400C214-E646-4FEB-9A7B-66648AE6336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980155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uiExpand="1" build="allAtOnce" animBg="1"/>
      <p:bldP spid="58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F80DC23-E1E9-481E-AB16-DAF16FC0A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32" name="Picture 5" descr="j0116172">
            <a:extLst>
              <a:ext uri="{FF2B5EF4-FFF2-40B4-BE49-F238E27FC236}">
                <a16:creationId xmlns:a16="http://schemas.microsoft.com/office/drawing/2014/main" id="{CA86A169-46F2-430C-8442-370ABEE2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The “mean” of a line of our proof is </a:t>
            </a:r>
            <a:br>
              <a:rPr lang="en-CA" altLang="en-US" sz="2400" dirty="0"/>
            </a:br>
            <a:r>
              <a:rPr lang="en-CA" altLang="en-US" sz="2400" dirty="0"/>
              <a:t>what we define as its </a:t>
            </a:r>
            <a:r>
              <a:rPr lang="en-CA" altLang="en-US" sz="2400" dirty="0">
                <a:solidFill>
                  <a:srgbClr val="66FF66"/>
                </a:solidFill>
              </a:rPr>
              <a:t>Quantifier Closure.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4BFD0-2533-417E-A8F7-C7FC3E89DF4A}"/>
              </a:ext>
            </a:extLst>
          </p:cNvPr>
          <p:cNvGrpSpPr/>
          <p:nvPr/>
        </p:nvGrpSpPr>
        <p:grpSpPr>
          <a:xfrm>
            <a:off x="152400" y="2342061"/>
            <a:ext cx="8544234" cy="2438400"/>
            <a:chOff x="152400" y="2342061"/>
            <a:chExt cx="8544234" cy="2438400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533400" y="2347629"/>
              <a:ext cx="2356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Line 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 proof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786784" y="2342061"/>
              <a:ext cx="3680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QC(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124200" y="2342061"/>
              <a:ext cx="0" cy="243840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2400" y="2947851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2234" y="2998365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/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800" dirty="0">
                      <a:solidFill>
                        <a:srgbClr val="66FF66"/>
                      </a:solidFill>
                      <a:latin typeface="Monotype Corsiva" panose="03010101010201010101" pitchFamily="66" charset="0"/>
                    </a:rPr>
                    <a:t>M</a:t>
                  </a:r>
                  <a:r>
                    <a:rPr lang="en-US" altLang="en-US" sz="2800" dirty="0">
                      <a:solidFill>
                        <a:srgbClr val="66FF66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00FF"/>
                      </a:solidFill>
                      <a:latin typeface="Symbol" pitchFamily="18" charset="2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2800" baseline="-25000" dirty="0">
                          <a:solidFill>
                            <a:srgbClr val="FF00FF"/>
                          </a:solidFill>
                          <a:latin typeface="Symbol" pitchFamily="18" charset="2"/>
                        </a:rPr>
                        <m:t>$</m:t>
                      </m:r>
                    </m:oMath>
                  </a14:m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altLang="en-US" sz="2800" dirty="0">
                      <a:solidFill>
                        <a:srgbClr val="FFFF00"/>
                      </a:solidFill>
                      <a:latin typeface="Symbol" pitchFamily="18" charset="2"/>
                    </a:rPr>
                    <a:t> "</a:t>
                  </a:r>
                  <a:r>
                    <a:rPr lang="en-US" altLang="en-US" sz="2800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[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α</a:t>
                  </a:r>
                  <a:r>
                    <a:rPr 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(</a:t>
                  </a:r>
                  <a:r>
                    <a:rPr lang="en-CA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l-GR" altLang="en-US" sz="2800" dirty="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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].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00" t="-1744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4B2EEF-47ED-411B-BA1E-5FDC89C46F1F}"/>
                </a:ext>
              </a:extLst>
            </p:cNvPr>
            <p:cNvSpPr/>
            <p:nvPr/>
          </p:nvSpPr>
          <p:spPr>
            <a:xfrm>
              <a:off x="1348383" y="3042791"/>
              <a:ext cx="632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sz="2800" dirty="0"/>
            </a:p>
          </p:txBody>
        </p:sp>
      </p:grpSp>
      <p:sp>
        <p:nvSpPr>
          <p:cNvPr id="40" name="AutoShape 8">
            <a:extLst>
              <a:ext uri="{FF2B5EF4-FFF2-40B4-BE49-F238E27FC236}">
                <a16:creationId xmlns:a16="http://schemas.microsoft.com/office/drawing/2014/main" id="{D3954796-9423-4C66-8025-3C9C478C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056" y="4876800"/>
            <a:ext cx="6264344" cy="1905000"/>
          </a:xfrm>
          <a:prstGeom prst="wedgeRectCallout">
            <a:avLst>
              <a:gd name="adj1" fmla="val -55932"/>
              <a:gd name="adj2" fmla="val -16065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A2F50B-7144-4286-BFAF-28415BB88500}"/>
              </a:ext>
            </a:extLst>
          </p:cNvPr>
          <p:cNvSpPr/>
          <p:nvPr/>
        </p:nvSpPr>
        <p:spPr>
          <a:xfrm>
            <a:off x="1479028" y="4951665"/>
            <a:ext cx="6264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Here </a:t>
            </a:r>
            <a:r>
              <a:rPr lang="en-US" altLang="en-US" sz="2400" dirty="0">
                <a:solidFill>
                  <a:srgbClr val="FF00FF"/>
                </a:solidFill>
              </a:rPr>
              <a:t>y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is called a </a:t>
            </a:r>
            <a:r>
              <a:rPr lang="en-US" altLang="en-US" sz="2400" dirty="0">
                <a:solidFill>
                  <a:srgbClr val="FFFF00"/>
                </a:solidFill>
              </a:rPr>
              <a:t>Skolem function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It is a “fixed” value/function.</a:t>
            </a:r>
          </a:p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Because of the game, it can </a:t>
            </a:r>
            <a:r>
              <a:rPr lang="en-US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depend on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FF"/>
                </a:solidFill>
              </a:rPr>
              <a:t>on the model </a:t>
            </a:r>
            <a:r>
              <a:rPr lang="en-US" altLang="en-US" sz="2400" dirty="0">
                <a:solidFill>
                  <a:srgbClr val="00FF00"/>
                </a:solidFill>
                <a:latin typeface="Monotype Corsiva" panose="03010101010201010101" pitchFamily="66" charset="0"/>
              </a:rPr>
              <a:t>M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  <a:endParaRPr lang="en-CA" altLang="en-US" sz="2400" dirty="0">
              <a:solidFill>
                <a:srgbClr val="FFFFFF"/>
              </a:solidFill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06DF602E-8268-4BB7-972C-E1A80F387D03}"/>
              </a:ext>
            </a:extLst>
          </p:cNvPr>
          <p:cNvSpPr/>
          <p:nvPr/>
        </p:nvSpPr>
        <p:spPr>
          <a:xfrm flipV="1">
            <a:off x="4495800" y="3552372"/>
            <a:ext cx="152400" cy="333828"/>
          </a:xfrm>
          <a:prstGeom prst="downArrow">
            <a:avLst/>
          </a:prstGeom>
          <a:solidFill>
            <a:srgbClr val="FF00FF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35F97EA9-9030-4EAB-A3A8-049372FCE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4" y="3882863"/>
            <a:ext cx="1407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4">
                <a:extLst>
                  <a:ext uri="{FF2B5EF4-FFF2-40B4-BE49-F238E27FC236}">
                    <a16:creationId xmlns:a16="http://schemas.microsoft.com/office/drawing/2014/main" id="{F9059BDA-A024-43BD-8BCD-1A6D344DE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>
                    <a:solidFill>
                      <a:srgbClr val="00FF00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00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 err="1">
                    <a:solidFill>
                      <a:srgbClr val="FFC000"/>
                    </a:solidFill>
                  </a:rPr>
                  <a:t>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(x))</a:t>
                </a:r>
              </a:p>
            </p:txBody>
          </p:sp>
        </mc:Choice>
        <mc:Fallback xmlns="">
          <p:sp>
            <p:nvSpPr>
              <p:cNvPr id="19" name="Text Box 44">
                <a:extLst>
                  <a:ext uri="{FF2B5EF4-FFF2-40B4-BE49-F238E27FC236}">
                    <a16:creationId xmlns:a16="http://schemas.microsoft.com/office/drawing/2014/main" id="{F9059BDA-A024-43BD-8BCD-1A6D344DE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blipFill>
                <a:blip r:embed="rId5"/>
                <a:stretch>
                  <a:fillRect l="-3311" t="-11842" r="-154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9D284F0-11E6-4B14-8FE3-AF4DACD9E7BE}"/>
              </a:ext>
            </a:extLst>
          </p:cNvPr>
          <p:cNvSpPr/>
          <p:nvPr/>
        </p:nvSpPr>
        <p:spPr>
          <a:xfrm>
            <a:off x="457200" y="437522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04ED8395-1524-4B37-A882-466E4C20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25" y="4400621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F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14CFAA-E45C-4FF9-B12A-0738EA3C5667}"/>
              </a:ext>
            </a:extLst>
          </p:cNvPr>
          <p:cNvGrpSpPr/>
          <p:nvPr/>
        </p:nvGrpSpPr>
        <p:grpSpPr>
          <a:xfrm>
            <a:off x="8542721" y="5203733"/>
            <a:ext cx="601279" cy="1428750"/>
            <a:chOff x="8542721" y="5203733"/>
            <a:chExt cx="601279" cy="1428750"/>
          </a:xfrm>
        </p:grpSpPr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380AC584-8D34-4B7E-8C12-1097B79758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7084" y="5601846"/>
              <a:ext cx="213883" cy="298342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AD38FDC9-D7D0-4D80-9AB5-E06DD5AD6C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6744" y="5910843"/>
              <a:ext cx="152976" cy="335151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D27631F9-68D1-4245-A580-D85657DA08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2354" y="5927310"/>
              <a:ext cx="227339" cy="159826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918C9FA5-06EC-44FA-9752-DF67BC8CF0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42721" y="5941840"/>
              <a:ext cx="169973" cy="33708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CD118957-0BED-48F3-8DAF-664A30082D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8501" y="6179158"/>
              <a:ext cx="132437" cy="406831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D8852237-EE11-4069-9D79-9F670C62F7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6688" y="6177220"/>
              <a:ext cx="116856" cy="43589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D99D5BB7-BD16-4D25-AD3D-62D8C4DC1A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8389" y="6171408"/>
              <a:ext cx="345611" cy="461075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5" name="Group 53">
              <a:extLst>
                <a:ext uri="{FF2B5EF4-FFF2-40B4-BE49-F238E27FC236}">
                  <a16:creationId xmlns:a16="http://schemas.microsoft.com/office/drawing/2014/main" id="{AB495285-62D2-4F65-ACBA-7B0E723ABD7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91165" y="5203733"/>
              <a:ext cx="162891" cy="1410346"/>
              <a:chOff x="2720" y="768"/>
              <a:chExt cx="230" cy="1456"/>
            </a:xfrm>
            <a:solidFill>
              <a:srgbClr val="66FF66"/>
            </a:solidFill>
          </p:grpSpPr>
          <p:sp>
            <p:nvSpPr>
              <p:cNvPr id="38" name="Freeform 54">
                <a:extLst>
                  <a:ext uri="{FF2B5EF4-FFF2-40B4-BE49-F238E27FC236}">
                    <a16:creationId xmlns:a16="http://schemas.microsoft.com/office/drawing/2014/main" id="{D5B08889-19AE-489D-A99A-A1A772EF5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55">
                <a:extLst>
                  <a:ext uri="{FF2B5EF4-FFF2-40B4-BE49-F238E27FC236}">
                    <a16:creationId xmlns:a16="http://schemas.microsoft.com/office/drawing/2014/main" id="{FFB0FAFD-3729-4FFD-AB36-CB6691B18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C98D08-1502-459B-AB70-36C89B66CBD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5334000"/>
            <a:ext cx="624284" cy="1371600"/>
            <a:chOff x="2308" y="1513"/>
            <a:chExt cx="1162" cy="257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B38D421-8C28-4F2F-B553-8EEED7687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8CAF9817-7F86-42C7-A58B-804F60827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DDF31A29-6A35-4109-92D5-534FF84FF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B097A736-2B11-4B2A-B662-4B3B25BE0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B12DF758-919A-404D-B786-293F7A941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C0CCA070-BC19-4540-AD8C-2A96AC50D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1AC99BD3-77D4-4F5F-BD7F-28225DDE2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82BDDABE-97E3-4A0A-A830-1BB6067F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F1100309-C55D-4032-8CF8-807842947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36">
              <a:extLst>
                <a:ext uri="{FF2B5EF4-FFF2-40B4-BE49-F238E27FC236}">
                  <a16:creationId xmlns:a16="http://schemas.microsoft.com/office/drawing/2014/main" id="{F4228522-A8A6-4E0D-A5BC-A6E7EF65E4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37">
              <a:extLst>
                <a:ext uri="{FF2B5EF4-FFF2-40B4-BE49-F238E27FC236}">
                  <a16:creationId xmlns:a16="http://schemas.microsoft.com/office/drawing/2014/main" id="{A7EF3FB0-D094-4CFC-9CB4-6DE065B271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38">
              <a:extLst>
                <a:ext uri="{FF2B5EF4-FFF2-40B4-BE49-F238E27FC236}">
                  <a16:creationId xmlns:a16="http://schemas.microsoft.com/office/drawing/2014/main" id="{B9694242-98C1-4AC9-A133-22FF3C7408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39">
              <a:extLst>
                <a:ext uri="{FF2B5EF4-FFF2-40B4-BE49-F238E27FC236}">
                  <a16:creationId xmlns:a16="http://schemas.microsoft.com/office/drawing/2014/main" id="{06418638-6B65-4950-9A9A-24C7B5A598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17CFB88-EB92-4465-AB54-8289E6F63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72628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46" grpId="0"/>
      <p:bldP spid="5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F80DC23-E1E9-481E-AB16-DAF16FC0A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32" name="Picture 5" descr="j0116172">
            <a:extLst>
              <a:ext uri="{FF2B5EF4-FFF2-40B4-BE49-F238E27FC236}">
                <a16:creationId xmlns:a16="http://schemas.microsoft.com/office/drawing/2014/main" id="{CA86A169-46F2-430C-8442-370ABEE2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The “mean” of a line of our proof is </a:t>
            </a:r>
            <a:br>
              <a:rPr lang="en-CA" altLang="en-US" sz="2400" dirty="0"/>
            </a:br>
            <a:r>
              <a:rPr lang="en-CA" altLang="en-US" sz="2400" dirty="0"/>
              <a:t>what we define as its </a:t>
            </a:r>
            <a:r>
              <a:rPr lang="en-CA" altLang="en-US" sz="2400" dirty="0">
                <a:solidFill>
                  <a:srgbClr val="66FF66"/>
                </a:solidFill>
              </a:rPr>
              <a:t>Quantifier Closure.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4BFD0-2533-417E-A8F7-C7FC3E89DF4A}"/>
              </a:ext>
            </a:extLst>
          </p:cNvPr>
          <p:cNvGrpSpPr/>
          <p:nvPr/>
        </p:nvGrpSpPr>
        <p:grpSpPr>
          <a:xfrm>
            <a:off x="152400" y="2342061"/>
            <a:ext cx="8544234" cy="2438400"/>
            <a:chOff x="152400" y="2342061"/>
            <a:chExt cx="8544234" cy="2438400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533400" y="2347629"/>
              <a:ext cx="2356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Line 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 proof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786784" y="2342061"/>
              <a:ext cx="3680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QC(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124200" y="2342061"/>
              <a:ext cx="0" cy="243840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2400" y="2947851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2234" y="2998365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/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800" dirty="0">
                      <a:solidFill>
                        <a:srgbClr val="66FF66"/>
                      </a:solidFill>
                      <a:latin typeface="Monotype Corsiva" panose="03010101010201010101" pitchFamily="66" charset="0"/>
                    </a:rPr>
                    <a:t>M</a:t>
                  </a:r>
                  <a:r>
                    <a:rPr lang="en-US" altLang="en-US" sz="2800" dirty="0">
                      <a:solidFill>
                        <a:srgbClr val="66FF66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00FF"/>
                      </a:solidFill>
                      <a:latin typeface="Symbol" pitchFamily="18" charset="2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2800" baseline="-25000" dirty="0">
                          <a:solidFill>
                            <a:srgbClr val="FF00FF"/>
                          </a:solidFill>
                          <a:latin typeface="Symbol" pitchFamily="18" charset="2"/>
                        </a:rPr>
                        <m:t>$</m:t>
                      </m:r>
                    </m:oMath>
                  </a14:m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altLang="en-US" sz="2800" dirty="0">
                      <a:solidFill>
                        <a:srgbClr val="FFFF00"/>
                      </a:solidFill>
                      <a:latin typeface="Symbol" pitchFamily="18" charset="2"/>
                    </a:rPr>
                    <a:t> "</a:t>
                  </a:r>
                  <a:r>
                    <a:rPr lang="en-US" altLang="en-US" sz="2800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[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α</a:t>
                  </a:r>
                  <a:r>
                    <a:rPr 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(</a:t>
                  </a:r>
                  <a:r>
                    <a:rPr lang="en-CA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l-GR" altLang="en-US" sz="2800" dirty="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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].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00" t="-1744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4B2EEF-47ED-411B-BA1E-5FDC89C46F1F}"/>
                </a:ext>
              </a:extLst>
            </p:cNvPr>
            <p:cNvSpPr/>
            <p:nvPr/>
          </p:nvSpPr>
          <p:spPr>
            <a:xfrm>
              <a:off x="1348383" y="3042791"/>
              <a:ext cx="632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sz="2800" dirty="0"/>
            </a:p>
          </p:txBody>
        </p:sp>
      </p:grpSp>
      <p:sp>
        <p:nvSpPr>
          <p:cNvPr id="40" name="AutoShape 8">
            <a:extLst>
              <a:ext uri="{FF2B5EF4-FFF2-40B4-BE49-F238E27FC236}">
                <a16:creationId xmlns:a16="http://schemas.microsoft.com/office/drawing/2014/main" id="{D3954796-9423-4C66-8025-3C9C478C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056" y="4876800"/>
            <a:ext cx="6264344" cy="1905000"/>
          </a:xfrm>
          <a:prstGeom prst="wedgeRectCallout">
            <a:avLst>
              <a:gd name="adj1" fmla="val -55932"/>
              <a:gd name="adj2" fmla="val -16065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A2F50B-7144-4286-BFAF-28415BB88500}"/>
              </a:ext>
            </a:extLst>
          </p:cNvPr>
          <p:cNvSpPr/>
          <p:nvPr/>
        </p:nvSpPr>
        <p:spPr>
          <a:xfrm>
            <a:off x="1479028" y="4951665"/>
            <a:ext cx="626434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Here </a:t>
            </a:r>
            <a:r>
              <a:rPr lang="en-US" altLang="en-US" sz="2400" dirty="0">
                <a:solidFill>
                  <a:srgbClr val="FF00FF"/>
                </a:solidFill>
              </a:rPr>
              <a:t>y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is called a </a:t>
            </a:r>
            <a:r>
              <a:rPr lang="en-US" altLang="en-US" sz="2400" dirty="0">
                <a:solidFill>
                  <a:srgbClr val="FFFF00"/>
                </a:solidFill>
              </a:rPr>
              <a:t>Skolem function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It is a “fixed” value/function.</a:t>
            </a:r>
          </a:p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When it is a function it can </a:t>
            </a:r>
            <a:r>
              <a:rPr lang="en-US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depend on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FFFF"/>
                </a:solidFill>
                <a:sym typeface="Symbol" panose="05050102010706020507" pitchFamily="18" charset="2"/>
              </a:rPr>
              <a:t>the value of the  free variables </a:t>
            </a:r>
            <a:r>
              <a:rPr lang="en-US" altLang="en-US" sz="2400" dirty="0">
                <a:solidFill>
                  <a:srgbClr val="66FF66"/>
                </a:solidFill>
              </a:rPr>
              <a:t>x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06DF602E-8268-4BB7-972C-E1A80F387D03}"/>
              </a:ext>
            </a:extLst>
          </p:cNvPr>
          <p:cNvSpPr/>
          <p:nvPr/>
        </p:nvSpPr>
        <p:spPr>
          <a:xfrm flipV="1">
            <a:off x="4495800" y="3552372"/>
            <a:ext cx="152400" cy="333828"/>
          </a:xfrm>
          <a:prstGeom prst="downArrow">
            <a:avLst/>
          </a:prstGeom>
          <a:solidFill>
            <a:srgbClr val="FF00FF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35F97EA9-9030-4EAB-A3A8-049372FCE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4" y="3882863"/>
            <a:ext cx="1407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4">
                <a:extLst>
                  <a:ext uri="{FF2B5EF4-FFF2-40B4-BE49-F238E27FC236}">
                    <a16:creationId xmlns:a16="http://schemas.microsoft.com/office/drawing/2014/main" id="{F9059BDA-A024-43BD-8BCD-1A6D344DE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>
                    <a:solidFill>
                      <a:srgbClr val="00FF00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00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 err="1">
                    <a:solidFill>
                      <a:srgbClr val="FFC000"/>
                    </a:solidFill>
                  </a:rPr>
                  <a:t>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(x))</a:t>
                </a:r>
              </a:p>
            </p:txBody>
          </p:sp>
        </mc:Choice>
        <mc:Fallback xmlns="">
          <p:sp>
            <p:nvSpPr>
              <p:cNvPr id="19" name="Text Box 44">
                <a:extLst>
                  <a:ext uri="{FF2B5EF4-FFF2-40B4-BE49-F238E27FC236}">
                    <a16:creationId xmlns:a16="http://schemas.microsoft.com/office/drawing/2014/main" id="{F9059BDA-A024-43BD-8BCD-1A6D344DE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blipFill>
                <a:blip r:embed="rId5"/>
                <a:stretch>
                  <a:fillRect l="-3311" t="-11842" r="-154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9D284F0-11E6-4B14-8FE3-AF4DACD9E7BE}"/>
              </a:ext>
            </a:extLst>
          </p:cNvPr>
          <p:cNvSpPr/>
          <p:nvPr/>
        </p:nvSpPr>
        <p:spPr>
          <a:xfrm>
            <a:off x="457200" y="437522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04ED8395-1524-4B37-A882-466E4C20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25" y="4400621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F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9014CFAA-E45C-4FF9-B12A-0738EA3C5667}"/>
              </a:ext>
            </a:extLst>
          </p:cNvPr>
          <p:cNvGrpSpPr/>
          <p:nvPr/>
        </p:nvGrpSpPr>
        <p:grpSpPr>
          <a:xfrm>
            <a:off x="8542721" y="5203733"/>
            <a:ext cx="601279" cy="1428750"/>
            <a:chOff x="8542721" y="5203733"/>
            <a:chExt cx="601279" cy="1428750"/>
          </a:xfrm>
        </p:grpSpPr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380AC584-8D34-4B7E-8C12-1097B797585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7084" y="5601846"/>
              <a:ext cx="213883" cy="298342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AD38FDC9-D7D0-4D80-9AB5-E06DD5AD6C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6744" y="5910843"/>
              <a:ext cx="152976" cy="335151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D27631F9-68D1-4245-A580-D85657DA088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2354" y="5927310"/>
              <a:ext cx="227339" cy="159826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918C9FA5-06EC-44FA-9752-DF67BC8CF0D2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42721" y="5941840"/>
              <a:ext cx="169973" cy="33708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CD118957-0BED-48F3-8DAF-664A30082D5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8501" y="6179158"/>
              <a:ext cx="132437" cy="406831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D8852237-EE11-4069-9D79-9F670C62F74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6688" y="6177220"/>
              <a:ext cx="116856" cy="43589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D99D5BB7-BD16-4D25-AD3D-62D8C4DC1AA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8389" y="6171408"/>
              <a:ext cx="345611" cy="461075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5" name="Group 53">
              <a:extLst>
                <a:ext uri="{FF2B5EF4-FFF2-40B4-BE49-F238E27FC236}">
                  <a16:creationId xmlns:a16="http://schemas.microsoft.com/office/drawing/2014/main" id="{AB495285-62D2-4F65-ACBA-7B0E723ABD72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91165" y="5203733"/>
              <a:ext cx="162891" cy="1410346"/>
              <a:chOff x="2720" y="768"/>
              <a:chExt cx="230" cy="1456"/>
            </a:xfrm>
            <a:solidFill>
              <a:srgbClr val="66FF66"/>
            </a:solidFill>
          </p:grpSpPr>
          <p:sp>
            <p:nvSpPr>
              <p:cNvPr id="38" name="Freeform 54">
                <a:extLst>
                  <a:ext uri="{FF2B5EF4-FFF2-40B4-BE49-F238E27FC236}">
                    <a16:creationId xmlns:a16="http://schemas.microsoft.com/office/drawing/2014/main" id="{D5B08889-19AE-489D-A99A-A1A772EF54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55">
                <a:extLst>
                  <a:ext uri="{FF2B5EF4-FFF2-40B4-BE49-F238E27FC236}">
                    <a16:creationId xmlns:a16="http://schemas.microsoft.com/office/drawing/2014/main" id="{FFB0FAFD-3729-4FFD-AB36-CB6691B18C7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0C98D08-1502-459B-AB70-36C89B66CBD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5334000"/>
            <a:ext cx="624284" cy="1371600"/>
            <a:chOff x="2308" y="1513"/>
            <a:chExt cx="1162" cy="257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B38D421-8C28-4F2F-B553-8EEED7687CC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8CAF9817-7F86-42C7-A58B-804F608274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DDF31A29-6A35-4109-92D5-534FF84FF40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B097A736-2B11-4B2A-B662-4B3B25BE04C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B12DF758-919A-404D-B786-293F7A94105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C0CCA070-BC19-4540-AD8C-2A96AC50D62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1AC99BD3-77D4-4F5F-BD7F-28225DDE2F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82BDDABE-97E3-4A0A-A830-1BB6067F38A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F1100309-C55D-4032-8CF8-807842947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36">
              <a:extLst>
                <a:ext uri="{FF2B5EF4-FFF2-40B4-BE49-F238E27FC236}">
                  <a16:creationId xmlns:a16="http://schemas.microsoft.com/office/drawing/2014/main" id="{F4228522-A8A6-4E0D-A5BC-A6E7EF65E45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37">
              <a:extLst>
                <a:ext uri="{FF2B5EF4-FFF2-40B4-BE49-F238E27FC236}">
                  <a16:creationId xmlns:a16="http://schemas.microsoft.com/office/drawing/2014/main" id="{A7EF3FB0-D094-4CFC-9CB4-6DE065B2715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38">
              <a:extLst>
                <a:ext uri="{FF2B5EF4-FFF2-40B4-BE49-F238E27FC236}">
                  <a16:creationId xmlns:a16="http://schemas.microsoft.com/office/drawing/2014/main" id="{B9694242-98C1-4AC9-A133-22FF3C74083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39">
              <a:extLst>
                <a:ext uri="{FF2B5EF4-FFF2-40B4-BE49-F238E27FC236}">
                  <a16:creationId xmlns:a16="http://schemas.microsoft.com/office/drawing/2014/main" id="{06418638-6B65-4950-9A9A-24C7B5A5983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B17CFB88-EB92-4465-AB54-8289E6F63C5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55868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F80DC23-E1E9-481E-AB16-DAF16FC0A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32" name="Picture 5" descr="j0116172">
            <a:extLst>
              <a:ext uri="{FF2B5EF4-FFF2-40B4-BE49-F238E27FC236}">
                <a16:creationId xmlns:a16="http://schemas.microsoft.com/office/drawing/2014/main" id="{CA86A169-46F2-430C-8442-370ABEE2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The “mean” of a line of our proof is </a:t>
            </a:r>
            <a:br>
              <a:rPr lang="en-CA" altLang="en-US" sz="2400" dirty="0"/>
            </a:br>
            <a:r>
              <a:rPr lang="en-CA" altLang="en-US" sz="2400" dirty="0"/>
              <a:t>what we define as its </a:t>
            </a:r>
            <a:r>
              <a:rPr lang="en-CA" altLang="en-US" sz="2400" dirty="0">
                <a:solidFill>
                  <a:srgbClr val="66FF66"/>
                </a:solidFill>
              </a:rPr>
              <a:t>Quantifier Closure.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4BFD0-2533-417E-A8F7-C7FC3E89DF4A}"/>
              </a:ext>
            </a:extLst>
          </p:cNvPr>
          <p:cNvGrpSpPr/>
          <p:nvPr/>
        </p:nvGrpSpPr>
        <p:grpSpPr>
          <a:xfrm>
            <a:off x="152400" y="2342061"/>
            <a:ext cx="8544234" cy="2438400"/>
            <a:chOff x="152400" y="2342061"/>
            <a:chExt cx="8544234" cy="2438400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533400" y="2347629"/>
              <a:ext cx="2356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Line 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 proof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786784" y="2342061"/>
              <a:ext cx="3680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QC(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124200" y="2342061"/>
              <a:ext cx="0" cy="243840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2400" y="2947851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2234" y="2998365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/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800" dirty="0">
                      <a:solidFill>
                        <a:srgbClr val="66FF66"/>
                      </a:solidFill>
                      <a:latin typeface="Monotype Corsiva" panose="03010101010201010101" pitchFamily="66" charset="0"/>
                    </a:rPr>
                    <a:t>M</a:t>
                  </a:r>
                  <a:r>
                    <a:rPr lang="en-US" altLang="en-US" sz="2800" dirty="0">
                      <a:solidFill>
                        <a:srgbClr val="66FF66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00FF"/>
                      </a:solidFill>
                      <a:latin typeface="Symbol" pitchFamily="18" charset="2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2800" baseline="-25000" dirty="0">
                          <a:solidFill>
                            <a:srgbClr val="FF00FF"/>
                          </a:solidFill>
                          <a:latin typeface="Symbol" pitchFamily="18" charset="2"/>
                        </a:rPr>
                        <m:t>$</m:t>
                      </m:r>
                    </m:oMath>
                  </a14:m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altLang="en-US" sz="2800" dirty="0">
                      <a:solidFill>
                        <a:srgbClr val="FFFF00"/>
                      </a:solidFill>
                      <a:latin typeface="Symbol" pitchFamily="18" charset="2"/>
                    </a:rPr>
                    <a:t> "</a:t>
                  </a:r>
                  <a:r>
                    <a:rPr lang="en-US" altLang="en-US" sz="2800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[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α</a:t>
                  </a:r>
                  <a:r>
                    <a:rPr 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(</a:t>
                  </a:r>
                  <a:r>
                    <a:rPr lang="en-CA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l-GR" altLang="en-US" sz="2800" dirty="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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].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00" t="-1744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4B2EEF-47ED-411B-BA1E-5FDC89C46F1F}"/>
                </a:ext>
              </a:extLst>
            </p:cNvPr>
            <p:cNvSpPr/>
            <p:nvPr/>
          </p:nvSpPr>
          <p:spPr>
            <a:xfrm>
              <a:off x="1348383" y="3042791"/>
              <a:ext cx="632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sz="2800" dirty="0"/>
            </a:p>
          </p:txBody>
        </p:sp>
      </p:grpSp>
      <p:sp>
        <p:nvSpPr>
          <p:cNvPr id="40" name="AutoShape 8">
            <a:extLst>
              <a:ext uri="{FF2B5EF4-FFF2-40B4-BE49-F238E27FC236}">
                <a16:creationId xmlns:a16="http://schemas.microsoft.com/office/drawing/2014/main" id="{D3954796-9423-4C66-8025-3C9C478C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08056" y="4876800"/>
            <a:ext cx="6264344" cy="1905000"/>
          </a:xfrm>
          <a:prstGeom prst="wedgeRectCallout">
            <a:avLst>
              <a:gd name="adj1" fmla="val -56134"/>
              <a:gd name="adj2" fmla="val -15399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A2F50B-7144-4286-BFAF-28415BB88500}"/>
              </a:ext>
            </a:extLst>
          </p:cNvPr>
          <p:cNvSpPr/>
          <p:nvPr/>
        </p:nvSpPr>
        <p:spPr>
          <a:xfrm>
            <a:off x="1479028" y="4951665"/>
            <a:ext cx="626434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Here </a:t>
            </a:r>
            <a:r>
              <a:rPr lang="en-US" altLang="en-US" sz="2400" dirty="0">
                <a:solidFill>
                  <a:srgbClr val="FF00FF"/>
                </a:solidFill>
              </a:rPr>
              <a:t>y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is called a </a:t>
            </a:r>
            <a:r>
              <a:rPr lang="en-US" altLang="en-US" sz="2400" dirty="0">
                <a:solidFill>
                  <a:srgbClr val="FFFF00"/>
                </a:solidFill>
              </a:rPr>
              <a:t>Skolem function</a:t>
            </a:r>
            <a:r>
              <a:rPr lang="en-US" altLang="en-US" sz="2400" dirty="0">
                <a:solidFill>
                  <a:srgbClr val="FFFFFF"/>
                </a:solidFill>
              </a:rPr>
              <a:t>.</a:t>
            </a:r>
          </a:p>
          <a:p>
            <a:pPr algn="l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Being a function, it is really second order logic.</a:t>
            </a:r>
            <a:endParaRPr lang="en-CA" altLang="en-US" sz="2400" dirty="0">
              <a:solidFill>
                <a:srgbClr val="FFFFFF"/>
              </a:solidFill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06DF602E-8268-4BB7-972C-E1A80F387D03}"/>
              </a:ext>
            </a:extLst>
          </p:cNvPr>
          <p:cNvSpPr/>
          <p:nvPr/>
        </p:nvSpPr>
        <p:spPr>
          <a:xfrm flipV="1">
            <a:off x="4495800" y="3552372"/>
            <a:ext cx="152400" cy="333828"/>
          </a:xfrm>
          <a:prstGeom prst="downArrow">
            <a:avLst/>
          </a:prstGeom>
          <a:solidFill>
            <a:srgbClr val="FF00FF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Text Box 44">
            <a:extLst>
              <a:ext uri="{FF2B5EF4-FFF2-40B4-BE49-F238E27FC236}">
                <a16:creationId xmlns:a16="http://schemas.microsoft.com/office/drawing/2014/main" id="{35F97EA9-9030-4EAB-A3A8-049372FCE1E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4" y="3882863"/>
            <a:ext cx="1407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 Box 44">
                <a:extLst>
                  <a:ext uri="{FF2B5EF4-FFF2-40B4-BE49-F238E27FC236}">
                    <a16:creationId xmlns:a16="http://schemas.microsoft.com/office/drawing/2014/main" id="{F9059BDA-A024-43BD-8BCD-1A6D344DE21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>
                    <a:solidFill>
                      <a:srgbClr val="00FF00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00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 err="1">
                    <a:solidFill>
                      <a:srgbClr val="FFC000"/>
                    </a:solidFill>
                  </a:rPr>
                  <a:t>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(x))</a:t>
                </a:r>
              </a:p>
            </p:txBody>
          </p:sp>
        </mc:Choice>
        <mc:Fallback xmlns="">
          <p:sp>
            <p:nvSpPr>
              <p:cNvPr id="19" name="Text Box 44">
                <a:extLst>
                  <a:ext uri="{FF2B5EF4-FFF2-40B4-BE49-F238E27FC236}">
                    <a16:creationId xmlns:a16="http://schemas.microsoft.com/office/drawing/2014/main" id="{F9059BDA-A024-43BD-8BCD-1A6D344DE21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blipFill>
                <a:blip r:embed="rId5"/>
                <a:stretch>
                  <a:fillRect l="-3311" t="-11842" r="-154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Rectangle 19">
            <a:extLst>
              <a:ext uri="{FF2B5EF4-FFF2-40B4-BE49-F238E27FC236}">
                <a16:creationId xmlns:a16="http://schemas.microsoft.com/office/drawing/2014/main" id="{89D284F0-11E6-4B14-8FE3-AF4DACD9E7BE}"/>
              </a:ext>
            </a:extLst>
          </p:cNvPr>
          <p:cNvSpPr/>
          <p:nvPr/>
        </p:nvSpPr>
        <p:spPr>
          <a:xfrm>
            <a:off x="457200" y="437522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1" name="Text Box 44">
            <a:extLst>
              <a:ext uri="{FF2B5EF4-FFF2-40B4-BE49-F238E27FC236}">
                <a16:creationId xmlns:a16="http://schemas.microsoft.com/office/drawing/2014/main" id="{04ED8395-1524-4B37-A882-466E4C2019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25" y="4400621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F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2" name="Group 21">
            <a:extLst>
              <a:ext uri="{FF2B5EF4-FFF2-40B4-BE49-F238E27FC236}">
                <a16:creationId xmlns:a16="http://schemas.microsoft.com/office/drawing/2014/main" id="{0D338D01-DBDD-448B-BC77-6EE6C741A2D6}"/>
              </a:ext>
            </a:extLst>
          </p:cNvPr>
          <p:cNvGrpSpPr/>
          <p:nvPr/>
        </p:nvGrpSpPr>
        <p:grpSpPr>
          <a:xfrm>
            <a:off x="8542721" y="5203733"/>
            <a:ext cx="601279" cy="1428750"/>
            <a:chOff x="8542721" y="5203733"/>
            <a:chExt cx="601279" cy="1428750"/>
          </a:xfrm>
        </p:grpSpPr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C8712DD3-8443-41A7-A40C-4E59D29D50D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7084" y="5601846"/>
              <a:ext cx="213883" cy="298342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7">
              <a:extLst>
                <a:ext uri="{FF2B5EF4-FFF2-40B4-BE49-F238E27FC236}">
                  <a16:creationId xmlns:a16="http://schemas.microsoft.com/office/drawing/2014/main" id="{546C3CFA-E7C6-43EC-BD8D-C1A5E14F4B8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6744" y="5910843"/>
              <a:ext cx="152976" cy="335151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8">
              <a:extLst>
                <a:ext uri="{FF2B5EF4-FFF2-40B4-BE49-F238E27FC236}">
                  <a16:creationId xmlns:a16="http://schemas.microsoft.com/office/drawing/2014/main" id="{B6AD3556-7637-416B-A645-673A297F15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2354" y="5927310"/>
              <a:ext cx="227339" cy="159826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49">
              <a:extLst>
                <a:ext uri="{FF2B5EF4-FFF2-40B4-BE49-F238E27FC236}">
                  <a16:creationId xmlns:a16="http://schemas.microsoft.com/office/drawing/2014/main" id="{2294CEE8-1813-4E95-B01C-D01DF83A255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42721" y="5941840"/>
              <a:ext cx="169973" cy="33708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50">
              <a:extLst>
                <a:ext uri="{FF2B5EF4-FFF2-40B4-BE49-F238E27FC236}">
                  <a16:creationId xmlns:a16="http://schemas.microsoft.com/office/drawing/2014/main" id="{9848F31E-7AD4-4B6E-BEFF-8FC71BE7CDDF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8501" y="6179158"/>
              <a:ext cx="132437" cy="406831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51">
              <a:extLst>
                <a:ext uri="{FF2B5EF4-FFF2-40B4-BE49-F238E27FC236}">
                  <a16:creationId xmlns:a16="http://schemas.microsoft.com/office/drawing/2014/main" id="{D57ABD09-A025-41BC-A266-55CAD39A1FB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6688" y="6177220"/>
              <a:ext cx="116856" cy="43589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52">
              <a:extLst>
                <a:ext uri="{FF2B5EF4-FFF2-40B4-BE49-F238E27FC236}">
                  <a16:creationId xmlns:a16="http://schemas.microsoft.com/office/drawing/2014/main" id="{7A1C4DDD-A6C5-4ECA-92D2-310395CAD07A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8389" y="6171408"/>
              <a:ext cx="345611" cy="461075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5" name="Group 53">
              <a:extLst>
                <a:ext uri="{FF2B5EF4-FFF2-40B4-BE49-F238E27FC236}">
                  <a16:creationId xmlns:a16="http://schemas.microsoft.com/office/drawing/2014/main" id="{7DC84313-B69A-4FD9-8043-42E18BD4138C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91165" y="5203733"/>
              <a:ext cx="162891" cy="1410346"/>
              <a:chOff x="2720" y="768"/>
              <a:chExt cx="230" cy="1456"/>
            </a:xfrm>
            <a:solidFill>
              <a:srgbClr val="66FF66"/>
            </a:solidFill>
          </p:grpSpPr>
          <p:sp>
            <p:nvSpPr>
              <p:cNvPr id="38" name="Freeform 54">
                <a:extLst>
                  <a:ext uri="{FF2B5EF4-FFF2-40B4-BE49-F238E27FC236}">
                    <a16:creationId xmlns:a16="http://schemas.microsoft.com/office/drawing/2014/main" id="{3083C580-473A-41FB-A605-D5F5F6103DF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9" name="Freeform 55">
                <a:extLst>
                  <a:ext uri="{FF2B5EF4-FFF2-40B4-BE49-F238E27FC236}">
                    <a16:creationId xmlns:a16="http://schemas.microsoft.com/office/drawing/2014/main" id="{2205251A-B50E-4767-9E62-85637305B9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36C3CE91-62E6-4B63-A4C0-E697C976C62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5334000"/>
            <a:ext cx="624284" cy="1371600"/>
            <a:chOff x="2308" y="1513"/>
            <a:chExt cx="1162" cy="257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F126F247-E1A5-44B2-AB2A-97AC7376A04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2" name="Freeform 28">
                <a:extLst>
                  <a:ext uri="{FF2B5EF4-FFF2-40B4-BE49-F238E27FC236}">
                    <a16:creationId xmlns:a16="http://schemas.microsoft.com/office/drawing/2014/main" id="{A9BC0643-AB2A-45FD-80E3-07922385E1B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29">
                <a:extLst>
                  <a:ext uri="{FF2B5EF4-FFF2-40B4-BE49-F238E27FC236}">
                    <a16:creationId xmlns:a16="http://schemas.microsoft.com/office/drawing/2014/main" id="{40218EC0-3557-4F9B-AF37-1C29BD0497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30">
                <a:extLst>
                  <a:ext uri="{FF2B5EF4-FFF2-40B4-BE49-F238E27FC236}">
                    <a16:creationId xmlns:a16="http://schemas.microsoft.com/office/drawing/2014/main" id="{F73DD6A7-3F62-4F76-938E-FD3FF09FA7D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31">
                <a:extLst>
                  <a:ext uri="{FF2B5EF4-FFF2-40B4-BE49-F238E27FC236}">
                    <a16:creationId xmlns:a16="http://schemas.microsoft.com/office/drawing/2014/main" id="{A6DA0F10-E135-4B03-B41D-F502E00FC6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6" name="Freeform 32">
                <a:extLst>
                  <a:ext uri="{FF2B5EF4-FFF2-40B4-BE49-F238E27FC236}">
                    <a16:creationId xmlns:a16="http://schemas.microsoft.com/office/drawing/2014/main" id="{F8D44FE1-595D-4C3D-9CC0-D9EEC9D901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33">
                <a:extLst>
                  <a:ext uri="{FF2B5EF4-FFF2-40B4-BE49-F238E27FC236}">
                    <a16:creationId xmlns:a16="http://schemas.microsoft.com/office/drawing/2014/main" id="{94002578-8606-4762-83F7-2BEB6C3568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47077433-5E15-46D5-B2CF-892BCF52275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A1A5B1B2-FBD0-4BA0-9BD1-32AAC544A24F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36">
              <a:extLst>
                <a:ext uri="{FF2B5EF4-FFF2-40B4-BE49-F238E27FC236}">
                  <a16:creationId xmlns:a16="http://schemas.microsoft.com/office/drawing/2014/main" id="{2870EA7C-2DC3-41EC-9C90-6C25D03542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37">
              <a:extLst>
                <a:ext uri="{FF2B5EF4-FFF2-40B4-BE49-F238E27FC236}">
                  <a16:creationId xmlns:a16="http://schemas.microsoft.com/office/drawing/2014/main" id="{6B089C5A-C995-4B08-A5A9-87330F5FB80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38">
              <a:extLst>
                <a:ext uri="{FF2B5EF4-FFF2-40B4-BE49-F238E27FC236}">
                  <a16:creationId xmlns:a16="http://schemas.microsoft.com/office/drawing/2014/main" id="{BBE2EB4C-7501-49AB-8A39-7AA5368D367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39">
              <a:extLst>
                <a:ext uri="{FF2B5EF4-FFF2-40B4-BE49-F238E27FC236}">
                  <a16:creationId xmlns:a16="http://schemas.microsoft.com/office/drawing/2014/main" id="{2A276E1F-4BD6-432E-ACE9-3C47D1D9850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50">
              <a:extLst>
                <a:ext uri="{FF2B5EF4-FFF2-40B4-BE49-F238E27FC236}">
                  <a16:creationId xmlns:a16="http://schemas.microsoft.com/office/drawing/2014/main" id="{2EF78FA1-9194-4173-8F52-0B38CE5F17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016133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F80DC23-E1E9-481E-AB16-DAF16FC0A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32" name="Picture 5" descr="j0116172">
            <a:extLst>
              <a:ext uri="{FF2B5EF4-FFF2-40B4-BE49-F238E27FC236}">
                <a16:creationId xmlns:a16="http://schemas.microsoft.com/office/drawing/2014/main" id="{CA86A169-46F2-430C-8442-370ABEE2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The “mean” of a line of our proof is </a:t>
            </a:r>
            <a:br>
              <a:rPr lang="en-CA" altLang="en-US" sz="2400" dirty="0"/>
            </a:br>
            <a:r>
              <a:rPr lang="en-CA" altLang="en-US" sz="2400" dirty="0"/>
              <a:t>what we define as its </a:t>
            </a:r>
            <a:r>
              <a:rPr lang="en-CA" altLang="en-US" sz="2400" dirty="0">
                <a:solidFill>
                  <a:srgbClr val="66FF66"/>
                </a:solidFill>
              </a:rPr>
              <a:t>Quantifier Closure.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4BFD0-2533-417E-A8F7-C7FC3E89DF4A}"/>
              </a:ext>
            </a:extLst>
          </p:cNvPr>
          <p:cNvGrpSpPr/>
          <p:nvPr/>
        </p:nvGrpSpPr>
        <p:grpSpPr>
          <a:xfrm>
            <a:off x="152400" y="2342061"/>
            <a:ext cx="8544234" cy="2438400"/>
            <a:chOff x="152400" y="2342061"/>
            <a:chExt cx="8544234" cy="2438400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533400" y="2347629"/>
              <a:ext cx="2356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Line 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 proof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786784" y="2342061"/>
              <a:ext cx="3680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QC(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124200" y="2342061"/>
              <a:ext cx="0" cy="243840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2400" y="2947851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2234" y="2998365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/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800" dirty="0">
                      <a:solidFill>
                        <a:srgbClr val="66FF66"/>
                      </a:solidFill>
                      <a:latin typeface="Monotype Corsiva" panose="03010101010201010101" pitchFamily="66" charset="0"/>
                    </a:rPr>
                    <a:t>M</a:t>
                  </a:r>
                  <a:r>
                    <a:rPr lang="en-US" altLang="en-US" sz="2800" dirty="0">
                      <a:solidFill>
                        <a:srgbClr val="66FF66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00FF"/>
                      </a:solidFill>
                      <a:latin typeface="Symbol" pitchFamily="18" charset="2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2800" baseline="-25000" dirty="0">
                          <a:solidFill>
                            <a:srgbClr val="FF00FF"/>
                          </a:solidFill>
                          <a:latin typeface="Symbol" pitchFamily="18" charset="2"/>
                        </a:rPr>
                        <m:t>$</m:t>
                      </m:r>
                    </m:oMath>
                  </a14:m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altLang="en-US" sz="2800" dirty="0">
                      <a:solidFill>
                        <a:srgbClr val="FFFF00"/>
                      </a:solidFill>
                      <a:latin typeface="Symbol" pitchFamily="18" charset="2"/>
                    </a:rPr>
                    <a:t> "</a:t>
                  </a:r>
                  <a:r>
                    <a:rPr lang="en-US" altLang="en-US" sz="2800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[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α</a:t>
                  </a:r>
                  <a:r>
                    <a:rPr 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(</a:t>
                  </a:r>
                  <a:r>
                    <a:rPr lang="en-CA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l-GR" altLang="en-US" sz="2800" dirty="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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].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00" t="-1744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4B2EEF-47ED-411B-BA1E-5FDC89C46F1F}"/>
                </a:ext>
              </a:extLst>
            </p:cNvPr>
            <p:cNvSpPr/>
            <p:nvPr/>
          </p:nvSpPr>
          <p:spPr>
            <a:xfrm>
              <a:off x="1348383" y="3042791"/>
              <a:ext cx="632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sz="2800" dirty="0"/>
            </a:p>
          </p:txBody>
        </p:sp>
      </p:grpSp>
      <p:sp>
        <p:nvSpPr>
          <p:cNvPr id="40" name="AutoShape 8">
            <a:extLst>
              <a:ext uri="{FF2B5EF4-FFF2-40B4-BE49-F238E27FC236}">
                <a16:creationId xmlns:a16="http://schemas.microsoft.com/office/drawing/2014/main" id="{D3954796-9423-4C66-8025-3C9C478CFC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628" y="4876800"/>
            <a:ext cx="6264344" cy="1905000"/>
          </a:xfrm>
          <a:prstGeom prst="wedgeRectCallout">
            <a:avLst>
              <a:gd name="adj1" fmla="val 56181"/>
              <a:gd name="adj2" fmla="val -9399"/>
            </a:avLst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endParaRPr lang="en-US" sz="24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FA2F50B-7144-4286-BFAF-28415BB88500}"/>
                  </a:ext>
                </a:extLst>
              </p:cNvPr>
              <p:cNvSpPr/>
              <p:nvPr/>
            </p:nvSpPr>
            <p:spPr>
              <a:xfrm>
                <a:off x="1498600" y="4951665"/>
                <a:ext cx="6324600" cy="156966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l"/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Here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sz="2400" dirty="0"/>
                  <a:t>specifies the vector of all free variables </a:t>
                </a:r>
                <a:r>
                  <a:rPr lang="en-US" sz="2400" dirty="0">
                    <a:solidFill>
                      <a:srgbClr val="00FF00"/>
                    </a:solidFill>
                  </a:rPr>
                  <a:t>x</a:t>
                </a:r>
                <a:r>
                  <a:rPr lang="en-US" sz="2400" dirty="0"/>
                  <a:t>.</a:t>
                </a:r>
              </a:p>
              <a:p>
                <a:pPr lvl="0" algn="l"/>
                <a:r>
                  <a:rPr lang="en-US" sz="2400" dirty="0"/>
                  <a:t>If these have not been specified by a user, </a:t>
                </a:r>
              </a:p>
              <a:p>
                <a:pPr lvl="0" algn="l"/>
                <a:r>
                  <a:rPr lang="en-US" sz="2400" dirty="0"/>
                  <a:t>  then for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to be valid, </a:t>
                </a:r>
              </a:p>
              <a:p>
                <a:pPr lvl="0" algn="l"/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must be true for every setting of values of 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00FF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sz="2400" dirty="0"/>
                  <a:t>. </a:t>
                </a:r>
              </a:p>
            </p:txBody>
          </p:sp>
        </mc:Choice>
        <mc:Fallback xmlns="">
          <p:sp>
            <p:nvSpPr>
              <p:cNvPr id="46" name="Rectangle 45">
                <a:extLst>
                  <a:ext uri="{FF2B5EF4-FFF2-40B4-BE49-F238E27FC236}">
                    <a16:creationId xmlns:a16="http://schemas.microsoft.com/office/drawing/2014/main" id="{6FA2F50B-7144-4286-BFAF-28415BB8850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8600" y="4951665"/>
                <a:ext cx="6324600" cy="1569660"/>
              </a:xfrm>
              <a:prstGeom prst="rect">
                <a:avLst/>
              </a:prstGeom>
              <a:blipFill>
                <a:blip r:embed="rId5"/>
                <a:stretch>
                  <a:fillRect l="-1543" t="-5426" b="-77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0" name="Arrow: Down 49">
            <a:extLst>
              <a:ext uri="{FF2B5EF4-FFF2-40B4-BE49-F238E27FC236}">
                <a16:creationId xmlns:a16="http://schemas.microsoft.com/office/drawing/2014/main" id="{06DF602E-8268-4BB7-972C-E1A80F387D03}"/>
              </a:ext>
            </a:extLst>
          </p:cNvPr>
          <p:cNvSpPr/>
          <p:nvPr/>
        </p:nvSpPr>
        <p:spPr>
          <a:xfrm flipV="1">
            <a:off x="5032830" y="3552372"/>
            <a:ext cx="152400" cy="333828"/>
          </a:xfrm>
          <a:prstGeom prst="downArrow">
            <a:avLst/>
          </a:prstGeom>
          <a:solidFill>
            <a:srgbClr val="FF00FF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4975EB4F-382D-4F8A-8319-550D4058C4C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4" y="3882863"/>
            <a:ext cx="1407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 Box 44">
                <a:extLst>
                  <a:ext uri="{FF2B5EF4-FFF2-40B4-BE49-F238E27FC236}">
                    <a16:creationId xmlns:a16="http://schemas.microsoft.com/office/drawing/2014/main" id="{999A0059-3B91-4E84-A3EB-51B65FD24B3B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>
                    <a:solidFill>
                      <a:srgbClr val="00FF00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00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 err="1">
                    <a:solidFill>
                      <a:srgbClr val="FFC000"/>
                    </a:solidFill>
                  </a:rPr>
                  <a:t>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(x))</a:t>
                </a:r>
              </a:p>
            </p:txBody>
          </p:sp>
        </mc:Choice>
        <mc:Fallback xmlns="">
          <p:sp>
            <p:nvSpPr>
              <p:cNvPr id="24" name="Text Box 44">
                <a:extLst>
                  <a:ext uri="{FF2B5EF4-FFF2-40B4-BE49-F238E27FC236}">
                    <a16:creationId xmlns:a16="http://schemas.microsoft.com/office/drawing/2014/main" id="{999A0059-3B91-4E84-A3EB-51B65FD24B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blipFill>
                <a:blip r:embed="rId6"/>
                <a:stretch>
                  <a:fillRect l="-3311" t="-11842" r="-154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Rectangle 25">
            <a:extLst>
              <a:ext uri="{FF2B5EF4-FFF2-40B4-BE49-F238E27FC236}">
                <a16:creationId xmlns:a16="http://schemas.microsoft.com/office/drawing/2014/main" id="{393508B8-76E2-49E9-AB2C-C9AFD72EE356}"/>
              </a:ext>
            </a:extLst>
          </p:cNvPr>
          <p:cNvSpPr/>
          <p:nvPr/>
        </p:nvSpPr>
        <p:spPr>
          <a:xfrm>
            <a:off x="457200" y="437522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7" name="Text Box 44">
            <a:extLst>
              <a:ext uri="{FF2B5EF4-FFF2-40B4-BE49-F238E27FC236}">
                <a16:creationId xmlns:a16="http://schemas.microsoft.com/office/drawing/2014/main" id="{F90EB515-FF5D-49A1-A259-35EC5E3502A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25" y="4400621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F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5B64980C-9CBA-4C3D-A1C9-4C219A0C612A}"/>
              </a:ext>
            </a:extLst>
          </p:cNvPr>
          <p:cNvGrpSpPr/>
          <p:nvPr/>
        </p:nvGrpSpPr>
        <p:grpSpPr>
          <a:xfrm>
            <a:off x="8542721" y="5203733"/>
            <a:ext cx="601279" cy="1428750"/>
            <a:chOff x="8542721" y="5203733"/>
            <a:chExt cx="601279" cy="1428750"/>
          </a:xfrm>
        </p:grpSpPr>
        <p:sp>
          <p:nvSpPr>
            <p:cNvPr id="29" name="Freeform 46">
              <a:extLst>
                <a:ext uri="{FF2B5EF4-FFF2-40B4-BE49-F238E27FC236}">
                  <a16:creationId xmlns:a16="http://schemas.microsoft.com/office/drawing/2014/main" id="{1A62B587-1700-4DC5-81C5-0B71F09816A8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7084" y="5601846"/>
              <a:ext cx="213883" cy="298342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47">
              <a:extLst>
                <a:ext uri="{FF2B5EF4-FFF2-40B4-BE49-F238E27FC236}">
                  <a16:creationId xmlns:a16="http://schemas.microsoft.com/office/drawing/2014/main" id="{99F941DF-6D42-405C-8C1F-640C21EC1CC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6744" y="5910843"/>
              <a:ext cx="152976" cy="335151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48">
              <a:extLst>
                <a:ext uri="{FF2B5EF4-FFF2-40B4-BE49-F238E27FC236}">
                  <a16:creationId xmlns:a16="http://schemas.microsoft.com/office/drawing/2014/main" id="{70437834-500D-42BA-A029-4EF5CED8462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2354" y="5927310"/>
              <a:ext cx="227339" cy="159826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49">
              <a:extLst>
                <a:ext uri="{FF2B5EF4-FFF2-40B4-BE49-F238E27FC236}">
                  <a16:creationId xmlns:a16="http://schemas.microsoft.com/office/drawing/2014/main" id="{58712953-EB78-4AAD-8012-DB1D9304480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42721" y="5941840"/>
              <a:ext cx="169973" cy="33708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Freeform 50">
              <a:extLst>
                <a:ext uri="{FF2B5EF4-FFF2-40B4-BE49-F238E27FC236}">
                  <a16:creationId xmlns:a16="http://schemas.microsoft.com/office/drawing/2014/main" id="{80627FAB-BFC1-43D4-B53A-F7B663A9036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8501" y="6179158"/>
              <a:ext cx="132437" cy="406831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9" name="Freeform 51">
              <a:extLst>
                <a:ext uri="{FF2B5EF4-FFF2-40B4-BE49-F238E27FC236}">
                  <a16:creationId xmlns:a16="http://schemas.microsoft.com/office/drawing/2014/main" id="{492FCE1D-CF66-478E-AB39-35105BFF453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6688" y="6177220"/>
              <a:ext cx="116856" cy="43589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1" name="Freeform 52">
              <a:extLst>
                <a:ext uri="{FF2B5EF4-FFF2-40B4-BE49-F238E27FC236}">
                  <a16:creationId xmlns:a16="http://schemas.microsoft.com/office/drawing/2014/main" id="{76500A2C-1CF1-4101-BF21-C0A3C8C644B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8389" y="6171408"/>
              <a:ext cx="345611" cy="461075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42" name="Group 53">
              <a:extLst>
                <a:ext uri="{FF2B5EF4-FFF2-40B4-BE49-F238E27FC236}">
                  <a16:creationId xmlns:a16="http://schemas.microsoft.com/office/drawing/2014/main" id="{42319B32-BCE7-4F45-8248-D629129B936E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91165" y="5203733"/>
              <a:ext cx="162891" cy="1410346"/>
              <a:chOff x="2720" y="768"/>
              <a:chExt cx="230" cy="1456"/>
            </a:xfrm>
            <a:solidFill>
              <a:srgbClr val="66FF66"/>
            </a:solidFill>
          </p:grpSpPr>
          <p:sp>
            <p:nvSpPr>
              <p:cNvPr id="43" name="Freeform 54">
                <a:extLst>
                  <a:ext uri="{FF2B5EF4-FFF2-40B4-BE49-F238E27FC236}">
                    <a16:creationId xmlns:a16="http://schemas.microsoft.com/office/drawing/2014/main" id="{20E3784C-A0FA-41FF-B28F-A523D01E5D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4" name="Freeform 55">
                <a:extLst>
                  <a:ext uri="{FF2B5EF4-FFF2-40B4-BE49-F238E27FC236}">
                    <a16:creationId xmlns:a16="http://schemas.microsoft.com/office/drawing/2014/main" id="{378E6299-ADFA-4EAA-A8B3-67586C39E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46D4FBAF-067F-4D58-9FF4-156ABC7B101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5334000"/>
            <a:ext cx="624284" cy="1371600"/>
            <a:chOff x="2308" y="1513"/>
            <a:chExt cx="1162" cy="2570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B0FB83AA-324D-4B3E-8CEF-29398947B3C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6" name="Freeform 28">
                <a:extLst>
                  <a:ext uri="{FF2B5EF4-FFF2-40B4-BE49-F238E27FC236}">
                    <a16:creationId xmlns:a16="http://schemas.microsoft.com/office/drawing/2014/main" id="{61D7F566-BB52-45F7-AAF3-96A35C3F9F1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7" name="Freeform 29">
                <a:extLst>
                  <a:ext uri="{FF2B5EF4-FFF2-40B4-BE49-F238E27FC236}">
                    <a16:creationId xmlns:a16="http://schemas.microsoft.com/office/drawing/2014/main" id="{760D4A0B-EA34-49D2-BBA9-B045E5CC416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8" name="Freeform 30">
                <a:extLst>
                  <a:ext uri="{FF2B5EF4-FFF2-40B4-BE49-F238E27FC236}">
                    <a16:creationId xmlns:a16="http://schemas.microsoft.com/office/drawing/2014/main" id="{A02C1CED-3838-44CA-AC3C-ADD475FA02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9" name="Freeform 31">
                <a:extLst>
                  <a:ext uri="{FF2B5EF4-FFF2-40B4-BE49-F238E27FC236}">
                    <a16:creationId xmlns:a16="http://schemas.microsoft.com/office/drawing/2014/main" id="{22BDC659-762B-4C06-9500-E14F0D040CF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0" name="Freeform 32">
                <a:extLst>
                  <a:ext uri="{FF2B5EF4-FFF2-40B4-BE49-F238E27FC236}">
                    <a16:creationId xmlns:a16="http://schemas.microsoft.com/office/drawing/2014/main" id="{EF33C8FF-1AEE-4BBB-A547-AFF2767D41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1" name="Freeform 33">
                <a:extLst>
                  <a:ext uri="{FF2B5EF4-FFF2-40B4-BE49-F238E27FC236}">
                    <a16:creationId xmlns:a16="http://schemas.microsoft.com/office/drawing/2014/main" id="{85BCF308-DB10-4901-959F-1E23F85D490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8" name="Freeform 34">
              <a:extLst>
                <a:ext uri="{FF2B5EF4-FFF2-40B4-BE49-F238E27FC236}">
                  <a16:creationId xmlns:a16="http://schemas.microsoft.com/office/drawing/2014/main" id="{42D1B70D-10C9-4A50-9962-D201B4FD20A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Freeform 35">
              <a:extLst>
                <a:ext uri="{FF2B5EF4-FFF2-40B4-BE49-F238E27FC236}">
                  <a16:creationId xmlns:a16="http://schemas.microsoft.com/office/drawing/2014/main" id="{5AB568A6-8D59-4F03-8275-426B44EC1FD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1" name="Oval 36">
              <a:extLst>
                <a:ext uri="{FF2B5EF4-FFF2-40B4-BE49-F238E27FC236}">
                  <a16:creationId xmlns:a16="http://schemas.microsoft.com/office/drawing/2014/main" id="{A9C0DB59-ED13-4F61-AFB8-526E765FAC2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2" name="Oval 37">
              <a:extLst>
                <a:ext uri="{FF2B5EF4-FFF2-40B4-BE49-F238E27FC236}">
                  <a16:creationId xmlns:a16="http://schemas.microsoft.com/office/drawing/2014/main" id="{C066D829-0539-4D02-A35D-3D51F66E280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3" name="Oval 38">
              <a:extLst>
                <a:ext uri="{FF2B5EF4-FFF2-40B4-BE49-F238E27FC236}">
                  <a16:creationId xmlns:a16="http://schemas.microsoft.com/office/drawing/2014/main" id="{663CAFF4-D24B-4BE7-9661-4C206039853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4" name="Oval 39">
              <a:extLst>
                <a:ext uri="{FF2B5EF4-FFF2-40B4-BE49-F238E27FC236}">
                  <a16:creationId xmlns:a16="http://schemas.microsoft.com/office/drawing/2014/main" id="{75516A07-96C5-41F2-AE6F-DF63F650D9D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5" name="Oval 54">
              <a:extLst>
                <a:ext uri="{FF2B5EF4-FFF2-40B4-BE49-F238E27FC236}">
                  <a16:creationId xmlns:a16="http://schemas.microsoft.com/office/drawing/2014/main" id="{C98A706E-B284-4ACF-A2DD-5724B63A0B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811270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 animBg="1"/>
      <p:bldP spid="50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F80DC23-E1E9-481E-AB16-DAF16FC0A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32" name="Picture 5" descr="j0116172">
            <a:extLst>
              <a:ext uri="{FF2B5EF4-FFF2-40B4-BE49-F238E27FC236}">
                <a16:creationId xmlns:a16="http://schemas.microsoft.com/office/drawing/2014/main" id="{CA86A169-46F2-430C-8442-370ABEE2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The “mean” of a line of our proof is </a:t>
            </a:r>
            <a:br>
              <a:rPr lang="en-CA" altLang="en-US" sz="2400" dirty="0"/>
            </a:br>
            <a:r>
              <a:rPr lang="en-CA" altLang="en-US" sz="2400" dirty="0"/>
              <a:t>what we define as its </a:t>
            </a:r>
            <a:r>
              <a:rPr lang="en-CA" altLang="en-US" sz="2400" dirty="0">
                <a:solidFill>
                  <a:srgbClr val="66FF66"/>
                </a:solidFill>
              </a:rPr>
              <a:t>Quantifier Closure.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4BFD0-2533-417E-A8F7-C7FC3E89DF4A}"/>
              </a:ext>
            </a:extLst>
          </p:cNvPr>
          <p:cNvGrpSpPr/>
          <p:nvPr/>
        </p:nvGrpSpPr>
        <p:grpSpPr>
          <a:xfrm>
            <a:off x="152400" y="2342061"/>
            <a:ext cx="8544234" cy="2438400"/>
            <a:chOff x="152400" y="2342061"/>
            <a:chExt cx="8544234" cy="2438400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533400" y="2347629"/>
              <a:ext cx="2356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Line 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 proof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786784" y="2342061"/>
              <a:ext cx="3680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QC(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124200" y="2342061"/>
              <a:ext cx="0" cy="243840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2400" y="2947851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2234" y="2998365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/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800" dirty="0">
                      <a:solidFill>
                        <a:srgbClr val="66FF66"/>
                      </a:solidFill>
                      <a:latin typeface="Monotype Corsiva" panose="03010101010201010101" pitchFamily="66" charset="0"/>
                    </a:rPr>
                    <a:t>M</a:t>
                  </a:r>
                  <a:r>
                    <a:rPr lang="en-US" altLang="en-US" sz="2800" dirty="0">
                      <a:solidFill>
                        <a:srgbClr val="66FF66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00FF"/>
                      </a:solidFill>
                      <a:latin typeface="Symbol" pitchFamily="18" charset="2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2800" baseline="-25000" dirty="0">
                          <a:solidFill>
                            <a:srgbClr val="FF00FF"/>
                          </a:solidFill>
                          <a:latin typeface="Symbol" pitchFamily="18" charset="2"/>
                        </a:rPr>
                        <m:t>$</m:t>
                      </m:r>
                    </m:oMath>
                  </a14:m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altLang="en-US" sz="2800" dirty="0">
                      <a:solidFill>
                        <a:srgbClr val="FFFF00"/>
                      </a:solidFill>
                      <a:latin typeface="Symbol" pitchFamily="18" charset="2"/>
                    </a:rPr>
                    <a:t> "</a:t>
                  </a:r>
                  <a:r>
                    <a:rPr lang="en-US" altLang="en-US" sz="2800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[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α</a:t>
                  </a:r>
                  <a:r>
                    <a:rPr 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(</a:t>
                  </a:r>
                  <a:r>
                    <a:rPr lang="en-CA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l-GR" altLang="en-US" sz="2800" dirty="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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].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00" t="-1744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4B2EEF-47ED-411B-BA1E-5FDC89C46F1F}"/>
                </a:ext>
              </a:extLst>
            </p:cNvPr>
            <p:cNvSpPr/>
            <p:nvPr/>
          </p:nvSpPr>
          <p:spPr>
            <a:xfrm>
              <a:off x="1348383" y="3042791"/>
              <a:ext cx="632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sz="2800" dirty="0"/>
            </a:p>
          </p:txBody>
        </p:sp>
      </p:grpSp>
      <p:sp>
        <p:nvSpPr>
          <p:cNvPr id="8" name="Arrow: Down 7">
            <a:extLst>
              <a:ext uri="{FF2B5EF4-FFF2-40B4-BE49-F238E27FC236}">
                <a16:creationId xmlns:a16="http://schemas.microsoft.com/office/drawing/2014/main" id="{AD7C41FB-6BC8-481C-92FC-5D4A6CFD1C73}"/>
              </a:ext>
            </a:extLst>
          </p:cNvPr>
          <p:cNvSpPr/>
          <p:nvPr/>
        </p:nvSpPr>
        <p:spPr>
          <a:xfrm flipV="1">
            <a:off x="6629400" y="3570516"/>
            <a:ext cx="152400" cy="333828"/>
          </a:xfrm>
          <a:prstGeom prst="downArrow">
            <a:avLst/>
          </a:prstGeom>
          <a:solidFill>
            <a:srgbClr val="FF00FF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7AF5B9CE-5BEC-42BB-B4B5-C3E847639BF3}"/>
              </a:ext>
            </a:extLst>
          </p:cNvPr>
          <p:cNvSpPr/>
          <p:nvPr/>
        </p:nvSpPr>
        <p:spPr>
          <a:xfrm>
            <a:off x="1288419" y="4930215"/>
            <a:ext cx="4334437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l"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Goal is to prove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CA" sz="2400" noProof="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assumption </a:t>
            </a:r>
          </a:p>
          <a:p>
            <a:pPr lvl="1"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…</a:t>
            </a:r>
          </a:p>
          <a:p>
            <a:pPr lvl="1"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______ …</a:t>
            </a:r>
          </a:p>
          <a:p>
            <a:pPr lvl="1" algn="l"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2E36CE75-2109-490F-8D24-E7600C543CE9}"/>
              </a:ext>
            </a:extLst>
          </p:cNvPr>
          <p:cNvSpPr/>
          <p:nvPr/>
        </p:nvSpPr>
        <p:spPr>
          <a:xfrm>
            <a:off x="1642310" y="5935505"/>
            <a:ext cx="1111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30F64C5-DE2D-4FE4-B53E-9130A25F0968}"/>
              </a:ext>
            </a:extLst>
          </p:cNvPr>
          <p:cNvSpPr/>
          <p:nvPr/>
        </p:nvSpPr>
        <p:spPr>
          <a:xfrm>
            <a:off x="1674970" y="5196114"/>
            <a:ext cx="111120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6FA2F50B-7144-4286-BFAF-28415BB88500}"/>
              </a:ext>
            </a:extLst>
          </p:cNvPr>
          <p:cNvSpPr/>
          <p:nvPr/>
        </p:nvSpPr>
        <p:spPr>
          <a:xfrm>
            <a:off x="5622856" y="5025570"/>
            <a:ext cx="20574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 algn="ctr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is a 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fixed but arbitrary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value.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50" name="Arrow: Down 49">
            <a:extLst>
              <a:ext uri="{FF2B5EF4-FFF2-40B4-BE49-F238E27FC236}">
                <a16:creationId xmlns:a16="http://schemas.microsoft.com/office/drawing/2014/main" id="{06DF602E-8268-4BB7-972C-E1A80F387D03}"/>
              </a:ext>
            </a:extLst>
          </p:cNvPr>
          <p:cNvSpPr/>
          <p:nvPr/>
        </p:nvSpPr>
        <p:spPr>
          <a:xfrm flipV="1">
            <a:off x="5577114" y="3552372"/>
            <a:ext cx="152400" cy="333828"/>
          </a:xfrm>
          <a:prstGeom prst="downArrow">
            <a:avLst/>
          </a:prstGeom>
          <a:solidFill>
            <a:srgbClr val="FF00FF"/>
          </a:solidFill>
        </p:spPr>
        <p:txBody>
          <a:bodyPr wrap="none" rtlCol="0" anchor="ctr">
            <a:spAutoFit/>
          </a:bodyPr>
          <a:lstStyle/>
          <a:p>
            <a:pPr algn="l"/>
            <a:endParaRPr 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1" name="Text Box 44">
            <a:extLst>
              <a:ext uri="{FF2B5EF4-FFF2-40B4-BE49-F238E27FC236}">
                <a16:creationId xmlns:a16="http://schemas.microsoft.com/office/drawing/2014/main" id="{D20EA9C0-C9F4-45A4-A480-F4400AFF01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4" y="3882863"/>
            <a:ext cx="1407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2460FD1E-B25F-49E6-B7C2-33398E865B5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>
                    <a:solidFill>
                      <a:srgbClr val="00FF00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00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 err="1">
                    <a:solidFill>
                      <a:srgbClr val="FFC000"/>
                    </a:solidFill>
                  </a:rPr>
                  <a:t>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(x))</a:t>
                </a:r>
              </a:p>
            </p:txBody>
          </p:sp>
        </mc:Choice>
        <mc:Fallback xmlns="">
          <p:sp>
            <p:nvSpPr>
              <p:cNvPr id="52" name="Text Box 44">
                <a:extLst>
                  <a:ext uri="{FF2B5EF4-FFF2-40B4-BE49-F238E27FC236}">
                    <a16:creationId xmlns:a16="http://schemas.microsoft.com/office/drawing/2014/main" id="{2460FD1E-B25F-49E6-B7C2-33398E865B5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blipFill>
                <a:blip r:embed="rId5"/>
                <a:stretch>
                  <a:fillRect l="-3311" t="-11842" r="-154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3" name="Rectangle 52">
            <a:extLst>
              <a:ext uri="{FF2B5EF4-FFF2-40B4-BE49-F238E27FC236}">
                <a16:creationId xmlns:a16="http://schemas.microsoft.com/office/drawing/2014/main" id="{1ACF35C4-8290-4839-9A9C-736F295BB8E4}"/>
              </a:ext>
            </a:extLst>
          </p:cNvPr>
          <p:cNvSpPr/>
          <p:nvPr/>
        </p:nvSpPr>
        <p:spPr>
          <a:xfrm>
            <a:off x="457200" y="437522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54" name="Text Box 44">
            <a:extLst>
              <a:ext uri="{FF2B5EF4-FFF2-40B4-BE49-F238E27FC236}">
                <a16:creationId xmlns:a16="http://schemas.microsoft.com/office/drawing/2014/main" id="{6043D766-EEE8-41C4-925A-48D83CB2DAE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25" y="4400621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F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A484B11A-CE6B-4F4D-B479-58FD6E1FCE63}"/>
              </a:ext>
            </a:extLst>
          </p:cNvPr>
          <p:cNvGrpSpPr/>
          <p:nvPr/>
        </p:nvGrpSpPr>
        <p:grpSpPr>
          <a:xfrm>
            <a:off x="8542721" y="5203733"/>
            <a:ext cx="601279" cy="1428750"/>
            <a:chOff x="8542721" y="5203733"/>
            <a:chExt cx="601279" cy="1428750"/>
          </a:xfrm>
        </p:grpSpPr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D5CDF3FE-09CA-4592-9A17-976288315AE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7084" y="5601846"/>
              <a:ext cx="213883" cy="298342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47">
              <a:extLst>
                <a:ext uri="{FF2B5EF4-FFF2-40B4-BE49-F238E27FC236}">
                  <a16:creationId xmlns:a16="http://schemas.microsoft.com/office/drawing/2014/main" id="{86F3DE15-6765-4991-AF12-02900841EB4C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6744" y="5910843"/>
              <a:ext cx="152976" cy="335151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48">
              <a:extLst>
                <a:ext uri="{FF2B5EF4-FFF2-40B4-BE49-F238E27FC236}">
                  <a16:creationId xmlns:a16="http://schemas.microsoft.com/office/drawing/2014/main" id="{CF88F01E-C864-4545-9F75-1FF74BB455D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2354" y="5927310"/>
              <a:ext cx="227339" cy="159826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49">
              <a:extLst>
                <a:ext uri="{FF2B5EF4-FFF2-40B4-BE49-F238E27FC236}">
                  <a16:creationId xmlns:a16="http://schemas.microsoft.com/office/drawing/2014/main" id="{FA2ADE3F-A1A1-4104-955A-70E6D5AAA350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42721" y="5941840"/>
              <a:ext cx="169973" cy="33708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50">
              <a:extLst>
                <a:ext uri="{FF2B5EF4-FFF2-40B4-BE49-F238E27FC236}">
                  <a16:creationId xmlns:a16="http://schemas.microsoft.com/office/drawing/2014/main" id="{F3784E04-2FCE-427D-BD20-051AE3C5F32B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8501" y="6179158"/>
              <a:ext cx="132437" cy="406831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51">
              <a:extLst>
                <a:ext uri="{FF2B5EF4-FFF2-40B4-BE49-F238E27FC236}">
                  <a16:creationId xmlns:a16="http://schemas.microsoft.com/office/drawing/2014/main" id="{76674779-5307-4255-AA4B-6EE131253D1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6688" y="6177220"/>
              <a:ext cx="116856" cy="43589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8" name="Freeform 52">
              <a:extLst>
                <a:ext uri="{FF2B5EF4-FFF2-40B4-BE49-F238E27FC236}">
                  <a16:creationId xmlns:a16="http://schemas.microsoft.com/office/drawing/2014/main" id="{45800123-BAFC-4830-8B1E-4B41BB4CC6A1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8389" y="6171408"/>
              <a:ext cx="345611" cy="461075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9" name="Group 53">
              <a:extLst>
                <a:ext uri="{FF2B5EF4-FFF2-40B4-BE49-F238E27FC236}">
                  <a16:creationId xmlns:a16="http://schemas.microsoft.com/office/drawing/2014/main" id="{03959E92-F9F1-4529-A2AC-D436DD6D54FD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91165" y="5203733"/>
              <a:ext cx="162891" cy="1410346"/>
              <a:chOff x="2720" y="768"/>
              <a:chExt cx="230" cy="1456"/>
            </a:xfrm>
            <a:solidFill>
              <a:srgbClr val="66FF66"/>
            </a:solidFill>
          </p:grpSpPr>
          <p:sp>
            <p:nvSpPr>
              <p:cNvPr id="41" name="Freeform 54">
                <a:extLst>
                  <a:ext uri="{FF2B5EF4-FFF2-40B4-BE49-F238E27FC236}">
                    <a16:creationId xmlns:a16="http://schemas.microsoft.com/office/drawing/2014/main" id="{2D828E4F-954C-4B91-80B9-F918197CC8F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2" name="Freeform 55">
                <a:extLst>
                  <a:ext uri="{FF2B5EF4-FFF2-40B4-BE49-F238E27FC236}">
                    <a16:creationId xmlns:a16="http://schemas.microsoft.com/office/drawing/2014/main" id="{0A993DB0-5A1F-4B22-8A79-AC310531381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83B6EEC7-AC8C-49A2-8663-B470930949F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5334000"/>
            <a:ext cx="624284" cy="1371600"/>
            <a:chOff x="2308" y="1513"/>
            <a:chExt cx="1162" cy="2570"/>
          </a:xfrm>
        </p:grpSpPr>
        <p:grpSp>
          <p:nvGrpSpPr>
            <p:cNvPr id="48" name="Group 47">
              <a:extLst>
                <a:ext uri="{FF2B5EF4-FFF2-40B4-BE49-F238E27FC236}">
                  <a16:creationId xmlns:a16="http://schemas.microsoft.com/office/drawing/2014/main" id="{27516FED-7970-4277-BE8D-233BE779AE6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61" name="Freeform 28">
                <a:extLst>
                  <a:ext uri="{FF2B5EF4-FFF2-40B4-BE49-F238E27FC236}">
                    <a16:creationId xmlns:a16="http://schemas.microsoft.com/office/drawing/2014/main" id="{2530ABEC-1985-4799-87A4-2A5183A3F8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2" name="Freeform 29">
                <a:extLst>
                  <a:ext uri="{FF2B5EF4-FFF2-40B4-BE49-F238E27FC236}">
                    <a16:creationId xmlns:a16="http://schemas.microsoft.com/office/drawing/2014/main" id="{6B3F1B37-52F7-48DC-80E4-335E6D6F65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3" name="Freeform 30">
                <a:extLst>
                  <a:ext uri="{FF2B5EF4-FFF2-40B4-BE49-F238E27FC236}">
                    <a16:creationId xmlns:a16="http://schemas.microsoft.com/office/drawing/2014/main" id="{C2270EA0-7319-4F2B-BA58-4B87FBED6C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4" name="Freeform 31">
                <a:extLst>
                  <a:ext uri="{FF2B5EF4-FFF2-40B4-BE49-F238E27FC236}">
                    <a16:creationId xmlns:a16="http://schemas.microsoft.com/office/drawing/2014/main" id="{47C64EDD-FFA9-4236-9390-767573F3CD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5" name="Freeform 32">
                <a:extLst>
                  <a:ext uri="{FF2B5EF4-FFF2-40B4-BE49-F238E27FC236}">
                    <a16:creationId xmlns:a16="http://schemas.microsoft.com/office/drawing/2014/main" id="{94830236-967B-4B09-BFF7-4BA6231F619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66" name="Freeform 33">
                <a:extLst>
                  <a:ext uri="{FF2B5EF4-FFF2-40B4-BE49-F238E27FC236}">
                    <a16:creationId xmlns:a16="http://schemas.microsoft.com/office/drawing/2014/main" id="{D4554644-9813-483D-B6C5-88445247C3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7925CDE0-F7F5-476D-9AB9-274D656799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5C1F984D-0508-42E3-8AED-30174D32DE9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6" name="Oval 36">
              <a:extLst>
                <a:ext uri="{FF2B5EF4-FFF2-40B4-BE49-F238E27FC236}">
                  <a16:creationId xmlns:a16="http://schemas.microsoft.com/office/drawing/2014/main" id="{A99C46E1-10F3-4561-AD76-2F03A21CCF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7" name="Oval 37">
              <a:extLst>
                <a:ext uri="{FF2B5EF4-FFF2-40B4-BE49-F238E27FC236}">
                  <a16:creationId xmlns:a16="http://schemas.microsoft.com/office/drawing/2014/main" id="{B9A7F8BC-AE86-49E1-8FA0-24917B1C7EB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8" name="Oval 38">
              <a:extLst>
                <a:ext uri="{FF2B5EF4-FFF2-40B4-BE49-F238E27FC236}">
                  <a16:creationId xmlns:a16="http://schemas.microsoft.com/office/drawing/2014/main" id="{0651B169-35E4-4ECE-9BC8-3309AFEDC5E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59" name="Oval 39">
              <a:extLst>
                <a:ext uri="{FF2B5EF4-FFF2-40B4-BE49-F238E27FC236}">
                  <a16:creationId xmlns:a16="http://schemas.microsoft.com/office/drawing/2014/main" id="{6D4D4FBE-ACF9-4FBE-886E-B71C6CF4099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60" name="Oval 59">
              <a:extLst>
                <a:ext uri="{FF2B5EF4-FFF2-40B4-BE49-F238E27FC236}">
                  <a16:creationId xmlns:a16="http://schemas.microsoft.com/office/drawing/2014/main" id="{459DAC37-8BC8-4990-BB80-58346F99C4D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67" name="AutoShape 8">
            <a:extLst>
              <a:ext uri="{FF2B5EF4-FFF2-40B4-BE49-F238E27FC236}">
                <a16:creationId xmlns:a16="http://schemas.microsoft.com/office/drawing/2014/main" id="{69386204-D901-42F5-9657-09253F404E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7628" y="4876800"/>
            <a:ext cx="6264344" cy="1905000"/>
          </a:xfrm>
          <a:prstGeom prst="wedgeRectCallout">
            <a:avLst>
              <a:gd name="adj1" fmla="val 56181"/>
              <a:gd name="adj2" fmla="val -9399"/>
            </a:avLst>
          </a:prstGeom>
          <a:noFill/>
          <a:ln w="38100">
            <a:solidFill>
              <a:srgbClr val="66FF66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792506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3" grpId="0"/>
      <p:bldP spid="44" grpId="0"/>
      <p:bldP spid="45" grpId="0"/>
      <p:bldP spid="46" grpId="0"/>
      <p:bldP spid="50" grpId="0" animBg="1"/>
      <p:bldP spid="50" grpId="1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7" name="Line 18"/>
          <p:cNvSpPr>
            <a:spLocks noChangeShapeType="1"/>
          </p:cNvSpPr>
          <p:nvPr/>
        </p:nvSpPr>
        <p:spPr bwMode="auto">
          <a:xfrm>
            <a:off x="9601260" y="15240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8198" name="Line 19"/>
          <p:cNvSpPr>
            <a:spLocks noChangeShapeType="1"/>
          </p:cNvSpPr>
          <p:nvPr/>
        </p:nvSpPr>
        <p:spPr bwMode="auto">
          <a:xfrm>
            <a:off x="8077260" y="15240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2F80DC23-E1E9-481E-AB16-DAF16FC0A72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-152400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>
                <a:sym typeface="Symbol" pitchFamily="18" charset="2"/>
              </a:rPr>
              <a:t>Adding Meaning </a:t>
            </a:r>
            <a:endParaRPr lang="en-CA" altLang="en-US" dirty="0"/>
          </a:p>
        </p:txBody>
      </p:sp>
      <p:pic>
        <p:nvPicPr>
          <p:cNvPr id="32" name="Picture 5" descr="j0116172">
            <a:extLst>
              <a:ext uri="{FF2B5EF4-FFF2-40B4-BE49-F238E27FC236}">
                <a16:creationId xmlns:a16="http://schemas.microsoft.com/office/drawing/2014/main" id="{CA86A169-46F2-430C-8442-370ABEE2078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8709" y="7620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0" name="AutoShape 8"/>
          <p:cNvSpPr>
            <a:spLocks noChangeArrowheads="1"/>
          </p:cNvSpPr>
          <p:nvPr/>
        </p:nvSpPr>
        <p:spPr bwMode="auto">
          <a:xfrm>
            <a:off x="997921" y="685800"/>
            <a:ext cx="7880496" cy="1580061"/>
          </a:xfrm>
          <a:prstGeom prst="wedgeRectCallout">
            <a:avLst>
              <a:gd name="adj1" fmla="val -54351"/>
              <a:gd name="adj2" fmla="val -2634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In order to make the proof a “Hilbert” proof,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we need each line standing alone to state something valid. 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r>
              <a:rPr lang="en-CA" altLang="en-US" sz="2400" dirty="0"/>
              <a:t>The “mean” of a line of our proof is </a:t>
            </a:r>
            <a:br>
              <a:rPr lang="en-CA" altLang="en-US" sz="2400" dirty="0"/>
            </a:br>
            <a:r>
              <a:rPr lang="en-CA" altLang="en-US" sz="2400" dirty="0"/>
              <a:t>what we define as its </a:t>
            </a:r>
            <a:r>
              <a:rPr lang="en-CA" altLang="en-US" sz="2400" dirty="0">
                <a:solidFill>
                  <a:srgbClr val="66FF66"/>
                </a:solidFill>
              </a:rPr>
              <a:t>Quantifier Closure.</a:t>
            </a:r>
          </a:p>
          <a:p>
            <a:pPr lvl="0" algn="ctr" eaLnBrk="1" hangingPunct="1">
              <a:spcBef>
                <a:spcPct val="0"/>
              </a:spcBef>
              <a:buNone/>
              <a:defRPr/>
            </a:pP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BD74BFD0-2533-417E-A8F7-C7FC3E89DF4A}"/>
              </a:ext>
            </a:extLst>
          </p:cNvPr>
          <p:cNvGrpSpPr/>
          <p:nvPr/>
        </p:nvGrpSpPr>
        <p:grpSpPr>
          <a:xfrm>
            <a:off x="152400" y="2342061"/>
            <a:ext cx="8544234" cy="2438400"/>
            <a:chOff x="152400" y="2342061"/>
            <a:chExt cx="8544234" cy="2438400"/>
          </a:xfrm>
        </p:grpSpPr>
        <p:sp>
          <p:nvSpPr>
            <p:cNvPr id="23" name="Text Box 44"/>
            <p:cNvSpPr txBox="1">
              <a:spLocks noChangeArrowheads="1"/>
            </p:cNvSpPr>
            <p:nvPr/>
          </p:nvSpPr>
          <p:spPr bwMode="auto">
            <a:xfrm>
              <a:off x="533400" y="2347629"/>
              <a:ext cx="2356735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Line 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US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in proof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sp>
          <p:nvSpPr>
            <p:cNvPr id="25" name="Text Box 44"/>
            <p:cNvSpPr txBox="1">
              <a:spLocks noChangeArrowheads="1"/>
            </p:cNvSpPr>
            <p:nvPr/>
          </p:nvSpPr>
          <p:spPr bwMode="auto">
            <a:xfrm>
              <a:off x="3786784" y="2342061"/>
              <a:ext cx="3680816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lvl="0" eaLnBrk="1" hangingPunct="1">
                <a:spcBef>
                  <a:spcPct val="0"/>
                </a:spcBef>
                <a:buNone/>
                <a:defRPr/>
              </a:pPr>
              <a:r>
                <a:rPr lang="en-CA" altLang="en-US" sz="2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Implied Meaning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QC(</a:t>
              </a:r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r>
                <a:rPr lang="en-CA" altLang="en-US" sz="28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  <a:endPara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</a:endParaRPr>
            </a:p>
          </p:txBody>
        </p:sp>
        <p:cxnSp>
          <p:nvCxnSpPr>
            <p:cNvPr id="4" name="Straight Connector 3"/>
            <p:cNvCxnSpPr/>
            <p:nvPr/>
          </p:nvCxnSpPr>
          <p:spPr bwMode="auto">
            <a:xfrm>
              <a:off x="3124200" y="2342061"/>
              <a:ext cx="0" cy="243840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3" name="Straight Connector 32"/>
            <p:cNvCxnSpPr/>
            <p:nvPr/>
          </p:nvCxnSpPr>
          <p:spPr bwMode="auto">
            <a:xfrm>
              <a:off x="152400" y="2947851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p:cxnSp>
          <p:nvCxnSpPr>
            <p:cNvPr id="37" name="Straight Connector 36"/>
            <p:cNvCxnSpPr/>
            <p:nvPr/>
          </p:nvCxnSpPr>
          <p:spPr bwMode="auto">
            <a:xfrm>
              <a:off x="162234" y="2998365"/>
              <a:ext cx="8534400" cy="0"/>
            </a:xfrm>
            <a:prstGeom prst="line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none"/>
            </a:ln>
            <a:effectLst/>
          </p:spPr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/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</p:spPr>
              <p:txBody>
                <a:bodyPr>
                  <a:spAutoFit/>
                </a:bodyPr>
                <a:lstStyle/>
                <a:p>
                  <a:pPr algn="l"/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:r>
                    <a:rPr lang="en-US" altLang="en-US" sz="2800" dirty="0">
                      <a:solidFill>
                        <a:srgbClr val="66FF66"/>
                      </a:solidFill>
                      <a:latin typeface="Monotype Corsiva" panose="03010101010201010101" pitchFamily="66" charset="0"/>
                    </a:rPr>
                    <a:t>M</a:t>
                  </a:r>
                  <a:r>
                    <a:rPr lang="en-US" altLang="en-US" sz="2800" dirty="0">
                      <a:solidFill>
                        <a:srgbClr val="66FF66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00FF"/>
                      </a:solidFill>
                      <a:latin typeface="Symbol" pitchFamily="18" charset="2"/>
                    </a:rPr>
                    <a:t>$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FF00FF"/>
                              </a:solidFill>
                              <a:latin typeface="Cambria Math" panose="02040503050406030204" pitchFamily="18" charset="0"/>
                            </a:rPr>
                            <m:t>𝑦</m:t>
                          </m:r>
                        </m:e>
                      </m:acc>
                      <m:r>
                        <m:rPr>
                          <m:nor/>
                        </m:rPr>
                        <a:rPr lang="en-US" altLang="en-US" sz="2800" baseline="-25000" dirty="0">
                          <a:solidFill>
                            <a:srgbClr val="FF00FF"/>
                          </a:solidFill>
                          <a:latin typeface="Symbol" pitchFamily="18" charset="2"/>
                        </a:rPr>
                        <m:t>$</m:t>
                      </m:r>
                    </m:oMath>
                  </a14:m>
                  <a:r>
                    <a:rPr lang="en-US" altLang="en-US" sz="2800" dirty="0">
                      <a:solidFill>
                        <a:srgbClr val="66FF66"/>
                      </a:solidFill>
                      <a:latin typeface="Symbol" pitchFamily="18" charset="2"/>
                    </a:rPr>
                    <a:t>"</a:t>
                  </a:r>
                  <a14:m>
                    <m:oMath xmlns:m="http://schemas.openxmlformats.org/officeDocument/2006/math">
                      <m:acc>
                        <m:accPr>
                          <m:chr m:val="⃗"/>
                          <m:ctrlPr>
                            <a:rPr lang="en-US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CA" altLang="en-US" sz="2800" i="1" dirty="0">
                              <a:solidFill>
                                <a:srgbClr val="66FF66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acc>
                    </m:oMath>
                  </a14:m>
                  <a:r>
                    <a:rPr lang="en-US" altLang="en-US" sz="2800" dirty="0">
                      <a:solidFill>
                        <a:srgbClr val="FFFF00"/>
                      </a:solidFill>
                      <a:latin typeface="Symbol" pitchFamily="18" charset="2"/>
                    </a:rPr>
                    <a:t> "</a:t>
                  </a:r>
                  <a:r>
                    <a:rPr lang="en-US" altLang="en-US" sz="2800" dirty="0">
                      <a:solidFill>
                        <a:srgbClr val="FFFF00"/>
                      </a:solidFill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US" altLang="en-US" sz="2800" dirty="0">
                      <a:solidFill>
                        <a:srgbClr val="FF00FF"/>
                      </a:solidFill>
                    </a:rPr>
                    <a:t> 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[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α</a:t>
                  </a:r>
                  <a:r>
                    <a:rPr 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</a:rPr>
                    <a:t>(</a:t>
                  </a:r>
                  <a:r>
                    <a:rPr lang="en-CA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x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´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)</a:t>
                  </a:r>
                  <a:r>
                    <a:rPr lang="el-GR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</a:t>
                  </a:r>
                  <a:r>
                    <a:rPr lang="el-GR" altLang="en-US" sz="2800" dirty="0">
                      <a:solidFill>
                        <a:srgbClr val="FFC0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</a:t>
                  </a:r>
                  <a:r>
                    <a:rPr lang="en-US" altLang="en-US" sz="2800" dirty="0">
                      <a:solidFill>
                        <a:srgbClr val="FFC000"/>
                      </a:solidFill>
                      <a:latin typeface="Symbol" pitchFamily="18" charset="2"/>
                    </a:rPr>
                    <a:t>].</a:t>
                  </a:r>
                  <a:r>
                    <a:rPr lang="en-CA" altLang="en-US" sz="2800" dirty="0">
                      <a:solidFill>
                        <a:srgbClr val="FFFF00"/>
                      </a:solidFill>
                      <a:cs typeface="Times New Roman" panose="02020603050405020304" pitchFamily="18" charset="0"/>
                      <a:sym typeface="Symbol" panose="05050102010706020507" pitchFamily="18" charset="2"/>
                    </a:rPr>
                    <a:t> </a:t>
                  </a:r>
                  <a:endParaRPr lang="en-US" sz="2800" dirty="0"/>
                </a:p>
              </p:txBody>
            </p:sp>
          </mc:Choice>
          <mc:Fallback xmlns="">
            <p:sp>
              <p:nvSpPr>
                <p:cNvPr id="6" name="Rectangle 5">
                  <a:extLst>
                    <a:ext uri="{FF2B5EF4-FFF2-40B4-BE49-F238E27FC236}">
                      <a16:creationId xmlns:a16="http://schemas.microsoft.com/office/drawing/2014/main" id="{652E9B97-B913-46B0-A22C-EACCAD75BFA4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5439" y="3105352"/>
                  <a:ext cx="4572000" cy="523220"/>
                </a:xfrm>
                <a:prstGeom prst="rect">
                  <a:avLst/>
                </a:prstGeom>
                <a:blipFill>
                  <a:blip r:embed="rId4"/>
                  <a:stretch>
                    <a:fillRect l="-2800" t="-17442" b="-33721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4B4B2EEF-47ED-411B-BA1E-5FDC89C46F1F}"/>
                </a:ext>
              </a:extLst>
            </p:cNvPr>
            <p:cNvSpPr/>
            <p:nvPr/>
          </p:nvSpPr>
          <p:spPr>
            <a:xfrm>
              <a:off x="1348383" y="3042791"/>
              <a:ext cx="632817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l"/>
              <a:r>
                <a:rPr lang="el-GR" altLang="en-US" sz="2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US" sz="2800" dirty="0"/>
            </a:p>
          </p:txBody>
        </p:sp>
      </p:grpSp>
      <p:sp>
        <p:nvSpPr>
          <p:cNvPr id="19" name="Text Box 44">
            <a:extLst>
              <a:ext uri="{FF2B5EF4-FFF2-40B4-BE49-F238E27FC236}">
                <a16:creationId xmlns:a16="http://schemas.microsoft.com/office/drawing/2014/main" id="{4E2F0A97-35EA-4C7D-9429-3E082580F9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31924" y="3882863"/>
            <a:ext cx="140775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(</a:t>
            </a:r>
            <a:r>
              <a:rPr kumimoji="0" lang="en-US" alt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x,y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rPr>
              <a:t>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 Box 44">
                <a:extLst>
                  <a:ext uri="{FF2B5EF4-FFF2-40B4-BE49-F238E27FC236}">
                    <a16:creationId xmlns:a16="http://schemas.microsoft.com/office/drawing/2014/main" id="{C326223D-E36E-4366-8E0D-2D5A9EB293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lvl="0" eaLnBrk="1" hangingPunct="1">
                  <a:spcBef>
                    <a:spcPct val="0"/>
                  </a:spcBef>
                  <a:buNone/>
                  <a:defRPr/>
                </a:pPr>
                <a:r>
                  <a:rPr lang="en-US" altLang="en-US" sz="2400" dirty="0">
                    <a:solidFill>
                      <a:srgbClr val="00FF00"/>
                    </a:solidFill>
                    <a:latin typeface="Symbol" pitchFamily="18" charset="2"/>
                  </a:rPr>
                  <a:t>"</a:t>
                </a:r>
                <a:r>
                  <a:rPr lang="el-GR" altLang="en-US" sz="2400" dirty="0">
                    <a:solidFill>
                      <a:srgbClr val="00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00FF00"/>
                    </a:solidFill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y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r>
                      <a:rPr kumimoji="0" lang="en-CA" altLang="en-US" sz="2400" b="0" i="1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𝑥</m:t>
                    </m:r>
                    <m:r>
                      <a:rPr kumimoji="0" lang="en-US" altLang="en-US" sz="2400" b="0" i="0" u="none" strike="noStrike" kern="1200" cap="none" spc="0" normalizeH="0" baseline="0" noProof="0" dirty="0" smtClean="0">
                        <a:ln>
                          <a:noFill/>
                        </a:ln>
                        <a:solidFill>
                          <a:srgbClr val="00FF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 err="1">
                    <a:solidFill>
                      <a:srgbClr val="FFC000"/>
                    </a:solidFill>
                  </a:rPr>
                  <a:t>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+mj-lt"/>
                    <a:ea typeface="+mn-ea"/>
                    <a:cs typeface="+mn-cs"/>
                  </a:rPr>
                  <a:t>(x))</a:t>
                </a:r>
              </a:p>
            </p:txBody>
          </p:sp>
        </mc:Choice>
        <mc:Fallback xmlns="">
          <p:sp>
            <p:nvSpPr>
              <p:cNvPr id="20" name="Text Box 44">
                <a:extLst>
                  <a:ext uri="{FF2B5EF4-FFF2-40B4-BE49-F238E27FC236}">
                    <a16:creationId xmlns:a16="http://schemas.microsoft.com/office/drawing/2014/main" id="{C326223D-E36E-4366-8E0D-2D5A9EB293D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97125" y="3938871"/>
                <a:ext cx="2760371" cy="461665"/>
              </a:xfrm>
              <a:prstGeom prst="rect">
                <a:avLst/>
              </a:prstGeom>
              <a:blipFill>
                <a:blip r:embed="rId5"/>
                <a:stretch>
                  <a:fillRect l="-3311" t="-11842" r="-1545" b="-28947"/>
                </a:stretch>
              </a:blipFill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1" name="Rectangle 20">
            <a:extLst>
              <a:ext uri="{FF2B5EF4-FFF2-40B4-BE49-F238E27FC236}">
                <a16:creationId xmlns:a16="http://schemas.microsoft.com/office/drawing/2014/main" id="{DE5C0AAB-558C-4AA8-A459-E136F1805161}"/>
              </a:ext>
            </a:extLst>
          </p:cNvPr>
          <p:cNvSpPr/>
          <p:nvPr/>
        </p:nvSpPr>
        <p:spPr>
          <a:xfrm>
            <a:off x="457200" y="4375221"/>
            <a:ext cx="2438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chemeClr val="accent6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22" name="Text Box 44">
            <a:extLst>
              <a:ext uri="{FF2B5EF4-FFF2-40B4-BE49-F238E27FC236}">
                <a16:creationId xmlns:a16="http://schemas.microsoft.com/office/drawing/2014/main" id="{3E15E9A8-DC11-4A3F-9B8B-7907F4A240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97125" y="4400621"/>
            <a:ext cx="2941831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  <a:defRPr/>
            </a:pPr>
            <a:r>
              <a:rPr lang="en-US" altLang="en-US" sz="2400" dirty="0">
                <a:solidFill>
                  <a:srgbClr val="00FF00"/>
                </a:solidFill>
                <a:latin typeface="Symbol" pitchFamily="18" charset="2"/>
              </a:rPr>
              <a:t>"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00FF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kumimoji="0" lang="en-US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latin typeface="+mj-lt"/>
            </a:endParaRPr>
          </a:p>
        </p:txBody>
      </p:sp>
      <p:grpSp>
        <p:nvGrpSpPr>
          <p:cNvPr id="24" name="Group 23">
            <a:extLst>
              <a:ext uri="{FF2B5EF4-FFF2-40B4-BE49-F238E27FC236}">
                <a16:creationId xmlns:a16="http://schemas.microsoft.com/office/drawing/2014/main" id="{2814F9F8-1089-467F-9787-5CAF284AF0A6}"/>
              </a:ext>
            </a:extLst>
          </p:cNvPr>
          <p:cNvGrpSpPr/>
          <p:nvPr/>
        </p:nvGrpSpPr>
        <p:grpSpPr>
          <a:xfrm>
            <a:off x="8542721" y="5203733"/>
            <a:ext cx="601279" cy="1428750"/>
            <a:chOff x="8542721" y="5203733"/>
            <a:chExt cx="601279" cy="1428750"/>
          </a:xfrm>
        </p:grpSpPr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B822072E-F1F2-4F1B-AC0A-8A875BD7F83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7084" y="5601846"/>
              <a:ext cx="213883" cy="298342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7">
              <a:extLst>
                <a:ext uri="{FF2B5EF4-FFF2-40B4-BE49-F238E27FC236}">
                  <a16:creationId xmlns:a16="http://schemas.microsoft.com/office/drawing/2014/main" id="{FD0473AF-DE13-4B8D-ACC8-4C6CE02E0D5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56744" y="5910843"/>
              <a:ext cx="152976" cy="335151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" name="Freeform 48">
              <a:extLst>
                <a:ext uri="{FF2B5EF4-FFF2-40B4-BE49-F238E27FC236}">
                  <a16:creationId xmlns:a16="http://schemas.microsoft.com/office/drawing/2014/main" id="{F099141D-0001-49D9-BAEA-EF12F7BA0E75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52354" y="5927310"/>
              <a:ext cx="227339" cy="159826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" name="Freeform 49">
              <a:extLst>
                <a:ext uri="{FF2B5EF4-FFF2-40B4-BE49-F238E27FC236}">
                  <a16:creationId xmlns:a16="http://schemas.microsoft.com/office/drawing/2014/main" id="{C3B36450-4698-4400-AD15-1E56C476CEF9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542721" y="5941840"/>
              <a:ext cx="169973" cy="33708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0" name="Freeform 50">
              <a:extLst>
                <a:ext uri="{FF2B5EF4-FFF2-40B4-BE49-F238E27FC236}">
                  <a16:creationId xmlns:a16="http://schemas.microsoft.com/office/drawing/2014/main" id="{B3013D02-0EF1-456F-A589-9623BA693AB3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618501" y="6179158"/>
              <a:ext cx="132437" cy="406831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1" name="Freeform 51">
              <a:extLst>
                <a:ext uri="{FF2B5EF4-FFF2-40B4-BE49-F238E27FC236}">
                  <a16:creationId xmlns:a16="http://schemas.microsoft.com/office/drawing/2014/main" id="{EEE4EC70-BE5D-48CF-AA91-19CC4B538C3D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46688" y="6177220"/>
              <a:ext cx="116856" cy="43589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35" name="Freeform 52">
              <a:extLst>
                <a:ext uri="{FF2B5EF4-FFF2-40B4-BE49-F238E27FC236}">
                  <a16:creationId xmlns:a16="http://schemas.microsoft.com/office/drawing/2014/main" id="{3002D165-DCC7-4A35-BAE2-AAFAD2674E0E}"/>
                </a:ext>
              </a:extLst>
            </p:cNvPr>
            <p:cNvSpPr>
              <a:spLocks/>
            </p:cNvSpPr>
            <p:nvPr/>
          </p:nvSpPr>
          <p:spPr bwMode="auto">
            <a:xfrm flipH="1">
              <a:off x="8798389" y="6171408"/>
              <a:ext cx="345611" cy="461075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rgbClr val="66FF66"/>
            </a:solidFill>
            <a:ln>
              <a:noFill/>
            </a:ln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grpSp>
          <p:nvGrpSpPr>
            <p:cNvPr id="38" name="Group 53">
              <a:extLst>
                <a:ext uri="{FF2B5EF4-FFF2-40B4-BE49-F238E27FC236}">
                  <a16:creationId xmlns:a16="http://schemas.microsoft.com/office/drawing/2014/main" id="{D301E67A-E2E4-4E6A-AAF1-FC2F2184CA33}"/>
                </a:ext>
              </a:extLst>
            </p:cNvPr>
            <p:cNvGrpSpPr>
              <a:grpSpLocks/>
            </p:cNvGrpSpPr>
            <p:nvPr/>
          </p:nvGrpSpPr>
          <p:grpSpPr bwMode="auto">
            <a:xfrm flipH="1">
              <a:off x="8891165" y="5203733"/>
              <a:ext cx="162891" cy="1410346"/>
              <a:chOff x="2720" y="768"/>
              <a:chExt cx="230" cy="1456"/>
            </a:xfrm>
            <a:solidFill>
              <a:srgbClr val="66FF66"/>
            </a:solidFill>
          </p:grpSpPr>
          <p:sp>
            <p:nvSpPr>
              <p:cNvPr id="39" name="Freeform 54">
                <a:extLst>
                  <a:ext uri="{FF2B5EF4-FFF2-40B4-BE49-F238E27FC236}">
                    <a16:creationId xmlns:a16="http://schemas.microsoft.com/office/drawing/2014/main" id="{8D109AE2-2CD6-41B3-AB4C-F2095BA3B5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40" name="Freeform 55">
                <a:extLst>
                  <a:ext uri="{FF2B5EF4-FFF2-40B4-BE49-F238E27FC236}">
                    <a16:creationId xmlns:a16="http://schemas.microsoft.com/office/drawing/2014/main" id="{6F24FB25-E12C-4DFA-82B3-352FC799227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C889AE44-730B-4B53-9D1A-92B70028D047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0" y="5334000"/>
            <a:ext cx="624284" cy="1371600"/>
            <a:chOff x="2308" y="1513"/>
            <a:chExt cx="1162" cy="2570"/>
          </a:xfrm>
        </p:grpSpPr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21A49F5E-BFBD-4C66-BF33-93C056FA2BF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0" name="Freeform 28">
                <a:extLst>
                  <a:ext uri="{FF2B5EF4-FFF2-40B4-BE49-F238E27FC236}">
                    <a16:creationId xmlns:a16="http://schemas.microsoft.com/office/drawing/2014/main" id="{A07491B8-9BBA-47B4-B721-F621F3913B1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1" name="Freeform 29">
                <a:extLst>
                  <a:ext uri="{FF2B5EF4-FFF2-40B4-BE49-F238E27FC236}">
                    <a16:creationId xmlns:a16="http://schemas.microsoft.com/office/drawing/2014/main" id="{A6F64151-B1E9-4143-9276-87DFFB3D86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2" name="Freeform 30">
                <a:extLst>
                  <a:ext uri="{FF2B5EF4-FFF2-40B4-BE49-F238E27FC236}">
                    <a16:creationId xmlns:a16="http://schemas.microsoft.com/office/drawing/2014/main" id="{C662D41D-F4BF-4E16-8F57-005731D6C1B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3" name="Freeform 31">
                <a:extLst>
                  <a:ext uri="{FF2B5EF4-FFF2-40B4-BE49-F238E27FC236}">
                    <a16:creationId xmlns:a16="http://schemas.microsoft.com/office/drawing/2014/main" id="{996FB6E9-6297-4EB6-BF52-01E0F0629B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4" name="Freeform 32">
                <a:extLst>
                  <a:ext uri="{FF2B5EF4-FFF2-40B4-BE49-F238E27FC236}">
                    <a16:creationId xmlns:a16="http://schemas.microsoft.com/office/drawing/2014/main" id="{150ACBEC-9711-4EE4-9576-A11F3DA7EE5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55" name="Freeform 33">
                <a:extLst>
                  <a:ext uri="{FF2B5EF4-FFF2-40B4-BE49-F238E27FC236}">
                    <a16:creationId xmlns:a16="http://schemas.microsoft.com/office/drawing/2014/main" id="{E34EBADC-0ECD-4B28-9A82-69E4DAD5642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rgbClr val="FF00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D8DB6D04-E5D5-4689-A0ED-1FCDC7B2708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92F49367-E1C3-4915-8772-45C8A718F8E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rgbClr val="FF00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5" name="Oval 36">
              <a:extLst>
                <a:ext uri="{FF2B5EF4-FFF2-40B4-BE49-F238E27FC236}">
                  <a16:creationId xmlns:a16="http://schemas.microsoft.com/office/drawing/2014/main" id="{CE12F590-D6B1-46F8-B796-DD5EF63391B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6" name="Oval 37">
              <a:extLst>
                <a:ext uri="{FF2B5EF4-FFF2-40B4-BE49-F238E27FC236}">
                  <a16:creationId xmlns:a16="http://schemas.microsoft.com/office/drawing/2014/main" id="{5096E32D-A7D9-42E8-A90B-866AE53244A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7" name="Oval 38">
              <a:extLst>
                <a:ext uri="{FF2B5EF4-FFF2-40B4-BE49-F238E27FC236}">
                  <a16:creationId xmlns:a16="http://schemas.microsoft.com/office/drawing/2014/main" id="{4DBDD906-89E5-4F26-98EC-1BE40CC8660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8" name="Oval 39">
              <a:extLst>
                <a:ext uri="{FF2B5EF4-FFF2-40B4-BE49-F238E27FC236}">
                  <a16:creationId xmlns:a16="http://schemas.microsoft.com/office/drawing/2014/main" id="{8F17B3C3-EA82-433D-AD49-59EDE030E0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1731306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9" name="Oval 48">
              <a:extLst>
                <a:ext uri="{FF2B5EF4-FFF2-40B4-BE49-F238E27FC236}">
                  <a16:creationId xmlns:a16="http://schemas.microsoft.com/office/drawing/2014/main" id="{60D9871A-110D-4E8A-A918-2F29A8D3C3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7" y="2089"/>
              <a:ext cx="198" cy="85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6923720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ectangle 2">
            <a:extLst>
              <a:ext uri="{FF2B5EF4-FFF2-40B4-BE49-F238E27FC236}">
                <a16:creationId xmlns:a16="http://schemas.microsoft.com/office/drawing/2014/main" id="{5182E35C-217A-4437-BFD5-8E27760D3CCC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Soundness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34" name="Picture 5" descr="j0116172">
            <a:extLst>
              <a:ext uri="{FF2B5EF4-FFF2-40B4-BE49-F238E27FC236}">
                <a16:creationId xmlns:a16="http://schemas.microsoft.com/office/drawing/2014/main" id="{74B731BF-0C9A-4498-8B88-8584FF5FC46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35">
                <a:extLst>
                  <a:ext uri="{FF2B5EF4-FFF2-40B4-BE49-F238E27FC236}">
                    <a16:creationId xmlns:a16="http://schemas.microsoft.com/office/drawing/2014/main" id="{67D05E8C-E045-466C-81CF-D23037C1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685800"/>
                <a:ext cx="8017407" cy="3315046"/>
              </a:xfrm>
              <a:prstGeom prst="wedgeRoundRectCallout">
                <a:avLst>
                  <a:gd name="adj1" fmla="val -54599"/>
                  <a:gd name="adj2" fmla="val -35099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>
                  <a:buNone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4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</a:rPr>
                  <a:t>[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CA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Soundness of Proof System Requires: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is a line of my proof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is valid</a:t>
                </a:r>
              </a:p>
            </p:txBody>
          </p:sp>
        </mc:Choice>
        <mc:Fallback xmlns="">
          <p:sp>
            <p:nvSpPr>
              <p:cNvPr id="9" name="AutoShape 35">
                <a:extLst>
                  <a:ext uri="{FF2B5EF4-FFF2-40B4-BE49-F238E27FC236}">
                    <a16:creationId xmlns:a16="http://schemas.microsoft.com/office/drawing/2014/main" id="{67D05E8C-E045-466C-81CF-D23037C19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685800"/>
                <a:ext cx="8017407" cy="3315046"/>
              </a:xfrm>
              <a:prstGeom prst="wedgeRoundRectCallout">
                <a:avLst>
                  <a:gd name="adj1" fmla="val -54599"/>
                  <a:gd name="adj2" fmla="val -3509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9">
            <a:extLst>
              <a:ext uri="{FF2B5EF4-FFF2-40B4-BE49-F238E27FC236}">
                <a16:creationId xmlns:a16="http://schemas.microsoft.com/office/drawing/2014/main" id="{0246D44F-B9B6-49CA-A80F-5E822CFFAEE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15479" y="4114800"/>
            <a:ext cx="1223454" cy="1239990"/>
            <a:chOff x="2065" y="1551"/>
            <a:chExt cx="1628" cy="1988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CCB409A-E483-4B19-A8E2-F7AC48DB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DB37A22B-7330-47E8-AFCD-BFDB18DB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5701D10D-575D-4C9C-9142-C68164DD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FB79E548-0E5C-40ED-92D2-7EB3055A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48DB6A93-9DD6-4E47-9B1C-47D08869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4DB4A3B8-E611-4FB9-8641-82DDA37E6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79962A07-C132-475C-AC29-19AD9373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F7B90649-1260-4FAA-A47B-2F44BC85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13F53483-3955-4A1B-BDB2-AB13A1FA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1CBF5DEA-4725-4FE8-8F30-85230F5A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ED4F6FE6-2F66-447D-8A67-CC9E3E66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FF5D7370-2A68-4FA0-A301-363BC707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6FDBA423-CA5F-4213-9346-0453DF17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C02A89D6-BDD2-4DAE-B209-5A7C06FA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3D7CD563-20F2-4F10-89E7-83033A773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7F8EA818-53D6-4117-BAB1-FFA5B7FA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962F1C6-603A-4FA2-9A31-DE106D14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8" name="AutoShape 35">
            <a:extLst>
              <a:ext uri="{FF2B5EF4-FFF2-40B4-BE49-F238E27FC236}">
                <a16:creationId xmlns:a16="http://schemas.microsoft.com/office/drawing/2014/main" id="{C68CB42D-5139-4C1B-9A24-AF5EDB1BCF6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80291"/>
            <a:ext cx="3363912" cy="1342899"/>
          </a:xfrm>
          <a:prstGeom prst="wedgeRoundRectCallout">
            <a:avLst>
              <a:gd name="adj1" fmla="val 55604"/>
              <a:gd name="adj2" fmla="val -24339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Oops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This will not true for our proof system.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40F80AC6-F7E4-426E-B335-74D49973F344}"/>
              </a:ext>
            </a:extLst>
          </p:cNvPr>
          <p:cNvSpPr/>
          <p:nvPr/>
        </p:nvSpPr>
        <p:spPr bwMode="auto">
          <a:xfrm rot="16356649">
            <a:off x="1173937" y="1982295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30" name="Straight Connector 29">
            <a:extLst>
              <a:ext uri="{FF2B5EF4-FFF2-40B4-BE49-F238E27FC236}">
                <a16:creationId xmlns:a16="http://schemas.microsoft.com/office/drawing/2014/main" id="{36046995-BCFA-4F39-8DC1-36D44B70D437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4600" y="2266982"/>
            <a:ext cx="1312337" cy="63323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9619151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21">
            <a:extLst>
              <a:ext uri="{FF2B5EF4-FFF2-40B4-BE49-F238E27FC236}">
                <a16:creationId xmlns:a16="http://schemas.microsoft.com/office/drawing/2014/main" id="{4B3C78C7-3245-42A9-818B-C6464A47E8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2842" y="780157"/>
            <a:ext cx="3031599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sz="2400" dirty="0">
                <a:solidFill>
                  <a:schemeClr val="tx2"/>
                </a:solidFill>
              </a:rPr>
              <a:t>Modus Ponens: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Deduction: 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Equivalence: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Contrapositive:      </a:t>
            </a:r>
            <a:endParaRPr lang="en-US" sz="2400" dirty="0">
              <a:solidFill>
                <a:schemeClr val="tx2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Transitivity: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By Cases: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By Contradiction: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Inconsistent: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Separating And:   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Selecting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Or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	  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	 </a:t>
            </a:r>
            <a:b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</a:b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Eval/Building: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Double Negation: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Excluded Middle</a:t>
            </a:r>
            <a:r>
              <a:rPr lang="en-CA" sz="2400" dirty="0">
                <a:solidFill>
                  <a:schemeClr val="tx2"/>
                </a:solidFill>
              </a:rPr>
              <a:t>:</a:t>
            </a:r>
            <a:r>
              <a:rPr lang="en-US" sz="2400" dirty="0">
                <a:solidFill>
                  <a:schemeClr val="tx2"/>
                </a:solidFill>
              </a:rPr>
              <a:t>    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Commutative: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De Morgan's Law: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Distributive:</a:t>
            </a:r>
            <a:endParaRPr lang="en-US" altLang="en-US" sz="2400" dirty="0">
              <a:solidFill>
                <a:schemeClr val="tx2"/>
              </a:solidFill>
              <a:cs typeface="Times New Roman" panose="02020603050405020304" pitchFamily="18" charset="0"/>
            </a:endParaRPr>
          </a:p>
        </p:txBody>
      </p:sp>
      <p:sp>
        <p:nvSpPr>
          <p:cNvPr id="9" name="AutoShape 8">
            <a:extLst>
              <a:ext uri="{FF2B5EF4-FFF2-40B4-BE49-F238E27FC236}">
                <a16:creationId xmlns:a16="http://schemas.microsoft.com/office/drawing/2014/main" id="{5BAED96E-20E0-4B9C-B42A-4EB98BA441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6642" y="764492"/>
            <a:ext cx="8941158" cy="6017307"/>
          </a:xfrm>
          <a:prstGeom prst="wedgeRectCallout">
            <a:avLst>
              <a:gd name="adj1" fmla="val -37451"/>
              <a:gd name="adj2" fmla="val 4782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D2797C4A-B463-4FA7-A28D-F000766B7703}"/>
              </a:ext>
            </a:extLst>
          </p:cNvPr>
          <p:cNvSpPr/>
          <p:nvPr/>
        </p:nvSpPr>
        <p:spPr>
          <a:xfrm>
            <a:off x="2409435" y="76200"/>
            <a:ext cx="468506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it-IT" dirty="0">
                <a:solidFill>
                  <a:schemeClr val="tx2"/>
                </a:solidFill>
              </a:rPr>
              <a:t>Proof Techniques/Lemmas</a:t>
            </a:r>
            <a:endParaRPr lang="en-US" dirty="0">
              <a:solidFill>
                <a:schemeClr val="tx2"/>
              </a:solidFill>
            </a:endParaRPr>
          </a:p>
        </p:txBody>
      </p:sp>
      <p:sp>
        <p:nvSpPr>
          <p:cNvPr id="19" name="Text Box 21">
            <a:extLst>
              <a:ext uri="{FF2B5EF4-FFF2-40B4-BE49-F238E27FC236}">
                <a16:creationId xmlns:a16="http://schemas.microsoft.com/office/drawing/2014/main" id="{99524E45-0C86-4DBB-8743-A9485D668D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14600" y="770812"/>
            <a:ext cx="7121736" cy="60016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</a:t>
            </a:r>
            <a:r>
              <a:rPr 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it-IT" sz="2400" dirty="0"/>
              <a:t>Assume </a:t>
            </a:r>
            <a:r>
              <a:rPr lang="it-IT" sz="2400" dirty="0">
                <a:solidFill>
                  <a:srgbClr val="FFC000"/>
                </a:solidFill>
              </a:rPr>
              <a:t>α</a:t>
            </a:r>
            <a:r>
              <a:rPr lang="it-IT" sz="2400" dirty="0"/>
              <a:t>, prove </a:t>
            </a:r>
            <a:r>
              <a:rPr lang="it-IT" sz="2400" dirty="0">
                <a:solidFill>
                  <a:srgbClr val="FFC000"/>
                </a:solidFill>
              </a:rPr>
              <a:t>β</a:t>
            </a:r>
            <a:r>
              <a:rPr lang="it-IT" sz="2400" dirty="0"/>
              <a:t>, conclude </a:t>
            </a:r>
            <a:r>
              <a:rPr lang="it-IT" sz="2400" dirty="0">
                <a:solidFill>
                  <a:srgbClr val="FFC000"/>
                </a:solidFill>
              </a:rPr>
              <a:t>α→β</a:t>
            </a:r>
            <a:r>
              <a:rPr lang="it-IT" sz="2400" dirty="0"/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sz="2400" dirty="0">
                <a:solidFill>
                  <a:srgbClr val="FFC000"/>
                </a:solidFill>
              </a:rPr>
              <a:t>α→β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l-GR" sz="2400" dirty="0">
                <a:solidFill>
                  <a:srgbClr val="FFC000"/>
                </a:solidFill>
              </a:rPr>
              <a:t> β→α</a:t>
            </a:r>
            <a:r>
              <a:rPr lang="it-IT" sz="2400" dirty="0"/>
              <a:t> , conclude </a:t>
            </a:r>
            <a:r>
              <a:rPr lang="el-GR" sz="2400" dirty="0">
                <a:solidFill>
                  <a:srgbClr val="FFC000"/>
                </a:solidFill>
              </a:rPr>
              <a:t>α </a:t>
            </a:r>
            <a:r>
              <a:rPr lang="en-CA" sz="2400" dirty="0" err="1">
                <a:solidFill>
                  <a:srgbClr val="FFC000"/>
                </a:solidFill>
              </a:rPr>
              <a:t>iff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l-GR" sz="2400" dirty="0">
                <a:solidFill>
                  <a:srgbClr val="FFC000"/>
                </a:solidFill>
              </a:rPr>
              <a:t>β</a:t>
            </a:r>
            <a:r>
              <a:rPr lang="it-IT" sz="2400" dirty="0"/>
              <a:t>.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endParaRPr lang="en-CA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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β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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CA" sz="2400" dirty="0">
                <a:solidFill>
                  <a:srgbClr val="FFC000"/>
                </a:solidFill>
              </a:rPr>
              <a:t>¬(</a:t>
            </a:r>
            <a:r>
              <a:rPr lang="el-GR" sz="2400" dirty="0">
                <a:solidFill>
                  <a:srgbClr val="FFC000"/>
                </a:solidFill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400" dirty="0">
                <a:solidFill>
                  <a:srgbClr val="FFC000"/>
                </a:solidFill>
              </a:rPr>
              <a:t>¬β)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endParaRPr lang="en-CA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αβ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 smtClean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ym typeface="Symbol" panose="05050102010706020507" pitchFamily="18" charset="2"/>
              </a:rPr>
              <a:t>From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and 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en-US" sz="2400" dirty="0"/>
              <a:t> conclude 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anything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r>
              <a:rPr lang="en-US" altLang="en-US" sz="1800" dirty="0">
                <a:solidFill>
                  <a:srgbClr val="FFFFFF"/>
                </a:solidFill>
                <a:cs typeface="Times New Roman" panose="02020603050405020304" pitchFamily="18" charset="0"/>
              </a:rPr>
              <a:t>&amp;</a:t>
            </a: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0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β</a:t>
            </a: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 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0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0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000" dirty="0">
                <a:cs typeface="Times New Roman" panose="02020603050405020304" pitchFamily="18" charset="0"/>
              </a:rPr>
              <a:t>, 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γ</a:t>
            </a:r>
            <a:r>
              <a:rPr lang="en-US" altLang="en-US" sz="2000" dirty="0">
                <a:cs typeface="Times New Roman" panose="02020603050405020304" pitchFamily="18" charset="0"/>
              </a:rPr>
              <a:t>,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γ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0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0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0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,...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000" dirty="0">
              <a:solidFill>
                <a:srgbClr val="FFC000"/>
              </a:solidFill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</a:t>
            </a:r>
            <a:r>
              <a:rPr lang="en-US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endParaRPr lang="en-CA" sz="2400" dirty="0">
              <a:solidFill>
                <a:srgbClr val="FFC000"/>
              </a:solidFill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α</a:t>
            </a:r>
            <a:r>
              <a:rPr lang="en-US" altLang="en-US" sz="2400" dirty="0" smtClean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 smtClean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cs typeface="Times New Roman" panose="02020603050405020304" pitchFamily="18" charset="0"/>
              </a:rPr>
              <a:t>.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sz="2400" dirty="0">
                <a:solidFill>
                  <a:srgbClr val="FFC000"/>
                </a:solidFill>
              </a:rPr>
              <a:t>α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2400" dirty="0">
                <a:solidFill>
                  <a:srgbClr val="FFC000"/>
                </a:solidFill>
              </a:rPr>
              <a:t>β </a:t>
            </a:r>
            <a:r>
              <a:rPr lang="en-CA" sz="2400" dirty="0" err="1"/>
              <a:t>iff</a:t>
            </a:r>
            <a:r>
              <a:rPr lang="en-CA" sz="2400" dirty="0"/>
              <a:t> </a:t>
            </a:r>
            <a:r>
              <a:rPr lang="el-GR" sz="2400" dirty="0">
                <a:solidFill>
                  <a:srgbClr val="FFC000"/>
                </a:solidFill>
              </a:rPr>
              <a:t>β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2400" dirty="0">
                <a:solidFill>
                  <a:srgbClr val="FFC000"/>
                </a:solidFill>
              </a:rPr>
              <a:t>α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sz="2400" dirty="0">
                <a:solidFill>
                  <a:srgbClr val="FFC000"/>
                </a:solidFill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400" dirty="0">
                <a:solidFill>
                  <a:srgbClr val="FFC000"/>
                </a:solidFill>
              </a:rPr>
              <a:t>β </a:t>
            </a:r>
            <a:r>
              <a:rPr lang="en-CA" sz="2400" dirty="0" err="1"/>
              <a:t>iff</a:t>
            </a:r>
            <a:r>
              <a:rPr lang="en-CA" sz="2400" dirty="0"/>
              <a:t> </a:t>
            </a:r>
            <a:r>
              <a:rPr lang="el-GR" sz="2400" dirty="0">
                <a:solidFill>
                  <a:srgbClr val="FFC000"/>
                </a:solidFill>
              </a:rPr>
              <a:t>β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400" dirty="0">
                <a:solidFill>
                  <a:srgbClr val="FFC000"/>
                </a:solidFill>
              </a:rPr>
              <a:t>α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l-GR" sz="2400" dirty="0">
                <a:solidFill>
                  <a:srgbClr val="FFC000"/>
                </a:solidFill>
              </a:rPr>
              <a:t>¬(α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400" dirty="0">
                <a:solidFill>
                  <a:srgbClr val="FFC000"/>
                </a:solidFill>
              </a:rPr>
              <a:t>β) </a:t>
            </a:r>
            <a:r>
              <a:rPr lang="en-CA" sz="2400" dirty="0" err="1"/>
              <a:t>iff</a:t>
            </a:r>
            <a:r>
              <a:rPr lang="en-CA" sz="2400" dirty="0"/>
              <a:t> </a:t>
            </a:r>
            <a:r>
              <a:rPr lang="en-CA" sz="2400" dirty="0">
                <a:solidFill>
                  <a:srgbClr val="FFC000"/>
                </a:solidFill>
              </a:rPr>
              <a:t>¬</a:t>
            </a:r>
            <a:r>
              <a:rPr lang="el-GR" sz="2400" dirty="0">
                <a:solidFill>
                  <a:srgbClr val="FFC000"/>
                </a:solidFill>
              </a:rPr>
              <a:t>α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2400" dirty="0">
                <a:solidFill>
                  <a:srgbClr val="FFC000"/>
                </a:solidFill>
              </a:rPr>
              <a:t>¬β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000" dirty="0">
                <a:solidFill>
                  <a:srgbClr val="FFC000"/>
                </a:solidFill>
              </a:rPr>
              <a:t>(α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2000" dirty="0">
                <a:solidFill>
                  <a:srgbClr val="FFC000"/>
                </a:solidFill>
              </a:rPr>
              <a:t>β</a:t>
            </a:r>
            <a:r>
              <a:rPr lang="en-CA" sz="2000" dirty="0">
                <a:solidFill>
                  <a:srgbClr val="FFC000"/>
                </a:solidFill>
              </a:rPr>
              <a:t>) </a:t>
            </a:r>
            <a:r>
              <a:rPr lang="en-CA" sz="2000" dirty="0" err="1"/>
              <a:t>iff</a:t>
            </a:r>
            <a:r>
              <a:rPr lang="en-CA" sz="2000" dirty="0">
                <a:solidFill>
                  <a:srgbClr val="FFC000"/>
                </a:solidFill>
              </a:rPr>
              <a:t> (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000" dirty="0">
                <a:solidFill>
                  <a:srgbClr val="FFC000"/>
                </a:solidFill>
              </a:rPr>
              <a:t>α)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l-GR" sz="2000" dirty="0">
                <a:solidFill>
                  <a:srgbClr val="FFC000"/>
                </a:solidFill>
              </a:rPr>
              <a:t>(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000" dirty="0">
                <a:solidFill>
                  <a:srgbClr val="FFC000"/>
                </a:solidFill>
              </a:rPr>
              <a:t>β</a:t>
            </a:r>
            <a:r>
              <a:rPr lang="en-CA" sz="2000" dirty="0">
                <a:solidFill>
                  <a:srgbClr val="FFC000"/>
                </a:solidFill>
              </a:rPr>
              <a:t>) </a:t>
            </a:r>
            <a:r>
              <a:rPr lang="en-CA" sz="2000" dirty="0"/>
              <a:t>and</a:t>
            </a:r>
            <a:r>
              <a:rPr lang="en-CA" sz="2000" dirty="0">
                <a:solidFill>
                  <a:srgbClr val="FFC000"/>
                </a:solidFill>
              </a:rPr>
              <a:t> 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lang="el-GR" sz="2000" dirty="0">
                <a:solidFill>
                  <a:srgbClr val="FFC000"/>
                </a:solidFill>
              </a:rPr>
              <a:t>(α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000" dirty="0">
                <a:solidFill>
                  <a:srgbClr val="FFC000"/>
                </a:solidFill>
              </a:rPr>
              <a:t>β</a:t>
            </a:r>
            <a:r>
              <a:rPr lang="en-CA" sz="2000" dirty="0">
                <a:solidFill>
                  <a:srgbClr val="FFC000"/>
                </a:solidFill>
              </a:rPr>
              <a:t>) </a:t>
            </a:r>
            <a:r>
              <a:rPr lang="en-CA" sz="2000" dirty="0" err="1"/>
              <a:t>iff</a:t>
            </a:r>
            <a:r>
              <a:rPr lang="en-CA" sz="2000" dirty="0"/>
              <a:t> </a:t>
            </a:r>
            <a:r>
              <a:rPr lang="en-CA" sz="2000" dirty="0">
                <a:solidFill>
                  <a:srgbClr val="FFC000"/>
                </a:solidFill>
              </a:rPr>
              <a:t>(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lang="el-GR" sz="2000" dirty="0">
                <a:solidFill>
                  <a:srgbClr val="FFC000"/>
                </a:solidFill>
              </a:rPr>
              <a:t>α)</a:t>
            </a:r>
            <a:r>
              <a:rPr lang="en-US" altLang="en-US" sz="20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sz="2000" dirty="0">
                <a:solidFill>
                  <a:srgbClr val="FFC000"/>
                </a:solidFill>
              </a:rPr>
              <a:t>(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γ</a:t>
            </a:r>
            <a:r>
              <a:rPr lang="el-GR" sz="2000" dirty="0">
                <a:solidFill>
                  <a:srgbClr val="FFC000"/>
                </a:solidFill>
              </a:rPr>
              <a:t>β</a:t>
            </a:r>
            <a:r>
              <a:rPr lang="en-CA" sz="2000" dirty="0">
                <a:solidFill>
                  <a:srgbClr val="FFC000"/>
                </a:solidFill>
              </a:rPr>
              <a:t>)  </a:t>
            </a:r>
            <a:r>
              <a:rPr lang="en-CA" sz="2400" dirty="0">
                <a:solidFill>
                  <a:srgbClr val="FFC000"/>
                </a:solidFill>
              </a:rPr>
              <a:t> </a:t>
            </a:r>
            <a:endParaRPr lang="en-US" altLang="en-US" sz="2000" dirty="0">
              <a:solidFill>
                <a:srgbClr val="FFC000"/>
              </a:solidFill>
              <a:cs typeface="Times New Roman" panose="02020603050405020304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 bwMode="auto">
          <a:xfrm flipV="1">
            <a:off x="265980" y="3231083"/>
            <a:ext cx="2304000" cy="0"/>
          </a:xfrm>
          <a:prstGeom prst="line">
            <a:avLst/>
          </a:prstGeom>
          <a:noFill/>
          <a:ln w="127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6FEAA4F6-8676-4A67-854B-85F6129D7648}"/>
              </a:ext>
            </a:extLst>
          </p:cNvPr>
          <p:cNvSpPr/>
          <p:nvPr/>
        </p:nvSpPr>
        <p:spPr>
          <a:xfrm>
            <a:off x="7801797" y="-62860"/>
            <a:ext cx="135447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Symbol" panose="05050102010706020507" pitchFamily="18" charset="2"/>
              <a:buChar char="Ù"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And </a:t>
            </a:r>
          </a:p>
          <a:p>
            <a:pPr marL="342900" indent="-342900" algn="l">
              <a:buFont typeface="Symbol" panose="05050102010706020507" pitchFamily="18" charset="2"/>
              <a:buChar char="Ú"/>
            </a:pP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Or</a:t>
            </a:r>
          </a:p>
        </p:txBody>
      </p:sp>
    </p:spTree>
    <p:extLst>
      <p:ext uri="{BB962C8B-B14F-4D97-AF65-F5344CB8AC3E}">
        <p14:creationId xmlns:p14="http://schemas.microsoft.com/office/powerpoint/2010/main" val="1297508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 animBg="1"/>
      <p:bldP spid="14" grpId="0"/>
      <p:bldP spid="19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>
            <a:extLst>
              <a:ext uri="{FF2B5EF4-FFF2-40B4-BE49-F238E27FC236}">
                <a16:creationId xmlns:a16="http://schemas.microsoft.com/office/drawing/2014/main" id="{7D9E06E3-FFCD-458E-A08E-FA21DE4D451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Soundness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2" name="Picture 5" descr="j0116172">
            <a:extLst>
              <a:ext uri="{FF2B5EF4-FFF2-40B4-BE49-F238E27FC236}">
                <a16:creationId xmlns:a16="http://schemas.microsoft.com/office/drawing/2014/main" id="{9248A379-C430-40A3-A2CF-65E5E0CD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35">
                <a:extLst>
                  <a:ext uri="{FF2B5EF4-FFF2-40B4-BE49-F238E27FC236}">
                    <a16:creationId xmlns:a16="http://schemas.microsoft.com/office/drawing/2014/main" id="{67D05E8C-E045-466C-81CF-D23037C1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706192"/>
                <a:ext cx="8017407" cy="3315046"/>
              </a:xfrm>
              <a:prstGeom prst="wedgeRoundRectCallout">
                <a:avLst>
                  <a:gd name="adj1" fmla="val -54694"/>
                  <a:gd name="adj2" fmla="val -35635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lvl="0">
                  <a:buNone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00E7E7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00FF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Monotype Corsiva" panose="03010101010201010101" pitchFamily="66" charset="0"/>
                  </a:rPr>
                  <a:t>M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4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[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CA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].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Soundness of Proof System Requires: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is a line of my proof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  </a:t>
                </a:r>
              </a:p>
              <a:p>
                <a:pPr marL="342900" lvl="0" indent="-342900" eaLnBrk="1" hangingPunct="1">
                  <a:spcBef>
                    <a:spcPct val="0"/>
                  </a:spcBef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“From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”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    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 Φ´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 Φ´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utoShape 35">
                <a:extLst>
                  <a:ext uri="{FF2B5EF4-FFF2-40B4-BE49-F238E27FC236}">
                    <a16:creationId xmlns:a16="http://schemas.microsoft.com/office/drawing/2014/main" id="{67D05E8C-E045-466C-81CF-D23037C19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706192"/>
                <a:ext cx="8017407" cy="3315046"/>
              </a:xfrm>
              <a:prstGeom prst="wedgeRoundRectCallout">
                <a:avLst>
                  <a:gd name="adj1" fmla="val -54694"/>
                  <a:gd name="adj2" fmla="val -3563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9">
            <a:extLst>
              <a:ext uri="{FF2B5EF4-FFF2-40B4-BE49-F238E27FC236}">
                <a16:creationId xmlns:a16="http://schemas.microsoft.com/office/drawing/2014/main" id="{0246D44F-B9B6-49CA-A80F-5E822CFFAEE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15479" y="4114800"/>
            <a:ext cx="1223454" cy="1239990"/>
            <a:chOff x="2065" y="1551"/>
            <a:chExt cx="1628" cy="1988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CCB409A-E483-4B19-A8E2-F7AC48DB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DB37A22B-7330-47E8-AFCD-BFDB18DB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5701D10D-575D-4C9C-9142-C68164DD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FB79E548-0E5C-40ED-92D2-7EB3055A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48DB6A93-9DD6-4E47-9B1C-47D08869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4DB4A3B8-E611-4FB9-8641-82DDA37E6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79962A07-C132-475C-AC29-19AD9373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F7B90649-1260-4FAA-A47B-2F44BC85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13F53483-3955-4A1B-BDB2-AB13A1FA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1CBF5DEA-4725-4FE8-8F30-85230F5A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ED4F6FE6-2F66-447D-8A67-CC9E3E66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FF5D7370-2A68-4FA0-A301-363BC707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6FDBA423-CA5F-4213-9346-0453DF17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C02A89D6-BDD2-4DAE-B209-5A7C06FA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3D7CD563-20F2-4F10-89E7-83033A773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7F8EA818-53D6-4117-BAB1-FFA5B7FA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962F1C6-603A-4FA2-9A31-DE106D14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40F80AC6-F7E4-426E-B335-74D49973F344}"/>
              </a:ext>
            </a:extLst>
          </p:cNvPr>
          <p:cNvSpPr/>
          <p:nvPr/>
        </p:nvSpPr>
        <p:spPr bwMode="auto">
          <a:xfrm rot="16356649">
            <a:off x="1173937" y="1982295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346CB7-96EE-4BB5-B482-8D069FDC11BD}"/>
              </a:ext>
            </a:extLst>
          </p:cNvPr>
          <p:cNvSpPr/>
          <p:nvPr/>
        </p:nvSpPr>
        <p:spPr>
          <a:xfrm>
            <a:off x="6265546" y="2038383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is valid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C6375B72-13C8-459D-A048-C0FD3A3AAF34}"/>
              </a:ext>
            </a:extLst>
          </p:cNvPr>
          <p:cNvSpPr/>
          <p:nvPr/>
        </p:nvSpPr>
        <p:spPr bwMode="auto">
          <a:xfrm rot="16356649">
            <a:off x="1175798" y="2338612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AutoShape 35">
            <a:extLst>
              <a:ext uri="{FF2B5EF4-FFF2-40B4-BE49-F238E27FC236}">
                <a16:creationId xmlns:a16="http://schemas.microsoft.com/office/drawing/2014/main" id="{925A575C-B46F-4BA1-A45E-17DB7371D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149" y="5834926"/>
            <a:ext cx="3654883" cy="508346"/>
          </a:xfrm>
          <a:prstGeom prst="wedgeRoundRectCallout">
            <a:avLst>
              <a:gd name="adj1" fmla="val 54334"/>
              <a:gd name="adj2" fmla="val -24483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That’s our definition of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A0C79FF7-1845-4CAA-A00C-5D71B91D7C31}"/>
              </a:ext>
            </a:extLst>
          </p:cNvPr>
          <p:cNvSpPr/>
          <p:nvPr/>
        </p:nvSpPr>
        <p:spPr bwMode="auto">
          <a:xfrm rot="16356649">
            <a:off x="1172863" y="2731417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0C013206-0D39-4F95-AC02-07C30B188F85}"/>
              </a:ext>
            </a:extLst>
          </p:cNvPr>
          <p:cNvSpPr/>
          <p:nvPr/>
        </p:nvSpPr>
        <p:spPr bwMode="auto">
          <a:xfrm rot="16356649">
            <a:off x="1169928" y="3124222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4CDC1113-2610-46F4-BB6C-1B9FE75F6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558" y="6375400"/>
            <a:ext cx="3654883" cy="508346"/>
          </a:xfrm>
          <a:prstGeom prst="wedgeRoundRectCallout">
            <a:avLst>
              <a:gd name="adj1" fmla="val 52924"/>
              <a:gd name="adj2" fmla="val -39684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That’s our definition of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" name="AutoShape 35">
            <a:extLst>
              <a:ext uri="{FF2B5EF4-FFF2-40B4-BE49-F238E27FC236}">
                <a16:creationId xmlns:a16="http://schemas.microsoft.com/office/drawing/2014/main" id="{50DCEC69-A8E1-4CC0-A494-901C6992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443" y="5283200"/>
            <a:ext cx="3654883" cy="508346"/>
          </a:xfrm>
          <a:prstGeom prst="wedgeRoundRectCallout">
            <a:avLst>
              <a:gd name="adj1" fmla="val 54686"/>
              <a:gd name="adj2" fmla="val 21120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Induction as before.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AutoShape 35">
            <a:extLst>
              <a:ext uri="{FF2B5EF4-FFF2-40B4-BE49-F238E27FC236}">
                <a16:creationId xmlns:a16="http://schemas.microsoft.com/office/drawing/2014/main" id="{1A9C2E70-3D67-4285-A530-759604A9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1" y="4064000"/>
            <a:ext cx="3622832" cy="1176490"/>
          </a:xfrm>
          <a:prstGeom prst="wedgeRoundRectCallout">
            <a:avLst>
              <a:gd name="adj1" fmla="val 54686"/>
              <a:gd name="adj2" fmla="val 21120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say “include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´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instead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“conclude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´</a:t>
            </a:r>
            <a:r>
              <a:rPr lang="en-US" altLang="en-US" sz="2400" dirty="0">
                <a:solidFill>
                  <a:srgbClr val="FFFFFF"/>
                </a:solidFill>
              </a:rPr>
              <a:t>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or “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´ </a:t>
            </a:r>
            <a:r>
              <a:rPr lang="en-US" altLang="en-US" sz="2400" dirty="0">
                <a:solidFill>
                  <a:srgbClr val="FFFFFF"/>
                </a:solidFill>
              </a:rPr>
              <a:t>follows from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solidFill>
                  <a:srgbClr val="FFFFFF"/>
                </a:solidFill>
              </a:rPr>
              <a:t>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91300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Rectangle 2">
            <a:extLst>
              <a:ext uri="{FF2B5EF4-FFF2-40B4-BE49-F238E27FC236}">
                <a16:creationId xmlns:a16="http://schemas.microsoft.com/office/drawing/2014/main" id="{7D9E06E3-FFCD-458E-A08E-FA21DE4D4517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Soundness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42" name="Picture 5" descr="j0116172">
            <a:extLst>
              <a:ext uri="{FF2B5EF4-FFF2-40B4-BE49-F238E27FC236}">
                <a16:creationId xmlns:a16="http://schemas.microsoft.com/office/drawing/2014/main" id="{9248A379-C430-40A3-A2CF-65E5E0CD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35">
                <a:extLst>
                  <a:ext uri="{FF2B5EF4-FFF2-40B4-BE49-F238E27FC236}">
                    <a16:creationId xmlns:a16="http://schemas.microsoft.com/office/drawing/2014/main" id="{67D05E8C-E045-466C-81CF-D23037C1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706192"/>
                <a:ext cx="8017407" cy="3315046"/>
              </a:xfrm>
              <a:prstGeom prst="wedgeRoundRectCallout">
                <a:avLst>
                  <a:gd name="adj1" fmla="val -54694"/>
                  <a:gd name="adj2" fmla="val -35865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lvl="0">
                  <a:buNone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00E7E7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00FF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Monotype Corsiva" panose="03010101010201010101" pitchFamily="66" charset="0"/>
                  </a:rPr>
                  <a:t>M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4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[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CA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].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Soundness of Proof System Requires: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is a line of my proof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  </a:t>
                </a:r>
              </a:p>
              <a:p>
                <a:pPr marL="342900" lvl="0" indent="-342900" eaLnBrk="1" hangingPunct="1">
                  <a:spcBef>
                    <a:spcPct val="0"/>
                  </a:spcBef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“From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”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    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 Φ´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 Φ´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Proof ends with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         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is valid theorem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utoShape 35">
                <a:extLst>
                  <a:ext uri="{FF2B5EF4-FFF2-40B4-BE49-F238E27FC236}">
                    <a16:creationId xmlns:a16="http://schemas.microsoft.com/office/drawing/2014/main" id="{67D05E8C-E045-466C-81CF-D23037C19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706192"/>
                <a:ext cx="8017407" cy="3315046"/>
              </a:xfrm>
              <a:prstGeom prst="wedgeRoundRectCallout">
                <a:avLst>
                  <a:gd name="adj1" fmla="val -54694"/>
                  <a:gd name="adj2" fmla="val -35865"/>
                  <a:gd name="adj3" fmla="val 16667"/>
                </a:avLst>
              </a:prstGeom>
              <a:blipFill>
                <a:blip r:embed="rId4"/>
                <a:stretch>
                  <a:fillRect b="-2737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9">
            <a:extLst>
              <a:ext uri="{FF2B5EF4-FFF2-40B4-BE49-F238E27FC236}">
                <a16:creationId xmlns:a16="http://schemas.microsoft.com/office/drawing/2014/main" id="{0246D44F-B9B6-49CA-A80F-5E822CFFAEE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15479" y="4114800"/>
            <a:ext cx="1223454" cy="1239990"/>
            <a:chOff x="2065" y="1551"/>
            <a:chExt cx="1628" cy="1988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CCB409A-E483-4B19-A8E2-F7AC48DB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DB37A22B-7330-47E8-AFCD-BFDB18DB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5701D10D-575D-4C9C-9142-C68164DD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FB79E548-0E5C-40ED-92D2-7EB3055A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48DB6A93-9DD6-4E47-9B1C-47D08869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4DB4A3B8-E611-4FB9-8641-82DDA37E6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79962A07-C132-475C-AC29-19AD9373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F7B90649-1260-4FAA-A47B-2F44BC85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13F53483-3955-4A1B-BDB2-AB13A1FA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1CBF5DEA-4725-4FE8-8F30-85230F5A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ED4F6FE6-2F66-447D-8A67-CC9E3E66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FF5D7370-2A68-4FA0-A301-363BC707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6FDBA423-CA5F-4213-9346-0453DF17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C02A89D6-BDD2-4DAE-B209-5A7C06FA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3D7CD563-20F2-4F10-89E7-83033A773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7F8EA818-53D6-4117-BAB1-FFA5B7FA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962F1C6-603A-4FA2-9A31-DE106D14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40F80AC6-F7E4-426E-B335-74D49973F344}"/>
              </a:ext>
            </a:extLst>
          </p:cNvPr>
          <p:cNvSpPr/>
          <p:nvPr/>
        </p:nvSpPr>
        <p:spPr bwMode="auto">
          <a:xfrm rot="16356649">
            <a:off x="1173937" y="1982295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346CB7-96EE-4BB5-B482-8D069FDC11BD}"/>
              </a:ext>
            </a:extLst>
          </p:cNvPr>
          <p:cNvSpPr/>
          <p:nvPr/>
        </p:nvSpPr>
        <p:spPr>
          <a:xfrm>
            <a:off x="6265546" y="2038383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is valid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C6375B72-13C8-459D-A048-C0FD3A3AAF34}"/>
              </a:ext>
            </a:extLst>
          </p:cNvPr>
          <p:cNvSpPr/>
          <p:nvPr/>
        </p:nvSpPr>
        <p:spPr bwMode="auto">
          <a:xfrm rot="16356649">
            <a:off x="1175798" y="2338612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A0C79FF7-1845-4CAA-A00C-5D71B91D7C31}"/>
              </a:ext>
            </a:extLst>
          </p:cNvPr>
          <p:cNvSpPr/>
          <p:nvPr/>
        </p:nvSpPr>
        <p:spPr bwMode="auto">
          <a:xfrm rot="16356649">
            <a:off x="1172863" y="2731417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0C013206-0D39-4F95-AC02-07C30B188F85}"/>
              </a:ext>
            </a:extLst>
          </p:cNvPr>
          <p:cNvSpPr/>
          <p:nvPr/>
        </p:nvSpPr>
        <p:spPr bwMode="auto">
          <a:xfrm rot="16356649">
            <a:off x="1169928" y="3124222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5" name="AutoShape 35">
            <a:extLst>
              <a:ext uri="{FF2B5EF4-FFF2-40B4-BE49-F238E27FC236}">
                <a16:creationId xmlns:a16="http://schemas.microsoft.com/office/drawing/2014/main" id="{3BC46C61-D9DF-4EF9-BD72-24BA751BB0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87335" y="4172380"/>
            <a:ext cx="6661265" cy="1854272"/>
          </a:xfrm>
          <a:prstGeom prst="wedgeRoundRectCallout">
            <a:avLst>
              <a:gd name="adj1" fmla="val 53427"/>
              <a:gd name="adj2" fmla="val -2573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buNone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If you </a:t>
            </a:r>
            <a:r>
              <a:rPr kumimoji="0" lang="en-CA" altLang="en-US" sz="2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remove the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y</a:t>
            </a:r>
            <a:r>
              <a:rPr kumimoji="0" lang="en-US" altLang="en-US" sz="2400" b="0" i="0" u="none" strike="noStrike" kern="1200" cap="none" spc="0" normalizeH="0" baseline="-2500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$</a:t>
            </a:r>
            <a:r>
              <a:rPr lang="en-US" altLang="en-US" sz="2400" dirty="0">
                <a:solidFill>
                  <a:srgbClr val="00FFFF"/>
                </a:solidFill>
              </a:rPr>
              <a:t>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notation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before the end of the proof,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then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QC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will have no effect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is valid theorem;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24574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>
            <a:extLst>
              <a:ext uri="{FF2B5EF4-FFF2-40B4-BE49-F238E27FC236}">
                <a16:creationId xmlns:a16="http://schemas.microsoft.com/office/drawing/2014/main" id="{BBA86465-92C1-4AAA-AFC7-950B114A2CC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Soundness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62" name="Picture 5" descr="j0116172">
            <a:extLst>
              <a:ext uri="{FF2B5EF4-FFF2-40B4-BE49-F238E27FC236}">
                <a16:creationId xmlns:a16="http://schemas.microsoft.com/office/drawing/2014/main" id="{6E062B90-796F-4F20-A11D-EA417918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utoShape 35">
                <a:extLst>
                  <a:ext uri="{FF2B5EF4-FFF2-40B4-BE49-F238E27FC236}">
                    <a16:creationId xmlns:a16="http://schemas.microsoft.com/office/drawing/2014/main" id="{D85B3732-5AEA-4A62-9C31-6268EEE9C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706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lvl="0">
                  <a:buNone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00E7E7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00FF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Monotype Corsiva" panose="03010101010201010101" pitchFamily="66" charset="0"/>
                  </a:rPr>
                  <a:t>M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4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[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CA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].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</a:endParaRPr>
              </a:p>
              <a:p>
                <a:pPr lvl="0">
                  <a:buNone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“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”</a:t>
                </a: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8" name="AutoShape 35">
                <a:extLst>
                  <a:ext uri="{FF2B5EF4-FFF2-40B4-BE49-F238E27FC236}">
                    <a16:creationId xmlns:a16="http://schemas.microsoft.com/office/drawing/2014/main" id="{D85B3732-5AEA-4A62-9C31-6268EEE9C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706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AutoShape 8">
            <a:extLst>
              <a:ext uri="{FF2B5EF4-FFF2-40B4-BE49-F238E27FC236}">
                <a16:creationId xmlns:a16="http://schemas.microsoft.com/office/drawing/2014/main" id="{39B3112A-5945-4043-9017-49DFE43A85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00" y="2286000"/>
            <a:ext cx="6400800" cy="1905000"/>
          </a:xfrm>
          <a:prstGeom prst="wedgeRectCallout">
            <a:avLst>
              <a:gd name="adj1" fmla="val -54107"/>
              <a:gd name="adj2" fmla="val -46732"/>
            </a:avLst>
          </a:prstGeom>
          <a:noFill/>
          <a:ln w="38100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In our proof system: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    </a:t>
            </a:r>
            <a:r>
              <a:rPr lang="en-US" altLang="en-US" sz="2400" dirty="0"/>
              <a:t>From line </a:t>
            </a:r>
            <a:r>
              <a:rPr lang="en-US" sz="2400" dirty="0">
                <a:solidFill>
                  <a:srgbClr val="FFC000"/>
                </a:solidFill>
              </a:rPr>
              <a:t>α(x)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∀xα(x)</a:t>
            </a:r>
            <a:r>
              <a:rPr lang="en-US" sz="2400" dirty="0"/>
              <a:t>,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    even though </a:t>
            </a:r>
            <a:r>
              <a:rPr lang="en-US" sz="2400" dirty="0">
                <a:solidFill>
                  <a:srgbClr val="FFC000"/>
                </a:solidFill>
              </a:rPr>
              <a:t>α(x)→∀xα(x)</a:t>
            </a:r>
            <a:r>
              <a:rPr lang="en-US" sz="2400" dirty="0"/>
              <a:t> is not true.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    But when </a:t>
            </a:r>
            <a:r>
              <a:rPr lang="en-US" sz="2400" dirty="0">
                <a:solidFill>
                  <a:srgbClr val="FFC000"/>
                </a:solidFill>
              </a:rPr>
              <a:t>α(x)</a:t>
            </a:r>
            <a:r>
              <a:rPr lang="en-US" sz="2400" dirty="0"/>
              <a:t> is interpreted as </a:t>
            </a:r>
            <a:r>
              <a:rPr lang="en-US" sz="2400" dirty="0">
                <a:solidFill>
                  <a:srgbClr val="00FF00"/>
                </a:solidFill>
              </a:rPr>
              <a:t>∀x</a:t>
            </a:r>
            <a:r>
              <a:rPr lang="en-US" altLang="en-US" sz="2400" dirty="0">
                <a:solidFill>
                  <a:srgbClr val="FF00FF"/>
                </a:solidFill>
              </a:rPr>
              <a:t> </a:t>
            </a:r>
            <a:r>
              <a:rPr lang="en-US" sz="2400" dirty="0">
                <a:solidFill>
                  <a:srgbClr val="FFC000"/>
                </a:solidFill>
              </a:rPr>
              <a:t>α(</a:t>
            </a:r>
            <a:r>
              <a:rPr lang="en-US" sz="2400" dirty="0">
                <a:solidFill>
                  <a:srgbClr val="00FF00"/>
                </a:solidFill>
              </a:rPr>
              <a:t>x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    </a:t>
            </a:r>
            <a:r>
              <a:rPr lang="en-US" sz="2400" dirty="0">
                <a:solidFill>
                  <a:srgbClr val="00FF00"/>
                </a:solidFill>
              </a:rPr>
              <a:t>∀x </a:t>
            </a:r>
            <a:r>
              <a:rPr lang="en-US" sz="2400" dirty="0">
                <a:solidFill>
                  <a:srgbClr val="FFC000"/>
                </a:solidFill>
              </a:rPr>
              <a:t>α(</a:t>
            </a:r>
            <a:r>
              <a:rPr lang="en-US" sz="2400" dirty="0">
                <a:solidFill>
                  <a:srgbClr val="00FF00"/>
                </a:solidFill>
              </a:rPr>
              <a:t>x</a:t>
            </a:r>
            <a:r>
              <a:rPr lang="en-US" sz="2400" dirty="0">
                <a:solidFill>
                  <a:srgbClr val="FFC000"/>
                </a:solidFill>
              </a:rPr>
              <a:t>)</a:t>
            </a:r>
            <a:r>
              <a:rPr lang="en-US" sz="2400" dirty="0"/>
              <a:t> ⇒ </a:t>
            </a:r>
            <a:r>
              <a:rPr lang="en-US" sz="2400" dirty="0">
                <a:solidFill>
                  <a:srgbClr val="FFC000"/>
                </a:solidFill>
              </a:rPr>
              <a:t>∀xα(x) </a:t>
            </a:r>
            <a:r>
              <a:rPr lang="en-US" sz="2400" dirty="0"/>
              <a:t>is quite reasonable.</a:t>
            </a:r>
          </a:p>
        </p:txBody>
      </p:sp>
    </p:spTree>
    <p:extLst>
      <p:ext uri="{BB962C8B-B14F-4D97-AF65-F5344CB8AC3E}">
        <p14:creationId xmlns:p14="http://schemas.microsoft.com/office/powerpoint/2010/main" val="24054368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allAtOnce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Rectangle 2">
            <a:extLst>
              <a:ext uri="{FF2B5EF4-FFF2-40B4-BE49-F238E27FC236}">
                <a16:creationId xmlns:a16="http://schemas.microsoft.com/office/drawing/2014/main" id="{BBA86465-92C1-4AAA-AFC7-950B114A2CC0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Soundness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62" name="Picture 5" descr="j0116172">
            <a:extLst>
              <a:ext uri="{FF2B5EF4-FFF2-40B4-BE49-F238E27FC236}">
                <a16:creationId xmlns:a16="http://schemas.microsoft.com/office/drawing/2014/main" id="{6E062B90-796F-4F20-A11D-EA4179184BE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8" name="AutoShape 35">
                <a:extLst>
                  <a:ext uri="{FF2B5EF4-FFF2-40B4-BE49-F238E27FC236}">
                    <a16:creationId xmlns:a16="http://schemas.microsoft.com/office/drawing/2014/main" id="{D85B3732-5AEA-4A62-9C31-6268EEE9CB3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706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lvl="0">
                  <a:buNone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00E7E7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00FF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Monotype Corsiva" panose="03010101010201010101" pitchFamily="66" charset="0"/>
                  </a:rPr>
                  <a:t>M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4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[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CA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].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</a:endParaRPr>
              </a:p>
              <a:p>
                <a:pPr lvl="0">
                  <a:buNone/>
                  <a:defRPr/>
                </a:pPr>
                <a:r>
                  <a:rPr lang="en-US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“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From line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olidFill>
                      <a:srgbClr val="FFFFFF"/>
                    </a:solidFill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line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”</a:t>
                </a: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</p:txBody>
          </p:sp>
        </mc:Choice>
        <mc:Fallback xmlns="">
          <p:sp>
            <p:nvSpPr>
              <p:cNvPr id="38" name="AutoShape 35">
                <a:extLst>
                  <a:ext uri="{FF2B5EF4-FFF2-40B4-BE49-F238E27FC236}">
                    <a16:creationId xmlns:a16="http://schemas.microsoft.com/office/drawing/2014/main" id="{D85B3732-5AEA-4A62-9C31-6268EEE9CB3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706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AutoShape 8">
                <a:extLst>
                  <a:ext uri="{FF2B5EF4-FFF2-40B4-BE49-F238E27FC236}">
                    <a16:creationId xmlns:a16="http://schemas.microsoft.com/office/drawing/2014/main" id="{9691EC1A-C6EE-4CCF-89E1-8A0E16CA599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905000" y="2286000"/>
                <a:ext cx="6400800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noFill/>
              <a:ln w="3810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In our proof system: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altLang="en-US" sz="2400" dirty="0"/>
                  <a:t>    From line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(y)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sz="2400" dirty="0"/>
                  <a:t>,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even though </a:t>
                </a:r>
                <a:r>
                  <a:rPr lang="en-US" sz="2400" dirty="0">
                    <a:solidFill>
                      <a:srgbClr val="FFC000"/>
                    </a:solidFill>
                  </a:rPr>
                  <a:t>∃y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olidFill>
                      <a:srgbClr val="FFC000"/>
                    </a:solidFill>
                  </a:rPr>
                  <a:t>α(y) →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(c)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US" sz="2400" dirty="0"/>
                  <a:t>is not true.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/>
                  <a:t>    But when </a:t>
                </a:r>
                <a:r>
                  <a:rPr lang="en-US" sz="2400" dirty="0">
                    <a:solidFill>
                      <a:srgbClr val="FFC000"/>
                    </a:solidFill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(y</a:t>
                </a:r>
                <a:r>
                  <a:rPr lang="en-US" sz="2400" baseline="-25000" dirty="0">
                    <a:solidFill>
                      <a:srgbClr val="FFC000"/>
                    </a:solidFill>
                  </a:rPr>
                  <a:t>∃</a:t>
                </a:r>
                <a:r>
                  <a:rPr lang="en-US" sz="2400" dirty="0">
                    <a:solidFill>
                      <a:srgbClr val="FFC000"/>
                    </a:solidFill>
                  </a:rPr>
                  <a:t>)</a:t>
                </a:r>
                <a:r>
                  <a:rPr lang="en-US" sz="2400" dirty="0"/>
                  <a:t> is interpreted as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  <m:r>
                      <m:rPr>
                        <m:nor/>
                      </m:rPr>
                      <a:rPr lang="en-CA" altLang="en-US" sz="2400" b="0" i="0" baseline="-25000" dirty="0" smtClean="0">
                        <a:solidFill>
                          <a:srgbClr val="FF00FF"/>
                        </a:solidFill>
                        <a:latin typeface="Symbol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sz="2400" baseline="-25000" dirty="0">
                    <a:solidFill>
                      <a:srgbClr val="FF00FF"/>
                    </a:solidFill>
                  </a:rPr>
                  <a:t>∃</a:t>
                </a:r>
                <a:r>
                  <a:rPr lang="en-US" sz="2400" dirty="0">
                    <a:solidFill>
                      <a:srgbClr val="FFC000"/>
                    </a:solidFill>
                  </a:rPr>
                  <a:t>)</a:t>
                </a:r>
                <a:r>
                  <a:rPr lang="en-US" sz="2400" dirty="0"/>
                  <a:t>, </a:t>
                </a: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US" sz="2400" dirty="0">
                    <a:solidFill>
                      <a:srgbClr val="FFC000"/>
                    </a:solidFill>
                  </a:rPr>
                  <a:t>    ∃y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400" dirty="0">
                    <a:solidFill>
                      <a:srgbClr val="FFC000"/>
                    </a:solidFill>
                  </a:rPr>
                  <a:t>α(y) </a:t>
                </a:r>
                <a:r>
                  <a:rPr lang="en-US" sz="2400" dirty="0"/>
                  <a:t>⇒</a:t>
                </a:r>
                <a:r>
                  <a:rPr lang="el-GR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  <m:r>
                      <m:rPr>
                        <m:nor/>
                      </m:rPr>
                      <a:rPr lang="en-CA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 </m:t>
                    </m:r>
                  </m:oMath>
                </a14:m>
                <a:r>
                  <a:rPr lang="en-US" sz="2400" dirty="0">
                    <a:solidFill>
                      <a:srgbClr val="FFC000"/>
                    </a:solidFill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sz="2400" baseline="-25000" dirty="0">
                    <a:solidFill>
                      <a:srgbClr val="FF00FF"/>
                    </a:solidFill>
                  </a:rPr>
                  <a:t>∃</a:t>
                </a:r>
                <a:r>
                  <a:rPr lang="en-US" sz="2400" dirty="0">
                    <a:solidFill>
                      <a:srgbClr val="FFC000"/>
                    </a:solidFill>
                  </a:rPr>
                  <a:t>)</a:t>
                </a:r>
                <a:r>
                  <a:rPr lang="en-US" sz="2400" dirty="0"/>
                  <a:t>  is quite reasonable.</a:t>
                </a:r>
              </a:p>
            </p:txBody>
          </p:sp>
        </mc:Choice>
        <mc:Fallback xmlns="">
          <p:sp>
            <p:nvSpPr>
              <p:cNvPr id="27" name="AutoShape 8">
                <a:extLst>
                  <a:ext uri="{FF2B5EF4-FFF2-40B4-BE49-F238E27FC236}">
                    <a16:creationId xmlns:a16="http://schemas.microsoft.com/office/drawing/2014/main" id="{9691EC1A-C6EE-4CCF-89E1-8A0E16CA599C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05000" y="2286000"/>
                <a:ext cx="6400800" cy="1905000"/>
              </a:xfrm>
              <a:prstGeom prst="wedgeRectCallout">
                <a:avLst>
                  <a:gd name="adj1" fmla="val -54107"/>
                  <a:gd name="adj2" fmla="val -46732"/>
                </a:avLst>
              </a:prstGeom>
              <a:blipFill>
                <a:blip r:embed="rId5"/>
                <a:stretch>
                  <a:fillRect t="-1567" b="-6897"/>
                </a:stretch>
              </a:blipFill>
              <a:ln w="38100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4492453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Formal Proof System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1103F6-0336-4B2E-AD4C-C0D1365FBCD6}"/>
                  </a:ext>
                </a:extLst>
              </p:cNvPr>
              <p:cNvSpPr/>
              <p:nvPr/>
            </p:nvSpPr>
            <p:spPr>
              <a:xfrm>
                <a:off x="85163" y="762000"/>
                <a:ext cx="9592237" cy="474591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lvl="5" indent="-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Hilbert Proof:</a:t>
                </a:r>
              </a:p>
              <a:p>
                <a:pPr marL="800100" lvl="6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Each line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has meaning </a:t>
                </a:r>
              </a:p>
              <a:p>
                <a:pPr lvl="0" algn="l" eaLnBrk="0" hangingPunct="0">
                  <a:spcBef>
                    <a:spcPct val="20000"/>
                  </a:spcBef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00E7E7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00FF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Monotype Corsiva" panose="03010101010201010101" pitchFamily="66" charset="0"/>
                  </a:rPr>
                  <a:t>M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4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[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CA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].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800100" lvl="1" indent="-342900" algn="l" eaLnBrk="0" hangingPunct="0">
                  <a:spcBef>
                    <a:spcPct val="2000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Each line follows from what comes before.</a:t>
                </a:r>
                <a:endParaRPr lang="en-US" altLang="en-US" sz="2400" dirty="0">
                  <a:solidFill>
                    <a:srgbClr val="FFC000"/>
                  </a:solidFill>
                  <a:latin typeface="Symbol" pitchFamily="18" charset="2"/>
                  <a:sym typeface="Symbol" panose="05050102010706020507" pitchFamily="18" charset="2"/>
                </a:endParaRPr>
              </a:p>
              <a:p>
                <a:pPr lvl="1" algn="l" eaLnBrk="0" hangingPunct="0">
                  <a:spcBef>
                    <a:spcPct val="20000"/>
                  </a:spcBef>
                  <a:defRPr/>
                </a:pP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</a:t>
                </a:r>
                <a:r>
                  <a:rPr lang="en-US" altLang="en-US" sz="2400" dirty="0" err="1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ie</a:t>
                </a: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“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From line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olidFill>
                      <a:srgbClr val="FFFFFF"/>
                    </a:solidFill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>
                    <a:solidFill>
                      <a:srgbClr val="FFFFFF"/>
                    </a:solidFill>
                  </a:rPr>
                  <a:t>line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”</a:t>
                </a: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400" dirty="0"/>
                  <a:t>.</a:t>
                </a:r>
                <a:endPara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457200" lvl="5" indent="-4572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Lemmas/Theorems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: </a:t>
                </a:r>
              </a:p>
              <a:p>
                <a:pPr marL="800100" lvl="6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Starting with all propositional tautologies (See  slides)</a:t>
                </a:r>
                <a:r>
                  <a:rPr lang="en-US" altLang="en-US" sz="2400" dirty="0"/>
                  <a:t>.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 </a:t>
                </a:r>
              </a:p>
              <a:p>
                <a:pPr marL="800100" lvl="6" indent="-342900" fontAlgn="base">
                  <a:spcBef>
                    <a:spcPct val="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Prove and use lemmas via substitutions</a:t>
                </a:r>
                <a:r>
                  <a:rPr lang="en-US" altLang="en-US" sz="2400" dirty="0"/>
                  <a:t>.</a:t>
                </a:r>
                <a:endParaRPr lang="en-CA" altLang="en-US" sz="240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Deduction </a:t>
                </a:r>
                <a:r>
                  <a:rPr lang="el-GR" alt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αβ</a:t>
                </a:r>
                <a:r>
                  <a:rPr lang="en-CA" alt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: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Assume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, prove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β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, conclude </a:t>
                </a:r>
                <a:r>
                  <a:rPr lang="el-GR" altLang="en-US" sz="2400" dirty="0">
                    <a:solidFill>
                      <a:schemeClr val="accent1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αβ</a:t>
                </a:r>
                <a:r>
                  <a:rPr lang="en-US" altLang="en-US" sz="2400" dirty="0"/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>
                    <a:solidFill>
                      <a:schemeClr val="tx2"/>
                    </a:solidFill>
                  </a:rPr>
                  <a:t>Rules (Adding/Removing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chemeClr val="tx2"/>
                    </a:solidFill>
                  </a:rPr>
                  <a:t>/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$):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400" dirty="0"/>
                  <a:t>These help define and to work with quantifiers.</a:t>
                </a:r>
              </a:p>
            </p:txBody>
          </p:sp>
        </mc:Choice>
        <mc:Fallback xmlns="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1103F6-0336-4B2E-AD4C-C0D1365F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163" y="762000"/>
                <a:ext cx="9592237" cy="4745915"/>
              </a:xfrm>
              <a:prstGeom prst="rect">
                <a:avLst/>
              </a:prstGeom>
              <a:blipFill>
                <a:blip r:embed="rId3"/>
                <a:stretch>
                  <a:fillRect l="-889" t="-1027" b="-192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911243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Formal Proof System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FFDD8-12DC-4640-8670-E2856E05B508}"/>
              </a:ext>
            </a:extLst>
          </p:cNvPr>
          <p:cNvSpPr/>
          <p:nvPr/>
        </p:nvSpPr>
        <p:spPr>
          <a:xfrm>
            <a:off x="85163" y="2808744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Lemmas/Theorems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</a:p>
          <a:p>
            <a:pPr marL="8001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Starting with all propositional tautologies (See  slides)</a:t>
            </a:r>
            <a:r>
              <a:rPr lang="en-US" altLang="en-US" sz="2400" dirty="0"/>
              <a:t>.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marL="8001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Prove and use lemmas via substitutions</a:t>
            </a:r>
            <a:r>
              <a:rPr lang="en-US" altLang="en-US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26D13FA-040C-476A-8AD9-159D6CF5593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1322" r="637"/>
          <a:stretch/>
        </p:blipFill>
        <p:spPr>
          <a:xfrm>
            <a:off x="3281434" y="2524081"/>
            <a:ext cx="5797796" cy="4263906"/>
          </a:xfrm>
          <a:prstGeom prst="rect">
            <a:avLst/>
          </a:prstGeom>
        </p:spPr>
      </p:pic>
      <p:sp>
        <p:nvSpPr>
          <p:cNvPr id="7" name="AutoShape 35">
            <a:extLst>
              <a:ext uri="{FF2B5EF4-FFF2-40B4-BE49-F238E27FC236}">
                <a16:creationId xmlns:a16="http://schemas.microsoft.com/office/drawing/2014/main" id="{E07DBDC4-253A-49E8-8555-4E1697DBDFE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1" y="1098696"/>
            <a:ext cx="2895600" cy="882504"/>
          </a:xfrm>
          <a:prstGeom prst="wedgeRoundRectCallout">
            <a:avLst>
              <a:gd name="adj1" fmla="val 28087"/>
              <a:gd name="adj2" fmla="val 63461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228600" marR="0" lvl="6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Think of and prove your own. </a:t>
            </a:r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35DA8BFD-3E6F-47CE-B3DE-B934BF8BA69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35383" y="1641577"/>
            <a:ext cx="1223454" cy="1239990"/>
            <a:chOff x="2065" y="1551"/>
            <a:chExt cx="1628" cy="1988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F0F8B8F7-9AB5-4580-9263-B24F3E2D77E1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CAFCBC11-AC28-434A-B01D-D250BAC30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7FC2301E-8769-4712-98B7-1015AB38667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A55337FC-C4D0-40FA-9575-E6C77AD367B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C86350DC-DD74-49A3-A74F-BFA8C5831081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75B330D3-1710-40C5-A4AE-858607E4338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757CD034-F275-4CC4-8A40-9CA0CCA6A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C52B5123-05C4-45AE-97CD-CD4CEF040100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22F40322-B3E4-462D-BE8C-7DB8F45DB238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08920B54-C871-497C-9FFD-9D4B968FE44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B96F95FE-0F88-463F-A5EF-F0231BB50FC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1A7B81FD-A5DF-4CA8-A006-8AEEDD1556A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4B92B303-423D-42A3-9B5E-62392BD31E0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D82DB533-37DA-4165-A904-1376B5FBDCB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E6E4A2BC-676A-4ECF-8AC8-FD36AB3993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1718792C-D4C1-4A98-B229-5A2298BFC4BC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CAECAE53-A780-469F-A7B9-9B426BBEB222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28515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52400" y="979944"/>
            <a:ext cx="9753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Four Types of Lemmas/Theorems: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Formal Proof System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905000" y="468848"/>
            <a:ext cx="50292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CA" altLang="en-US" sz="32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Lemmas via Substitutions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533400" y="1470013"/>
          <a:ext cx="7772400" cy="249238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90800">
                  <a:extLst>
                    <a:ext uri="{9D8B030D-6E8A-4147-A177-3AD203B41FA5}">
                      <a16:colId xmlns:a16="http://schemas.microsoft.com/office/drawing/2014/main" val="2796976030"/>
                    </a:ext>
                  </a:extLst>
                </a:gridCol>
                <a:gridCol w="2737449">
                  <a:extLst>
                    <a:ext uri="{9D8B030D-6E8A-4147-A177-3AD203B41FA5}">
                      <a16:colId xmlns:a16="http://schemas.microsoft.com/office/drawing/2014/main" val="530363837"/>
                    </a:ext>
                  </a:extLst>
                </a:gridCol>
                <a:gridCol w="2444151">
                  <a:extLst>
                    <a:ext uri="{9D8B030D-6E8A-4147-A177-3AD203B41FA5}">
                      <a16:colId xmlns:a16="http://schemas.microsoft.com/office/drawing/2014/main" val="4136014582"/>
                    </a:ext>
                  </a:extLst>
                </a:gridCol>
              </a:tblGrid>
              <a:tr h="44281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Lemmas</a:t>
                      </a: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</a:t>
                      </a:r>
                      <a:r>
                        <a:rPr lang="en-CA" sz="2400" baseline="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in true/false</a:t>
                      </a:r>
                      <a:endParaRPr lang="en-CA" sz="2400" dirty="0"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2400" dirty="0"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Sub in object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1271414"/>
                  </a:ext>
                </a:extLst>
              </a:tr>
              <a:tr h="797071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Receiving</a:t>
                      </a:r>
                      <a:r>
                        <a:rPr lang="en-CA" sz="24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sub is a tautology</a:t>
                      </a:r>
                      <a:endParaRPr lang="en-C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 </a:t>
                      </a:r>
                      <a:r>
                        <a:rPr lang="el-GR" altLang="en-US" sz="2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CA" altLang="en-US" sz="2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(P,Q)</a:t>
                      </a:r>
                      <a:br>
                        <a:rPr lang="en-CA" altLang="en-US" sz="2400" dirty="0">
                          <a:solidFill>
                            <a:schemeClr val="bg2"/>
                          </a:solidFill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,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n-CA" altLang="en-US" sz="2400" dirty="0" err="1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x,y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), </a:t>
                      </a:r>
                      <a:b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,t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37713907"/>
                  </a:ext>
                </a:extLst>
              </a:tr>
              <a:tr h="1212227">
                <a:tc>
                  <a:txBody>
                    <a:bodyPr/>
                    <a:lstStyle/>
                    <a:p>
                      <a:pPr algn="ctr"/>
                      <a:r>
                        <a:rPr lang="en-CA" sz="2400" b="1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Being subbed are</a:t>
                      </a:r>
                      <a:r>
                        <a:rPr lang="en-CA" sz="2400" b="1" baseline="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</a:rPr>
                        <a:t> equivalent</a:t>
                      </a:r>
                      <a:endParaRPr lang="en-CA" sz="2400" b="1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</a:endParaRPr>
                    </a:p>
                  </a:txBody>
                  <a:tcPr>
                    <a:solidFill>
                      <a:srgbClr val="FF99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8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n-CA" altLang="en-US" sz="2400" dirty="0" err="1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iff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 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/>
                      </a:r>
                      <a:b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</a:b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CA" altLang="en-US" sz="2400" dirty="0" err="1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iff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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β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endParaRPr lang="en-CA" sz="2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lvl="3" indent="-914400" algn="ctr"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 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=t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endParaRPr lang="en-CA" altLang="en-US" sz="2400" dirty="0">
                        <a:cs typeface="Times New Roman" panose="02020603050405020304" pitchFamily="18" charset="0"/>
                        <a:sym typeface="Symbol" panose="05050102010706020507" pitchFamily="18" charset="2"/>
                      </a:endParaRPr>
                    </a:p>
                    <a:p>
                      <a:pPr marL="0" lvl="3" indent="-914400" algn="ctr">
                        <a:defRPr/>
                      </a:pP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then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</a:t>
                      </a:r>
                      <a:r>
                        <a:rPr lang="en-CA" altLang="en-US" sz="2400" dirty="0" err="1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iff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r>
                        <a:rPr lang="el-GR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α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(t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</a:p>
                    <a:p>
                      <a:pPr marL="0" marR="0" lvl="3" indent="-91440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CA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and f(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1</a:t>
                      </a:r>
                      <a:r>
                        <a:rPr lang="en-CA" altLang="en-US" sz="24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 = f(t</a:t>
                      </a:r>
                      <a:r>
                        <a:rPr lang="en-CA" altLang="en-US" sz="2400" baseline="-2500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2</a:t>
                      </a:r>
                      <a:r>
                        <a:rPr lang="en-CA" altLang="en-US" sz="2400" baseline="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)</a:t>
                      </a:r>
                      <a:r>
                        <a:rPr lang="en-CA" sz="2400" baseline="0" dirty="0">
                          <a:cs typeface="Times New Roman" panose="02020603050405020304" pitchFamily="18" charset="0"/>
                          <a:sym typeface="Symbol" panose="05050102010706020507" pitchFamily="18" charset="2"/>
                        </a:rPr>
                        <a:t> </a:t>
                      </a:r>
                      <a:endParaRPr lang="en-CA" sz="24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9623900"/>
                  </a:ext>
                </a:extLst>
              </a:tr>
            </a:tbl>
          </a:graphicData>
        </a:graphic>
      </p:graphicFrame>
      <p:sp>
        <p:nvSpPr>
          <p:cNvPr id="5" name="Rectangle 4"/>
          <p:cNvSpPr/>
          <p:nvPr/>
        </p:nvSpPr>
        <p:spPr>
          <a:xfrm>
            <a:off x="3124200" y="1935286"/>
            <a:ext cx="2724912" cy="762000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121019" y="2697285"/>
            <a:ext cx="2720982" cy="1265115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5854701" y="1935286"/>
            <a:ext cx="2438399" cy="762000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854701" y="2697284"/>
            <a:ext cx="2438399" cy="1261872"/>
          </a:xfrm>
          <a:prstGeom prst="rect">
            <a:avLst/>
          </a:prstGeom>
          <a:ln w="41275">
            <a:solidFill>
              <a:srgbClr val="FF0000"/>
            </a:solidFill>
          </a:ln>
        </p:spPr>
        <p:txBody>
          <a:bodyPr wrap="square" rtlCol="0" anchor="ctr">
            <a:spAutoFit/>
          </a:bodyPr>
          <a:lstStyle/>
          <a:p>
            <a:pPr algn="l"/>
            <a:endParaRPr lang="en-CA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DB1C42D-9C51-46C5-9861-3B6E7EDADD46}"/>
              </a:ext>
            </a:extLst>
          </p:cNvPr>
          <p:cNvSpPr/>
          <p:nvPr/>
        </p:nvSpPr>
        <p:spPr>
          <a:xfrm>
            <a:off x="623048" y="4114800"/>
            <a:ext cx="77724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</a:rPr>
              <a:t>Modus Ponens: 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</a:rPr>
              <a:t>&amp;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Wingdings" panose="05000000000000000000" pitchFamily="2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Equality: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</a:t>
            </a:r>
            <a:r>
              <a:rPr lang="en-CA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=t</a:t>
            </a:r>
            <a:r>
              <a:rPr lang="en-CA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means that the two terms evaluate to</a:t>
            </a:r>
          </a:p>
          <a:p>
            <a:pPr marL="457200" lvl="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the same object from the universe </a:t>
            </a:r>
          </a:p>
          <a:p>
            <a:pPr marL="8001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Axioms: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x=x,  x=y 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y=z,  and (x=y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y=z)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x=z</a:t>
            </a: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US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36376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10" grpId="0" animBg="1"/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Formal Proof System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FFDD8-12DC-4640-8670-E2856E05B508}"/>
              </a:ext>
            </a:extLst>
          </p:cNvPr>
          <p:cNvSpPr/>
          <p:nvPr/>
        </p:nvSpPr>
        <p:spPr>
          <a:xfrm>
            <a:off x="85163" y="2808744"/>
            <a:ext cx="95922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lvl="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001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Deduction 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Assume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prove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conclude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αβ</a:t>
            </a:r>
            <a:r>
              <a:rPr lang="en-US" altLang="en-US" sz="2400" dirty="0"/>
              <a:t>.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E6C506DC-9B6C-4992-8840-6E4A43CADF92}"/>
              </a:ext>
            </a:extLst>
          </p:cNvPr>
          <p:cNvSpPr/>
          <p:nvPr/>
        </p:nvSpPr>
        <p:spPr>
          <a:xfrm>
            <a:off x="1228163" y="4919008"/>
            <a:ext cx="402963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Goal is to prove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endParaRPr kumimoji="0" lang="en-CA" alt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assumption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…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       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Wingdings" panose="05000000000000000000" pitchFamily="2" charset="2"/>
              </a:rPr>
              <a:t>conclusion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1FB2FF34-CCD4-408A-A2D3-DE7852779A20}"/>
              </a:ext>
            </a:extLst>
          </p:cNvPr>
          <p:cNvSpPr/>
          <p:nvPr/>
        </p:nvSpPr>
        <p:spPr bwMode="auto">
          <a:xfrm>
            <a:off x="3050271" y="5334103"/>
            <a:ext cx="385419" cy="347057"/>
          </a:xfrm>
          <a:prstGeom prst="ellipse">
            <a:avLst/>
          </a:prstGeom>
          <a:noFill/>
          <a:ln w="254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/>
          </a:ln>
          <a:effectLst/>
        </p:spPr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" name="AutoShape 35">
            <a:extLst>
              <a:ext uri="{FF2B5EF4-FFF2-40B4-BE49-F238E27FC236}">
                <a16:creationId xmlns:a16="http://schemas.microsoft.com/office/drawing/2014/main" id="{FA3AF101-0657-4402-8FC1-1804A88E2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7412" y="1716612"/>
            <a:ext cx="3232149" cy="603404"/>
          </a:xfrm>
          <a:prstGeom prst="wedgeRoundRectCallout">
            <a:avLst>
              <a:gd name="adj1" fmla="val 53188"/>
              <a:gd name="adj2" fmla="val 64041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Note the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on the </a:t>
            </a:r>
            <a:r>
              <a:rPr kumimoji="0" lang="en-CA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99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7" name="Group 29">
            <a:extLst>
              <a:ext uri="{FF2B5EF4-FFF2-40B4-BE49-F238E27FC236}">
                <a16:creationId xmlns:a16="http://schemas.microsoft.com/office/drawing/2014/main" id="{D82A540B-47BF-4643-B524-CBC8C9341E9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835383" y="1641577"/>
            <a:ext cx="1223454" cy="1239990"/>
            <a:chOff x="2065" y="1551"/>
            <a:chExt cx="1628" cy="1988"/>
          </a:xfrm>
        </p:grpSpPr>
        <p:sp>
          <p:nvSpPr>
            <p:cNvPr id="8" name="Freeform 30">
              <a:extLst>
                <a:ext uri="{FF2B5EF4-FFF2-40B4-BE49-F238E27FC236}">
                  <a16:creationId xmlns:a16="http://schemas.microsoft.com/office/drawing/2014/main" id="{3B74E642-1150-4596-8E14-B5F6281D6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9" name="Freeform 31">
              <a:extLst>
                <a:ext uri="{FF2B5EF4-FFF2-40B4-BE49-F238E27FC236}">
                  <a16:creationId xmlns:a16="http://schemas.microsoft.com/office/drawing/2014/main" id="{595DBE21-65B9-4691-A879-3D81CE82729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0" name="Freeform 32">
              <a:extLst>
                <a:ext uri="{FF2B5EF4-FFF2-40B4-BE49-F238E27FC236}">
                  <a16:creationId xmlns:a16="http://schemas.microsoft.com/office/drawing/2014/main" id="{F9C77D38-9934-4D31-95C8-44A5D6B4C45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33">
              <a:extLst>
                <a:ext uri="{FF2B5EF4-FFF2-40B4-BE49-F238E27FC236}">
                  <a16:creationId xmlns:a16="http://schemas.microsoft.com/office/drawing/2014/main" id="{288CA847-2B90-4348-AAE2-DFDD2CF6037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4">
              <a:extLst>
                <a:ext uri="{FF2B5EF4-FFF2-40B4-BE49-F238E27FC236}">
                  <a16:creationId xmlns:a16="http://schemas.microsoft.com/office/drawing/2014/main" id="{4642C14B-ED8F-4328-A245-0BE10DDF6EB6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5">
              <a:extLst>
                <a:ext uri="{FF2B5EF4-FFF2-40B4-BE49-F238E27FC236}">
                  <a16:creationId xmlns:a16="http://schemas.microsoft.com/office/drawing/2014/main" id="{463E817B-F073-42B9-83DF-9B0E23B4A60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6">
              <a:extLst>
                <a:ext uri="{FF2B5EF4-FFF2-40B4-BE49-F238E27FC236}">
                  <a16:creationId xmlns:a16="http://schemas.microsoft.com/office/drawing/2014/main" id="{5448AFE5-9436-4C99-8026-5064B9E109D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7">
              <a:extLst>
                <a:ext uri="{FF2B5EF4-FFF2-40B4-BE49-F238E27FC236}">
                  <a16:creationId xmlns:a16="http://schemas.microsoft.com/office/drawing/2014/main" id="{34230F5F-4561-4ABE-B4A4-B5763825AE8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8">
              <a:extLst>
                <a:ext uri="{FF2B5EF4-FFF2-40B4-BE49-F238E27FC236}">
                  <a16:creationId xmlns:a16="http://schemas.microsoft.com/office/drawing/2014/main" id="{A5D779B4-66CB-4364-B7DF-FBCA330A7BE9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9">
              <a:extLst>
                <a:ext uri="{FF2B5EF4-FFF2-40B4-BE49-F238E27FC236}">
                  <a16:creationId xmlns:a16="http://schemas.microsoft.com/office/drawing/2014/main" id="{CFEC4A4C-4151-47AA-A103-EBBA3647171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40">
              <a:extLst>
                <a:ext uri="{FF2B5EF4-FFF2-40B4-BE49-F238E27FC236}">
                  <a16:creationId xmlns:a16="http://schemas.microsoft.com/office/drawing/2014/main" id="{669F96B7-5E80-4A10-B8CD-13E417B592A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41">
              <a:extLst>
                <a:ext uri="{FF2B5EF4-FFF2-40B4-BE49-F238E27FC236}">
                  <a16:creationId xmlns:a16="http://schemas.microsoft.com/office/drawing/2014/main" id="{D9A69B8A-5564-436B-B31E-CBD2C6FC87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42">
              <a:extLst>
                <a:ext uri="{FF2B5EF4-FFF2-40B4-BE49-F238E27FC236}">
                  <a16:creationId xmlns:a16="http://schemas.microsoft.com/office/drawing/2014/main" id="{5F65F762-7717-4F10-8D67-DC8BCC8143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3">
              <a:extLst>
                <a:ext uri="{FF2B5EF4-FFF2-40B4-BE49-F238E27FC236}">
                  <a16:creationId xmlns:a16="http://schemas.microsoft.com/office/drawing/2014/main" id="{D4847126-C79B-4626-9E38-7A9FC5C101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4">
              <a:extLst>
                <a:ext uri="{FF2B5EF4-FFF2-40B4-BE49-F238E27FC236}">
                  <a16:creationId xmlns:a16="http://schemas.microsoft.com/office/drawing/2014/main" id="{120BF7BC-7717-4030-9E02-78F9402DC75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5">
              <a:extLst>
                <a:ext uri="{FF2B5EF4-FFF2-40B4-BE49-F238E27FC236}">
                  <a16:creationId xmlns:a16="http://schemas.microsoft.com/office/drawing/2014/main" id="{8DD4295D-1827-411E-849A-44F55B3C54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6">
              <a:extLst>
                <a:ext uri="{FF2B5EF4-FFF2-40B4-BE49-F238E27FC236}">
                  <a16:creationId xmlns:a16="http://schemas.microsoft.com/office/drawing/2014/main" id="{11149743-D729-4A12-85B9-3B33AC28867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6268484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Formal Proof System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9FFFDD8-12DC-4640-8670-E2856E05B508}"/>
              </a:ext>
            </a:extLst>
          </p:cNvPr>
          <p:cNvSpPr/>
          <p:nvPr/>
        </p:nvSpPr>
        <p:spPr>
          <a:xfrm>
            <a:off x="85163" y="2808744"/>
            <a:ext cx="9592237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5" indent="-4572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lvl="6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00100" lvl="6" indent="-342900" fontAlgn="base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endParaRPr lang="en-US" altLang="en-US" sz="2400" dirty="0"/>
          </a:p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chemeClr val="tx2"/>
                </a:solidFill>
              </a:rPr>
              <a:t>Rules (Adding/Removing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chemeClr val="tx2"/>
                </a:solidFill>
              </a:rPr>
              <a:t>/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$):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/>
              <a:t>These help define and to work with quantifiers.</a:t>
            </a:r>
          </a:p>
        </p:txBody>
      </p:sp>
    </p:spTree>
    <p:extLst>
      <p:ext uri="{BB962C8B-B14F-4D97-AF65-F5344CB8AC3E}">
        <p14:creationId xmlns:p14="http://schemas.microsoft.com/office/powerpoint/2010/main" val="3058409813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1103F6-0336-4B2E-AD4C-C0D1365FBCD6}"/>
                  </a:ext>
                </a:extLst>
              </p:cNvPr>
              <p:cNvSpPr/>
              <p:nvPr/>
            </p:nvSpPr>
            <p:spPr>
              <a:xfrm>
                <a:off x="304800" y="642402"/>
                <a:ext cx="9592237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Removing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": </a:t>
                </a:r>
                <a:r>
                  <a:rPr lang="en-US" altLang="en-US" sz="2400" dirty="0"/>
                  <a:t>From line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(term)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eg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). </a:t>
                </a:r>
                <a:endPara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800100" lvl="1" indent="-342900" algn="l"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states that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is true for every value of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800100" lvl="1" indent="-342900" algn="l"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We don’t know which object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term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represents in our model.</a:t>
                </a:r>
              </a:p>
              <a:p>
                <a:pPr marL="800100" lvl="1" indent="-342900" algn="l"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But whichever,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(term)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is true.</a:t>
                </a:r>
              </a:p>
              <a:p>
                <a:pPr marL="800100" lvl="1" indent="-342900" algn="l"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2000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Eg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term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is also fine because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                               </a:t>
                </a:r>
                <a:endParaRPr lang="en-CA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Adding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": </a:t>
                </a:r>
                <a:r>
                  <a:rPr lang="en-US" altLang="en-US" sz="2400" dirty="0"/>
                  <a:t>From line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CA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is not true, but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is.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Cannot be done for fixed x</a:t>
                </a:r>
                <a:r>
                  <a:rPr lang="en-US" altLang="en-US" sz="2000" baseline="-25000" dirty="0">
                    <a:solidFill>
                      <a:srgbClr val="FF0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or </a:t>
                </a:r>
                <a:r>
                  <a:rPr lang="en-CA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Removing 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</a:t>
                </a:r>
                <a:r>
                  <a:rPr lang="en-US" altLang="en-US" sz="2400" dirty="0"/>
                  <a:t>From line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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is not true,</a:t>
                </a:r>
                <a:endPara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but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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000" dirty="0">
                        <a:solidFill>
                          <a:srgbClr val="FFC000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000" baseline="-25000" dirty="0">
                        <a:solidFill>
                          <a:srgbClr val="FFC000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(x,y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Note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depends on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Adding 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</a:t>
                </a:r>
                <a:r>
                  <a:rPr lang="en-US" altLang="en-US" sz="2400" dirty="0"/>
                  <a:t>From line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(term)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(y)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If  </a:t>
                </a:r>
                <a:r>
                  <a:rPr lang="el-GR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(t) is true for some term t, then there exists a y for which it is true.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</a:t>
                </a:r>
                <a:r>
                  <a:rPr lang="en-US" sz="2000" dirty="0"/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)))</a:t>
                </a:r>
                <a:endParaRPr lang="en-CA" altLang="en-US" sz="2000" dirty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Cannot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be done if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term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depends x bound with </a:t>
                </a:r>
                <a:r>
                  <a:rPr lang="en-US" altLang="en-US" sz="2000" dirty="0"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x, because </a:t>
                </a:r>
              </a:p>
              <a:p>
                <a:pPr lvl="1" algn="l">
                  <a:defRPr/>
                </a:pP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QC(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x,term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x,term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olidFill>
                      <a:srgbClr val="FFC000"/>
                    </a:solidFill>
                  </a:rPr>
                  <a:t>⇸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Negating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"&amp;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</a:t>
                </a:r>
                <a:r>
                  <a:rPr lang="el-GR" altLang="en-US" sz="24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 smtClean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(x)   </a:t>
                </a:r>
                <a:r>
                  <a:rPr lang="en-US" altLang="en-US" sz="2400" dirty="0" err="1">
                    <a:solidFill>
                      <a:srgbClr val="FFC000"/>
                    </a:solidFill>
                    <a:sym typeface="Symbol" panose="05050102010706020507" pitchFamily="18" charset="2"/>
                  </a:rPr>
                  <a:t>iff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4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(x) </a:t>
                </a: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1103F6-0336-4B2E-AD4C-C0D1365F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42402"/>
                <a:ext cx="9592237" cy="6063198"/>
              </a:xfrm>
              <a:prstGeom prst="rect">
                <a:avLst/>
              </a:prstGeom>
              <a:blipFill>
                <a:blip r:embed="rId3"/>
                <a:stretch>
                  <a:fillRect l="-826" t="-905" b="-13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Formal Proof System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125580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543818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sz="3200" kern="0" dirty="0">
                <a:solidFill>
                  <a:srgbClr val="FFFF00"/>
                </a:solidFill>
                <a:latin typeface="Times New Roman"/>
              </a:rPr>
              <a:t>Proof Systems, Tautologies, and Lemmas</a:t>
            </a:r>
            <a:endParaRPr kumimoji="0" lang="en-CA" altLang="en-US" sz="32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</a:endParaRPr>
          </a:p>
        </p:txBody>
      </p:sp>
      <p:pic>
        <p:nvPicPr>
          <p:cNvPr id="5" name="Picture 5" descr="j0116172">
            <a:extLst>
              <a:ext uri="{FF2B5EF4-FFF2-40B4-BE49-F238E27FC236}">
                <a16:creationId xmlns:a16="http://schemas.microsoft.com/office/drawing/2014/main" id="{D34D07FA-F0C6-47E8-90BD-F4E8B6943A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96127" y="5410200"/>
            <a:ext cx="960000" cy="13058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AutoShape 35">
            <a:extLst>
              <a:ext uri="{FF2B5EF4-FFF2-40B4-BE49-F238E27FC236}">
                <a16:creationId xmlns:a16="http://schemas.microsoft.com/office/drawing/2014/main" id="{1F25FD79-79C6-4865-88D2-39DEA217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4481300"/>
            <a:ext cx="6400800" cy="1309900"/>
          </a:xfrm>
          <a:prstGeom prst="wedgeRoundRectCallout">
            <a:avLst>
              <a:gd name="adj1" fmla="val -31429"/>
              <a:gd name="adj2" fmla="val 56113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Proof technique is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CA" sz="2400" dirty="0">
                <a:solidFill>
                  <a:schemeClr val="tx2"/>
                </a:solidFill>
              </a:rPr>
              <a:t>Modus Ponens: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Deduction:</a:t>
            </a:r>
            <a:endParaRPr lang="en-US" altLang="en-US" sz="2400" dirty="0">
              <a:cs typeface="Times New Roman" panose="02020603050405020304" pitchFamily="18" charset="0"/>
            </a:endParaRP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>
              <a:cs typeface="Times New Roman" panose="02020603050405020304" pitchFamily="18" charset="0"/>
            </a:endParaRPr>
          </a:p>
        </p:txBody>
      </p:sp>
      <p:grpSp>
        <p:nvGrpSpPr>
          <p:cNvPr id="66" name="Group 65"/>
          <p:cNvGrpSpPr/>
          <p:nvPr/>
        </p:nvGrpSpPr>
        <p:grpSpPr>
          <a:xfrm>
            <a:off x="197738" y="381000"/>
            <a:ext cx="4983862" cy="1710010"/>
            <a:chOff x="197738" y="381000"/>
            <a:chExt cx="4983862" cy="1710010"/>
          </a:xfrm>
        </p:grpSpPr>
        <p:sp>
          <p:nvSpPr>
            <p:cNvPr id="17" name="Text Box 21">
              <a:extLst>
                <a:ext uri="{FF2B5EF4-FFF2-40B4-BE49-F238E27FC236}">
                  <a16:creationId xmlns:a16="http://schemas.microsoft.com/office/drawing/2014/main" id="{B431B4AB-EE15-4A7B-86FB-15DF0D6842E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0049" y="828910"/>
              <a:ext cx="1736373" cy="120032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sz="1800" dirty="0">
                  <a:solidFill>
                    <a:schemeClr val="tx2"/>
                  </a:solidFill>
                </a:rPr>
                <a:t>Modus Ponens:</a:t>
              </a:r>
              <a:endParaRPr lang="en-US" sz="1800" dirty="0">
                <a:solidFill>
                  <a:schemeClr val="tx2"/>
                </a:solidFill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Tautologies:       </a:t>
              </a:r>
              <a:endParaRPr lang="en-US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1800" dirty="0"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Lemmas:            </a:t>
              </a:r>
              <a:endParaRPr lang="en-US" altLang="en-US" sz="1800" dirty="0">
                <a:cs typeface="Times New Roman" panose="02020603050405020304" pitchFamily="18" charset="0"/>
              </a:endParaRPr>
            </a:p>
          </p:txBody>
        </p:sp>
        <p:sp>
          <p:nvSpPr>
            <p:cNvPr id="18" name="AutoShape 8">
              <a:extLst>
                <a:ext uri="{FF2B5EF4-FFF2-40B4-BE49-F238E27FC236}">
                  <a16:creationId xmlns:a16="http://schemas.microsoft.com/office/drawing/2014/main" id="{BC9BDAE6-B6F5-4CC4-82E3-40E86890952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74648" y="787043"/>
              <a:ext cx="4806952" cy="1303967"/>
            </a:xfrm>
            <a:prstGeom prst="wedgeRectCallout">
              <a:avLst>
                <a:gd name="adj1" fmla="val -37451"/>
                <a:gd name="adj2" fmla="val 47827"/>
              </a:avLst>
            </a:prstGeom>
            <a:noFill/>
            <a:ln w="38100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endParaRPr lang="en-US" altLang="en-US" sz="2000" dirty="0"/>
            </a:p>
          </p:txBody>
        </p:sp>
        <p:sp>
          <p:nvSpPr>
            <p:cNvPr id="19" name="Rectangle 18">
              <a:extLst>
                <a:ext uri="{FF2B5EF4-FFF2-40B4-BE49-F238E27FC236}">
                  <a16:creationId xmlns:a16="http://schemas.microsoft.com/office/drawing/2014/main" id="{929AF5DD-A389-4AC4-B4A3-42F64F3AABF3}"/>
                </a:ext>
              </a:extLst>
            </p:cNvPr>
            <p:cNvSpPr/>
            <p:nvPr/>
          </p:nvSpPr>
          <p:spPr>
            <a:xfrm>
              <a:off x="197738" y="381000"/>
              <a:ext cx="2741200" cy="400110"/>
            </a:xfrm>
            <a:prstGeom prst="rect">
              <a:avLst/>
            </a:prstGeom>
            <a:ln>
              <a:noFill/>
            </a:ln>
          </p:spPr>
          <p:txBody>
            <a:bodyPr wrap="none">
              <a:spAutoFit/>
            </a:bodyPr>
            <a:lstStyle/>
            <a:p>
              <a:pPr algn="l"/>
              <a:r>
                <a:rPr lang="en-US" altLang="en-US" sz="20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Tautology</a:t>
              </a:r>
              <a:r>
                <a:rPr lang="it-IT" sz="2000" dirty="0">
                  <a:solidFill>
                    <a:srgbClr val="66FF66"/>
                  </a:solidFill>
                </a:rPr>
                <a:t> Proof System:</a:t>
              </a:r>
              <a:endParaRPr lang="en-US" sz="2000" dirty="0">
                <a:solidFill>
                  <a:srgbClr val="66FF66"/>
                </a:solidFill>
              </a:endParaRPr>
            </a:p>
          </p:txBody>
        </p:sp>
        <p:sp>
          <p:nvSpPr>
            <p:cNvPr id="21" name="Text Box 21">
              <a:extLst>
                <a:ext uri="{FF2B5EF4-FFF2-40B4-BE49-F238E27FC236}">
                  <a16:creationId xmlns:a16="http://schemas.microsoft.com/office/drawing/2014/main" id="{AD6F42CD-2A50-42B9-A6B1-1A0BCB68F4B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145443" y="841789"/>
              <a:ext cx="2996974" cy="1200329"/>
            </a:xfrm>
            <a:prstGeom prst="rect">
              <a:avLst/>
            </a:prstGeom>
            <a:noFill/>
            <a:ln w="38100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CA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F</a:t>
              </a:r>
              <a:r>
                <a:rPr lang="en-CA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rom</a:t>
              </a:r>
              <a:r>
                <a:rPr lang="en-US" sz="18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 </a:t>
              </a:r>
              <a:r>
                <a:rPr lang="el-GR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 </a:t>
              </a:r>
              <a:r>
                <a:rPr lang="en-CA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and</a:t>
              </a:r>
              <a:r>
                <a:rPr lang="en-US" altLang="en-US" sz="18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 </a:t>
              </a:r>
              <a:r>
                <a:rPr lang="el-GR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γ</a:t>
              </a:r>
              <a:r>
                <a:rPr lang="en-US" altLang="en-US" sz="1800" dirty="0">
                  <a:solidFill>
                    <a:srgbClr val="FFFFFF"/>
                  </a:solidFill>
                  <a:cs typeface="Times New Roman" panose="02020603050405020304" pitchFamily="18" charset="0"/>
                </a:rPr>
                <a:t>, conclude</a:t>
              </a:r>
              <a:r>
                <a:rPr lang="en-CA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18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1800" dirty="0">
                  <a:cs typeface="Times New Roman" panose="02020603050405020304" pitchFamily="18" charset="0"/>
                </a:rPr>
                <a:t>.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Once proved can be used.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800" dirty="0"/>
                <a:t>Used to define </a:t>
              </a:r>
              <a:r>
                <a:rPr lang="en-US" altLang="en-US" sz="1800" dirty="0">
                  <a:solidFill>
                    <a:srgbClr val="FFC000"/>
                  </a:solidFill>
                  <a:sym typeface="Symbol" panose="05050102010706020507" pitchFamily="18" charset="2"/>
                </a:rPr>
                <a:t>{, ,,</a:t>
              </a:r>
              <a:r>
                <a:rPr lang="en-US" altLang="en-US" sz="1800" dirty="0" err="1">
                  <a:solidFill>
                    <a:srgbClr val="FFC000"/>
                  </a:solidFill>
                  <a:sym typeface="Symbol" panose="05050102010706020507" pitchFamily="18" charset="2"/>
                </a:rPr>
                <a:t>iff</a:t>
              </a:r>
              <a:r>
                <a:rPr lang="en-US" altLang="en-US" sz="1800" dirty="0">
                  <a:solidFill>
                    <a:srgbClr val="FFC000"/>
                  </a:solidFill>
                  <a:sym typeface="Symbol" panose="05050102010706020507" pitchFamily="18" charset="2"/>
                </a:rPr>
                <a:t>,</a:t>
              </a:r>
              <a:r>
                <a:rPr lang="en-US" altLang="en-US" sz="1800" dirty="0">
                  <a:solidFill>
                    <a:srgbClr val="FFC000"/>
                  </a:solidFill>
                </a:rPr>
                <a:t>}</a:t>
              </a:r>
              <a:endParaRPr lang="en-US" altLang="en-US" sz="1800" dirty="0">
                <a:solidFill>
                  <a:srgbClr val="FFC000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8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Once proved can be used.</a:t>
              </a:r>
              <a:endParaRPr lang="en-US" altLang="en-US" sz="1800" dirty="0">
                <a:cs typeface="Times New Roman" panose="02020603050405020304" pitchFamily="18" charset="0"/>
              </a:endParaRPr>
            </a:p>
          </p:txBody>
        </p:sp>
      </p:grpSp>
      <p:grpSp>
        <p:nvGrpSpPr>
          <p:cNvPr id="65" name="Group 64"/>
          <p:cNvGrpSpPr/>
          <p:nvPr/>
        </p:nvGrpSpPr>
        <p:grpSpPr>
          <a:xfrm>
            <a:off x="1524000" y="3712852"/>
            <a:ext cx="1176667" cy="461665"/>
            <a:chOff x="1038574" y="3927455"/>
            <a:chExt cx="1176667" cy="461665"/>
          </a:xfrm>
        </p:grpSpPr>
        <p:sp>
          <p:nvSpPr>
            <p:cNvPr id="25" name="Rectangle 24"/>
            <p:cNvSpPr/>
            <p:nvPr/>
          </p:nvSpPr>
          <p:spPr>
            <a:xfrm>
              <a:off x="1271016" y="3927455"/>
              <a:ext cx="78418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en-US" sz="24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γ</a:t>
              </a:r>
              <a:endParaRPr lang="en-CA" sz="2400" dirty="0">
                <a:solidFill>
                  <a:srgbClr val="66FF66"/>
                </a:solidFill>
              </a:endParaRPr>
            </a:p>
          </p:txBody>
        </p:sp>
        <p:sp>
          <p:nvSpPr>
            <p:cNvPr id="26" name="Right Brace 25"/>
            <p:cNvSpPr/>
            <p:nvPr/>
          </p:nvSpPr>
          <p:spPr bwMode="auto">
            <a:xfrm rot="5400000">
              <a:off x="1592037" y="3425263"/>
              <a:ext cx="69741" cy="1176667"/>
            </a:xfrm>
            <a:prstGeom prst="rightBrace">
              <a:avLst/>
            </a:prstGeom>
            <a:noFill/>
            <a:ln w="1905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 flipV="1">
            <a:off x="5867400" y="3761839"/>
            <a:ext cx="602659" cy="461665"/>
            <a:chOff x="3962400" y="2935605"/>
            <a:chExt cx="602659" cy="461665"/>
          </a:xfrm>
        </p:grpSpPr>
        <p:sp>
          <p:nvSpPr>
            <p:cNvPr id="27" name="Rectangle 26"/>
            <p:cNvSpPr/>
            <p:nvPr/>
          </p:nvSpPr>
          <p:spPr>
            <a:xfrm>
              <a:off x="4074634" y="2935605"/>
              <a:ext cx="344966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l"/>
              <a:r>
                <a:rPr lang="el-GR" altLang="en-US" sz="24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</a:t>
              </a:r>
              <a:endParaRPr lang="en-CA" sz="2400" dirty="0">
                <a:solidFill>
                  <a:srgbClr val="66FF66"/>
                </a:solidFill>
              </a:endParaRPr>
            </a:p>
          </p:txBody>
        </p:sp>
        <p:sp>
          <p:nvSpPr>
            <p:cNvPr id="28" name="Right Brace 27"/>
            <p:cNvSpPr/>
            <p:nvPr/>
          </p:nvSpPr>
          <p:spPr bwMode="auto">
            <a:xfrm rot="16200000" flipV="1">
              <a:off x="4225630" y="3039026"/>
              <a:ext cx="76200" cy="602659"/>
            </a:xfrm>
            <a:prstGeom prst="rightBrace">
              <a:avLst/>
            </a:prstGeom>
            <a:noFill/>
            <a:ln w="1905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grpSp>
        <p:nvGrpSpPr>
          <p:cNvPr id="38" name="Group 29">
            <a:extLst>
              <a:ext uri="{FF2B5EF4-FFF2-40B4-BE49-F238E27FC236}">
                <a16:creationId xmlns:a16="http://schemas.microsoft.com/office/drawing/2014/main" id="{B1709A84-946E-4851-9FF5-BFE44EB39107}"/>
              </a:ext>
            </a:extLst>
          </p:cNvPr>
          <p:cNvGrpSpPr>
            <a:grpSpLocks/>
          </p:cNvGrpSpPr>
          <p:nvPr/>
        </p:nvGrpSpPr>
        <p:grpSpPr bwMode="auto">
          <a:xfrm>
            <a:off x="8229600" y="1524000"/>
            <a:ext cx="823374" cy="795886"/>
            <a:chOff x="2065" y="1551"/>
            <a:chExt cx="1628" cy="1988"/>
          </a:xfrm>
        </p:grpSpPr>
        <p:sp>
          <p:nvSpPr>
            <p:cNvPr id="39" name="Freeform 30">
              <a:extLst>
                <a:ext uri="{FF2B5EF4-FFF2-40B4-BE49-F238E27FC236}">
                  <a16:creationId xmlns:a16="http://schemas.microsoft.com/office/drawing/2014/main" id="{AA425292-25D3-4CF5-9FD4-00ED70AC7A4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0" name="Freeform 31">
              <a:extLst>
                <a:ext uri="{FF2B5EF4-FFF2-40B4-BE49-F238E27FC236}">
                  <a16:creationId xmlns:a16="http://schemas.microsoft.com/office/drawing/2014/main" id="{451A8065-0B6B-41A6-A63A-0A061CE5065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1" name="Freeform 32">
              <a:extLst>
                <a:ext uri="{FF2B5EF4-FFF2-40B4-BE49-F238E27FC236}">
                  <a16:creationId xmlns:a16="http://schemas.microsoft.com/office/drawing/2014/main" id="{23E2E3A7-47DB-4B76-83B4-963523FF033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2" name="Freeform 33">
              <a:extLst>
                <a:ext uri="{FF2B5EF4-FFF2-40B4-BE49-F238E27FC236}">
                  <a16:creationId xmlns:a16="http://schemas.microsoft.com/office/drawing/2014/main" id="{2615811E-5B27-41A1-B61C-0A2BE144AEE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3" name="Freeform 34">
              <a:extLst>
                <a:ext uri="{FF2B5EF4-FFF2-40B4-BE49-F238E27FC236}">
                  <a16:creationId xmlns:a16="http://schemas.microsoft.com/office/drawing/2014/main" id="{2061EE95-C17F-4736-ADDF-D32259533D5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4" name="Freeform 35">
              <a:extLst>
                <a:ext uri="{FF2B5EF4-FFF2-40B4-BE49-F238E27FC236}">
                  <a16:creationId xmlns:a16="http://schemas.microsoft.com/office/drawing/2014/main" id="{1763AB4C-C8DF-4C28-8839-471B312B5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5" name="Freeform 36">
              <a:extLst>
                <a:ext uri="{FF2B5EF4-FFF2-40B4-BE49-F238E27FC236}">
                  <a16:creationId xmlns:a16="http://schemas.microsoft.com/office/drawing/2014/main" id="{B71F13ED-36E9-43D2-B69F-CD72558DD4B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6" name="Freeform 37">
              <a:extLst>
                <a:ext uri="{FF2B5EF4-FFF2-40B4-BE49-F238E27FC236}">
                  <a16:creationId xmlns:a16="http://schemas.microsoft.com/office/drawing/2014/main" id="{BE5D395D-4A25-45B0-A1ED-AE0BAEAEF46A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7" name="Freeform 38">
              <a:extLst>
                <a:ext uri="{FF2B5EF4-FFF2-40B4-BE49-F238E27FC236}">
                  <a16:creationId xmlns:a16="http://schemas.microsoft.com/office/drawing/2014/main" id="{623B3646-E650-4EE2-BB06-04E55C8667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8" name="Freeform 39">
              <a:extLst>
                <a:ext uri="{FF2B5EF4-FFF2-40B4-BE49-F238E27FC236}">
                  <a16:creationId xmlns:a16="http://schemas.microsoft.com/office/drawing/2014/main" id="{9AAF5AF6-491C-4A0B-BC49-E5803B9EC1CC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49" name="Freeform 40">
              <a:extLst>
                <a:ext uri="{FF2B5EF4-FFF2-40B4-BE49-F238E27FC236}">
                  <a16:creationId xmlns:a16="http://schemas.microsoft.com/office/drawing/2014/main" id="{1C869DA9-0E09-4B3C-AB93-B10CA36770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0" name="Freeform 41">
              <a:extLst>
                <a:ext uri="{FF2B5EF4-FFF2-40B4-BE49-F238E27FC236}">
                  <a16:creationId xmlns:a16="http://schemas.microsoft.com/office/drawing/2014/main" id="{9106CC90-AD26-47A3-81B9-92B16732DF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1" name="Freeform 42">
              <a:extLst>
                <a:ext uri="{FF2B5EF4-FFF2-40B4-BE49-F238E27FC236}">
                  <a16:creationId xmlns:a16="http://schemas.microsoft.com/office/drawing/2014/main" id="{1D340F35-1F1A-434D-A288-16818CEFD43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2" name="Freeform 43">
              <a:extLst>
                <a:ext uri="{FF2B5EF4-FFF2-40B4-BE49-F238E27FC236}">
                  <a16:creationId xmlns:a16="http://schemas.microsoft.com/office/drawing/2014/main" id="{FA438E3F-F781-4DD7-A548-26508C85675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3" name="Freeform 44">
              <a:extLst>
                <a:ext uri="{FF2B5EF4-FFF2-40B4-BE49-F238E27FC236}">
                  <a16:creationId xmlns:a16="http://schemas.microsoft.com/office/drawing/2014/main" id="{4E4F3E1E-FB2C-473C-B903-2713A72AC5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4" name="Freeform 45">
              <a:extLst>
                <a:ext uri="{FF2B5EF4-FFF2-40B4-BE49-F238E27FC236}">
                  <a16:creationId xmlns:a16="http://schemas.microsoft.com/office/drawing/2014/main" id="{E5988CD2-7C18-41A7-88C7-6F2A41A3EB8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5" name="Freeform 46">
              <a:extLst>
                <a:ext uri="{FF2B5EF4-FFF2-40B4-BE49-F238E27FC236}">
                  <a16:creationId xmlns:a16="http://schemas.microsoft.com/office/drawing/2014/main" id="{9B7A7D14-D5A2-430C-8670-FD934FAE20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56" name="AutoShape 35">
            <a:extLst>
              <a:ext uri="{FF2B5EF4-FFF2-40B4-BE49-F238E27FC236}">
                <a16:creationId xmlns:a16="http://schemas.microsoft.com/office/drawing/2014/main" id="{0B3E465B-7AC0-4953-A5B9-F677E2329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5406" y="457200"/>
            <a:ext cx="2478696" cy="1674060"/>
          </a:xfrm>
          <a:prstGeom prst="wedgeRoundRectCallout">
            <a:avLst>
              <a:gd name="adj1" fmla="val 59336"/>
              <a:gd name="adj2" fmla="val 22394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ym typeface="Symbol" panose="05050102010706020507" pitchFamily="18" charset="2"/>
              </a:rPr>
              <a:t>and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denote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any formula</a:t>
            </a:r>
            <a:b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instead of just a single variable.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3323625" y="4889689"/>
            <a:ext cx="137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rom</a:t>
            </a:r>
            <a:r>
              <a:rPr 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4330775" y="4895674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γ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5615288" y="4913638"/>
            <a:ext cx="1623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conclude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</p:txBody>
      </p:sp>
      <p:grpSp>
        <p:nvGrpSpPr>
          <p:cNvPr id="60" name="Group 59"/>
          <p:cNvGrpSpPr/>
          <p:nvPr/>
        </p:nvGrpSpPr>
        <p:grpSpPr>
          <a:xfrm>
            <a:off x="7685521" y="3734624"/>
            <a:ext cx="320922" cy="461665"/>
            <a:chOff x="4313283" y="3858410"/>
            <a:chExt cx="320922" cy="461665"/>
          </a:xfrm>
        </p:grpSpPr>
        <p:sp>
          <p:nvSpPr>
            <p:cNvPr id="63" name="Rectangle 62"/>
            <p:cNvSpPr/>
            <p:nvPr/>
          </p:nvSpPr>
          <p:spPr>
            <a:xfrm>
              <a:off x="4313283" y="3858410"/>
              <a:ext cx="320922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l-GR" altLang="en-US" sz="24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CA" sz="2400" dirty="0">
                <a:solidFill>
                  <a:srgbClr val="66FF66"/>
                </a:solidFill>
              </a:endParaRPr>
            </a:p>
          </p:txBody>
        </p:sp>
        <p:sp>
          <p:nvSpPr>
            <p:cNvPr id="64" name="Right Brace 63"/>
            <p:cNvSpPr/>
            <p:nvPr/>
          </p:nvSpPr>
          <p:spPr bwMode="auto">
            <a:xfrm rot="5400000">
              <a:off x="4439186" y="3872585"/>
              <a:ext cx="75840" cy="216217"/>
            </a:xfrm>
            <a:prstGeom prst="rightBrace">
              <a:avLst>
                <a:gd name="adj1" fmla="val 15476"/>
                <a:gd name="adj2" fmla="val 50000"/>
              </a:avLst>
            </a:prstGeom>
            <a:noFill/>
            <a:ln w="19050" cap="flat" cmpd="sng" algn="ctr">
              <a:solidFill>
                <a:srgbClr val="66FF66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numCol="1" rtlCol="0" anchor="t" anchorCtr="0" compatLnSpc="1">
              <a:prstTxWarp prst="textNoShape">
                <a:avLst/>
              </a:prstTxWarp>
            </a:bodyPr>
            <a:lstStyle/>
            <a:p>
              <a:pPr marL="0" marR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en-CA" sz="3200" b="0" i="1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</a:endParaRPr>
            </a:p>
          </p:txBody>
        </p:sp>
      </p:grpSp>
      <p:sp>
        <p:nvSpPr>
          <p:cNvPr id="74" name="Rectangle 73"/>
          <p:cNvSpPr/>
          <p:nvPr/>
        </p:nvSpPr>
        <p:spPr>
          <a:xfrm>
            <a:off x="2860782" y="5261478"/>
            <a:ext cx="20275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Assume 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it-IT" sz="2400" dirty="0"/>
              <a:t>,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5" name="Rectangle 74"/>
          <p:cNvSpPr/>
          <p:nvPr/>
        </p:nvSpPr>
        <p:spPr>
          <a:xfrm>
            <a:off x="4267200" y="5261478"/>
            <a:ext cx="1524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prove 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it-IT" sz="2400" dirty="0"/>
              <a:t>,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6" name="Rectangle 75"/>
          <p:cNvSpPr/>
          <p:nvPr/>
        </p:nvSpPr>
        <p:spPr>
          <a:xfrm>
            <a:off x="5462888" y="5261478"/>
            <a:ext cx="238571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it-IT" sz="2400" dirty="0"/>
              <a:t>conclude 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γ</a:t>
            </a:r>
            <a:r>
              <a:rPr lang="it-IT" sz="2400" dirty="0"/>
              <a:t>.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77" name="AutoShape 35">
            <a:extLst>
              <a:ext uri="{FF2B5EF4-FFF2-40B4-BE49-F238E27FC236}">
                <a16:creationId xmlns:a16="http://schemas.microsoft.com/office/drawing/2014/main" id="{0B3E465B-7AC0-4953-A5B9-F677E23296A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5867400"/>
            <a:ext cx="2209800" cy="927848"/>
          </a:xfrm>
          <a:prstGeom prst="wedgeRoundRectCallout">
            <a:avLst>
              <a:gd name="adj1" fmla="val 35840"/>
              <a:gd name="adj2" fmla="val -63765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</a:rPr>
              <a:t>And the reverse direction.</a:t>
            </a: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98" name="AutoShape 35">
            <a:extLst>
              <a:ext uri="{FF2B5EF4-FFF2-40B4-BE49-F238E27FC236}">
                <a16:creationId xmlns:a16="http://schemas.microsoft.com/office/drawing/2014/main" id="{1F25FD79-79C6-4865-88D2-39DEA2179B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6127" y="2367489"/>
            <a:ext cx="8756847" cy="1899711"/>
          </a:xfrm>
          <a:prstGeom prst="wedgeRoundRectCallout">
            <a:avLst>
              <a:gd name="adj1" fmla="val -31198"/>
              <a:gd name="adj2" fmla="val 56034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From Tautologies, we prove Lemmas</a:t>
            </a:r>
            <a:endParaRPr lang="en-US" altLang="en-US" sz="2400" dirty="0">
              <a:cs typeface="Times New Roman" panose="02020603050405020304" pitchFamily="18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4114800" y="2931484"/>
            <a:ext cx="4938174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Lemma:</a:t>
            </a:r>
          </a:p>
          <a:p>
            <a:pPr algn="ctr"/>
            <a:r>
              <a:rPr lang="en-CA" altLang="en-US" sz="5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</a:p>
          <a:p>
            <a:pPr algn="ctr"/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From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rPr>
              <a:t>, conclude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62" name="Straight Connector 61"/>
          <p:cNvCxnSpPr/>
          <p:nvPr/>
        </p:nvCxnSpPr>
        <p:spPr bwMode="auto">
          <a:xfrm>
            <a:off x="4109692" y="2977089"/>
            <a:ext cx="0" cy="1099300"/>
          </a:xfrm>
          <a:prstGeom prst="line">
            <a:avLst/>
          </a:prstGeom>
          <a:noFill/>
          <a:ln w="381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67" name="Rectangle 66"/>
          <p:cNvSpPr/>
          <p:nvPr/>
        </p:nvSpPr>
        <p:spPr>
          <a:xfrm>
            <a:off x="296127" y="2908092"/>
            <a:ext cx="3666273" cy="9079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CA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Tautology:</a:t>
            </a:r>
          </a:p>
          <a:p>
            <a:pPr algn="ctr"/>
            <a:r>
              <a:rPr lang="en-CA" altLang="en-US" sz="500" dirty="0">
                <a:solidFill>
                  <a:schemeClr val="tx2"/>
                </a:solidFill>
                <a:cs typeface="Times New Roman" panose="02020603050405020304" pitchFamily="18" charset="0"/>
              </a:rPr>
              <a:t>  </a:t>
            </a:r>
          </a:p>
          <a:p>
            <a:pPr algn="ctr"/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P </a:t>
            </a:r>
          </a:p>
        </p:txBody>
      </p:sp>
      <p:sp>
        <p:nvSpPr>
          <p:cNvPr id="3" name="Curved Down Arrow 2"/>
          <p:cNvSpPr/>
          <p:nvPr/>
        </p:nvSpPr>
        <p:spPr>
          <a:xfrm flipH="1">
            <a:off x="3505200" y="2062689"/>
            <a:ext cx="2514600" cy="491624"/>
          </a:xfrm>
          <a:prstGeom prst="curvedDownArrow">
            <a:avLst/>
          </a:prstGeom>
          <a:ln w="317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2800" i="0" dirty="0"/>
          </a:p>
        </p:txBody>
      </p:sp>
      <p:sp>
        <p:nvSpPr>
          <p:cNvPr id="7" name="Rectangle 6"/>
          <p:cNvSpPr/>
          <p:nvPr/>
        </p:nvSpPr>
        <p:spPr>
          <a:xfrm>
            <a:off x="1485899" y="3326960"/>
            <a:ext cx="1308371" cy="461665"/>
          </a:xfrm>
          <a:prstGeom prst="rect">
            <a:avLst/>
          </a:prstGeom>
          <a:solidFill>
            <a:srgbClr val="000066"/>
          </a:solidFill>
        </p:spPr>
        <p:txBody>
          <a:bodyPr wrap="none">
            <a:spAutoFit/>
          </a:bodyPr>
          <a:lstStyle/>
          <a:p>
            <a:pPr algn="ctr"/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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α</a:t>
            </a:r>
          </a:p>
        </p:txBody>
      </p:sp>
      <p:sp>
        <p:nvSpPr>
          <p:cNvPr id="68" name="Curved Down Arrow 67"/>
          <p:cNvSpPr/>
          <p:nvPr/>
        </p:nvSpPr>
        <p:spPr>
          <a:xfrm>
            <a:off x="3505200" y="2099176"/>
            <a:ext cx="2514600" cy="491624"/>
          </a:xfrm>
          <a:prstGeom prst="curvedDownArrow">
            <a:avLst/>
          </a:prstGeom>
          <a:ln w="31750">
            <a:solidFill>
              <a:schemeClr val="tx2"/>
            </a:solidFill>
          </a:ln>
        </p:spPr>
        <p:txBody>
          <a:bodyPr wrap="square" rtlCol="0" anchor="ctr">
            <a:spAutoFit/>
          </a:bodyPr>
          <a:lstStyle/>
          <a:p>
            <a:pPr algn="ctr"/>
            <a:endParaRPr lang="en-CA" sz="2800" i="0" dirty="0"/>
          </a:p>
        </p:txBody>
      </p:sp>
    </p:spTree>
    <p:extLst>
      <p:ext uri="{BB962C8B-B14F-4D97-AF65-F5344CB8AC3E}">
        <p14:creationId xmlns:p14="http://schemas.microsoft.com/office/powerpoint/2010/main" val="30182174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4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6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4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5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6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9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0" fill="hold">
                      <p:stCondLst>
                        <p:cond delay="indefinite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4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5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6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9" dur="500" fill="hold"/>
                                        <p:tgtEl>
                                          <p:spTgt spid="7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0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2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6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8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2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6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9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0" fill="hold">
                      <p:stCondLst>
                        <p:cond delay="indefinite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3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6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7" fill="hold">
                      <p:stCondLst>
                        <p:cond delay="indefinite"/>
                      </p:stCondLst>
                      <p:childTnLst>
                        <p:par>
                          <p:cTn id="198" fill="hold">
                            <p:stCondLst>
                              <p:cond delay="0"/>
                            </p:stCondLst>
                            <p:childTnLst>
                              <p:par>
                                <p:cTn id="1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1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3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6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7" fill="hold">
                      <p:stCondLst>
                        <p:cond delay="indefinite"/>
                      </p:stCondLst>
                      <p:childTnLst>
                        <p:par>
                          <p:cTn id="208" fill="hold">
                            <p:stCondLst>
                              <p:cond delay="0"/>
                            </p:stCondLst>
                            <p:childTnLst>
                              <p:par>
                                <p:cTn id="2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1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3" presetID="2" presetClass="entr" presetSubtype="8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6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56" grpId="0" animBg="1"/>
      <p:bldP spid="56" grpId="1" build="allAtOnce" animBg="1"/>
      <p:bldP spid="57" grpId="0"/>
      <p:bldP spid="57" grpId="1"/>
      <p:bldP spid="57" grpId="2"/>
      <p:bldP spid="58" grpId="0"/>
      <p:bldP spid="58" grpId="1"/>
      <p:bldP spid="58" grpId="2"/>
      <p:bldP spid="59" grpId="0"/>
      <p:bldP spid="59" grpId="1"/>
      <p:bldP spid="59" grpId="2"/>
      <p:bldP spid="74" grpId="0"/>
      <p:bldP spid="74" grpId="1"/>
      <p:bldP spid="74" grpId="2"/>
      <p:bldP spid="75" grpId="0"/>
      <p:bldP spid="75" grpId="1"/>
      <p:bldP spid="75" grpId="2"/>
      <p:bldP spid="76" grpId="0"/>
      <p:bldP spid="76" grpId="1"/>
      <p:bldP spid="76" grpId="2"/>
      <p:bldP spid="77" grpId="0" animBg="1"/>
      <p:bldP spid="98" grpId="0" animBg="1"/>
      <p:bldP spid="61" grpId="0"/>
      <p:bldP spid="3" grpId="0" animBg="1"/>
      <p:bldP spid="7" grpId="0" animBg="1"/>
      <p:bldP spid="68" grpId="0" animBg="1"/>
      <p:bldP spid="68" grpId="1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Box 22">
            <a:extLst>
              <a:ext uri="{FF2B5EF4-FFF2-40B4-BE49-F238E27FC236}">
                <a16:creationId xmlns:a16="http://schemas.microsoft.com/office/drawing/2014/main" id="{3A41FAB7-AA40-4929-A76D-9C5C22F2EAB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032" y="479327"/>
            <a:ext cx="9183924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spcBef>
                <a:spcPct val="0"/>
              </a:spcBef>
              <a:buNone/>
              <a:defRPr/>
            </a:pP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800" dirty="0">
                <a:solidFill>
                  <a:srgbClr val="FF00FF"/>
                </a:solidFill>
              </a:rPr>
              <a:t>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Symbol" pitchFamily="18" charset="2"/>
                <a:ea typeface="+mn-ea"/>
                <a:cs typeface="+mn-cs"/>
              </a:rPr>
              <a:t>"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+mn-ea"/>
                <a:cs typeface="+mn-cs"/>
              </a:rPr>
              <a:t>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800" dirty="0">
                <a:solidFill>
                  <a:srgbClr val="FF00FF"/>
                </a:solidFill>
              </a:rPr>
              <a:t>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 </a:t>
            </a:r>
            <a:r>
              <a:rPr lang="el-GR" altLang="en-US" sz="2800" dirty="0">
                <a:solidFill>
                  <a:srgbClr val="FF00FF"/>
                </a:solidFill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</a:rPr>
              <a:t>,x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,y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</a:rPr>
              <a:t>,y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)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kumimoji="0" lang="en-US" alt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ea typeface="+mn-ea"/>
                <a:cs typeface="+mn-cs"/>
                <a:sym typeface="Wingdings" panose="05000000000000000000" pitchFamily="2" charset="2"/>
              </a:rPr>
              <a:t> 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800" dirty="0">
                <a:solidFill>
                  <a:srgbClr val="FF00FF"/>
                </a:solidFill>
              </a:rPr>
              <a:t>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800" dirty="0">
                <a:solidFill>
                  <a:srgbClr val="FF00FF"/>
                </a:solidFill>
              </a:rPr>
              <a:t>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 </a:t>
            </a:r>
            <a:r>
              <a:rPr lang="el-GR" altLang="en-US" sz="2800" dirty="0">
                <a:solidFill>
                  <a:srgbClr val="FF00FF"/>
                </a:solidFill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</a:rPr>
              <a:t>,x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,y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1</a:t>
            </a:r>
            <a:r>
              <a:rPr lang="en-US" altLang="en-US" sz="2800" dirty="0">
                <a:solidFill>
                  <a:srgbClr val="FF00FF"/>
                </a:solidFill>
              </a:rPr>
              <a:t>,y</a:t>
            </a:r>
            <a:r>
              <a:rPr lang="en-US" altLang="en-US" sz="2800" baseline="-25000" dirty="0">
                <a:solidFill>
                  <a:srgbClr val="FF00FF"/>
                </a:solidFill>
              </a:rPr>
              <a:t>2</a:t>
            </a:r>
            <a:r>
              <a:rPr lang="en-US" altLang="en-US" sz="2800" dirty="0">
                <a:solidFill>
                  <a:srgbClr val="FF00FF"/>
                </a:solidFill>
              </a:rPr>
              <a:t>) </a:t>
            </a:r>
            <a:endParaRPr kumimoji="0" lang="en-US" altLang="en-US" sz="2800" b="0" i="0" u="none" strike="noStrike" kern="1200" cap="none" spc="0" normalizeH="0" baseline="0" noProof="0" dirty="0">
              <a:ln>
                <a:noFill/>
              </a:ln>
              <a:solidFill>
                <a:srgbClr val="FF00FF"/>
              </a:solidFill>
              <a:effectLst/>
              <a:uLnTx/>
              <a:uFillTx/>
            </a:endParaRPr>
          </a:p>
        </p:txBody>
      </p:sp>
      <p:sp>
        <p:nvSpPr>
          <p:cNvPr id="27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95400" y="1036036"/>
            <a:ext cx="7543800" cy="3688364"/>
          </a:xfrm>
          <a:prstGeom prst="wedgeRectCallout">
            <a:avLst>
              <a:gd name="adj1" fmla="val -56858"/>
              <a:gd name="adj2" fmla="val 2605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800" dirty="0">
                <a:solidFill>
                  <a:schemeClr val="tx2"/>
                </a:solidFill>
              </a:rPr>
              <a:t>Proof: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baseline="-25000" dirty="0">
                <a:latin typeface="Symbol" pitchFamily="18" charset="2"/>
              </a:rPr>
              <a:t>$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altLang="en-US" sz="2800" dirty="0"/>
              <a:t>x</a:t>
            </a:r>
            <a:r>
              <a:rPr lang="en-US" altLang="en-US" sz="2800" baseline="-25000" dirty="0"/>
              <a:t>2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1</a:t>
            </a:r>
            <a:r>
              <a:rPr lang="en-US" altLang="en-US" sz="2800" dirty="0">
                <a:latin typeface="Symbol" pitchFamily="18" charset="2"/>
              </a:rPr>
              <a:t>$</a:t>
            </a:r>
            <a:r>
              <a:rPr lang="en-US" altLang="en-US" sz="2800" dirty="0"/>
              <a:t>y</a:t>
            </a:r>
            <a:r>
              <a:rPr lang="en-US" altLang="en-US" sz="2800" baseline="-25000" dirty="0"/>
              <a:t>2 </a:t>
            </a:r>
            <a:r>
              <a:rPr lang="el-GR" altLang="en-US" sz="2800" dirty="0"/>
              <a:t>α</a:t>
            </a:r>
            <a:r>
              <a:rPr lang="en-US" altLang="en-US" sz="2800" dirty="0"/>
              <a:t>(x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,x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1</a:t>
            </a:r>
            <a:r>
              <a:rPr lang="en-US" altLang="en-US" sz="2800" dirty="0"/>
              <a:t>,y</a:t>
            </a:r>
            <a:r>
              <a:rPr lang="en-US" altLang="en-US" sz="2800" baseline="-25000" dirty="0"/>
              <a:t>2</a:t>
            </a:r>
            <a:r>
              <a:rPr lang="en-US" altLang="en-US" sz="2800" dirty="0"/>
              <a:t>)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D3F9DC-AA4F-44F9-B6CF-ABEFD5921CE9}"/>
              </a:ext>
            </a:extLst>
          </p:cNvPr>
          <p:cNvSpPr/>
          <p:nvPr/>
        </p:nvSpPr>
        <p:spPr>
          <a:xfrm>
            <a:off x="6544982" y="1513249"/>
            <a:ext cx="2294218" cy="310854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800" dirty="0"/>
              <a:t>Assume for </a:t>
            </a:r>
            <a:r>
              <a:rPr lang="en-US" altLang="en-US" sz="2800" dirty="0">
                <a:sym typeface="Symbol" panose="05050102010706020507" pitchFamily="18" charset="2"/>
              </a:rPr>
              <a:t></a:t>
            </a:r>
            <a:endParaRPr lang="en-US" altLang="en-US" sz="2800" dirty="0"/>
          </a:p>
          <a:p>
            <a:pPr algn="l"/>
            <a:r>
              <a:rPr lang="en-US" sz="2800" dirty="0"/>
              <a:t>Remove </a:t>
            </a:r>
            <a:r>
              <a:rPr lang="en-US" altLang="en-US" sz="2800" dirty="0">
                <a:latin typeface="Symbol" pitchFamily="18" charset="2"/>
              </a:rPr>
              <a:t>$</a:t>
            </a:r>
          </a:p>
          <a:p>
            <a:pPr algn="l"/>
            <a:r>
              <a:rPr lang="en-US" sz="2800" dirty="0"/>
              <a:t>Remove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Remove</a:t>
            </a:r>
            <a:r>
              <a:rPr lang="en-US" altLang="en-US" sz="2800" dirty="0">
                <a:latin typeface="Symbol" pitchFamily="18" charset="2"/>
              </a:rPr>
              <a:t> $</a:t>
            </a:r>
          </a:p>
          <a:p>
            <a:pPr algn="l"/>
            <a:r>
              <a:rPr lang="en-US" sz="2800" dirty="0"/>
              <a:t>Remove </a:t>
            </a:r>
            <a:r>
              <a:rPr lang="en-US" altLang="en-US" sz="2800" dirty="0">
                <a:latin typeface="Symbol" pitchFamily="18" charset="2"/>
              </a:rPr>
              <a:t>"</a:t>
            </a:r>
            <a:r>
              <a:rPr lang="en-US" sz="2800" dirty="0"/>
              <a:t> </a:t>
            </a:r>
          </a:p>
          <a:p>
            <a:pPr algn="l"/>
            <a:r>
              <a:rPr lang="en-US" sz="2800" dirty="0"/>
              <a:t>Adding</a:t>
            </a:r>
            <a:r>
              <a:rPr lang="en-US" altLang="en-US" sz="2800" dirty="0">
                <a:latin typeface="Symbol" pitchFamily="18" charset="2"/>
              </a:rPr>
              <a:t> $</a:t>
            </a:r>
          </a:p>
          <a:p>
            <a:pPr algn="l"/>
            <a:r>
              <a:rPr lang="en-US" altLang="en-US" sz="2800" dirty="0"/>
              <a:t>Adding</a:t>
            </a:r>
            <a:r>
              <a:rPr lang="en-US" altLang="en-US" sz="2800" dirty="0">
                <a:latin typeface="Symbol" pitchFamily="18" charset="2"/>
              </a:rPr>
              <a:t> "</a:t>
            </a:r>
            <a:r>
              <a:rPr lang="en-US" sz="2800" dirty="0"/>
              <a:t> </a:t>
            </a:r>
          </a:p>
        </p:txBody>
      </p:sp>
      <p:pic>
        <p:nvPicPr>
          <p:cNvPr id="7" name="Picture 5" descr="j0116172">
            <a:extLst>
              <a:ext uri="{FF2B5EF4-FFF2-40B4-BE49-F238E27FC236}">
                <a16:creationId xmlns:a16="http://schemas.microsoft.com/office/drawing/2014/main" id="{04A86366-71F3-4405-AD02-260D9A5CB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7" y="3733800"/>
            <a:ext cx="1103012" cy="15003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29">
            <a:extLst>
              <a:ext uri="{FF2B5EF4-FFF2-40B4-BE49-F238E27FC236}">
                <a16:creationId xmlns:a16="http://schemas.microsoft.com/office/drawing/2014/main" id="{8F9F2FF9-D519-4645-AFE3-F484CB2AE6A4}"/>
              </a:ext>
            </a:extLst>
          </p:cNvPr>
          <p:cNvGrpSpPr>
            <a:grpSpLocks/>
          </p:cNvGrpSpPr>
          <p:nvPr/>
        </p:nvGrpSpPr>
        <p:grpSpPr bwMode="auto">
          <a:xfrm>
            <a:off x="135447" y="5450601"/>
            <a:ext cx="1223454" cy="1239990"/>
            <a:chOff x="2065" y="1551"/>
            <a:chExt cx="1628" cy="1988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1FFB9020-DC93-4FBD-8DAB-392B61326945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3B4F68C8-50C0-4E17-BE91-98FD44BA6BD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1745FEE5-6B10-4BE2-B07E-1DD74D95DF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1F62270D-C82A-4534-95BC-48312E2581F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A550BB34-5BA0-4DC1-8AE7-0732530BB63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CBE558BE-2047-4C3E-BAFB-3DB5167CC9F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E6352465-2B8F-4F73-9437-957EA7F196E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A446F9C0-A4F1-4583-A951-9ED14A370F5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D12941E0-27E6-48C5-BF58-8D524D68201F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9FB4E287-0CCD-4B35-BECC-E60719F9187E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494DF814-B132-44B0-9718-877BBE7A06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CB7EB264-F5C4-4119-80D2-D1745BCCF6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C76D7021-BC2C-465D-AE6B-DCF426AF95A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998CB92A-9228-490C-9C6A-CBDA92A1E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F133C553-A63F-485A-A6D8-27602308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16B67F6E-47A8-4DB2-B58B-D2FF0B46E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ADAAEADC-695E-4678-B4CD-3AC9DCB84A00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35">
            <a:extLst>
              <a:ext uri="{FF2B5EF4-FFF2-40B4-BE49-F238E27FC236}">
                <a16:creationId xmlns:a16="http://schemas.microsoft.com/office/drawing/2014/main" id="{55B18422-37E7-40DC-8DE8-FA0A059453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507" y="4813300"/>
            <a:ext cx="4310693" cy="1005947"/>
          </a:xfrm>
          <a:prstGeom prst="wedgeRoundRectCallout">
            <a:avLst>
              <a:gd name="adj1" fmla="val -54973"/>
              <a:gd name="adj2" fmla="val 31606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i="0" dirty="0"/>
              <a:t>This is ok because there does exists these y.</a:t>
            </a:r>
          </a:p>
        </p:txBody>
      </p:sp>
      <p:sp>
        <p:nvSpPr>
          <p:cNvPr id="29" name="AutoShape 35">
            <a:extLst>
              <a:ext uri="{FF2B5EF4-FFF2-40B4-BE49-F238E27FC236}">
                <a16:creationId xmlns:a16="http://schemas.microsoft.com/office/drawing/2014/main" id="{00623165-B2AE-431D-9F12-47FC14C292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61507" y="5859948"/>
            <a:ext cx="1948493" cy="518725"/>
          </a:xfrm>
          <a:prstGeom prst="wedgeRoundRectCallout">
            <a:avLst>
              <a:gd name="adj1" fmla="val -54973"/>
              <a:gd name="adj2" fmla="val 31606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i="0" dirty="0"/>
              <a:t>Excellent</a:t>
            </a:r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1089A1E-11E3-486D-B540-E694DA249290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703622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7" grpId="0" animBg="1"/>
      <p:bldP spid="28" grpId="0" animBg="1"/>
      <p:bldP spid="29" grpId="0" animBg="1"/>
      <p:bldP spid="32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ADDD4F2A-2591-4D67-8AA6-E9423661D9FC}"/>
              </a:ext>
            </a:extLst>
          </p:cNvPr>
          <p:cNvGrpSpPr/>
          <p:nvPr/>
        </p:nvGrpSpPr>
        <p:grpSpPr>
          <a:xfrm>
            <a:off x="677697" y="1143000"/>
            <a:ext cx="7856703" cy="4775200"/>
            <a:chOff x="372897" y="762000"/>
            <a:chExt cx="8588270" cy="5334000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D25CC96C-F164-41CF-A195-19EB61A5915E}"/>
                </a:ext>
              </a:extLst>
            </p:cNvPr>
            <p:cNvGrpSpPr/>
            <p:nvPr/>
          </p:nvGrpSpPr>
          <p:grpSpPr>
            <a:xfrm>
              <a:off x="372897" y="762000"/>
              <a:ext cx="8588270" cy="5334000"/>
              <a:chOff x="372897" y="1158817"/>
              <a:chExt cx="8588270" cy="5334000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9B668DA3-7FEF-4275-9D08-FBE488548622}"/>
                  </a:ext>
                </a:extLst>
              </p:cNvPr>
              <p:cNvGrpSpPr/>
              <p:nvPr/>
            </p:nvGrpSpPr>
            <p:grpSpPr>
              <a:xfrm>
                <a:off x="372897" y="1158817"/>
                <a:ext cx="8588270" cy="5334000"/>
                <a:chOff x="365230" y="1179927"/>
                <a:chExt cx="8588270" cy="5334000"/>
              </a:xfrm>
            </p:grpSpPr>
            <p:pic>
              <p:nvPicPr>
                <p:cNvPr id="12" name="Picture 11">
                  <a:extLst>
                    <a:ext uri="{FF2B5EF4-FFF2-40B4-BE49-F238E27FC236}">
                      <a16:creationId xmlns:a16="http://schemas.microsoft.com/office/drawing/2014/main" id="{E9320D97-335E-4E4D-AAF5-EDB65E5395C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2"/>
                <a:stretch>
                  <a:fillRect/>
                </a:stretch>
              </p:blipFill>
              <p:spPr>
                <a:xfrm>
                  <a:off x="3546681" y="1179927"/>
                  <a:ext cx="5406819" cy="5334000"/>
                </a:xfrm>
                <a:prstGeom prst="rect">
                  <a:avLst/>
                </a:prstGeom>
              </p:spPr>
            </p:pic>
            <p:pic>
              <p:nvPicPr>
                <p:cNvPr id="13" name="Picture 12">
                  <a:extLst>
                    <a:ext uri="{FF2B5EF4-FFF2-40B4-BE49-F238E27FC236}">
                      <a16:creationId xmlns:a16="http://schemas.microsoft.com/office/drawing/2014/main" id="{9FC5A124-A4C4-4E71-AABF-BC77A5EDE9C9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65230" y="2224909"/>
                  <a:ext cx="2876550" cy="1857375"/>
                </a:xfrm>
                <a:prstGeom prst="rect">
                  <a:avLst/>
                </a:prstGeom>
              </p:spPr>
            </p:pic>
          </p:grpSp>
          <p:pic>
            <p:nvPicPr>
              <p:cNvPr id="11" name="Picture 2" descr="Image result for George Tourlakis &lt;gt@cse.yorku.ca&gt;">
                <a:extLst>
                  <a:ext uri="{FF2B5EF4-FFF2-40B4-BE49-F238E27FC236}">
                    <a16:creationId xmlns:a16="http://schemas.microsoft.com/office/drawing/2014/main" id="{76DA9856-C825-4A3F-8F83-A166DC16719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 rotWithShape="1">
              <a:blip r:embed="rId4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37161" t="5382" r="35645" b="37154"/>
              <a:stretch/>
            </p:blipFill>
            <p:spPr bwMode="auto">
              <a:xfrm>
                <a:off x="1870180" y="2888161"/>
                <a:ext cx="568220" cy="800050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4DCAAC71-E085-416C-B82F-EE37BD67232E}"/>
                </a:ext>
              </a:extLst>
            </p:cNvPr>
            <p:cNvSpPr/>
            <p:nvPr/>
          </p:nvSpPr>
          <p:spPr>
            <a:xfrm>
              <a:off x="3630548" y="3576935"/>
              <a:ext cx="5208652" cy="461665"/>
            </a:xfrm>
            <a:prstGeom prst="rect">
              <a:avLst/>
            </a:prstGeom>
            <a:ln w="12700">
              <a:solidFill>
                <a:srgbClr val="FF0000"/>
              </a:solidFill>
            </a:ln>
          </p:spPr>
          <p:txBody>
            <a:bodyPr wrap="square" rtlCol="0" anchor="ctr">
              <a:spAutoFit/>
            </a:bodyPr>
            <a:lstStyle/>
            <a:p>
              <a:pPr marL="0" algn="l"/>
              <a:endParaRPr lang="en-US" sz="2800" dirty="0">
                <a:latin typeface="+mj-lt"/>
              </a:endParaRPr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4F39E89C-E284-4615-9A92-B96BBA1F0BC7}"/>
              </a:ext>
            </a:extLst>
          </p:cNvPr>
          <p:cNvSpPr/>
          <p:nvPr/>
        </p:nvSpPr>
        <p:spPr>
          <a:xfrm>
            <a:off x="1600200" y="609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(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(x)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  (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(x)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endParaRPr lang="en-US" sz="2400" dirty="0"/>
          </a:p>
        </p:txBody>
      </p:sp>
      <p:sp>
        <p:nvSpPr>
          <p:cNvPr id="16" name="Rectangle 2">
            <a:extLst>
              <a:ext uri="{FF2B5EF4-FFF2-40B4-BE49-F238E27FC236}">
                <a16:creationId xmlns:a16="http://schemas.microsoft.com/office/drawing/2014/main" id="{96D20A67-E6C7-4DCB-8893-D9A1E7C710F1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4171372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7747" y="2824163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76399" y="1493237"/>
            <a:ext cx="7329479" cy="4319755"/>
          </a:xfrm>
          <a:prstGeom prst="wedgeRectCallout">
            <a:avLst>
              <a:gd name="adj1" fmla="val -54753"/>
              <a:gd name="adj2" fmla="val -4251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Proof: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Goal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(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 </a:t>
            </a:r>
            <a:r>
              <a:rPr lang="en-US" altLang="en-US" sz="2400" dirty="0">
                <a:sym typeface="Symbol" panose="05050102010706020507" pitchFamily="18" charset="2"/>
              </a:rPr>
              <a:t>  (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endParaRPr lang="en-US" altLang="en-US" sz="2400" dirty="0">
              <a:latin typeface="+mj-lt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"</a:t>
            </a:r>
            <a:r>
              <a:rPr lang="en-US" altLang="en-US" sz="2400" dirty="0"/>
              <a:t>x (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Goal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    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sym typeface="Symbol" panose="05050102010706020507" pitchFamily="18" charset="2"/>
              </a:rPr>
              <a:t>        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/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    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dirty="0"/>
              <a:t>(x) </a:t>
            </a:r>
            <a:r>
              <a:rPr lang="en-US" altLang="en-US" sz="2400" dirty="0">
                <a:sym typeface="Symbol" panose="05050102010706020507" pitchFamily="18" charset="2"/>
              </a:rPr>
              <a:t>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CA" altLang="en-US" sz="2400" dirty="0">
                <a:solidFill>
                  <a:srgbClr val="FFFFFF"/>
                </a:solidFill>
                <a:latin typeface="Symbol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1800" dirty="0">
                <a:latin typeface="Symbol" pitchFamily="18" charset="2"/>
              </a:rPr>
              <a:t>"</a:t>
            </a:r>
            <a:r>
              <a:rPr lang="en-US" altLang="en-US" sz="1800" dirty="0"/>
              <a:t>x (</a:t>
            </a:r>
            <a:r>
              <a:rPr lang="el-GR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1800" dirty="0"/>
              <a:t>(x)</a:t>
            </a:r>
            <a:r>
              <a:rPr lang="en-US" altLang="en-US" sz="1800" dirty="0">
                <a:sym typeface="Symbol" panose="05050102010706020507" pitchFamily="18" charset="2"/>
              </a:rPr>
              <a:t></a:t>
            </a:r>
            <a:r>
              <a:rPr lang="el-GR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 </a:t>
            </a:r>
            <a:r>
              <a:rPr lang="en-US" altLang="en-US" sz="1800" dirty="0">
                <a:sym typeface="Symbol" panose="05050102010706020507" pitchFamily="18" charset="2"/>
              </a:rPr>
              <a:t>  (</a:t>
            </a:r>
            <a:r>
              <a:rPr lang="en-US" altLang="en-US" sz="1800" dirty="0">
                <a:latin typeface="Symbol" pitchFamily="18" charset="2"/>
              </a:rPr>
              <a:t>"</a:t>
            </a:r>
            <a:r>
              <a:rPr lang="en-US" altLang="en-US" sz="1800" dirty="0"/>
              <a:t>x </a:t>
            </a:r>
            <a:r>
              <a:rPr lang="el-GR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1800" dirty="0"/>
              <a:t>(x) </a:t>
            </a:r>
            <a:r>
              <a:rPr lang="en-US" altLang="en-US" sz="1800" dirty="0">
                <a:sym typeface="Symbol" panose="05050102010706020507" pitchFamily="18" charset="2"/>
              </a:rPr>
              <a:t> </a:t>
            </a:r>
            <a:r>
              <a:rPr lang="en-US" altLang="en-US" sz="1800" dirty="0">
                <a:latin typeface="Symbol" pitchFamily="18" charset="2"/>
              </a:rPr>
              <a:t>"</a:t>
            </a:r>
            <a:r>
              <a:rPr lang="en-US" altLang="en-US" sz="1800" dirty="0"/>
              <a:t>x </a:t>
            </a:r>
            <a:r>
              <a:rPr lang="el-GR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1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400"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42D3F9DC-AA4F-44F9-B6CF-ABEFD5921CE9}"/>
              </a:ext>
            </a:extLst>
          </p:cNvPr>
          <p:cNvSpPr/>
          <p:nvPr/>
        </p:nvSpPr>
        <p:spPr>
          <a:xfrm>
            <a:off x="6566050" y="2238157"/>
            <a:ext cx="257795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/>
              <a:t>Assume for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</a:p>
          <a:p>
            <a:pPr algn="l"/>
            <a:r>
              <a:rPr lang="en-US" sz="2400" dirty="0"/>
              <a:t>Remove </a:t>
            </a:r>
            <a:r>
              <a:rPr lang="en-US" altLang="en-US" sz="2400" dirty="0">
                <a:latin typeface="Symbol" pitchFamily="18" charset="2"/>
              </a:rPr>
              <a:t>"</a:t>
            </a:r>
            <a:endParaRPr lang="en-US" altLang="en-US" sz="2400" dirty="0"/>
          </a:p>
          <a:p>
            <a:pPr algn="l"/>
            <a:endParaRPr lang="en-US" altLang="en-US" sz="2400" dirty="0"/>
          </a:p>
          <a:p>
            <a:pPr algn="l"/>
            <a:r>
              <a:rPr lang="en-US" altLang="en-US" sz="2400" dirty="0"/>
              <a:t>Assume for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Remove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3&amp;6 </a:t>
            </a:r>
            <a:r>
              <a:rPr lang="en-CA" sz="2400" dirty="0"/>
              <a:t>modus ponens</a:t>
            </a:r>
            <a:endParaRPr lang="en-US" sz="2400" dirty="0"/>
          </a:p>
          <a:p>
            <a:pPr algn="l"/>
            <a:r>
              <a:rPr lang="en-US" altLang="en-US" sz="2400" dirty="0"/>
              <a:t>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sz="2400" dirty="0"/>
              <a:t> </a:t>
            </a:r>
          </a:p>
          <a:p>
            <a:pPr algn="l"/>
            <a:r>
              <a:rPr lang="en-US" sz="2400" dirty="0"/>
              <a:t>Conclude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</a:p>
          <a:p>
            <a:pPr algn="l"/>
            <a:r>
              <a:rPr lang="en-US" sz="2400" dirty="0"/>
              <a:t>Conclude 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endParaRPr lang="en-US" sz="2400" dirty="0"/>
          </a:p>
        </p:txBody>
      </p:sp>
      <p:grpSp>
        <p:nvGrpSpPr>
          <p:cNvPr id="8" name="Group 29">
            <a:extLst>
              <a:ext uri="{FF2B5EF4-FFF2-40B4-BE49-F238E27FC236}">
                <a16:creationId xmlns:a16="http://schemas.microsoft.com/office/drawing/2014/main" id="{6BC88E26-AF8E-4509-AF4D-6D339FDBF340}"/>
              </a:ext>
            </a:extLst>
          </p:cNvPr>
          <p:cNvGrpSpPr>
            <a:grpSpLocks/>
          </p:cNvGrpSpPr>
          <p:nvPr/>
        </p:nvGrpSpPr>
        <p:grpSpPr bwMode="auto">
          <a:xfrm>
            <a:off x="135447" y="5450601"/>
            <a:ext cx="1223454" cy="1239990"/>
            <a:chOff x="2065" y="1551"/>
            <a:chExt cx="1628" cy="1988"/>
          </a:xfrm>
        </p:grpSpPr>
        <p:sp>
          <p:nvSpPr>
            <p:cNvPr id="9" name="Freeform 30">
              <a:extLst>
                <a:ext uri="{FF2B5EF4-FFF2-40B4-BE49-F238E27FC236}">
                  <a16:creationId xmlns:a16="http://schemas.microsoft.com/office/drawing/2014/main" id="{DA2077D5-FCCA-46CC-A792-BD5C920A26A8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Freeform 31">
              <a:extLst>
                <a:ext uri="{FF2B5EF4-FFF2-40B4-BE49-F238E27FC236}">
                  <a16:creationId xmlns:a16="http://schemas.microsoft.com/office/drawing/2014/main" id="{8F1080B4-DF98-4445-B117-E617AB46E53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Freeform 32">
              <a:extLst>
                <a:ext uri="{FF2B5EF4-FFF2-40B4-BE49-F238E27FC236}">
                  <a16:creationId xmlns:a16="http://schemas.microsoft.com/office/drawing/2014/main" id="{C45B8660-3CF6-415C-8FEB-7E3C09F7D4E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Freeform 33">
              <a:extLst>
                <a:ext uri="{FF2B5EF4-FFF2-40B4-BE49-F238E27FC236}">
                  <a16:creationId xmlns:a16="http://schemas.microsoft.com/office/drawing/2014/main" id="{0DC8F02D-659F-4D4E-845B-29144636C9B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Freeform 34">
              <a:extLst>
                <a:ext uri="{FF2B5EF4-FFF2-40B4-BE49-F238E27FC236}">
                  <a16:creationId xmlns:a16="http://schemas.microsoft.com/office/drawing/2014/main" id="{3553C782-7C8F-4998-A88F-3DE3AAB5E27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Freeform 35">
              <a:extLst>
                <a:ext uri="{FF2B5EF4-FFF2-40B4-BE49-F238E27FC236}">
                  <a16:creationId xmlns:a16="http://schemas.microsoft.com/office/drawing/2014/main" id="{0891F93A-84F1-46E5-9B17-CAECFECEC2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Freeform 36">
              <a:extLst>
                <a:ext uri="{FF2B5EF4-FFF2-40B4-BE49-F238E27FC236}">
                  <a16:creationId xmlns:a16="http://schemas.microsoft.com/office/drawing/2014/main" id="{5CC0B0C4-CC12-4E37-B30B-0DED79A9394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Freeform 37">
              <a:extLst>
                <a:ext uri="{FF2B5EF4-FFF2-40B4-BE49-F238E27FC236}">
                  <a16:creationId xmlns:a16="http://schemas.microsoft.com/office/drawing/2014/main" id="{0A7D2834-9E98-4660-860F-A16D13887AB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Freeform 38">
              <a:extLst>
                <a:ext uri="{FF2B5EF4-FFF2-40B4-BE49-F238E27FC236}">
                  <a16:creationId xmlns:a16="http://schemas.microsoft.com/office/drawing/2014/main" id="{0199460B-B457-4479-9F2B-A1BCFCE9B3A0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9">
              <a:extLst>
                <a:ext uri="{FF2B5EF4-FFF2-40B4-BE49-F238E27FC236}">
                  <a16:creationId xmlns:a16="http://schemas.microsoft.com/office/drawing/2014/main" id="{C769F3B5-C501-44EB-A868-0EF8FCC794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40">
              <a:extLst>
                <a:ext uri="{FF2B5EF4-FFF2-40B4-BE49-F238E27FC236}">
                  <a16:creationId xmlns:a16="http://schemas.microsoft.com/office/drawing/2014/main" id="{62C072E0-581B-4870-8493-1EB9CA16FE8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41">
              <a:extLst>
                <a:ext uri="{FF2B5EF4-FFF2-40B4-BE49-F238E27FC236}">
                  <a16:creationId xmlns:a16="http://schemas.microsoft.com/office/drawing/2014/main" id="{67A6AA05-FF03-4B78-8722-9E80D514A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42">
              <a:extLst>
                <a:ext uri="{FF2B5EF4-FFF2-40B4-BE49-F238E27FC236}">
                  <a16:creationId xmlns:a16="http://schemas.microsoft.com/office/drawing/2014/main" id="{3C6FF9E9-EC55-4C3F-B2F4-D4BE19192317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43">
              <a:extLst>
                <a:ext uri="{FF2B5EF4-FFF2-40B4-BE49-F238E27FC236}">
                  <a16:creationId xmlns:a16="http://schemas.microsoft.com/office/drawing/2014/main" id="{188B0784-FEFC-4C76-99B5-5C9911AA1D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44">
              <a:extLst>
                <a:ext uri="{FF2B5EF4-FFF2-40B4-BE49-F238E27FC236}">
                  <a16:creationId xmlns:a16="http://schemas.microsoft.com/office/drawing/2014/main" id="{3FFFF2AD-8130-4AE2-B3C7-CB977C4B67D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45">
              <a:extLst>
                <a:ext uri="{FF2B5EF4-FFF2-40B4-BE49-F238E27FC236}">
                  <a16:creationId xmlns:a16="http://schemas.microsoft.com/office/drawing/2014/main" id="{A5C8BE2B-567C-47B8-A6C5-3CBF0BD669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46">
              <a:extLst>
                <a:ext uri="{FF2B5EF4-FFF2-40B4-BE49-F238E27FC236}">
                  <a16:creationId xmlns:a16="http://schemas.microsoft.com/office/drawing/2014/main" id="{88751ED6-11B3-4B08-99C9-033C774B38F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8" name="AutoShape 35">
            <a:extLst>
              <a:ext uri="{FF2B5EF4-FFF2-40B4-BE49-F238E27FC236}">
                <a16:creationId xmlns:a16="http://schemas.microsoft.com/office/drawing/2014/main" id="{C93456C0-F4FD-4114-A236-8844296FE26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8304" y="6108339"/>
            <a:ext cx="7690896" cy="597261"/>
          </a:xfrm>
          <a:prstGeom prst="wedgeRoundRectCallout">
            <a:avLst>
              <a:gd name="adj1" fmla="val -48368"/>
              <a:gd name="adj2" fmla="val -78965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i="0" dirty="0"/>
              <a:t>Does not need x</a:t>
            </a:r>
            <a:r>
              <a:rPr lang="el-GR" altLang="en-US" sz="28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800" i="0" dirty="0"/>
              <a:t> because not x free in assumption.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F39E89C-E284-4615-9A92-B96BBA1F0BC7}"/>
              </a:ext>
            </a:extLst>
          </p:cNvPr>
          <p:cNvSpPr/>
          <p:nvPr/>
        </p:nvSpPr>
        <p:spPr>
          <a:xfrm>
            <a:off x="1600200" y="609600"/>
            <a:ext cx="6629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/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(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(x)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  (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800" dirty="0">
                <a:solidFill>
                  <a:srgbClr val="FF00FF"/>
                </a:solidFill>
              </a:rPr>
              <a:t>(x) </a:t>
            </a:r>
            <a:r>
              <a:rPr lang="en-US" altLang="en-US" sz="2800" dirty="0">
                <a:solidFill>
                  <a:srgbClr val="FF00FF"/>
                </a:solidFill>
                <a:sym typeface="Symbol" panose="05050102010706020507" pitchFamily="18" charset="2"/>
              </a:rPr>
              <a:t> </a:t>
            </a:r>
            <a:r>
              <a:rPr lang="en-US" altLang="en-US" sz="2800" dirty="0">
                <a:solidFill>
                  <a:srgbClr val="FF00FF"/>
                </a:solidFill>
                <a:latin typeface="Symbol" pitchFamily="18" charset="2"/>
              </a:rPr>
              <a:t>"</a:t>
            </a:r>
            <a:r>
              <a:rPr lang="en-US" altLang="en-US" sz="2800" dirty="0">
                <a:solidFill>
                  <a:srgbClr val="FF00FF"/>
                </a:solidFill>
              </a:rPr>
              <a:t>x </a:t>
            </a:r>
            <a:r>
              <a:rPr lang="el-GR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8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r>
              <a:rPr lang="en-CA" altLang="en-US" sz="28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</a:t>
            </a:r>
            <a:endParaRPr lang="en-US" sz="2400" dirty="0"/>
          </a:p>
        </p:txBody>
      </p:sp>
      <p:sp>
        <p:nvSpPr>
          <p:cNvPr id="29" name="Rectangle 2">
            <a:extLst>
              <a:ext uri="{FF2B5EF4-FFF2-40B4-BE49-F238E27FC236}">
                <a16:creationId xmlns:a16="http://schemas.microsoft.com/office/drawing/2014/main" id="{E66EF690-AEBD-40C1-B371-26BF8B193B3A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</p:spTree>
    <p:extLst>
      <p:ext uri="{BB962C8B-B14F-4D97-AF65-F5344CB8AC3E}">
        <p14:creationId xmlns:p14="http://schemas.microsoft.com/office/powerpoint/2010/main" val="2516032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5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6" dur="500" fill="hold"/>
                                        <p:tgtEl>
                                          <p:spTgt spid="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5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6" dur="500" fill="hold"/>
                                        <p:tgtEl>
                                          <p:spTgt spid="2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1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5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6" dur="500" fill="hold"/>
                                        <p:tgtEl>
                                          <p:spTgt spid="2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1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5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6" dur="500" fill="hold"/>
                                        <p:tgtEl>
                                          <p:spTgt spid="27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8" grpId="1" animBg="1"/>
      <p:bldP spid="28" grpId="2" animBg="1"/>
      <p:bldP spid="28" grpId="3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6A81FB69-A3BB-4253-ADA9-4202A0B0D810}"/>
              </a:ext>
            </a:extLst>
          </p:cNvPr>
          <p:cNvGrpSpPr/>
          <p:nvPr/>
        </p:nvGrpSpPr>
        <p:grpSpPr>
          <a:xfrm>
            <a:off x="152400" y="838200"/>
            <a:ext cx="2909552" cy="1830841"/>
            <a:chOff x="372897" y="1236121"/>
            <a:chExt cx="2876550" cy="1857375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AF16CFC4-2F83-406F-B9D3-00771576786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372897" y="1236121"/>
              <a:ext cx="2876550" cy="1857375"/>
            </a:xfrm>
            <a:prstGeom prst="rect">
              <a:avLst/>
            </a:prstGeom>
          </p:spPr>
        </p:pic>
        <p:pic>
          <p:nvPicPr>
            <p:cNvPr id="10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65530C18-08DE-4100-A904-839C39F2665A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920483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AutoShape 35">
            <a:extLst>
              <a:ext uri="{FF2B5EF4-FFF2-40B4-BE49-F238E27FC236}">
                <a16:creationId xmlns:a16="http://schemas.microsoft.com/office/drawing/2014/main" id="{DE7F7A70-B083-445C-A58E-83822101FD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" y="2743200"/>
            <a:ext cx="6639584" cy="929806"/>
          </a:xfrm>
          <a:prstGeom prst="wedgeRoundRectCallout">
            <a:avLst>
              <a:gd name="adj1" fmla="val 10786"/>
              <a:gd name="adj2" fmla="val -68740"/>
              <a:gd name="adj3" fmla="val 16667"/>
            </a:avLst>
          </a:prstGeom>
          <a:noFill/>
          <a:ln w="22225">
            <a:solidFill>
              <a:schemeClr val="accent1">
                <a:lumMod val="75000"/>
              </a:schemeClr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These meta rules prove that a “meta proof”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can be compiled into a proof from the  axioms. </a:t>
            </a:r>
            <a:endParaRPr lang="en-US" altLang="en-US" sz="2400" i="0" dirty="0"/>
          </a:p>
        </p:txBody>
      </p:sp>
      <p:pic>
        <p:nvPicPr>
          <p:cNvPr id="9" name="Picture 5" descr="j0116172">
            <a:extLst>
              <a:ext uri="{FF2B5EF4-FFF2-40B4-BE49-F238E27FC236}">
                <a16:creationId xmlns:a16="http://schemas.microsoft.com/office/drawing/2014/main" id="{9B04AC6C-2E09-4ED0-A6B6-7A3296B89F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" y="4876800"/>
            <a:ext cx="1397000" cy="1900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47" y="3817704"/>
            <a:ext cx="6639584" cy="869732"/>
          </a:xfrm>
          <a:prstGeom prst="wedgeRectCallout">
            <a:avLst>
              <a:gd name="adj1" fmla="val -45571"/>
              <a:gd name="adj2" fmla="val 61899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would rather simplify these to be a Hilbert style proof on their own.</a:t>
            </a:r>
          </a:p>
          <a:p>
            <a:pPr eaLnBrk="1" hangingPunct="1">
              <a:spcBef>
                <a:spcPct val="0"/>
              </a:spcBef>
              <a:buNone/>
            </a:pPr>
            <a:endParaRPr lang="en-US" altLang="en-US" sz="2400" dirty="0"/>
          </a:p>
        </p:txBody>
      </p:sp>
      <p:grpSp>
        <p:nvGrpSpPr>
          <p:cNvPr id="3" name="Group 2"/>
          <p:cNvGrpSpPr/>
          <p:nvPr/>
        </p:nvGrpSpPr>
        <p:grpSpPr>
          <a:xfrm>
            <a:off x="3124200" y="714944"/>
            <a:ext cx="5410200" cy="1875856"/>
            <a:chOff x="3061952" y="714944"/>
            <a:chExt cx="5995350" cy="2352106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F4527030-CFD3-4723-A201-B865B4701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061952" y="714944"/>
              <a:ext cx="4064480" cy="334788"/>
            </a:xfrm>
            <a:prstGeom prst="rect">
              <a:avLst/>
            </a:prstGeom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55E1A864-C0D0-441A-A595-DBCB8D2C9909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061952" y="1087586"/>
              <a:ext cx="5949397" cy="532327"/>
            </a:xfrm>
            <a:prstGeom prst="rect">
              <a:avLst/>
            </a:prstGeom>
          </p:spPr>
        </p:pic>
        <p:pic>
          <p:nvPicPr>
            <p:cNvPr id="18" name="Picture 17">
              <a:extLst>
                <a:ext uri="{FF2B5EF4-FFF2-40B4-BE49-F238E27FC236}">
                  <a16:creationId xmlns:a16="http://schemas.microsoft.com/office/drawing/2014/main" id="{FCF9DC10-08E0-4F9B-BBAB-C6FB6FA2911E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3061952" y="1666769"/>
              <a:ext cx="5949397" cy="319397"/>
            </a:xfrm>
            <a:prstGeom prst="rect">
              <a:avLst/>
            </a:prstGeom>
          </p:spPr>
        </p:pic>
        <p:pic>
          <p:nvPicPr>
            <p:cNvPr id="21" name="Picture 20">
              <a:extLst>
                <a:ext uri="{FF2B5EF4-FFF2-40B4-BE49-F238E27FC236}">
                  <a16:creationId xmlns:a16="http://schemas.microsoft.com/office/drawing/2014/main" id="{0FE02933-A92E-417C-B87F-3F23FC9C445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tretch>
              <a:fillRect/>
            </a:stretch>
          </p:blipFill>
          <p:spPr>
            <a:xfrm>
              <a:off x="3061952" y="2029682"/>
              <a:ext cx="5995350" cy="648285"/>
            </a:xfrm>
            <a:prstGeom prst="rect">
              <a:avLst/>
            </a:prstGeom>
          </p:spPr>
        </p:pic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FAA18962-7071-4C8A-B54D-A04F32EAF5A8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tretch>
              <a:fillRect/>
            </a:stretch>
          </p:blipFill>
          <p:spPr>
            <a:xfrm>
              <a:off x="3061952" y="2720697"/>
              <a:ext cx="4981811" cy="346353"/>
            </a:xfrm>
            <a:prstGeom prst="rect">
              <a:avLst/>
            </a:prstGeom>
          </p:spPr>
        </p:pic>
      </p:grpSp>
      <p:sp>
        <p:nvSpPr>
          <p:cNvPr id="19" name="AutoShape 8">
            <a:extLst>
              <a:ext uri="{FF2B5EF4-FFF2-40B4-BE49-F238E27FC236}">
                <a16:creationId xmlns:a16="http://schemas.microsoft.com/office/drawing/2014/main" id="{13241AE6-033D-4FE4-AE2E-C93284C72A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82648" y="4876800"/>
            <a:ext cx="3065552" cy="1287697"/>
          </a:xfrm>
          <a:prstGeom prst="wedgeRectCallout">
            <a:avLst>
              <a:gd name="adj1" fmla="val -60266"/>
              <a:gd name="adj2" fmla="val -12596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will now try to justify that our rules follow from these meta rules.</a:t>
            </a:r>
          </a:p>
        </p:txBody>
      </p:sp>
    </p:spTree>
    <p:extLst>
      <p:ext uri="{BB962C8B-B14F-4D97-AF65-F5344CB8AC3E}">
        <p14:creationId xmlns:p14="http://schemas.microsoft.com/office/powerpoint/2010/main" val="25652397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/>
      <p:bldP spid="12" grpId="0" animBg="1"/>
      <p:bldP spid="11" grpId="0" animBg="1"/>
      <p:bldP spid="1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15240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is true for every value of x,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it is true for any term you want to plug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13763" y="2362200"/>
            <a:ext cx="86016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"): </a:t>
            </a:r>
            <a:r>
              <a:rPr lang="en-US" altLang="en-US" sz="2400" dirty="0">
                <a:latin typeface="Symbol" pitchFamily="18" charset="2"/>
              </a:rPr>
              <a:t>  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(x),   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is a line of your proof,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then you can add the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   </a:t>
            </a:r>
          </a:p>
          <a:p>
            <a:pPr algn="l">
              <a:defRPr/>
            </a:pPr>
            <a:r>
              <a:rPr lang="en-CA" altLang="en-US" sz="2400" dirty="0">
                <a:latin typeface="Symbol" pitchFamily="18" charset="2"/>
                <a:cs typeface="Times New Roman" panose="02020603050405020304" pitchFamily="18" charset="0"/>
                <a:sym typeface="Symbol" panose="05050102010706020507" pitchFamily="18" charset="2"/>
              </a:rPr>
              <a:t>        </a:t>
            </a:r>
            <a:r>
              <a:rPr lang="en-CA" altLang="en-US" sz="2400" dirty="0"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or the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4527030-CFD3-4723-A201-B865B4701F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935681"/>
            <a:ext cx="5486400" cy="5285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7797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18288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(x), then you can prove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if x is free in axioms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5E1A864-C0D0-441A-A595-DBCB8D2C990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970" y="990600"/>
            <a:ext cx="8030737" cy="840426"/>
          </a:xfrm>
          <a:prstGeom prst="rect">
            <a:avLst/>
          </a:prstGeom>
        </p:spPr>
      </p:pic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13763" y="2819400"/>
            <a:ext cx="8601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(Adding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"):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for fixed x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 be done for free x.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04800" y="4168676"/>
            <a:ext cx="1051560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Instead, we replace each free x in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with 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457200" lvl="2"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Our (</a:t>
            </a:r>
            <a:r>
              <a:rPr lang="it-IT" sz="2400" dirty="0">
                <a:solidFill>
                  <a:schemeClr val="tx2"/>
                </a:solidFill>
              </a:rPr>
              <a:t>Deduction):  </a:t>
            </a:r>
            <a:r>
              <a:rPr lang="it-IT" sz="2400" dirty="0">
                <a:solidFill>
                  <a:srgbClr val="FFFFFF"/>
                </a:solidFill>
              </a:rPr>
              <a:t>Assume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it-IT" sz="2400" dirty="0">
                <a:solidFill>
                  <a:srgbClr val="FFFFFF"/>
                </a:solidFill>
              </a:rPr>
              <a:t>(x'), prove β(x'), conclude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it-IT" sz="2400" dirty="0">
                <a:solidFill>
                  <a:srgbClr val="FFFFFF"/>
                </a:solidFill>
              </a:rPr>
              <a:t>(x)</a:t>
            </a:r>
            <a:r>
              <a:rPr lang="en-CA" sz="2400" dirty="0">
                <a:solidFill>
                  <a:srgbClr val="FFFFFF"/>
                </a:solidFill>
              </a:rPr>
              <a:t>⊢</a:t>
            </a:r>
            <a:r>
              <a:rPr lang="it-IT" sz="2400" dirty="0">
                <a:solidFill>
                  <a:srgbClr val="FFFFFF"/>
                </a:solidFill>
              </a:rPr>
              <a:t>β(x)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2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c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annot be added for 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342900" lvl="1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In contrast, we allow a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to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u,x</a:t>
            </a:r>
            <a:r>
              <a:rPr lang="en-US" altLang="en-US" sz="2400" baseline="-250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(u)), </a:t>
            </a:r>
            <a:b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because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u,x</a:t>
            </a:r>
            <a:r>
              <a:rPr lang="en-US" altLang="en-US" sz="2400" baseline="-25000" dirty="0">
                <a:solidFill>
                  <a:srgbClr val="FFFF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(u)) is “true”.</a:t>
            </a:r>
          </a:p>
          <a:p>
            <a:pPr marL="0" lvl="1" algn="l"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This does cause a problem, but we will change another rule to fix it.</a:t>
            </a:r>
          </a:p>
          <a:p>
            <a:pPr algn="l"/>
            <a:endParaRPr lang="it-IT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98857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81000" y="1600200"/>
            <a:ext cx="9592237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by adding the assumption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to your axioms,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sz="2400" dirty="0"/>
              <a:t>       then </a:t>
            </a:r>
            <a:r>
              <a:rPr lang="en-CA" sz="2400" dirty="0"/>
              <a:t>you can </a:t>
            </a:r>
            <a:r>
              <a:rPr lang="it-IT" sz="2400" dirty="0"/>
              <a:t>prove α→β.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Cannot 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to free variables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within the “block” of proof from </a:t>
            </a:r>
            <a:r>
              <a:rPr lang="it-IT" sz="2400" dirty="0"/>
              <a:t>α to β,</a:t>
            </a:r>
          </a:p>
          <a:p>
            <a:pPr algn="l">
              <a:defRPr/>
            </a:pPr>
            <a:r>
              <a:rPr lang="it-IT" altLang="en-US" sz="2400" dirty="0">
                <a:sym typeface="Symbol" panose="05050102010706020507" pitchFamily="18" charset="2"/>
              </a:rPr>
              <a:t>       b</a:t>
            </a:r>
            <a:r>
              <a:rPr lang="it-IT" sz="2400" dirty="0"/>
              <a:t>ecause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in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  <a:r>
              <a:rPr lang="it-IT" sz="2400" dirty="0"/>
              <a:t>(Recall previous rule)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Can 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to </a:t>
            </a:r>
            <a:r>
              <a:rPr lang="it-IT" sz="2400" dirty="0"/>
              <a:t>α→β and beyond </a:t>
            </a:r>
          </a:p>
          <a:p>
            <a:pPr algn="l">
              <a:defRPr/>
            </a:pPr>
            <a:r>
              <a:rPr lang="it-IT" sz="2400" dirty="0"/>
              <a:t>       because it is not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meta-proof must end here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>
              <a:defRPr/>
            </a:pPr>
            <a:endParaRPr lang="en-CA" sz="2400" dirty="0">
              <a:solidFill>
                <a:srgbClr val="FFFFFF"/>
              </a:solidFill>
            </a:endParaRP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FCF9DC10-08E0-4F9B-BBAB-C6FB6FA291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4301" y="914400"/>
            <a:ext cx="8030737" cy="504256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228600" y="4678740"/>
            <a:ext cx="883920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</a:t>
            </a:r>
            <a:r>
              <a:rPr lang="it-IT" sz="2400" dirty="0">
                <a:solidFill>
                  <a:schemeClr val="tx2"/>
                </a:solidFill>
              </a:rPr>
              <a:t>Deduction):  </a:t>
            </a:r>
            <a:r>
              <a:rPr lang="it-IT" sz="2400" dirty="0">
                <a:solidFill>
                  <a:srgbClr val="FFFFFF"/>
                </a:solidFill>
              </a:rPr>
              <a:t>Assume α(x'), prove β(x'), conclude α(x)→β(x)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We remember that by adding ' to all free variables x in α.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In our conclution, α(x)→β(x), the variable x is free.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it-IT" sz="2400" dirty="0">
                <a:solidFill>
                  <a:srgbClr val="FFFFFF"/>
                </a:solidFill>
              </a:rPr>
              <a:t>We allow the proof to continue.</a:t>
            </a:r>
          </a:p>
        </p:txBody>
      </p:sp>
    </p:spTree>
    <p:extLst>
      <p:ext uri="{BB962C8B-B14F-4D97-AF65-F5344CB8AC3E}">
        <p14:creationId xmlns:p14="http://schemas.microsoft.com/office/powerpoint/2010/main" val="5990461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1" y="1981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8077260" y="28194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9" name="AutoShape 35">
            <a:extLst>
              <a:ext uri="{FF2B5EF4-FFF2-40B4-BE49-F238E27FC236}">
                <a16:creationId xmlns:a16="http://schemas.microsoft.com/office/drawing/2014/main" id="{345A6C82-77C9-447C-90BD-00FEC32D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3200400"/>
            <a:ext cx="4495799" cy="457200"/>
          </a:xfrm>
          <a:prstGeom prst="wedgeRoundRectCallout">
            <a:avLst>
              <a:gd name="adj1" fmla="val -58673"/>
              <a:gd name="adj2" fmla="val -39594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5" indent="0"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So complicated! Lets simplify it.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87D6CEE-E9A0-485C-A116-56DC2F338C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068" y="3954524"/>
            <a:ext cx="8130528" cy="632099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FF94A93A-8A88-49E3-9FD2-6231FCE0B50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200" y="4719177"/>
            <a:ext cx="8932514" cy="60765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08A7280-081B-4A4C-8C78-AE19E9FE181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1679" y="5486400"/>
            <a:ext cx="8603087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48277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" grpId="0" animBg="1"/>
      <p:bldP spid="49" grpId="1" build="allAtOnce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1" y="1981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8077260" y="28194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5B4C652-5FC6-4801-B8CE-C08CF74B5F7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3400" y="3505200"/>
            <a:ext cx="7905868" cy="32483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83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1" y="1981200"/>
            <a:ext cx="4800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1" name="Line 18"/>
          <p:cNvSpPr>
            <a:spLocks noChangeShapeType="1"/>
          </p:cNvSpPr>
          <p:nvPr/>
        </p:nvSpPr>
        <p:spPr bwMode="auto">
          <a:xfrm>
            <a:off x="9601260" y="2819400"/>
            <a:ext cx="0" cy="754063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2" name="Line 19"/>
          <p:cNvSpPr>
            <a:spLocks noChangeShapeType="1"/>
          </p:cNvSpPr>
          <p:nvPr/>
        </p:nvSpPr>
        <p:spPr bwMode="auto">
          <a:xfrm>
            <a:off x="8077260" y="2819400"/>
            <a:ext cx="1524000" cy="0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28575" cap="sq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anchor="ctr" anchorCtr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4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799" y="3559278"/>
            <a:ext cx="4304071" cy="1991031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∀x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sz="2400" dirty="0"/>
              <a:t>    (proved somehow)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remove a </a:t>
            </a:r>
            <a:r>
              <a:rPr lang="en-US" sz="2400" dirty="0"/>
              <a:t>∀x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sz="2400" dirty="0"/>
          </a:p>
        </p:txBody>
      </p:sp>
      <p:sp>
        <p:nvSpPr>
          <p:cNvPr id="45" name="AutoShape 8"/>
          <p:cNvSpPr>
            <a:spLocks noChangeArrowheads="1"/>
          </p:cNvSpPr>
          <p:nvPr/>
        </p:nvSpPr>
        <p:spPr bwMode="auto">
          <a:xfrm>
            <a:off x="152400" y="5699614"/>
            <a:ext cx="4953000" cy="914400"/>
          </a:xfrm>
          <a:prstGeom prst="wedgeRectCallout">
            <a:avLst>
              <a:gd name="adj1" fmla="val -40655"/>
              <a:gd name="adj2" fmla="val -6075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What does the proof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mean?</a:t>
            </a:r>
            <a:b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How can it mean both </a:t>
            </a:r>
            <a:r>
              <a:rPr lang="en-US" sz="2400" dirty="0"/>
              <a:t>∀x and ∃x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sz="2400" dirty="0"/>
          </a:p>
        </p:txBody>
      </p:sp>
      <p:sp>
        <p:nvSpPr>
          <p:cNvPr id="46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724400" y="3559278"/>
            <a:ext cx="4267200" cy="1981200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Novice 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sz="2400" dirty="0"/>
              <a:t>∃y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sz="2400" dirty="0"/>
              <a:t>    (proved somehow)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+mj-lt"/>
              </a:rPr>
              <a:t>There is some rule that lets you remove a </a:t>
            </a:r>
            <a:r>
              <a:rPr lang="en-US" sz="2400" dirty="0"/>
              <a:t>∃y</a:t>
            </a:r>
            <a:r>
              <a:rPr lang="en-US" sz="2400" dirty="0">
                <a:latin typeface="+mj-lt"/>
              </a:rPr>
              <a:t/>
            </a:r>
            <a:br>
              <a:rPr lang="en-US" sz="2400" dirty="0">
                <a:latin typeface="+mj-lt"/>
              </a:rPr>
            </a:br>
            <a:r>
              <a:rPr lang="en-US" sz="2400" dirty="0">
                <a:latin typeface="+mj-lt"/>
              </a:rPr>
              <a:t> 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endParaRPr lang="en-US" sz="2400" dirty="0"/>
          </a:p>
        </p:txBody>
      </p:sp>
      <p:sp>
        <p:nvSpPr>
          <p:cNvPr id="47" name="AutoShape 8"/>
          <p:cNvSpPr>
            <a:spLocks noChangeArrowheads="1"/>
          </p:cNvSpPr>
          <p:nvPr/>
        </p:nvSpPr>
        <p:spPr bwMode="auto">
          <a:xfrm>
            <a:off x="5410200" y="5775814"/>
            <a:ext cx="3505200" cy="853586"/>
          </a:xfrm>
          <a:prstGeom prst="wedgeRectCallout">
            <a:avLst>
              <a:gd name="adj1" fmla="val -27462"/>
              <a:gd name="adj2" fmla="val -59944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5" indent="0"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Lets 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instead of z.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have an implied </a:t>
            </a:r>
            <a:r>
              <a:rPr lang="en-US" sz="2400" dirty="0"/>
              <a:t>∃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n-US" sz="2400" dirty="0"/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1023446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uiExpand="1" build="allAtOnce" animBg="1"/>
      <p:bldP spid="45" grpId="0" animBg="1"/>
      <p:bldP spid="46" grpId="0" uiExpand="1" build="allAtOnce" animBg="1"/>
      <p:bldP spid="4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35">
            <a:extLst>
              <a:ext uri="{FF2B5EF4-FFF2-40B4-BE49-F238E27FC236}">
                <a16:creationId xmlns:a16="http://schemas.microsoft.com/office/drawing/2014/main" id="{72CD585B-703B-4664-944C-FF3F8FB906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2333" y="2362200"/>
            <a:ext cx="8789267" cy="1446550"/>
          </a:xfrm>
          <a:prstGeom prst="wedgeRoundRectCallout">
            <a:avLst>
              <a:gd name="adj1" fmla="val -33354"/>
              <a:gd name="adj2" fmla="val 54448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/>
              <a:t>- These rules are designed to mirror a Davis-Putnam computation.</a:t>
            </a:r>
          </a:p>
          <a:p>
            <a:pPr>
              <a:buNone/>
            </a:pPr>
            <a:r>
              <a:rPr lang="en-US" sz="2400" dirty="0"/>
              <a:t>- This ensures that the system is </a:t>
            </a:r>
            <a:r>
              <a:rPr lang="en-US" sz="2400" i="1" dirty="0"/>
              <a:t>Complete</a:t>
            </a:r>
            <a:r>
              <a:rPr lang="en-US" sz="2400" dirty="0"/>
              <a:t> in that it can prove all valid propositional tautologies.</a:t>
            </a:r>
          </a:p>
        </p:txBody>
      </p:sp>
      <p:pic>
        <p:nvPicPr>
          <p:cNvPr id="7" name="Picture 5" descr="j0116172">
            <a:extLst>
              <a:ext uri="{FF2B5EF4-FFF2-40B4-BE49-F238E27FC236}">
                <a16:creationId xmlns:a16="http://schemas.microsoft.com/office/drawing/2014/main" id="{45C0D0C3-FBA5-4F78-A151-E08CCCFEED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174928" y="5719209"/>
            <a:ext cx="784527" cy="10671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8" name="Group 7">
            <a:extLst>
              <a:ext uri="{FF2B5EF4-FFF2-40B4-BE49-F238E27FC236}">
                <a16:creationId xmlns:a16="http://schemas.microsoft.com/office/drawing/2014/main" id="{5948FE4C-D515-40D3-972C-818473FDADA4}"/>
              </a:ext>
            </a:extLst>
          </p:cNvPr>
          <p:cNvGrpSpPr/>
          <p:nvPr/>
        </p:nvGrpSpPr>
        <p:grpSpPr>
          <a:xfrm>
            <a:off x="-50800" y="381000"/>
            <a:ext cx="9975464" cy="1900902"/>
            <a:chOff x="-50800" y="609600"/>
            <a:chExt cx="9975464" cy="1900902"/>
          </a:xfrm>
        </p:grpSpPr>
        <p:sp>
          <p:nvSpPr>
            <p:cNvPr id="9" name="Text Box 21">
              <a:extLst>
                <a:ext uri="{FF2B5EF4-FFF2-40B4-BE49-F238E27FC236}">
                  <a16:creationId xmlns:a16="http://schemas.microsoft.com/office/drawing/2014/main" id="{F6D56BEF-60F0-4ACE-B1FE-8858736A15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14" y="1010304"/>
              <a:ext cx="9868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Deduction: </a:t>
              </a:r>
              <a:r>
                <a:rPr lang="en-US" sz="2400" dirty="0"/>
                <a:t> 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Eval/Build:   </a:t>
              </a:r>
              <a:r>
                <a:rPr lang="en-US" altLang="en-US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Merge: 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                              </a:t>
              </a:r>
              <a:r>
                <a:rPr lang="en-US" altLang="en-US" sz="1600" dirty="0">
                  <a:cs typeface="Times New Roman" panose="02020603050405020304" pitchFamily="18" charset="0"/>
                </a:rPr>
                <a:t>(Remove excess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</a:t>
              </a:r>
              <a:r>
                <a:rPr lang="en-US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altLang="en-US" sz="1600" dirty="0">
                  <a:sym typeface="Symbol" panose="05050102010706020507" pitchFamily="18" charset="2"/>
                </a:rPr>
                <a:t>&amp;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commute.)</a:t>
              </a:r>
              <a:r>
                <a:rPr lang="en-US" altLang="en-US" sz="1600" dirty="0">
                  <a:cs typeface="Times New Roman" panose="02020603050405020304" pitchFamily="18" charset="0"/>
                </a:rPr>
                <a:t>     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FEC57AE6-F447-4345-A737-B7ACA4CAEF70}"/>
                </a:ext>
              </a:extLst>
            </p:cNvPr>
            <p:cNvGrpSpPr/>
            <p:nvPr/>
          </p:nvGrpSpPr>
          <p:grpSpPr>
            <a:xfrm>
              <a:off x="-50800" y="609600"/>
              <a:ext cx="9096154" cy="1900902"/>
              <a:chOff x="-50800" y="609600"/>
              <a:chExt cx="9096154" cy="1900902"/>
            </a:xfrm>
          </p:grpSpPr>
          <p:sp>
            <p:nvSpPr>
              <p:cNvPr id="11" name="AutoShape 8">
                <a:extLst>
                  <a:ext uri="{FF2B5EF4-FFF2-40B4-BE49-F238E27FC236}">
                    <a16:creationId xmlns:a16="http://schemas.microsoft.com/office/drawing/2014/main" id="{DBCDB364-3D8A-4465-A38E-FE8C96D0768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14" y="1044636"/>
                <a:ext cx="8976640" cy="1465866"/>
              </a:xfrm>
              <a:prstGeom prst="wedgeRectCallout">
                <a:avLst>
                  <a:gd name="adj1" fmla="val -32084"/>
                  <a:gd name="adj2" fmla="val 48908"/>
                </a:avLst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514350" indent="-514350" eaLnBrk="1" hangingPunct="1">
                  <a:spcBef>
                    <a:spcPct val="0"/>
                  </a:spcBef>
                  <a:buFont typeface="+mj-lt"/>
                  <a:buAutoNum type="arabicPeriod"/>
                </a:pPr>
                <a:endParaRPr lang="en-US" altLang="en-US" sz="2800" dirty="0"/>
              </a:p>
            </p:txBody>
          </p:sp>
          <p:sp>
            <p:nvSpPr>
              <p:cNvPr id="12" name="Rectangle 11">
                <a:extLst>
                  <a:ext uri="{FF2B5EF4-FFF2-40B4-BE49-F238E27FC236}">
                    <a16:creationId xmlns:a16="http://schemas.microsoft.com/office/drawing/2014/main" id="{52D473CE-E5FC-49D7-BB1C-393155687882}"/>
                  </a:ext>
                </a:extLst>
              </p:cNvPr>
              <p:cNvSpPr/>
              <p:nvPr/>
            </p:nvSpPr>
            <p:spPr>
              <a:xfrm>
                <a:off x="-50800" y="609600"/>
                <a:ext cx="30643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chemeClr val="tx2"/>
                    </a:solidFill>
                  </a:rPr>
                  <a:t>Davis-Putnam Axioms</a:t>
                </a:r>
                <a:r>
                  <a:rPr lang="it-IT" sz="2400" dirty="0">
                    <a:solidFill>
                      <a:schemeClr val="tx2"/>
                    </a:solidFill>
                  </a:rPr>
                  <a:t>: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13" name="Text Box 21">
                <a:extLst>
                  <a:ext uri="{FF2B5EF4-FFF2-40B4-BE49-F238E27FC236}">
                    <a16:creationId xmlns:a16="http://schemas.microsoft.com/office/drawing/2014/main" id="{2DB8AF9A-F7C4-4391-AD92-A7C658E4BAC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050" y="993795"/>
                <a:ext cx="7551304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it-IT" sz="2400" dirty="0"/>
                  <a:t>Assume </a:t>
                </a:r>
                <a:r>
                  <a:rPr lang="it-IT" sz="2400" dirty="0">
                    <a:solidFill>
                      <a:srgbClr val="FFC000"/>
                    </a:solidFill>
                  </a:rPr>
                  <a:t>α</a:t>
                </a:r>
                <a:r>
                  <a:rPr lang="it-IT" sz="2400" dirty="0"/>
                  <a:t>, prove </a:t>
                </a:r>
                <a:r>
                  <a:rPr lang="it-IT" sz="2400" dirty="0">
                    <a:solidFill>
                      <a:srgbClr val="FFC000"/>
                    </a:solidFill>
                  </a:rPr>
                  <a:t>β</a:t>
                </a:r>
                <a:r>
                  <a:rPr lang="it-IT" sz="2400" dirty="0"/>
                  <a:t>, conclude </a:t>
                </a:r>
                <a:r>
                  <a:rPr lang="it-IT" sz="2400" dirty="0">
                    <a:solidFill>
                      <a:srgbClr val="FFC000"/>
                    </a:solidFill>
                  </a:rPr>
                  <a:t>α→β</a:t>
                </a:r>
                <a:r>
                  <a:rPr lang="it-IT" sz="2400" dirty="0"/>
                  <a:t>.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r>
                  <a:rPr lang="en-CA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rom 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CA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and 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en-US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onclude 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16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</a:t>
                </a:r>
                <a:r>
                  <a:rPr lang="en-US" altLang="en-US" sz="16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γ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1600" dirty="0">
                    <a:cs typeface="Times New Roman" panose="02020603050405020304" pitchFamily="18" charset="0"/>
                  </a:rPr>
                  <a:t>,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γ</a:t>
                </a:r>
                <a:r>
                  <a:rPr lang="en-US" altLang="en-US" sz="1600" dirty="0">
                    <a:cs typeface="Times New Roman" panose="02020603050405020304" pitchFamily="18" charset="0"/>
                  </a:rPr>
                  <a:t>,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αα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1600" dirty="0">
                    <a:cs typeface="Times New Roman" panose="02020603050405020304" pitchFamily="18" charset="0"/>
                  </a:rPr>
                  <a:t>,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γ</a:t>
                </a:r>
                <a:r>
                  <a:rPr lang="en-US" altLang="en-US" sz="16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16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l-GR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</a:t>
                </a:r>
                <a:r>
                  <a:rPr lang="en-US" altLang="en-US" sz="16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γ</a:t>
                </a:r>
                <a:r>
                  <a:rPr lang="en-US" altLang="en-US" sz="16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, and 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16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en-US" sz="16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16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From 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lang="en-CA" alt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CA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and </a:t>
                </a:r>
                <a:r>
                  <a:rPr lang="el-GR" altLang="en-US" sz="24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 smtClean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, conclude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p:grp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0F66E8D4-97B9-42D1-948A-C3E76C09AA53}"/>
              </a:ext>
            </a:extLst>
          </p:cNvPr>
          <p:cNvGrpSpPr/>
          <p:nvPr/>
        </p:nvGrpSpPr>
        <p:grpSpPr>
          <a:xfrm>
            <a:off x="1484245" y="3845391"/>
            <a:ext cx="6059555" cy="3088809"/>
            <a:chOff x="304800" y="200166"/>
            <a:chExt cx="6059555" cy="3088809"/>
          </a:xfrm>
        </p:grpSpPr>
        <p:sp>
          <p:nvSpPr>
            <p:cNvPr id="15" name="Text Box 21">
              <a:extLst>
                <a:ext uri="{FF2B5EF4-FFF2-40B4-BE49-F238E27FC236}">
                  <a16:creationId xmlns:a16="http://schemas.microsoft.com/office/drawing/2014/main" id="{B0BB7175-7D2D-41EB-8D28-FAD6EEB377D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96955" y="533400"/>
              <a:ext cx="2738635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Goal P</a:t>
              </a:r>
              <a:r>
                <a:rPr lang="en-US" altLang="en-US" sz="1600" dirty="0">
                  <a:sym typeface="Symbol" panose="05050102010706020507" pitchFamily="18" charset="2"/>
                </a:rPr>
                <a:t>  [(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P]</a:t>
              </a: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    P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CA" altLang="en-US" sz="16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    (P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 </a:t>
              </a: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1600" dirty="0">
                  <a:sym typeface="Symbol" panose="05050102010706020507" pitchFamily="18" charset="2"/>
                </a:rPr>
                <a:t>  [(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P]</a:t>
              </a: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Goal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1600" dirty="0" smtClean="0">
                  <a:sym typeface="Symbol" panose="05050102010706020507" pitchFamily="18" charset="2"/>
                </a:rPr>
                <a:t> </a:t>
              </a:r>
              <a:r>
                <a:rPr lang="en-US" altLang="en-US" sz="1600" dirty="0">
                  <a:sym typeface="Symbol" panose="05050102010706020507" pitchFamily="18" charset="2"/>
                </a:rPr>
                <a:t> [(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P]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CA" altLang="en-US" sz="16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endParaRPr lang="en-US" altLang="en-US" sz="16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   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endParaRPr lang="en-US" altLang="en-US" sz="16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    (P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endParaRPr lang="en-US" altLang="en-US" sz="16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1600" dirty="0" smtClean="0">
                  <a:sym typeface="Symbol" panose="05050102010706020507" pitchFamily="18" charset="2"/>
                </a:rPr>
                <a:t> </a:t>
              </a:r>
              <a:r>
                <a:rPr lang="en-US" altLang="en-US" sz="1600" dirty="0">
                  <a:sym typeface="Symbol" panose="05050102010706020507" pitchFamily="18" charset="2"/>
                </a:rPr>
                <a:t> [(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P]</a:t>
              </a:r>
              <a:endParaRPr lang="en-US" altLang="en-US" sz="1600" dirty="0">
                <a:cs typeface="Times New Roman" panose="02020603050405020304" pitchFamily="18" charset="0"/>
              </a:endParaRPr>
            </a:p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r>
                <a:rPr lang="en-US" altLang="en-US" sz="1600" dirty="0">
                  <a:cs typeface="Times New Roman" panose="02020603050405020304" pitchFamily="18" charset="0"/>
                </a:rPr>
                <a:t>(P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endParaRPr lang="en-CA" altLang="en-US" sz="16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1222888D-AD56-4C9B-8FAB-AA8DCCF27AE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50837" y="734430"/>
              <a:ext cx="3213518" cy="25545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dirty="0"/>
                <a:t>Assume for 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Evaluate: 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endParaRPr lang="en-US" altLang="en-US" sz="16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dirty="0">
                  <a:cs typeface="Times New Roman" panose="02020603050405020304" pitchFamily="18" charset="0"/>
                </a:rPr>
                <a:t>Conclude</a:t>
              </a:r>
            </a:p>
            <a:p>
              <a:pPr eaLnBrk="1" hangingPunct="1">
                <a:spcBef>
                  <a:spcPct val="0"/>
                </a:spcBef>
                <a:buNone/>
              </a:pPr>
              <a:endParaRPr lang="en-US" altLang="en-US" sz="1600" dirty="0"/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dirty="0"/>
                <a:t>Assume for 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Evaluate: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r>
                <a:rPr lang="en-US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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</a:t>
              </a:r>
              <a:r>
                <a:rPr lang="en-US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(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β</a:t>
              </a:r>
              <a:r>
                <a:rPr lang="en-US" altLang="en-US" sz="1600" dirty="0">
                  <a:sym typeface="Symbol" panose="05050102010706020507" pitchFamily="18" charset="2"/>
                </a:rPr>
                <a:t>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)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Evaluate: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β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´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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β´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γ</a:t>
              </a:r>
              <a:endParaRPr lang="en-US" altLang="en-US" sz="1600" dirty="0"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dirty="0">
                  <a:cs typeface="Times New Roman" panose="02020603050405020304" pitchFamily="18" charset="0"/>
                </a:rPr>
                <a:t>Conclude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Merge: F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rom 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α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Φ</a:t>
              </a:r>
              <a:r>
                <a:rPr lang="en-CA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, and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α</a:t>
              </a:r>
              <a:r>
                <a:rPr lang="en-US" altLang="en-US" sz="1600" dirty="0">
                  <a:sym typeface="Symbol" panose="05050102010706020507" pitchFamily="18" charset="2"/>
                </a:rPr>
                <a:t>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Φ</a:t>
              </a:r>
              <a:r>
                <a:rPr lang="en-US" altLang="en-US" sz="1600" dirty="0">
                  <a:cs typeface="Times New Roman" panose="02020603050405020304" pitchFamily="18" charset="0"/>
                </a:rPr>
                <a:t>,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dirty="0">
                  <a:cs typeface="Times New Roman" panose="02020603050405020304" pitchFamily="18" charset="0"/>
                </a:rPr>
                <a:t>   conclude 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Φ</a:t>
              </a:r>
              <a:endParaRPr lang="en-US" altLang="en-US" sz="16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sp>
          <p:nvSpPr>
            <p:cNvPr id="17" name="AutoShape 8">
              <a:extLst>
                <a:ext uri="{FF2B5EF4-FFF2-40B4-BE49-F238E27FC236}">
                  <a16:creationId xmlns:a16="http://schemas.microsoft.com/office/drawing/2014/main" id="{5D5545B2-8579-4F0A-BBF3-EDA9192BB5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6955" y="545654"/>
              <a:ext cx="5471651" cy="2668378"/>
            </a:xfrm>
            <a:prstGeom prst="wedgeRectCallout">
              <a:avLst>
                <a:gd name="adj1" fmla="val -25004"/>
                <a:gd name="adj2" fmla="val 45084"/>
              </a:avLst>
            </a:prstGeom>
            <a:noFill/>
            <a:ln w="38100">
              <a:solidFill>
                <a:srgbClr val="66FF6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514350" indent="-514350" eaLnBrk="1" hangingPunct="1">
                <a:spcBef>
                  <a:spcPct val="0"/>
                </a:spcBef>
                <a:buFont typeface="+mj-lt"/>
                <a:buAutoNum type="arabicPeriod"/>
              </a:pPr>
              <a:endParaRPr lang="en-US" altLang="en-US" sz="1600" dirty="0"/>
            </a:p>
          </p:txBody>
        </p:sp>
        <p:sp>
          <p:nvSpPr>
            <p:cNvPr id="18" name="Text Box 21">
              <a:extLst>
                <a:ext uri="{FF2B5EF4-FFF2-40B4-BE49-F238E27FC236}">
                  <a16:creationId xmlns:a16="http://schemas.microsoft.com/office/drawing/2014/main" id="{9B55A489-9492-4DE4-B57D-1CC9DC65F92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4800" y="200166"/>
              <a:ext cx="2597314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000" dirty="0">
                  <a:solidFill>
                    <a:srgbClr val="66FF66"/>
                  </a:solidFill>
                  <a:cs typeface="Times New Roman" panose="02020603050405020304" pitchFamily="18" charset="0"/>
                </a:rPr>
                <a:t>DP Proof of 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</a:rPr>
                <a:t>(P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</a:t>
              </a:r>
              <a:r>
                <a: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Q)</a:t>
              </a:r>
              <a:r>
                <a:rPr lang="en-US" altLang="en-US" sz="2000" dirty="0">
                  <a:solidFill>
                    <a:srgbClr val="FFC000"/>
                  </a:solidFill>
                  <a:sym typeface="Symbol" panose="05050102010706020507" pitchFamily="18" charset="2"/>
                </a:rPr>
                <a:t></a:t>
              </a:r>
              <a:r>
                <a:rPr lang="en-US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P</a:t>
              </a:r>
              <a:r>
                <a:rPr lang="en-US" altLang="en-US" sz="2000" dirty="0">
                  <a:solidFill>
                    <a:srgbClr val="66FF66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:</a:t>
              </a:r>
              <a:endParaRPr lang="en-US" altLang="en-US" sz="2000" dirty="0">
                <a:solidFill>
                  <a:srgbClr val="66FF66"/>
                </a:solidFill>
                <a:cs typeface="Times New Roman" panose="02020603050405020304" pitchFamily="18" charset="0"/>
              </a:endParaRPr>
            </a:p>
          </p:txBody>
        </p:sp>
      </p:grpSp>
      <p:sp>
        <p:nvSpPr>
          <p:cNvPr id="19" name="Rectangle 2">
            <a:extLst>
              <a:ext uri="{FF2B5EF4-FFF2-40B4-BE49-F238E27FC236}">
                <a16:creationId xmlns:a16="http://schemas.microsoft.com/office/drawing/2014/main" id="{7FE5B5E6-34FF-4375-9BB5-85172780156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822" y="-116148"/>
            <a:ext cx="3081478" cy="5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Proofs of Tautologies</a:t>
            </a: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20" name="Rectangle 2">
            <a:extLst>
              <a:ext uri="{FF2B5EF4-FFF2-40B4-BE49-F238E27FC236}">
                <a16:creationId xmlns:a16="http://schemas.microsoft.com/office/drawing/2014/main" id="{3FFAA085-5E09-4C1F-9B5E-2D20BC4618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010400" cy="4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sz="3200" dirty="0"/>
              <a:t>DP Computation </a:t>
            </a:r>
            <a:r>
              <a:rPr lang="el-GR" altLang="en-US" sz="32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200" dirty="0"/>
              <a:t> DP Proof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9074218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9" grpId="0"/>
      <p:bldP spid="20" grpId="0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1981200"/>
            <a:ext cx="9592237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</a:p>
          <a:p>
            <a:pPr algn="l">
              <a:defRPr/>
            </a:pP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it-IT" sz="2400" dirty="0"/>
              <a:t>Cannot add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z within the proof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to </a:t>
            </a:r>
            <a:r>
              <a:rPr lang="it-IT" sz="2400" dirty="0"/>
              <a:t>β,</a:t>
            </a:r>
            <a:r>
              <a:rPr lang="it-IT" altLang="en-US" sz="2400" dirty="0">
                <a:sym typeface="Symbol" panose="05050102010706020507" pitchFamily="18" charset="2"/>
              </a:rPr>
              <a:t> b</a:t>
            </a:r>
            <a:r>
              <a:rPr lang="it-IT" sz="2400" dirty="0"/>
              <a:t>ecause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is in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algn="l"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endParaRPr lang="it-IT" sz="2400" dirty="0"/>
          </a:p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$)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>
                <a:latin typeface="Symbol" pitchFamily="18" charset="2"/>
              </a:rPr>
              <a:t>  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 is a line of your proof,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then you can add the line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later want to prove </a:t>
            </a:r>
            <a:r>
              <a:rPr lang="it-IT" sz="2400" dirty="0"/>
              <a:t>β, that is up to you.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Our (Adding </a:t>
            </a:r>
            <a:r>
              <a:rPr lang="en-US" altLang="en-US" sz="2400" dirty="0">
                <a:latin typeface="Symbol" pitchFamily="18" charset="2"/>
              </a:rPr>
              <a:t>") 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for 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For sure the </a:t>
            </a: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can’t appear somewhere else. 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3109730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FE02933-A92E-417C-B87F-3F23FC9C44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99" y="957702"/>
            <a:ext cx="8092767" cy="1023497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1981200"/>
            <a:ext cx="9592237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and from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you can prove </a:t>
            </a:r>
            <a:r>
              <a:rPr lang="it-IT" sz="2400" dirty="0"/>
              <a:t>β,</a:t>
            </a:r>
          </a:p>
          <a:p>
            <a:pPr algn="l">
              <a:defRPr/>
            </a:pPr>
            <a:r>
              <a:rPr lang="it-IT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you can prove </a:t>
            </a:r>
            <a:r>
              <a:rPr lang="it-IT" sz="2400" dirty="0"/>
              <a:t>β.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Must remove the z before ending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because z not being allowing to appear in B.</a:t>
            </a:r>
          </a:p>
          <a:p>
            <a:pPr algn="l">
              <a:defRPr/>
            </a:pPr>
            <a:endParaRPr lang="it-IT" sz="2400" dirty="0"/>
          </a:p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$)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>
                <a:latin typeface="Symbol" pitchFamily="18" charset="2"/>
              </a:rPr>
              <a:t>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We used the notation 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when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has free variables x.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We don’t care if it is removed,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because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u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u,x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(u)) is true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when 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interpreded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to have an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latin typeface="Symbol" pitchFamily="18" charset="2"/>
              </a:rPr>
              <a:t>$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in front.</a:t>
            </a:r>
            <a:r>
              <a:rPr lang="en-US" altLang="en-US" sz="2400" dirty="0">
                <a:latin typeface="Symbol" pitchFamily="18" charset="2"/>
              </a:rPr>
              <a:t>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882702" y="4147565"/>
            <a:ext cx="316945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>
              <a:defRPr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105400" y="1975236"/>
            <a:ext cx="4800600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 </a:t>
            </a:r>
            <a:r>
              <a:rPr lang="it-IT" sz="2400" dirty="0"/>
              <a:t>β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(z).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As needed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 </a:t>
            </a:r>
            <a:r>
              <a:rPr lang="en-CA" sz="2400" dirty="0">
                <a:solidFill>
                  <a:srgbClr val="FFFFFF"/>
                </a:solidFill>
              </a:rPr>
              <a:t>⊢ </a:t>
            </a:r>
            <a:r>
              <a:rPr lang="it-IT" sz="2400" dirty="0"/>
              <a:t>β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 Hence: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If you can prove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you can prove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(z)</a:t>
            </a:r>
            <a:r>
              <a:rPr lang="it-IT" sz="2400" dirty="0"/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27297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81001" y="1488292"/>
            <a:ext cx="80010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(t) is true for some term t, </a:t>
            </a:r>
          </a:p>
          <a:p>
            <a:pPr algn="l"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then there exists an x for which it is true.</a:t>
            </a:r>
          </a:p>
          <a:p>
            <a:pPr algn="l">
              <a:defRPr/>
            </a:pPr>
            <a:endParaRPr lang="en-CA" sz="2400" dirty="0">
              <a:solidFill>
                <a:schemeClr val="tx2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Our (Adding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$)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(term)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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Cannot be done for term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 if x is quantified with in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x. </a:t>
            </a:r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7E27C2C2-23D6-4838-BAD8-B1FC26C50F79}"/>
              </a:ext>
            </a:extLst>
          </p:cNvPr>
          <p:cNvSpPr txBox="1">
            <a:spLocks noChangeArrowheads="1"/>
          </p:cNvSpPr>
          <p:nvPr/>
        </p:nvSpPr>
        <p:spPr>
          <a:xfrm>
            <a:off x="304800" y="-44304"/>
            <a:ext cx="86868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Our vs Forefathers' Proof Systems</a:t>
            </a:r>
            <a:endParaRPr kumimoji="0" lang="en-US" altLang="en-US" sz="4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304800" y="533400"/>
            <a:ext cx="9592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Forefathers':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FAA18962-7071-4C8A-B54D-A04F32EAF5A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9149" y="923925"/>
            <a:ext cx="6724651" cy="546814"/>
          </a:xfrm>
          <a:prstGeom prst="rect">
            <a:avLst/>
          </a:prstGeom>
        </p:spPr>
      </p:pic>
      <p:sp>
        <p:nvSpPr>
          <p:cNvPr id="10" name="Rectangle 9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4038600" y="3810000"/>
            <a:ext cx="51054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(Adding </a:t>
            </a:r>
            <a:r>
              <a:rPr lang="en-US" altLang="en-US" sz="2400" dirty="0">
                <a:latin typeface="Symbol" pitchFamily="18" charset="2"/>
              </a:rPr>
              <a:t>"):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Forefathers: </a:t>
            </a:r>
            <a:b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</a:b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 </a:t>
            </a:r>
            <a:r>
              <a:rPr lang="en-CA" sz="2400" dirty="0">
                <a:cs typeface="Times New Roman" panose="02020603050405020304" pitchFamily="18" charset="0"/>
              </a:rPr>
              <a:t>Can’t </a:t>
            </a:r>
            <a:r>
              <a:rPr lang="en-US" altLang="en-US" sz="2400" dirty="0">
                <a:latin typeface="+mj-lt"/>
              </a:rPr>
              <a:t>because x is in the hypothesis.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 dirty="0">
                <a:solidFill>
                  <a:schemeClr val="tx2"/>
                </a:solidFill>
                <a:latin typeface="+mj-lt"/>
                <a:cs typeface="Times New Roman" panose="02020603050405020304" pitchFamily="18" charset="0"/>
              </a:rPr>
              <a:t>Ours: </a:t>
            </a:r>
            <a:r>
              <a:rPr lang="en-US" sz="2400" dirty="0">
                <a:latin typeface="+mj-lt"/>
                <a:cs typeface="Times New Roman" panose="02020603050405020304" pitchFamily="18" charset="0"/>
              </a:rPr>
              <a:t>Can!</a:t>
            </a:r>
            <a:r>
              <a:rPr lang="en-CA" sz="2400" dirty="0">
                <a:latin typeface="+mj-lt"/>
                <a:cs typeface="Times New Roman" panose="02020603050405020304" pitchFamily="18" charset="0"/>
              </a:rPr>
              <a:t> </a:t>
            </a:r>
          </a:p>
          <a:p>
            <a:pPr algn="l">
              <a:defRPr/>
            </a:pPr>
            <a:r>
              <a:rPr lang="en-CA" sz="2400" dirty="0">
                <a:cs typeface="Times New Roman" panose="02020603050405020304" pitchFamily="18" charset="0"/>
                <a:sym typeface="Symbol" panose="05050102010706020507" pitchFamily="18" charset="2"/>
              </a:rPr>
              <a:t>(Adding </a:t>
            </a:r>
            <a:r>
              <a:rPr lang="en-US" altLang="en-US" sz="2400" dirty="0">
                <a:latin typeface="Symbol" pitchFamily="18" charset="2"/>
              </a:rPr>
              <a:t>$): 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r>
              <a:rPr lang="en-US" sz="2400">
                <a:solidFill>
                  <a:schemeClr val="tx2"/>
                </a:solidFill>
                <a:cs typeface="Times New Roman" panose="02020603050405020304" pitchFamily="18" charset="0"/>
              </a:rPr>
              <a:t>Ours</a:t>
            </a:r>
            <a:r>
              <a:rPr 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: </a:t>
            </a:r>
            <a:r>
              <a:rPr lang="en-US" sz="2400" dirty="0">
                <a:cs typeface="Times New Roman" panose="02020603050405020304" pitchFamily="18" charset="0"/>
              </a:rPr>
              <a:t>Can</a:t>
            </a:r>
            <a:r>
              <a:rPr lang="en-CA" sz="2400" dirty="0">
                <a:cs typeface="Times New Roman" panose="02020603050405020304" pitchFamily="18" charset="0"/>
              </a:rPr>
              <a:t>’t because </a:t>
            </a:r>
            <a:br>
              <a:rPr lang="en-CA" sz="2400" dirty="0">
                <a:cs typeface="Times New Roman" panose="02020603050405020304" pitchFamily="18" charset="0"/>
              </a:rPr>
            </a:br>
            <a:r>
              <a:rPr lang="en-CA" sz="2400" dirty="0">
                <a:cs typeface="Times New Roman" panose="02020603050405020304" pitchFamily="18" charset="0"/>
              </a:rPr>
              <a:t>       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 is quantified with in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x. </a:t>
            </a:r>
          </a:p>
          <a:p>
            <a:pPr marL="342900" indent="-342900" algn="l">
              <a:buFont typeface="Arial" panose="020B0604020202020204" pitchFamily="34" charset="0"/>
              <a:buChar char="•"/>
              <a:defRPr/>
            </a:pPr>
            <a:endParaRPr lang="en-CA" altLang="en-US" sz="2400" dirty="0">
              <a:latin typeface="+mj-lt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1" name="AutoShape 8">
            <a:extLst>
              <a:ext uri="{FF2B5EF4-FFF2-40B4-BE49-F238E27FC236}">
                <a16:creationId xmlns:a16="http://schemas.microsoft.com/office/drawing/2014/main" id="{175CF7DC-42B9-4A65-A9F8-F916DF5E957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62000" y="3505200"/>
            <a:ext cx="2514600" cy="2453388"/>
          </a:xfrm>
          <a:prstGeom prst="wedgeRectCallout">
            <a:avLst>
              <a:gd name="adj1" fmla="val -33054"/>
              <a:gd name="adj2" fmla="val 32479"/>
            </a:avLst>
          </a:prstGeom>
          <a:noFill/>
          <a:ln w="38100">
            <a:solidFill>
              <a:srgbClr val="FFFF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</a:rPr>
              <a:t>Proof:</a:t>
            </a:r>
            <a:endParaRPr lang="en-US" altLang="en-US" sz="2400" dirty="0">
              <a:latin typeface="Symbol" pitchFamily="18" charset="2"/>
            </a:endParaRP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/>
              <a:t>α</a:t>
            </a:r>
            <a:r>
              <a:rPr lang="en-US" altLang="en-US" sz="2400" dirty="0"/>
              <a:t>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  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l-GR" altLang="en-US" sz="2400" dirty="0"/>
              <a:t>α</a:t>
            </a:r>
            <a:r>
              <a:rPr lang="en-US" altLang="en-US" sz="2400" dirty="0"/>
              <a:t>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endParaRPr lang="en-US" altLang="en-US" sz="2400" dirty="0"/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r>
              <a:rPr lang="en-US" altLang="en-US" sz="2400" dirty="0">
                <a:latin typeface="Symbol" pitchFamily="18" charset="2"/>
              </a:rPr>
              <a:t>$</a:t>
            </a:r>
            <a:r>
              <a:rPr lang="en-US" altLang="en-US" sz="2400" dirty="0"/>
              <a:t>y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x </a:t>
            </a:r>
            <a:r>
              <a:rPr lang="el-GR" altLang="en-US" sz="2400" dirty="0"/>
              <a:t>α</a:t>
            </a:r>
            <a:r>
              <a:rPr lang="en-US" altLang="en-US" sz="2400" dirty="0"/>
              <a:t>(</a:t>
            </a:r>
            <a:r>
              <a:rPr lang="en-US" altLang="en-US" sz="2400" dirty="0" err="1"/>
              <a:t>x,y</a:t>
            </a:r>
            <a:r>
              <a:rPr lang="en-US" altLang="en-US" sz="2400" dirty="0"/>
              <a:t>)    </a:t>
            </a:r>
          </a:p>
        </p:txBody>
      </p:sp>
      <p:cxnSp>
        <p:nvCxnSpPr>
          <p:cNvPr id="3" name="Straight Arrow Connector 2"/>
          <p:cNvCxnSpPr/>
          <p:nvPr/>
        </p:nvCxnSpPr>
        <p:spPr bwMode="auto">
          <a:xfrm flipV="1">
            <a:off x="3124200" y="4419600"/>
            <a:ext cx="1257301" cy="685800"/>
          </a:xfrm>
          <a:prstGeom prst="straightConnector1">
            <a:avLst/>
          </a:prstGeom>
          <a:noFill/>
          <a:ln w="666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cxnSp>
        <p:nvCxnSpPr>
          <p:cNvPr id="16" name="Straight Arrow Connector 15"/>
          <p:cNvCxnSpPr>
            <a:endCxn id="10" idx="1"/>
          </p:cNvCxnSpPr>
          <p:nvPr/>
        </p:nvCxnSpPr>
        <p:spPr bwMode="auto">
          <a:xfrm flipV="1">
            <a:off x="3124200" y="5333494"/>
            <a:ext cx="914400" cy="229106"/>
          </a:xfrm>
          <a:prstGeom prst="straightConnector1">
            <a:avLst/>
          </a:prstGeom>
          <a:noFill/>
          <a:ln w="66675" cap="flat" cmpd="sng" algn="ctr">
            <a:solidFill>
              <a:schemeClr val="hlink"/>
            </a:solidFill>
            <a:prstDash val="solid"/>
            <a:round/>
            <a:headEnd type="none" w="med" len="med"/>
            <a:tailEnd type="triangle"/>
          </a:ln>
          <a:effectLst/>
        </p:spPr>
      </p:cxnSp>
      <p:sp>
        <p:nvSpPr>
          <p:cNvPr id="18" name="AutoShape 35">
            <a:extLst>
              <a:ext uri="{FF2B5EF4-FFF2-40B4-BE49-F238E27FC236}">
                <a16:creationId xmlns:a16="http://schemas.microsoft.com/office/drawing/2014/main" id="{345A6C82-77C9-447C-90BD-00FEC32DDB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6096000"/>
            <a:ext cx="2057400" cy="457200"/>
          </a:xfrm>
          <a:prstGeom prst="wedgeRoundRectCallout">
            <a:avLst>
              <a:gd name="adj1" fmla="val -58462"/>
              <a:gd name="adj2" fmla="val -19186"/>
              <a:gd name="adj3" fmla="val 16667"/>
            </a:avLst>
          </a:prstGeom>
          <a:noFill/>
          <a:ln w="22225">
            <a:solidFill>
              <a:srgbClr val="FF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lvl="5" indent="0"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Oops. Wrong!</a:t>
            </a:r>
          </a:p>
        </p:txBody>
      </p:sp>
    </p:spTree>
    <p:extLst>
      <p:ext uri="{BB962C8B-B14F-4D97-AF65-F5344CB8AC3E}">
        <p14:creationId xmlns:p14="http://schemas.microsoft.com/office/powerpoint/2010/main" val="380261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1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4" dur="500" fill="hold"/>
                                        <p:tgtEl>
                                          <p:spTgt spid="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uiExpand="1" build="allAtOnce" animBg="1"/>
      <p:bldP spid="18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6CEED37E-DA56-4D72-83E7-C5297581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8">
            <a:extLst>
              <a:ext uri="{FF2B5EF4-FFF2-40B4-BE49-F238E27FC236}">
                <a16:creationId xmlns:a16="http://schemas.microsoft.com/office/drawing/2014/main" id="{9C4C1135-B6A4-4658-A47B-2F45CAB99D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2057400" y="685800"/>
            <a:ext cx="5410200" cy="2819400"/>
          </a:xfrm>
          <a:prstGeom prst="wedgeRectCallout">
            <a:avLst>
              <a:gd name="adj1" fmla="val -63522"/>
              <a:gd name="adj2" fmla="val -32567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feel that our proof system is sound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(</a:t>
            </a:r>
            <a:r>
              <a:rPr lang="en-US" altLang="en-US" sz="2400" dirty="0" err="1"/>
              <a:t>ie</a:t>
            </a:r>
            <a:r>
              <a:rPr lang="en-US" altLang="en-US" sz="2400" dirty="0"/>
              <a:t> only proves things that are valid)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Because we added semantic </a:t>
            </a:r>
            <a:br>
              <a:rPr lang="en-US" altLang="en-US" sz="2400" dirty="0"/>
            </a:br>
            <a:r>
              <a:rPr lang="en-US" altLang="en-US" sz="2400" dirty="0"/>
              <a:t>meaning to each line in the proof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And we only allow a line to be added if it’s meaning follows from that of the previous lines.</a:t>
            </a:r>
          </a:p>
        </p:txBody>
      </p:sp>
      <p:sp>
        <p:nvSpPr>
          <p:cNvPr id="31" name="AutoShape 8">
            <a:extLst>
              <a:ext uri="{FF2B5EF4-FFF2-40B4-BE49-F238E27FC236}">
                <a16:creationId xmlns:a16="http://schemas.microsoft.com/office/drawing/2014/main" id="{373673D2-C144-4FB7-87D4-7D335D9A97D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1479" y="3581400"/>
            <a:ext cx="5397321" cy="1524000"/>
          </a:xfrm>
          <a:prstGeom prst="wedgeRectCallout">
            <a:avLst>
              <a:gd name="adj1" fmla="val -11931"/>
              <a:gd name="adj2" fmla="val 3124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I feel that our proof system is complete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(</a:t>
            </a:r>
            <a:r>
              <a:rPr lang="en-US" altLang="en-US" sz="2400" dirty="0" err="1"/>
              <a:t>ie</a:t>
            </a:r>
            <a:r>
              <a:rPr lang="en-US" altLang="en-US" sz="2400" dirty="0"/>
              <a:t> proves everything valid)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Because it can prove these axioms.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/>
              <a:t>And hence by Gödel proves everything.</a:t>
            </a:r>
          </a:p>
        </p:txBody>
      </p:sp>
      <p:pic>
        <p:nvPicPr>
          <p:cNvPr id="32" name="Picture 31">
            <a:extLst>
              <a:ext uri="{FF2B5EF4-FFF2-40B4-BE49-F238E27FC236}">
                <a16:creationId xmlns:a16="http://schemas.microsoft.com/office/drawing/2014/main" id="{67459259-5626-4D48-8618-397ED890E5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91200" y="3593163"/>
            <a:ext cx="3307685" cy="31800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460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1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30" grpId="0" animBg="1"/>
      <p:bldP spid="31" grpId="0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6CEED37E-DA56-4D72-83E7-C529758150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F4BA6C5F-C5B5-4999-8256-6EF909948F8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685800"/>
                <a:ext cx="8017407" cy="3315046"/>
              </a:xfrm>
              <a:prstGeom prst="wedgeRoundRectCallout">
                <a:avLst>
                  <a:gd name="adj1" fmla="val -54599"/>
                  <a:gd name="adj2" fmla="val -35099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>
                  <a:buNone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4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</a:rPr>
                  <a:t>[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CA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Soundness of Proof System Requires: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is a line of my proof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   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is valid</a:t>
                </a: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F4BA6C5F-C5B5-4999-8256-6EF909948F8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685800"/>
                <a:ext cx="8017407" cy="3315046"/>
              </a:xfrm>
              <a:prstGeom prst="wedgeRoundRectCallout">
                <a:avLst>
                  <a:gd name="adj1" fmla="val -54599"/>
                  <a:gd name="adj2" fmla="val -35099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9" name="Group 29">
            <a:extLst>
              <a:ext uri="{FF2B5EF4-FFF2-40B4-BE49-F238E27FC236}">
                <a16:creationId xmlns:a16="http://schemas.microsoft.com/office/drawing/2014/main" id="{5ED113CF-506F-4A46-B5C3-8E61C9C5D30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15479" y="4114800"/>
            <a:ext cx="1223454" cy="1239990"/>
            <a:chOff x="2065" y="1551"/>
            <a:chExt cx="1628" cy="1988"/>
          </a:xfrm>
        </p:grpSpPr>
        <p:sp>
          <p:nvSpPr>
            <p:cNvPr id="10" name="Freeform 30">
              <a:extLst>
                <a:ext uri="{FF2B5EF4-FFF2-40B4-BE49-F238E27FC236}">
                  <a16:creationId xmlns:a16="http://schemas.microsoft.com/office/drawing/2014/main" id="{8116E3E7-940E-4BA3-9E7E-B5C5FB5E9B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1" name="Freeform 31">
              <a:extLst>
                <a:ext uri="{FF2B5EF4-FFF2-40B4-BE49-F238E27FC236}">
                  <a16:creationId xmlns:a16="http://schemas.microsoft.com/office/drawing/2014/main" id="{D6245A07-7C5C-461C-8C58-A7988B2F00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2">
              <a:extLst>
                <a:ext uri="{FF2B5EF4-FFF2-40B4-BE49-F238E27FC236}">
                  <a16:creationId xmlns:a16="http://schemas.microsoft.com/office/drawing/2014/main" id="{04EB3D81-3169-4E73-95A4-99F6B44A96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3">
              <a:extLst>
                <a:ext uri="{FF2B5EF4-FFF2-40B4-BE49-F238E27FC236}">
                  <a16:creationId xmlns:a16="http://schemas.microsoft.com/office/drawing/2014/main" id="{BACB65B6-164A-4217-9DFE-3F49A21599D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4">
              <a:extLst>
                <a:ext uri="{FF2B5EF4-FFF2-40B4-BE49-F238E27FC236}">
                  <a16:creationId xmlns:a16="http://schemas.microsoft.com/office/drawing/2014/main" id="{A0F2376E-DCFA-4035-BB07-010BE3B8AD2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5">
              <a:extLst>
                <a:ext uri="{FF2B5EF4-FFF2-40B4-BE49-F238E27FC236}">
                  <a16:creationId xmlns:a16="http://schemas.microsoft.com/office/drawing/2014/main" id="{7E17D90A-8419-4CDF-ACC7-F893F82888B9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6">
              <a:extLst>
                <a:ext uri="{FF2B5EF4-FFF2-40B4-BE49-F238E27FC236}">
                  <a16:creationId xmlns:a16="http://schemas.microsoft.com/office/drawing/2014/main" id="{D24E3E80-B058-4669-A482-22AA49B2DDC9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7">
              <a:extLst>
                <a:ext uri="{FF2B5EF4-FFF2-40B4-BE49-F238E27FC236}">
                  <a16:creationId xmlns:a16="http://schemas.microsoft.com/office/drawing/2014/main" id="{8712B401-B607-4399-BB42-10AC88C2720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8">
              <a:extLst>
                <a:ext uri="{FF2B5EF4-FFF2-40B4-BE49-F238E27FC236}">
                  <a16:creationId xmlns:a16="http://schemas.microsoft.com/office/drawing/2014/main" id="{A20A729C-592E-4E35-980A-ED3833AADC5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9">
              <a:extLst>
                <a:ext uri="{FF2B5EF4-FFF2-40B4-BE49-F238E27FC236}">
                  <a16:creationId xmlns:a16="http://schemas.microsoft.com/office/drawing/2014/main" id="{0DECF16D-0AE8-466F-93E6-241928C02F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40">
              <a:extLst>
                <a:ext uri="{FF2B5EF4-FFF2-40B4-BE49-F238E27FC236}">
                  <a16:creationId xmlns:a16="http://schemas.microsoft.com/office/drawing/2014/main" id="{12235271-C447-4578-8B9E-1D89DDFF33F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1">
              <a:extLst>
                <a:ext uri="{FF2B5EF4-FFF2-40B4-BE49-F238E27FC236}">
                  <a16:creationId xmlns:a16="http://schemas.microsoft.com/office/drawing/2014/main" id="{EDF3DFF1-3FCF-42E6-8674-E752758BB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2">
              <a:extLst>
                <a:ext uri="{FF2B5EF4-FFF2-40B4-BE49-F238E27FC236}">
                  <a16:creationId xmlns:a16="http://schemas.microsoft.com/office/drawing/2014/main" id="{6A82294E-DAD9-4D5D-B294-C7549E93324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3">
              <a:extLst>
                <a:ext uri="{FF2B5EF4-FFF2-40B4-BE49-F238E27FC236}">
                  <a16:creationId xmlns:a16="http://schemas.microsoft.com/office/drawing/2014/main" id="{633D07A7-1B75-42D5-85C3-8668151ED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4">
              <a:extLst>
                <a:ext uri="{FF2B5EF4-FFF2-40B4-BE49-F238E27FC236}">
                  <a16:creationId xmlns:a16="http://schemas.microsoft.com/office/drawing/2014/main" id="{090B5F5C-B3B3-4A63-A1FA-597DFB8C8B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5">
              <a:extLst>
                <a:ext uri="{FF2B5EF4-FFF2-40B4-BE49-F238E27FC236}">
                  <a16:creationId xmlns:a16="http://schemas.microsoft.com/office/drawing/2014/main" id="{B618134F-8A2A-491E-9D7C-D7758BC6949D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6">
              <a:extLst>
                <a:ext uri="{FF2B5EF4-FFF2-40B4-BE49-F238E27FC236}">
                  <a16:creationId xmlns:a16="http://schemas.microsoft.com/office/drawing/2014/main" id="{B60C8297-A7A6-4B82-8612-D4EE8B9EDA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7" name="AutoShape 35">
            <a:extLst>
              <a:ext uri="{FF2B5EF4-FFF2-40B4-BE49-F238E27FC236}">
                <a16:creationId xmlns:a16="http://schemas.microsoft.com/office/drawing/2014/main" id="{5A1D6DF0-51E1-4C3B-AD6D-6242E505BA7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343400" y="4180291"/>
            <a:ext cx="3363912" cy="1342899"/>
          </a:xfrm>
          <a:prstGeom prst="wedgeRoundRectCallout">
            <a:avLst>
              <a:gd name="adj1" fmla="val 55604"/>
              <a:gd name="adj2" fmla="val -24339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Oops </a:t>
            </a:r>
            <a:b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This will not true for our proof system.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28" name="Arrow: Curved Down 27">
            <a:extLst>
              <a:ext uri="{FF2B5EF4-FFF2-40B4-BE49-F238E27FC236}">
                <a16:creationId xmlns:a16="http://schemas.microsoft.com/office/drawing/2014/main" id="{06478597-5E9F-42CE-9293-E6FE69C748C4}"/>
              </a:ext>
            </a:extLst>
          </p:cNvPr>
          <p:cNvSpPr/>
          <p:nvPr/>
        </p:nvSpPr>
        <p:spPr bwMode="auto">
          <a:xfrm rot="16356649">
            <a:off x="1173937" y="1982295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cxnSp>
        <p:nvCxnSpPr>
          <p:cNvPr id="29" name="Straight Connector 28">
            <a:extLst>
              <a:ext uri="{FF2B5EF4-FFF2-40B4-BE49-F238E27FC236}">
                <a16:creationId xmlns:a16="http://schemas.microsoft.com/office/drawing/2014/main" id="{E5EE4993-A1B6-44B3-AAC3-F6672C3638E0}"/>
              </a:ext>
            </a:extLst>
          </p:cNvPr>
          <p:cNvCxnSpPr>
            <a:cxnSpLocks/>
          </p:cNvCxnSpPr>
          <p:nvPr/>
        </p:nvCxnSpPr>
        <p:spPr bwMode="auto">
          <a:xfrm flipV="1">
            <a:off x="6324600" y="2266982"/>
            <a:ext cx="1312337" cy="63323"/>
          </a:xfrm>
          <a:prstGeom prst="line">
            <a:avLst/>
          </a:prstGeom>
          <a:noFill/>
          <a:ln w="2540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val="21607126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9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7" grpId="0" animBg="1"/>
      <p:bldP spid="27" grpId="0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" name="Picture 5" descr="j0116172">
            <a:extLst>
              <a:ext uri="{FF2B5EF4-FFF2-40B4-BE49-F238E27FC236}">
                <a16:creationId xmlns:a16="http://schemas.microsoft.com/office/drawing/2014/main" id="{9248A379-C430-40A3-A2CF-65E5E0CD642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685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AutoShape 35">
                <a:extLst>
                  <a:ext uri="{FF2B5EF4-FFF2-40B4-BE49-F238E27FC236}">
                    <a16:creationId xmlns:a16="http://schemas.microsoft.com/office/drawing/2014/main" id="{67D05E8C-E045-466C-81CF-D23037C19CB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706192"/>
                <a:ext cx="8017407" cy="3315046"/>
              </a:xfrm>
              <a:prstGeom prst="wedgeRoundRectCallout">
                <a:avLst>
                  <a:gd name="adj1" fmla="val -54694"/>
                  <a:gd name="adj2" fmla="val -35635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lvl="0">
                  <a:buNone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00E7E7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00FFFF"/>
                    </a:solidFill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66FF66"/>
                    </a:solidFill>
                    <a:latin typeface="Monotype Corsiva" panose="03010101010201010101" pitchFamily="66" charset="0"/>
                  </a:rPr>
                  <a:t>M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FF00FF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lang="en-US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</m:ctrlPr>
                      </m:accPr>
                      <m:e>
                        <m:r>
                          <a:rPr lang="en-CA" altLang="en-US" sz="2400" i="1" dirty="0">
                            <a:solidFill>
                              <a:srgbClr val="66FF66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acc>
                  </m:oMath>
                </a14:m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400" dirty="0">
                    <a:solidFill>
                      <a:srgbClr val="FFFF00"/>
                    </a:solidFill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[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</a:rPr>
                  <a:t>(</a:t>
                </a:r>
                <a:r>
                  <a:rPr lang="en-CA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].</a:t>
                </a:r>
                <a:r>
                  <a:rPr lang="en-CA" altLang="en-US" sz="2400" dirty="0">
                    <a:solidFill>
                      <a:srgbClr val="FFFF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Soundness of Proof System Requires: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is a line of my proof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   </a:t>
                </a:r>
              </a:p>
              <a:p>
                <a:pPr marL="342900" lvl="0" indent="-342900" eaLnBrk="1" hangingPunct="1">
                  <a:spcBef>
                    <a:spcPct val="0"/>
                  </a:spcBef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“From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lang="en-US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”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       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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 Φ´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            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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          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 Φ´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  <a:p>
                <a:pPr marL="342900" marR="0" lvl="0" indent="-34290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Char char="•"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9" name="AutoShape 35">
                <a:extLst>
                  <a:ext uri="{FF2B5EF4-FFF2-40B4-BE49-F238E27FC236}">
                    <a16:creationId xmlns:a16="http://schemas.microsoft.com/office/drawing/2014/main" id="{67D05E8C-E045-466C-81CF-D23037C19CB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706192"/>
                <a:ext cx="8017407" cy="3315046"/>
              </a:xfrm>
              <a:prstGeom prst="wedgeRoundRectCallout">
                <a:avLst>
                  <a:gd name="adj1" fmla="val -54694"/>
                  <a:gd name="adj2" fmla="val -35635"/>
                  <a:gd name="adj3" fmla="val 16667"/>
                </a:avLst>
              </a:prstGeom>
              <a:blipFill>
                <a:blip r:embed="rId4"/>
                <a:stretch>
                  <a:fillRect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0" name="Group 29">
            <a:extLst>
              <a:ext uri="{FF2B5EF4-FFF2-40B4-BE49-F238E27FC236}">
                <a16:creationId xmlns:a16="http://schemas.microsoft.com/office/drawing/2014/main" id="{0246D44F-B9B6-49CA-A80F-5E822CFFAEE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7915479" y="4114800"/>
            <a:ext cx="1223454" cy="1239990"/>
            <a:chOff x="2065" y="1551"/>
            <a:chExt cx="1628" cy="1988"/>
          </a:xfrm>
        </p:grpSpPr>
        <p:sp>
          <p:nvSpPr>
            <p:cNvPr id="11" name="Freeform 30">
              <a:extLst>
                <a:ext uri="{FF2B5EF4-FFF2-40B4-BE49-F238E27FC236}">
                  <a16:creationId xmlns:a16="http://schemas.microsoft.com/office/drawing/2014/main" id="{8CCB409A-E483-4B19-A8E2-F7AC48DB226D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2" name="Freeform 31">
              <a:extLst>
                <a:ext uri="{FF2B5EF4-FFF2-40B4-BE49-F238E27FC236}">
                  <a16:creationId xmlns:a16="http://schemas.microsoft.com/office/drawing/2014/main" id="{DB37A22B-7330-47E8-AFCD-BFDB18DB101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3" name="Freeform 32">
              <a:extLst>
                <a:ext uri="{FF2B5EF4-FFF2-40B4-BE49-F238E27FC236}">
                  <a16:creationId xmlns:a16="http://schemas.microsoft.com/office/drawing/2014/main" id="{5701D10D-575D-4C9C-9142-C68164DD37F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4" name="Freeform 33">
              <a:extLst>
                <a:ext uri="{FF2B5EF4-FFF2-40B4-BE49-F238E27FC236}">
                  <a16:creationId xmlns:a16="http://schemas.microsoft.com/office/drawing/2014/main" id="{FB79E548-0E5C-40ED-92D2-7EB3055A755A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" name="Freeform 34">
              <a:extLst>
                <a:ext uri="{FF2B5EF4-FFF2-40B4-BE49-F238E27FC236}">
                  <a16:creationId xmlns:a16="http://schemas.microsoft.com/office/drawing/2014/main" id="{48DB6A93-9DD6-4E47-9B1C-47D0886949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" name="Freeform 35">
              <a:extLst>
                <a:ext uri="{FF2B5EF4-FFF2-40B4-BE49-F238E27FC236}">
                  <a16:creationId xmlns:a16="http://schemas.microsoft.com/office/drawing/2014/main" id="{4DB4A3B8-E611-4FB9-8641-82DDA37E6A3F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" name="Freeform 36">
              <a:extLst>
                <a:ext uri="{FF2B5EF4-FFF2-40B4-BE49-F238E27FC236}">
                  <a16:creationId xmlns:a16="http://schemas.microsoft.com/office/drawing/2014/main" id="{79962A07-C132-475C-AC29-19AD9373C80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" name="Freeform 37">
              <a:extLst>
                <a:ext uri="{FF2B5EF4-FFF2-40B4-BE49-F238E27FC236}">
                  <a16:creationId xmlns:a16="http://schemas.microsoft.com/office/drawing/2014/main" id="{F7B90649-1260-4FAA-A47B-2F44BC85311F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" name="Freeform 38">
              <a:extLst>
                <a:ext uri="{FF2B5EF4-FFF2-40B4-BE49-F238E27FC236}">
                  <a16:creationId xmlns:a16="http://schemas.microsoft.com/office/drawing/2014/main" id="{13F53483-3955-4A1B-BDB2-AB13A1FA95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" name="Freeform 39">
              <a:extLst>
                <a:ext uri="{FF2B5EF4-FFF2-40B4-BE49-F238E27FC236}">
                  <a16:creationId xmlns:a16="http://schemas.microsoft.com/office/drawing/2014/main" id="{1CBF5DEA-4725-4FE8-8F30-85230F5A5B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1" name="Freeform 40">
              <a:extLst>
                <a:ext uri="{FF2B5EF4-FFF2-40B4-BE49-F238E27FC236}">
                  <a16:creationId xmlns:a16="http://schemas.microsoft.com/office/drawing/2014/main" id="{ED4F6FE6-2F66-447D-8A67-CC9E3E66726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2" name="Freeform 41">
              <a:extLst>
                <a:ext uri="{FF2B5EF4-FFF2-40B4-BE49-F238E27FC236}">
                  <a16:creationId xmlns:a16="http://schemas.microsoft.com/office/drawing/2014/main" id="{FF5D7370-2A68-4FA0-A301-363BC7075C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3" name="Freeform 42">
              <a:extLst>
                <a:ext uri="{FF2B5EF4-FFF2-40B4-BE49-F238E27FC236}">
                  <a16:creationId xmlns:a16="http://schemas.microsoft.com/office/drawing/2014/main" id="{6FDBA423-CA5F-4213-9346-0453DF175CB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4" name="Freeform 43">
              <a:extLst>
                <a:ext uri="{FF2B5EF4-FFF2-40B4-BE49-F238E27FC236}">
                  <a16:creationId xmlns:a16="http://schemas.microsoft.com/office/drawing/2014/main" id="{C02A89D6-BDD2-4DAE-B209-5A7C06FA1F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5" name="Freeform 44">
              <a:extLst>
                <a:ext uri="{FF2B5EF4-FFF2-40B4-BE49-F238E27FC236}">
                  <a16:creationId xmlns:a16="http://schemas.microsoft.com/office/drawing/2014/main" id="{3D7CD563-20F2-4F10-89E7-83033A773F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6" name="Freeform 45">
              <a:extLst>
                <a:ext uri="{FF2B5EF4-FFF2-40B4-BE49-F238E27FC236}">
                  <a16:creationId xmlns:a16="http://schemas.microsoft.com/office/drawing/2014/main" id="{7F8EA818-53D6-4117-BAB1-FFA5B7FA9C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" name="Freeform 46">
              <a:extLst>
                <a:ext uri="{FF2B5EF4-FFF2-40B4-BE49-F238E27FC236}">
                  <a16:creationId xmlns:a16="http://schemas.microsoft.com/office/drawing/2014/main" id="{7962F1C6-603A-4FA2-9A31-DE106D143F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</p:grpSp>
      <p:sp>
        <p:nvSpPr>
          <p:cNvPr id="29" name="Arrow: Curved Down 28">
            <a:extLst>
              <a:ext uri="{FF2B5EF4-FFF2-40B4-BE49-F238E27FC236}">
                <a16:creationId xmlns:a16="http://schemas.microsoft.com/office/drawing/2014/main" id="{40F80AC6-F7E4-426E-B335-74D49973F344}"/>
              </a:ext>
            </a:extLst>
          </p:cNvPr>
          <p:cNvSpPr/>
          <p:nvPr/>
        </p:nvSpPr>
        <p:spPr bwMode="auto">
          <a:xfrm rot="16356649">
            <a:off x="1173937" y="1982295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76346CB7-96EE-4BB5-B482-8D069FDC11BD}"/>
              </a:ext>
            </a:extLst>
          </p:cNvPr>
          <p:cNvSpPr/>
          <p:nvPr/>
        </p:nvSpPr>
        <p:spPr>
          <a:xfrm>
            <a:off x="6265546" y="2038383"/>
            <a:ext cx="19511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kumimoji="0" lang="en-CA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66FF66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is valid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2" name="Arrow: Curved Down 31">
            <a:extLst>
              <a:ext uri="{FF2B5EF4-FFF2-40B4-BE49-F238E27FC236}">
                <a16:creationId xmlns:a16="http://schemas.microsoft.com/office/drawing/2014/main" id="{C6375B72-13C8-459D-A048-C0FD3A3AAF34}"/>
              </a:ext>
            </a:extLst>
          </p:cNvPr>
          <p:cNvSpPr/>
          <p:nvPr/>
        </p:nvSpPr>
        <p:spPr bwMode="auto">
          <a:xfrm rot="16356649">
            <a:off x="1175798" y="2338612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3" name="AutoShape 35">
            <a:extLst>
              <a:ext uri="{FF2B5EF4-FFF2-40B4-BE49-F238E27FC236}">
                <a16:creationId xmlns:a16="http://schemas.microsoft.com/office/drawing/2014/main" id="{925A575C-B46F-4BA1-A45E-17DB7371D5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08149" y="5834926"/>
            <a:ext cx="3654883" cy="508346"/>
          </a:xfrm>
          <a:prstGeom prst="wedgeRoundRectCallout">
            <a:avLst>
              <a:gd name="adj1" fmla="val 54334"/>
              <a:gd name="adj2" fmla="val -24483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That’s our definition of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4" name="Arrow: Curved Down 33">
            <a:extLst>
              <a:ext uri="{FF2B5EF4-FFF2-40B4-BE49-F238E27FC236}">
                <a16:creationId xmlns:a16="http://schemas.microsoft.com/office/drawing/2014/main" id="{A0C79FF7-1845-4CAA-A00C-5D71B91D7C31}"/>
              </a:ext>
            </a:extLst>
          </p:cNvPr>
          <p:cNvSpPr/>
          <p:nvPr/>
        </p:nvSpPr>
        <p:spPr bwMode="auto">
          <a:xfrm rot="16356649">
            <a:off x="1172863" y="2731417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5" name="Arrow: Curved Down 34">
            <a:extLst>
              <a:ext uri="{FF2B5EF4-FFF2-40B4-BE49-F238E27FC236}">
                <a16:creationId xmlns:a16="http://schemas.microsoft.com/office/drawing/2014/main" id="{0C013206-0D39-4F95-AC02-07C30B188F85}"/>
              </a:ext>
            </a:extLst>
          </p:cNvPr>
          <p:cNvSpPr/>
          <p:nvPr/>
        </p:nvSpPr>
        <p:spPr bwMode="auto">
          <a:xfrm rot="16356649">
            <a:off x="1169928" y="3124222"/>
            <a:ext cx="293051" cy="264575"/>
          </a:xfrm>
          <a:prstGeom prst="curvedDownArrow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6" name="AutoShape 35">
            <a:extLst>
              <a:ext uri="{FF2B5EF4-FFF2-40B4-BE49-F238E27FC236}">
                <a16:creationId xmlns:a16="http://schemas.microsoft.com/office/drawing/2014/main" id="{4CDC1113-2610-46F4-BB6C-1B9FE75F6B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558" y="6375400"/>
            <a:ext cx="3654883" cy="508346"/>
          </a:xfrm>
          <a:prstGeom prst="wedgeRoundRectCallout">
            <a:avLst>
              <a:gd name="adj1" fmla="val 52924"/>
              <a:gd name="adj2" fmla="val -39684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That’s our definition of </a:t>
            </a:r>
            <a:r>
              <a:rPr kumimoji="0" lang="el-GR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7" name="AutoShape 35">
            <a:extLst>
              <a:ext uri="{FF2B5EF4-FFF2-40B4-BE49-F238E27FC236}">
                <a16:creationId xmlns:a16="http://schemas.microsoft.com/office/drawing/2014/main" id="{50DCEC69-A8E1-4CC0-A494-901C699285E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16443" y="5283200"/>
            <a:ext cx="3654883" cy="508346"/>
          </a:xfrm>
          <a:prstGeom prst="wedgeRoundRectCallout">
            <a:avLst>
              <a:gd name="adj1" fmla="val 54686"/>
              <a:gd name="adj2" fmla="val 21120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Induction as before.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8" name="AutoShape 35">
            <a:extLst>
              <a:ext uri="{FF2B5EF4-FFF2-40B4-BE49-F238E27FC236}">
                <a16:creationId xmlns:a16="http://schemas.microsoft.com/office/drawing/2014/main" id="{1A9C2E70-3D67-4285-A530-759604A9DDA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140201" y="4064000"/>
            <a:ext cx="3622832" cy="1176490"/>
          </a:xfrm>
          <a:prstGeom prst="wedgeRoundRectCallout">
            <a:avLst>
              <a:gd name="adj1" fmla="val 54686"/>
              <a:gd name="adj2" fmla="val 21120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We say “include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´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instead</a:t>
            </a:r>
            <a:r>
              <a:rPr kumimoji="0" lang="en-US" altLang="en-US" sz="2400" b="0" i="0" u="none" strike="noStrike" kern="1200" cap="none" spc="0" normalizeH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of “conclude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´</a:t>
            </a:r>
            <a:r>
              <a:rPr lang="en-US" altLang="en-US" sz="2400" dirty="0">
                <a:solidFill>
                  <a:srgbClr val="FFFFFF"/>
                </a:solidFill>
              </a:rPr>
              <a:t>”</a:t>
            </a:r>
          </a:p>
          <a:p>
            <a:pPr lvl="0" fontAlgn="auto">
              <a:spcBef>
                <a:spcPts val="0"/>
              </a:spcBef>
              <a:spcAft>
                <a:spcPts val="0"/>
              </a:spcAft>
              <a:buNone/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or “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´ </a:t>
            </a:r>
            <a:r>
              <a:rPr lang="en-US" altLang="en-US" sz="2400" dirty="0">
                <a:solidFill>
                  <a:srgbClr val="FFFFFF"/>
                </a:solidFill>
              </a:rPr>
              <a:t>follows from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solidFill>
                  <a:srgbClr val="FFFFFF"/>
                </a:solidFill>
              </a:rPr>
              <a:t>”</a:t>
            </a:r>
            <a:endParaRPr kumimoji="0" lang="en-US" sz="24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D3776F8D-9941-4FA8-9967-9C329E240979}"/>
              </a:ext>
            </a:extLst>
          </p:cNvPr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5149344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3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1103F6-0336-4B2E-AD4C-C0D1365FBCD6}"/>
                  </a:ext>
                </a:extLst>
              </p:cNvPr>
              <p:cNvSpPr/>
              <p:nvPr/>
            </p:nvSpPr>
            <p:spPr>
              <a:xfrm>
                <a:off x="304800" y="609600"/>
                <a:ext cx="9592237" cy="6063198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Removing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": </a:t>
                </a:r>
                <a:r>
                  <a:rPr lang="en-US" altLang="en-US" sz="2400" dirty="0"/>
                  <a:t>From line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(term)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 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eg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). </a:t>
                </a:r>
                <a:endParaRPr lang="en-CA" altLang="en-US" sz="24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800100" lvl="1" indent="-342900" algn="l"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states that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is true for every value of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800100" lvl="1" indent="-342900" algn="l"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We don’t know which object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term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represents in our model.</a:t>
                </a:r>
              </a:p>
              <a:p>
                <a:pPr marL="800100" lvl="1" indent="-342900" algn="l"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But whichever,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(term)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is true.</a:t>
                </a:r>
              </a:p>
              <a:p>
                <a:pPr marL="800100" lvl="1" indent="-342900" algn="l">
                  <a:spcBef>
                    <a:spcPts val="0"/>
                  </a:spcBef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2000" dirty="0" err="1">
                    <a:cs typeface="Times New Roman" panose="02020603050405020304" pitchFamily="18" charset="0"/>
                    <a:sym typeface="Symbol" panose="05050102010706020507" pitchFamily="18" charset="2"/>
                  </a:rPr>
                  <a:t>Eg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term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is also fine because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                               </a:t>
                </a:r>
                <a:endParaRPr lang="en-CA" altLang="en-US" sz="20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Adding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": </a:t>
                </a:r>
                <a:r>
                  <a:rPr lang="en-US" altLang="en-US" sz="2400" dirty="0"/>
                  <a:t>From line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CA" altLang="en-US" sz="2400" dirty="0">
                  <a:solidFill>
                    <a:srgbClr val="FF00FF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is not true, but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is.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Cannot be done for fixed x</a:t>
                </a:r>
                <a:r>
                  <a:rPr lang="en-US" altLang="en-US" sz="2000" baseline="-25000" dirty="0">
                    <a:solidFill>
                      <a:srgbClr val="FF0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or </a:t>
                </a:r>
                <a:r>
                  <a:rPr lang="en-CA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Removing 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</a:t>
                </a:r>
                <a:r>
                  <a:rPr lang="en-US" altLang="en-US" sz="2400" dirty="0"/>
                  <a:t>From line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(x,y</a:t>
                </a:r>
                <a:r>
                  <a:rPr lang="en-US" altLang="en-US" sz="24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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is not true,</a:t>
                </a:r>
                <a:endParaRPr lang="en-CA" altLang="en-US" sz="2000" dirty="0">
                  <a:solidFill>
                    <a:srgbClr val="FFC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but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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000" dirty="0">
                        <a:solidFill>
                          <a:srgbClr val="FFC000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000" baseline="-25000" dirty="0">
                        <a:solidFill>
                          <a:srgbClr val="FFC000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(x,y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Note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baseline="-25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depends on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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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Adding 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</a:t>
                </a:r>
                <a:r>
                  <a:rPr lang="en-US" altLang="en-US" sz="2400" dirty="0"/>
                  <a:t>From line</a:t>
                </a:r>
                <a:r>
                  <a:rPr lang="en-US" altLang="en-US" sz="2400" dirty="0"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(term)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, include </a:t>
                </a:r>
                <a:r>
                  <a:rPr lang="en-US" altLang="en-US" sz="2400" dirty="0"/>
                  <a:t>line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(y)</a:t>
                </a:r>
                <a:r>
                  <a:rPr lang="en-US" altLang="en-US" sz="2400" dirty="0">
                    <a:sym typeface="Symbol" panose="05050102010706020507" pitchFamily="18" charset="2"/>
                  </a:rPr>
                  <a:t>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If  </a:t>
                </a:r>
                <a:r>
                  <a:rPr lang="el-GR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(t) is true for some term t, then there exists a y for which it is true.</a:t>
                </a: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x,term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x,term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</a:t>
                </a:r>
                <a:r>
                  <a:rPr lang="en-US" sz="2000" dirty="0"/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)))</a:t>
                </a:r>
                <a:endParaRPr lang="en-CA" altLang="en-US" sz="2000" dirty="0"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914400" lvl="1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altLang="en-US" sz="2000" dirty="0">
                    <a:solidFill>
                      <a:srgbClr val="FF0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Cannot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be done if 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term 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depends x bound with </a:t>
                </a:r>
                <a:r>
                  <a:rPr lang="en-US" altLang="en-US" sz="2000" dirty="0">
                    <a:latin typeface="Symbol" pitchFamily="18" charset="2"/>
                  </a:rPr>
                  <a:t>"</a:t>
                </a:r>
                <a:r>
                  <a:rPr lang="en-CA" altLang="en-US" sz="20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x, because </a:t>
                </a:r>
              </a:p>
              <a:p>
                <a:pPr lvl="1" algn="l">
                  <a:defRPr/>
                </a:pP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QC(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x,term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(x)))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x,term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sz="2000" dirty="0">
                    <a:solidFill>
                      <a:srgbClr val="FFC000"/>
                    </a:solidFill>
                  </a:rPr>
                  <a:t>⇸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 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2000" dirty="0">
                    <a:sym typeface="Symbol" panose="05050102010706020507" pitchFamily="18" charset="2"/>
                  </a:rPr>
                  <a:t>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000" dirty="0">
                    <a:solidFill>
                      <a:srgbClr val="FFC000"/>
                    </a:solidFill>
                    <a:latin typeface="Symbol" pitchFamily="18" charset="2"/>
                  </a:rPr>
                  <a:t> "</a:t>
                </a:r>
                <a:r>
                  <a:rPr lang="en-US" altLang="en-US" sz="20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0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x,y</a:t>
                </a:r>
                <a:r>
                  <a:rPr lang="en-CA" altLang="en-US" sz="20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</a:t>
                </a:r>
                <a:endParaRPr lang="en-CA" altLang="en-US" sz="2000" dirty="0">
                  <a:solidFill>
                    <a:srgbClr val="FF0000"/>
                  </a:solidFill>
                  <a:cs typeface="Times New Roman" panose="02020603050405020304" pitchFamily="18" charset="0"/>
                  <a:sym typeface="Symbol" panose="05050102010706020507" pitchFamily="18" charset="2"/>
                </a:endParaRPr>
              </a:p>
              <a:p>
                <a:pPr marL="457200" indent="-457200" algn="l">
                  <a:buFont typeface="Arial" panose="020B0604020202020204" pitchFamily="34" charset="0"/>
                  <a:buChar char="•"/>
                  <a:defRPr/>
                </a:pPr>
                <a:r>
                  <a:rPr lang="en-CA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Negating 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"&amp;</a:t>
                </a:r>
                <a:r>
                  <a:rPr lang="en-US" altLang="en-US" sz="2400" dirty="0">
                    <a:solidFill>
                      <a:srgbClr val="FFFF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chemeClr val="tx2"/>
                    </a:solidFill>
                    <a:latin typeface="Symbol" pitchFamily="18" charset="2"/>
                  </a:rPr>
                  <a:t>: </a:t>
                </a:r>
                <a:r>
                  <a:rPr lang="el-GR" altLang="en-US" sz="24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 smtClean="0">
                    <a:solidFill>
                      <a:srgbClr val="FFC000"/>
                    </a:solidFill>
                    <a:latin typeface="Symbol" pitchFamily="18" charset="2"/>
                  </a:rPr>
                  <a:t>$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(x)   </a:t>
                </a:r>
                <a:r>
                  <a:rPr lang="en-US" altLang="en-US" sz="2400" dirty="0" err="1">
                    <a:solidFill>
                      <a:srgbClr val="FFC000"/>
                    </a:solidFill>
                    <a:sym typeface="Symbol" panose="05050102010706020507" pitchFamily="18" charset="2"/>
                  </a:rPr>
                  <a:t>iff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  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Wingdings" panose="05000000000000000000" pitchFamily="2" charset="2"/>
                  </a:rPr>
                  <a:t> </a:t>
                </a:r>
                <a:r>
                  <a:rPr lang="en-US" altLang="en-US" sz="2400" dirty="0">
                    <a:solidFill>
                      <a:srgbClr val="FFC000"/>
                    </a:solidFill>
                    <a:latin typeface="Symbol" pitchFamily="18" charset="2"/>
                  </a:rPr>
                  <a:t>"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x </a:t>
                </a:r>
                <a:r>
                  <a:rPr lang="el-GR" altLang="en-US" sz="24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(x) </a:t>
                </a:r>
              </a:p>
            </p:txBody>
          </p:sp>
        </mc:Choice>
        <mc:Fallback>
          <p:sp>
            <p:nvSpPr>
              <p:cNvPr id="39" name="Rectangle 38">
                <a:extLst>
                  <a:ext uri="{FF2B5EF4-FFF2-40B4-BE49-F238E27FC236}">
                    <a16:creationId xmlns:a16="http://schemas.microsoft.com/office/drawing/2014/main" id="{F51103F6-0336-4B2E-AD4C-C0D1365FBCD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800" y="609600"/>
                <a:ext cx="9592237" cy="6063198"/>
              </a:xfrm>
              <a:prstGeom prst="rect">
                <a:avLst/>
              </a:prstGeom>
              <a:blipFill>
                <a:blip r:embed="rId3"/>
                <a:stretch>
                  <a:fillRect l="-826" t="-905" b="-1307"/>
                </a:stretch>
              </a:blipFill>
            </p:spPr>
            <p:txBody>
              <a:bodyPr/>
              <a:lstStyle/>
              <a:p>
                <a:r>
                  <a:rPr lang="en-CA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62437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9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9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9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9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39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9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609600"/>
            <a:ext cx="9592237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In fact,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 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a valid in any model,</a:t>
            </a:r>
          </a:p>
          <a:p>
            <a:pPr lvl="1" algn="l">
              <a:spcBef>
                <a:spcPts val="0"/>
              </a:spcBef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so could be an axiom.</a:t>
            </a:r>
          </a:p>
          <a:p>
            <a:pPr marL="1257300" lvl="2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states that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true for every value of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1257300" lvl="2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We don’t know which object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term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represents in our model.</a:t>
            </a:r>
          </a:p>
          <a:p>
            <a:pPr marL="1257300" lvl="2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But whichever,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true.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The same is true for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term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1257300" lvl="2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 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 is also valid.</a:t>
            </a:r>
          </a:p>
          <a:p>
            <a:pPr marL="800100" lvl="1" indent="-342900" algn="l">
              <a:spcBef>
                <a:spcPts val="0"/>
              </a:spcBef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Let see how QC effects things.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826D02-14DC-4226-BA4D-8026C06B9C4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3713513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6096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spcBef>
                <a:spcPts val="0"/>
              </a:spcBef>
              <a:defRPr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826D02-14DC-4226-BA4D-8026C06B9C4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13" name="Picture 12" descr="j0116172">
            <a:extLst>
              <a:ext uri="{FF2B5EF4-FFF2-40B4-BE49-F238E27FC236}">
                <a16:creationId xmlns:a16="http://schemas.microsoft.com/office/drawing/2014/main" id="{6A2A11D1-9749-458E-83BB-901DA651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93330FD-2508-4BFE-B54E-1499D3BB6257}"/>
              </a:ext>
            </a:extLst>
          </p:cNvPr>
          <p:cNvSpPr/>
          <p:nvPr/>
        </p:nvSpPr>
        <p:spPr>
          <a:xfrm>
            <a:off x="217714" y="4438471"/>
            <a:ext cx="3439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2554C-43DE-454F-AE5E-EE29BEAD4031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39638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787E7-F88B-4581-9C93-5E0C0BDA433E}"/>
              </a:ext>
            </a:extLst>
          </p:cNvPr>
          <p:cNvSpPr/>
          <p:nvPr/>
        </p:nvSpPr>
        <p:spPr>
          <a:xfrm>
            <a:off x="4648211" y="44384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87022E-41F2-4AB2-AB4E-1A82198B807B}"/>
              </a:ext>
            </a:extLst>
          </p:cNvPr>
          <p:cNvSpPr/>
          <p:nvPr/>
        </p:nvSpPr>
        <p:spPr>
          <a:xfrm>
            <a:off x="4134176" y="505402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21890-9ED7-4930-821E-C4E2A2C89600}"/>
              </a:ext>
            </a:extLst>
          </p:cNvPr>
          <p:cNvSpPr/>
          <p:nvPr/>
        </p:nvSpPr>
        <p:spPr>
          <a:xfrm>
            <a:off x="-76200" y="3717968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/>
              <a:t>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08214-B522-439B-A56E-5CD93373448C}"/>
              </a:ext>
            </a:extLst>
          </p:cNvPr>
          <p:cNvSpPr/>
          <p:nvPr/>
        </p:nvSpPr>
        <p:spPr>
          <a:xfrm>
            <a:off x="4346847" y="3709116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52" name="AutoShape 35">
            <a:extLst>
              <a:ext uri="{FF2B5EF4-FFF2-40B4-BE49-F238E27FC236}">
                <a16:creationId xmlns:a16="http://schemas.microsoft.com/office/drawing/2014/main" id="{D1CDFC0B-D04D-427C-A729-B80B3DE253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67400"/>
            <a:ext cx="6484166" cy="871690"/>
          </a:xfrm>
          <a:prstGeom prst="wedgeRoundRectCallout">
            <a:avLst>
              <a:gd name="adj1" fmla="val 54813"/>
              <a:gd name="adj2" fmla="val -3253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Ideally, students will be able to look at such statement and know whether or not they are true.</a:t>
            </a:r>
            <a:endParaRPr lang="en-CA" altLang="en-US" sz="2400" i="0" dirty="0"/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5FFA1817-C573-4C64-8727-FF901394EE39}"/>
              </a:ext>
            </a:extLst>
          </p:cNvPr>
          <p:cNvGrpSpPr>
            <a:grpSpLocks/>
          </p:cNvGrpSpPr>
          <p:nvPr/>
        </p:nvGrpSpPr>
        <p:grpSpPr bwMode="auto">
          <a:xfrm>
            <a:off x="7784264" y="5486400"/>
            <a:ext cx="1189548" cy="1252690"/>
            <a:chOff x="2065" y="1551"/>
            <a:chExt cx="1628" cy="1988"/>
          </a:xfrm>
        </p:grpSpPr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C851EF36-3CE4-445E-9E75-FBAB6B3DF8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9AF792EB-FAAD-4586-9D7B-57AAEE0942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86183A60-0C5B-4D91-8B43-F76C0FE340E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681F0A80-5172-4588-85DE-BB3C5517390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A338D4B1-8D82-4D4A-A1DC-4A6C9830F81E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26D1C8D2-4B9A-4C96-AB5B-9005EBBD2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A321C03C-ADA2-4810-9F76-880837D842F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D0FCF8E2-C428-4C83-AAB6-499B6F43107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6B893E81-799A-492B-BC88-1821C0EB96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3B128589-1BC3-4AB1-ADC7-C2F1188A33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EEBFF569-3F47-4EAD-AFE3-ADD92CFC5B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7621F1CE-D27F-429A-9DEC-D2BC7CED5CD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B5148FA7-F9BF-4268-AFBD-FB3FC11AEB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D5CD13C5-AAEE-42CC-BEC3-1621CA69811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027162B0-D83F-44AB-8786-BA1CC21B782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Freeform 45">
              <a:extLst>
                <a:ext uri="{FF2B5EF4-FFF2-40B4-BE49-F238E27FC236}">
                  <a16:creationId xmlns:a16="http://schemas.microsoft.com/office/drawing/2014/main" id="{D67A0192-5577-4701-8475-524B1021C49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829A9783-E653-4D34-89E5-02C32443AE3B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</p:spTree>
    <p:extLst>
      <p:ext uri="{BB962C8B-B14F-4D97-AF65-F5344CB8AC3E}">
        <p14:creationId xmlns:p14="http://schemas.microsoft.com/office/powerpoint/2010/main" val="13814471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9" grpId="0"/>
      <p:bldP spid="52" grpId="0" animBg="1"/>
    </p:bld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6096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spcBef>
                <a:spcPts val="0"/>
              </a:spcBef>
              <a:defRPr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826D02-14DC-4226-BA4D-8026C06B9C4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13" name="Picture 12" descr="j0116172">
            <a:extLst>
              <a:ext uri="{FF2B5EF4-FFF2-40B4-BE49-F238E27FC236}">
                <a16:creationId xmlns:a16="http://schemas.microsoft.com/office/drawing/2014/main" id="{6A2A11D1-9749-458E-83BB-901DA651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93330FD-2508-4BFE-B54E-1499D3BB6257}"/>
              </a:ext>
            </a:extLst>
          </p:cNvPr>
          <p:cNvSpPr/>
          <p:nvPr/>
        </p:nvSpPr>
        <p:spPr>
          <a:xfrm>
            <a:off x="217714" y="4438471"/>
            <a:ext cx="3439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2554C-43DE-454F-AE5E-EE29BEAD4031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39638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787E7-F88B-4581-9C93-5E0C0BDA433E}"/>
              </a:ext>
            </a:extLst>
          </p:cNvPr>
          <p:cNvSpPr/>
          <p:nvPr/>
        </p:nvSpPr>
        <p:spPr>
          <a:xfrm>
            <a:off x="4648211" y="44384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87022E-41F2-4AB2-AB4E-1A82198B807B}"/>
              </a:ext>
            </a:extLst>
          </p:cNvPr>
          <p:cNvSpPr/>
          <p:nvPr/>
        </p:nvSpPr>
        <p:spPr>
          <a:xfrm>
            <a:off x="4134176" y="505402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21890-9ED7-4930-821E-C4E2A2C89600}"/>
              </a:ext>
            </a:extLst>
          </p:cNvPr>
          <p:cNvSpPr/>
          <p:nvPr/>
        </p:nvSpPr>
        <p:spPr>
          <a:xfrm>
            <a:off x="-76200" y="3717968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/>
              <a:t>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08214-B522-439B-A56E-5CD93373448C}"/>
              </a:ext>
            </a:extLst>
          </p:cNvPr>
          <p:cNvSpPr/>
          <p:nvPr/>
        </p:nvSpPr>
        <p:spPr>
          <a:xfrm>
            <a:off x="4346847" y="3709116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A91A3A-6F07-433C-AB34-013D6AD989A9}"/>
              </a:ext>
            </a:extLst>
          </p:cNvPr>
          <p:cNvGrpSpPr>
            <a:grpSpLocks/>
          </p:cNvGrpSpPr>
          <p:nvPr/>
        </p:nvGrpSpPr>
        <p:grpSpPr bwMode="auto">
          <a:xfrm>
            <a:off x="7784264" y="5486400"/>
            <a:ext cx="1189548" cy="1252690"/>
            <a:chOff x="2065" y="1551"/>
            <a:chExt cx="1628" cy="1988"/>
          </a:xfrm>
        </p:grpSpPr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7B72F72C-6AD8-4185-BF41-869E5529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5175DDEE-C65A-4736-96E3-BF3348F30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79BE9D4D-2277-4308-9C2D-283BE6A9F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96721B46-16B4-4475-B918-20926002C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C2159F75-C2AE-46A6-9042-32EA1EC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CE91B630-E334-453C-B324-921DA7CBD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8D66E56A-858D-4565-97BF-971FF7AFB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6F741395-9692-431A-832B-C623017BB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472F4FDA-F64D-4FA9-8117-6102D252B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FB5E5BEB-692B-4322-AF75-9C0FDA59E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F8B1BC9E-2645-4BBF-8EB1-4B234EB1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FE68D0D2-457B-4846-A1A8-21820F133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6093A7FC-10FC-4D72-891D-812EEE51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E4514A12-4397-4A54-8061-9B81AF8BC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26228E04-3BF9-4A27-B207-5CFBA2E33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Freeform 45">
              <a:extLst>
                <a:ext uri="{FF2B5EF4-FFF2-40B4-BE49-F238E27FC236}">
                  <a16:creationId xmlns:a16="http://schemas.microsoft.com/office/drawing/2014/main" id="{1E99121F-FE8B-4D74-AD7E-ECCCB0993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53C3BF95-E995-4C94-B609-6C9F0D6B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1" name="AutoShape 35">
            <a:extLst>
              <a:ext uri="{FF2B5EF4-FFF2-40B4-BE49-F238E27FC236}">
                <a16:creationId xmlns:a16="http://schemas.microsoft.com/office/drawing/2014/main" id="{57E86C8D-9864-4F15-A487-CF0EFE7A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67400"/>
            <a:ext cx="6484166" cy="871690"/>
          </a:xfrm>
          <a:prstGeom prst="wedgeRoundRectCallout">
            <a:avLst>
              <a:gd name="adj1" fmla="val 54813"/>
              <a:gd name="adj2" fmla="val -3253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You cant prove it using the formal proof system that you are currently proving sound.</a:t>
            </a:r>
            <a:endParaRPr lang="en-CA" alt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1438067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737" name="Text Box 9"/>
          <p:cNvSpPr txBox="1">
            <a:spLocks noChangeArrowheads="1"/>
          </p:cNvSpPr>
          <p:nvPr/>
        </p:nvSpPr>
        <p:spPr bwMode="auto">
          <a:xfrm>
            <a:off x="365125" y="669811"/>
            <a:ext cx="7885492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An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instance </a:t>
            </a:r>
            <a:r>
              <a:rPr kumimoji="0" lang="en-US" alt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(input) consists of a formula:</a:t>
            </a:r>
          </a:p>
          <a:p>
            <a:pPr lvl="1" eaLnBrk="1" hangingPunct="1">
              <a:buNone/>
              <a:defRPr/>
            </a:pP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l-GR" altLang="en-US" sz="2400" i="1" dirty="0">
                <a:solidFill>
                  <a:srgbClr val="FFFFFF"/>
                </a:solidFill>
              </a:rPr>
              <a:t> =</a:t>
            </a:r>
            <a:r>
              <a:rPr lang="en-US" altLang="en-US" sz="2400" dirty="0">
                <a:solidFill>
                  <a:srgbClr val="00FFFF"/>
                </a:solidFill>
              </a:rPr>
              <a:t> </a:t>
            </a:r>
            <a:r>
              <a:rPr lang="en-US" altLang="en-US" sz="2400" dirty="0" smtClean="0">
                <a:solidFill>
                  <a:srgbClr val="FFFFFF"/>
                </a:solidFill>
              </a:rPr>
              <a:t>(</a:t>
            </a:r>
            <a:r>
              <a:rPr lang="el-GR" altLang="en-US" sz="2400" dirty="0" smtClean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 smtClean="0">
                <a:solidFill>
                  <a:srgbClr val="FFFFFF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FFFFFF"/>
                </a:solidFill>
              </a:rPr>
              <a:t>3</a:t>
            </a:r>
            <a:r>
              <a:rPr lang="en-US" altLang="en-US" sz="2400" dirty="0" smtClean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or </a:t>
            </a:r>
            <a:r>
              <a:rPr lang="en-US" altLang="en-US" sz="2400" i="1" dirty="0">
                <a:solidFill>
                  <a:srgbClr val="FFFFFF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FFFFFF"/>
                </a:solidFill>
              </a:rPr>
              <a:t>5</a:t>
            </a:r>
            <a:r>
              <a:rPr lang="en-US" altLang="en-US" sz="2400" dirty="0">
                <a:solidFill>
                  <a:srgbClr val="FFFFFF"/>
                </a:solidFill>
              </a:rPr>
              <a:t> or </a:t>
            </a:r>
            <a:r>
              <a:rPr lang="el-GR" altLang="en-US" sz="2400" dirty="0" smtClean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 smtClean="0">
                <a:solidFill>
                  <a:srgbClr val="FFFFFF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FFFFFF"/>
                </a:solidFill>
              </a:rPr>
              <a:t>6</a:t>
            </a:r>
            <a:r>
              <a:rPr lang="en-US" altLang="en-US" sz="2400" dirty="0">
                <a:solidFill>
                  <a:srgbClr val="FFFFFF"/>
                </a:solidFill>
              </a:rPr>
              <a:t>) and (</a:t>
            </a:r>
            <a:r>
              <a:rPr lang="en-US" altLang="en-US" sz="2400" i="1" dirty="0">
                <a:solidFill>
                  <a:srgbClr val="FFFFFF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FFFFFF"/>
                </a:solidFill>
              </a:rPr>
              <a:t>2</a:t>
            </a:r>
            <a:r>
              <a:rPr lang="en-US" altLang="en-US" sz="2400" dirty="0">
                <a:solidFill>
                  <a:srgbClr val="FFFFFF"/>
                </a:solidFill>
              </a:rPr>
              <a:t> or </a:t>
            </a:r>
            <a:r>
              <a:rPr lang="el-GR" altLang="en-US" sz="2400" dirty="0" smtClean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 smtClean="0">
                <a:solidFill>
                  <a:srgbClr val="FFFFFF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FFFFFF"/>
                </a:solidFill>
              </a:rPr>
              <a:t>5</a:t>
            </a:r>
            <a:r>
              <a:rPr lang="en-US" altLang="en-US" sz="2400" dirty="0" smtClean="0">
                <a:solidFill>
                  <a:srgbClr val="FFFFFF"/>
                </a:solidFill>
              </a:rPr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or </a:t>
            </a:r>
            <a:r>
              <a:rPr lang="en-US" altLang="en-US" sz="2400" i="1" dirty="0">
                <a:solidFill>
                  <a:srgbClr val="FFFFFF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FFFFFF"/>
                </a:solidFill>
              </a:rPr>
              <a:t>7</a:t>
            </a:r>
            <a:r>
              <a:rPr lang="en-US" altLang="en-US" sz="2400" dirty="0">
                <a:solidFill>
                  <a:srgbClr val="FFFFFF"/>
                </a:solidFill>
              </a:rPr>
              <a:t>) and (</a:t>
            </a:r>
            <a:r>
              <a:rPr lang="en-US" altLang="en-US" sz="2400" i="1" dirty="0">
                <a:solidFill>
                  <a:srgbClr val="FFFFFF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FFFFFF"/>
                </a:solidFill>
              </a:rPr>
              <a:t>3</a:t>
            </a:r>
            <a:r>
              <a:rPr lang="en-US" altLang="en-US" sz="2400" dirty="0">
                <a:solidFill>
                  <a:srgbClr val="FFFFFF"/>
                </a:solidFill>
              </a:rPr>
              <a:t> or </a:t>
            </a:r>
            <a:r>
              <a:rPr lang="el-GR" altLang="en-US" sz="2400" dirty="0" smtClean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US" altLang="en-US" sz="2400" i="1" dirty="0" smtClean="0">
                <a:solidFill>
                  <a:srgbClr val="FFFFFF"/>
                </a:solidFill>
              </a:rPr>
              <a:t>x</a:t>
            </a:r>
            <a:r>
              <a:rPr lang="en-US" altLang="en-US" sz="2400" i="1" baseline="-25000" dirty="0" smtClean="0">
                <a:solidFill>
                  <a:srgbClr val="FFFFFF"/>
                </a:solidFill>
              </a:rPr>
              <a:t>4</a:t>
            </a:r>
            <a:r>
              <a:rPr lang="en-US" altLang="en-US" sz="2400" dirty="0">
                <a:solidFill>
                  <a:srgbClr val="FFFFFF"/>
                </a:solidFill>
              </a:rPr>
              <a:t>)</a:t>
            </a:r>
          </a:p>
        </p:txBody>
      </p:sp>
      <p:sp>
        <p:nvSpPr>
          <p:cNvPr id="42" name="Text Box 11">
            <a:extLst>
              <a:ext uri="{FF2B5EF4-FFF2-40B4-BE49-F238E27FC236}">
                <a16:creationId xmlns:a16="http://schemas.microsoft.com/office/drawing/2014/main" id="{B1F1196E-22AC-4028-B071-16A7DF220DD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54557" y="1524001"/>
            <a:ext cx="5462201" cy="3416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buNone/>
              <a:defRPr/>
            </a:pPr>
            <a:r>
              <a:rPr lang="en-US" sz="2400" dirty="0">
                <a:solidFill>
                  <a:schemeClr val="tx2"/>
                </a:solidFill>
              </a:rPr>
              <a:t>Davis–Putnam algorithm:</a:t>
            </a:r>
            <a:endParaRPr lang="en-US" altLang="en-US" dirty="0">
              <a:solidFill>
                <a:schemeClr val="tx2"/>
              </a:solidFill>
            </a:endParaRPr>
          </a:p>
          <a:p>
            <a:pPr marL="342900" indent="-342900"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Choose one significant variable.</a:t>
            </a:r>
          </a:p>
          <a:p>
            <a:pPr marL="342900" indent="-342900"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Branch “trying” setting it to both F &amp; T.</a:t>
            </a:r>
          </a:p>
          <a:p>
            <a:pPr marL="342900" indent="-342900" eaLnBrk="1" hangingPunct="1">
              <a:defRPr/>
            </a:pPr>
            <a:r>
              <a:rPr lang="en-US" altLang="en-US" sz="2400" dirty="0">
                <a:solidFill>
                  <a:srgbClr val="FF0000"/>
                </a:solidFill>
              </a:rPr>
              <a:t>Simplify formula</a:t>
            </a:r>
            <a:endParaRPr lang="en-US" altLang="en-US" sz="2400" dirty="0">
              <a:solidFill>
                <a:srgbClr val="FFFFFF"/>
              </a:solidFill>
            </a:endParaRPr>
          </a:p>
          <a:p>
            <a:pPr marL="342900" indent="-342900"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Recurse.</a:t>
            </a:r>
          </a:p>
          <a:p>
            <a:pPr marL="342900" indent="-342900"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Each </a:t>
            </a:r>
            <a:r>
              <a:rPr lang="en-US" altLang="en-US" sz="2400" kern="0" dirty="0"/>
              <a:t>of the 2</a:t>
            </a:r>
            <a:r>
              <a:rPr lang="en-US" altLang="en-US" sz="2400" i="1" kern="0" baseline="30000" dirty="0"/>
              <a:t>n</a:t>
            </a:r>
            <a:r>
              <a:rPr lang="en-US" altLang="en-US" sz="2400" kern="0" dirty="0"/>
              <a:t> </a:t>
            </a:r>
            <a:r>
              <a:rPr lang="en-US" altLang="en-US" sz="2400" dirty="0">
                <a:solidFill>
                  <a:srgbClr val="FFFFFF"/>
                </a:solidFill>
              </a:rPr>
              <a:t>paths to leaf</a:t>
            </a:r>
            <a:br>
              <a:rPr lang="en-US" altLang="en-US" sz="2400" dirty="0">
                <a:solidFill>
                  <a:srgbClr val="FFFFFF"/>
                </a:solidFill>
              </a:rPr>
            </a:br>
            <a:r>
              <a:rPr lang="en-US" altLang="en-US" sz="2400" dirty="0">
                <a:solidFill>
                  <a:srgbClr val="FFFFFF"/>
                </a:solidFill>
              </a:rPr>
              <a:t>defines an assignment.</a:t>
            </a:r>
          </a:p>
          <a:p>
            <a:pPr marL="342900" indent="-342900"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Evaluate Formula.</a:t>
            </a:r>
          </a:p>
          <a:p>
            <a:pPr marL="342900" indent="-342900" eaLnBrk="1" hangingPunct="1">
              <a:defRPr/>
            </a:pPr>
            <a:r>
              <a:rPr lang="en-US" altLang="en-US" sz="2400" dirty="0">
                <a:solidFill>
                  <a:srgbClr val="FFFFFF"/>
                </a:solidFill>
              </a:rPr>
              <a:t>Answer:</a:t>
            </a:r>
          </a:p>
        </p:txBody>
      </p:sp>
      <p:sp>
        <p:nvSpPr>
          <p:cNvPr id="43" name="Rectangle 35">
            <a:extLst>
              <a:ext uri="{FF2B5EF4-FFF2-40B4-BE49-F238E27FC236}">
                <a16:creationId xmlns:a16="http://schemas.microsoft.com/office/drawing/2014/main" id="{40F7FC8A-A462-42E7-90EB-B0D485DEF47B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18219" y="3352800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44" name="Group 43">
            <a:extLst>
              <a:ext uri="{FF2B5EF4-FFF2-40B4-BE49-F238E27FC236}">
                <a16:creationId xmlns:a16="http://schemas.microsoft.com/office/drawing/2014/main" id="{7C79EFB6-CC9C-4FC6-8DF8-6BC1162E8838}"/>
              </a:ext>
            </a:extLst>
          </p:cNvPr>
          <p:cNvGrpSpPr/>
          <p:nvPr/>
        </p:nvGrpSpPr>
        <p:grpSpPr>
          <a:xfrm>
            <a:off x="4151244" y="3810000"/>
            <a:ext cx="2451657" cy="883920"/>
            <a:chOff x="3246225" y="2514600"/>
            <a:chExt cx="2451657" cy="883920"/>
          </a:xfrm>
        </p:grpSpPr>
        <p:sp>
          <p:nvSpPr>
            <p:cNvPr id="45" name="Oval 6">
              <a:extLst>
                <a:ext uri="{FF2B5EF4-FFF2-40B4-BE49-F238E27FC236}">
                  <a16:creationId xmlns:a16="http://schemas.microsoft.com/office/drawing/2014/main" id="{8DF3A1C0-931B-4D47-BB13-064BB500A1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98277" y="2514600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46" name="Oval 7">
              <a:extLst>
                <a:ext uri="{FF2B5EF4-FFF2-40B4-BE49-F238E27FC236}">
                  <a16:creationId xmlns:a16="http://schemas.microsoft.com/office/drawing/2014/main" id="{25B9394A-A29E-4D6B-9F26-4B3120A384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46225" y="315745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47" name="AutoShape 8">
              <a:extLst>
                <a:ext uri="{FF2B5EF4-FFF2-40B4-BE49-F238E27FC236}">
                  <a16:creationId xmlns:a16="http://schemas.microsoft.com/office/drawing/2014/main" id="{1593570B-4115-4393-B6D4-552650EB9CCF}"/>
                </a:ext>
              </a:extLst>
            </p:cNvPr>
            <p:cNvCxnSpPr>
              <a:cxnSpLocks noChangeShapeType="1"/>
              <a:stCxn id="45" idx="4"/>
              <a:endCxn id="46" idx="0"/>
            </p:cNvCxnSpPr>
            <p:nvPr/>
          </p:nvCxnSpPr>
          <p:spPr bwMode="auto">
            <a:xfrm flipH="1">
              <a:off x="3387125" y="2760691"/>
              <a:ext cx="1052052" cy="3917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8" name="Oval 21">
              <a:extLst>
                <a:ext uri="{FF2B5EF4-FFF2-40B4-BE49-F238E27FC236}">
                  <a16:creationId xmlns:a16="http://schemas.microsoft.com/office/drawing/2014/main" id="{17B51AAE-014C-4F6B-A7A9-72512048B1E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416082" y="315745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49" name="AutoShape 22">
              <a:extLst>
                <a:ext uri="{FF2B5EF4-FFF2-40B4-BE49-F238E27FC236}">
                  <a16:creationId xmlns:a16="http://schemas.microsoft.com/office/drawing/2014/main" id="{302789C3-CCE9-4C9F-BE92-4CCD42BEF7B9}"/>
                </a:ext>
              </a:extLst>
            </p:cNvPr>
            <p:cNvCxnSpPr>
              <a:cxnSpLocks noChangeShapeType="1"/>
              <a:stCxn id="45" idx="4"/>
              <a:endCxn id="48" idx="0"/>
            </p:cNvCxnSpPr>
            <p:nvPr/>
          </p:nvCxnSpPr>
          <p:spPr bwMode="auto">
            <a:xfrm>
              <a:off x="4439177" y="2760691"/>
              <a:ext cx="1117805" cy="391737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1" name="Text Box 36">
              <a:extLst>
                <a:ext uri="{FF2B5EF4-FFF2-40B4-BE49-F238E27FC236}">
                  <a16:creationId xmlns:a16="http://schemas.microsoft.com/office/drawing/2014/main" id="{C70813EC-4525-4F18-992B-6E4BCCBF0E6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794125" y="260508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52" name="Text Box 37">
              <a:extLst>
                <a:ext uri="{FF2B5EF4-FFF2-40B4-BE49-F238E27FC236}">
                  <a16:creationId xmlns:a16="http://schemas.microsoft.com/office/drawing/2014/main" id="{465CD942-6291-4F17-A520-E0274E1D3CC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800600" y="2590800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157" name="Group 156">
            <a:extLst>
              <a:ext uri="{FF2B5EF4-FFF2-40B4-BE49-F238E27FC236}">
                <a16:creationId xmlns:a16="http://schemas.microsoft.com/office/drawing/2014/main" id="{4822F33D-8634-473A-9F03-CFA7A17170DE}"/>
              </a:ext>
            </a:extLst>
          </p:cNvPr>
          <p:cNvGrpSpPr/>
          <p:nvPr/>
        </p:nvGrpSpPr>
        <p:grpSpPr>
          <a:xfrm>
            <a:off x="3615813" y="4004462"/>
            <a:ext cx="1399605" cy="1288155"/>
            <a:chOff x="2777613" y="4008438"/>
            <a:chExt cx="1399605" cy="1288155"/>
          </a:xfrm>
        </p:grpSpPr>
        <p:sp>
          <p:nvSpPr>
            <p:cNvPr id="158" name="Oval 9">
              <a:extLst>
                <a:ext uri="{FF2B5EF4-FFF2-40B4-BE49-F238E27FC236}">
                  <a16:creationId xmlns:a16="http://schemas.microsoft.com/office/drawing/2014/main" id="{BDDEF254-8B84-4689-8F97-09452579158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613" y="5055524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59" name="Oval 15">
              <a:extLst>
                <a:ext uri="{FF2B5EF4-FFF2-40B4-BE49-F238E27FC236}">
                  <a16:creationId xmlns:a16="http://schemas.microsoft.com/office/drawing/2014/main" id="{9CDB74DD-4EA0-46FB-A7C9-5602A7847CF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418" y="5055524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60" name="AutoShape 14">
              <a:extLst>
                <a:ext uri="{FF2B5EF4-FFF2-40B4-BE49-F238E27FC236}">
                  <a16:creationId xmlns:a16="http://schemas.microsoft.com/office/drawing/2014/main" id="{08A696ED-29F9-4556-B377-C55F559EB084}"/>
                </a:ext>
              </a:extLst>
            </p:cNvPr>
            <p:cNvCxnSpPr>
              <a:cxnSpLocks noChangeShapeType="1"/>
              <a:endCxn id="158" idx="0"/>
            </p:cNvCxnSpPr>
            <p:nvPr/>
          </p:nvCxnSpPr>
          <p:spPr bwMode="auto">
            <a:xfrm flipH="1">
              <a:off x="2918513" y="4698942"/>
              <a:ext cx="544812" cy="35155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1" name="AutoShape 20">
              <a:extLst>
                <a:ext uri="{FF2B5EF4-FFF2-40B4-BE49-F238E27FC236}">
                  <a16:creationId xmlns:a16="http://schemas.microsoft.com/office/drawing/2014/main" id="{F25A4B93-1A8D-431C-9A63-0A0BFF59D02D}"/>
                </a:ext>
              </a:extLst>
            </p:cNvPr>
            <p:cNvCxnSpPr>
              <a:cxnSpLocks noChangeShapeType="1"/>
              <a:endCxn id="159" idx="0"/>
            </p:cNvCxnSpPr>
            <p:nvPr/>
          </p:nvCxnSpPr>
          <p:spPr bwMode="auto">
            <a:xfrm>
              <a:off x="3463325" y="4698942"/>
              <a:ext cx="572992" cy="35155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62" name="Rectangle 38">
              <a:extLst>
                <a:ext uri="{FF2B5EF4-FFF2-40B4-BE49-F238E27FC236}">
                  <a16:creationId xmlns:a16="http://schemas.microsoft.com/office/drawing/2014/main" id="{7087A1BE-629A-4EEE-B309-C3FCF1E937D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4008438"/>
              <a:ext cx="4619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163" name="Text Box 39">
              <a:extLst>
                <a:ext uri="{FF2B5EF4-FFF2-40B4-BE49-F238E27FC236}">
                  <a16:creationId xmlns:a16="http://schemas.microsoft.com/office/drawing/2014/main" id="{93462978-AABD-494F-83C4-707DB15CB88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556125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64" name="Text Box 40">
              <a:extLst>
                <a:ext uri="{FF2B5EF4-FFF2-40B4-BE49-F238E27FC236}">
                  <a16:creationId xmlns:a16="http://schemas.microsoft.com/office/drawing/2014/main" id="{D28CC0D0-A6A9-4528-AE6D-64474DB57DE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4541838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165" name="Group 164">
            <a:extLst>
              <a:ext uri="{FF2B5EF4-FFF2-40B4-BE49-F238E27FC236}">
                <a16:creationId xmlns:a16="http://schemas.microsoft.com/office/drawing/2014/main" id="{7528A77B-A5DD-415D-A55E-FE6B28A89C99}"/>
              </a:ext>
            </a:extLst>
          </p:cNvPr>
          <p:cNvGrpSpPr/>
          <p:nvPr/>
        </p:nvGrpSpPr>
        <p:grpSpPr>
          <a:xfrm>
            <a:off x="5785669" y="4034624"/>
            <a:ext cx="1399605" cy="1257993"/>
            <a:chOff x="4947469" y="4038600"/>
            <a:chExt cx="1399605" cy="1257993"/>
          </a:xfrm>
        </p:grpSpPr>
        <p:sp>
          <p:nvSpPr>
            <p:cNvPr id="166" name="Oval 23">
              <a:extLst>
                <a:ext uri="{FF2B5EF4-FFF2-40B4-BE49-F238E27FC236}">
                  <a16:creationId xmlns:a16="http://schemas.microsoft.com/office/drawing/2014/main" id="{A807763E-1BEA-4983-920D-34AA6695BD0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947469" y="5055524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67" name="Oval 29">
              <a:extLst>
                <a:ext uri="{FF2B5EF4-FFF2-40B4-BE49-F238E27FC236}">
                  <a16:creationId xmlns:a16="http://schemas.microsoft.com/office/drawing/2014/main" id="{AACB37A1-124B-4729-810B-57705FC1B6D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065274" y="5055524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68" name="AutoShape 28">
              <a:extLst>
                <a:ext uri="{FF2B5EF4-FFF2-40B4-BE49-F238E27FC236}">
                  <a16:creationId xmlns:a16="http://schemas.microsoft.com/office/drawing/2014/main" id="{A64CDC96-73DB-43D1-9E15-940DAF7DBBE3}"/>
                </a:ext>
              </a:extLst>
            </p:cNvPr>
            <p:cNvCxnSpPr>
              <a:cxnSpLocks noChangeShapeType="1"/>
              <a:endCxn id="166" idx="0"/>
            </p:cNvCxnSpPr>
            <p:nvPr/>
          </p:nvCxnSpPr>
          <p:spPr bwMode="auto">
            <a:xfrm flipH="1">
              <a:off x="5088369" y="4698942"/>
              <a:ext cx="544812" cy="35155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69" name="AutoShape 34">
              <a:extLst>
                <a:ext uri="{FF2B5EF4-FFF2-40B4-BE49-F238E27FC236}">
                  <a16:creationId xmlns:a16="http://schemas.microsoft.com/office/drawing/2014/main" id="{8B1B4B36-A569-458D-86B7-7E67EA025ED2}"/>
                </a:ext>
              </a:extLst>
            </p:cNvPr>
            <p:cNvCxnSpPr>
              <a:cxnSpLocks noChangeShapeType="1"/>
              <a:endCxn id="167" idx="0"/>
            </p:cNvCxnSpPr>
            <p:nvPr/>
          </p:nvCxnSpPr>
          <p:spPr bwMode="auto">
            <a:xfrm>
              <a:off x="5633182" y="4698942"/>
              <a:ext cx="572992" cy="35155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0" name="Rectangle 41">
              <a:extLst>
                <a:ext uri="{FF2B5EF4-FFF2-40B4-BE49-F238E27FC236}">
                  <a16:creationId xmlns:a16="http://schemas.microsoft.com/office/drawing/2014/main" id="{89B29CBE-D433-45CE-BD67-DB04503894F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638800" y="4038600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lang="en-US" altLang="en-US" sz="2800" i="1" baseline="-25000" dirty="0">
                  <a:solidFill>
                    <a:srgbClr val="FFFFFF"/>
                  </a:solidFill>
                </a:rPr>
                <a:t>5</a:t>
              </a:r>
              <a:endPara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1" name="Text Box 42">
              <a:extLst>
                <a:ext uri="{FF2B5EF4-FFF2-40B4-BE49-F238E27FC236}">
                  <a16:creationId xmlns:a16="http://schemas.microsoft.com/office/drawing/2014/main" id="{4F455EA3-9C1B-4A90-B816-111CA8A383F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14925" y="458628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72" name="Text Box 43">
              <a:extLst>
                <a:ext uri="{FF2B5EF4-FFF2-40B4-BE49-F238E27FC236}">
                  <a16:creationId xmlns:a16="http://schemas.microsoft.com/office/drawing/2014/main" id="{7EEF5260-38D2-4E47-BBCC-59712172F3C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00725" y="4572000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173" name="Group 172">
            <a:extLst>
              <a:ext uri="{FF2B5EF4-FFF2-40B4-BE49-F238E27FC236}">
                <a16:creationId xmlns:a16="http://schemas.microsoft.com/office/drawing/2014/main" id="{EEC40584-879A-4C49-9401-72562DD0B9C5}"/>
              </a:ext>
            </a:extLst>
          </p:cNvPr>
          <p:cNvGrpSpPr/>
          <p:nvPr/>
        </p:nvGrpSpPr>
        <p:grpSpPr>
          <a:xfrm>
            <a:off x="3200400" y="4690262"/>
            <a:ext cx="950913" cy="1325562"/>
            <a:chOff x="2362200" y="4694238"/>
            <a:chExt cx="950913" cy="1325562"/>
          </a:xfrm>
        </p:grpSpPr>
        <p:sp>
          <p:nvSpPr>
            <p:cNvPr id="174" name="Oval 10">
              <a:extLst>
                <a:ext uri="{FF2B5EF4-FFF2-40B4-BE49-F238E27FC236}">
                  <a16:creationId xmlns:a16="http://schemas.microsoft.com/office/drawing/2014/main" id="{E792F921-F309-4796-9AAB-19E341F4BC4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75" name="Oval 11">
              <a:extLst>
                <a:ext uri="{FF2B5EF4-FFF2-40B4-BE49-F238E27FC236}">
                  <a16:creationId xmlns:a16="http://schemas.microsoft.com/office/drawing/2014/main" id="{D34ED506-1A2A-4888-8172-7804DF8AB06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839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76" name="AutoShape 12">
              <a:extLst>
                <a:ext uri="{FF2B5EF4-FFF2-40B4-BE49-F238E27FC236}">
                  <a16:creationId xmlns:a16="http://schemas.microsoft.com/office/drawing/2014/main" id="{095BDA6E-CD35-453E-A9C8-E8954186C060}"/>
                </a:ext>
              </a:extLst>
            </p:cNvPr>
            <p:cNvCxnSpPr>
              <a:cxnSpLocks noChangeShapeType="1"/>
              <a:endCxn id="174" idx="0"/>
            </p:cNvCxnSpPr>
            <p:nvPr/>
          </p:nvCxnSpPr>
          <p:spPr bwMode="auto">
            <a:xfrm flipH="1">
              <a:off x="2655500" y="5301615"/>
              <a:ext cx="263013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77" name="AutoShape 13">
              <a:extLst>
                <a:ext uri="{FF2B5EF4-FFF2-40B4-BE49-F238E27FC236}">
                  <a16:creationId xmlns:a16="http://schemas.microsoft.com/office/drawing/2014/main" id="{01D0D0DC-B088-4A63-BA93-25DB3E3103E7}"/>
                </a:ext>
              </a:extLst>
            </p:cNvPr>
            <p:cNvCxnSpPr>
              <a:cxnSpLocks noChangeShapeType="1"/>
              <a:endCxn id="175" idx="0"/>
            </p:cNvCxnSpPr>
            <p:nvPr/>
          </p:nvCxnSpPr>
          <p:spPr bwMode="auto">
            <a:xfrm>
              <a:off x="2918513" y="5301615"/>
              <a:ext cx="244226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78" name="Rectangle 44">
              <a:extLst>
                <a:ext uri="{FF2B5EF4-FFF2-40B4-BE49-F238E27FC236}">
                  <a16:creationId xmlns:a16="http://schemas.microsoft.com/office/drawing/2014/main" id="{15E55209-3B28-40BF-88CC-B0B5FD61326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694238"/>
              <a:ext cx="4619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179" name="Text Box 45">
              <a:extLst>
                <a:ext uri="{FF2B5EF4-FFF2-40B4-BE49-F238E27FC236}">
                  <a16:creationId xmlns:a16="http://schemas.microsoft.com/office/drawing/2014/main" id="{45F11BED-6F54-414C-AD2D-2A86DE4E14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5241925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80" name="Text Box 46">
              <a:extLst>
                <a:ext uri="{FF2B5EF4-FFF2-40B4-BE49-F238E27FC236}">
                  <a16:creationId xmlns:a16="http://schemas.microsoft.com/office/drawing/2014/main" id="{2EAFF25E-314C-47E3-93FD-761FA2F384D7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227638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181" name="Group 180">
            <a:extLst>
              <a:ext uri="{FF2B5EF4-FFF2-40B4-BE49-F238E27FC236}">
                <a16:creationId xmlns:a16="http://schemas.microsoft.com/office/drawing/2014/main" id="{29AB937D-484A-4F2E-AEAB-A820E2420742}"/>
              </a:ext>
            </a:extLst>
          </p:cNvPr>
          <p:cNvGrpSpPr/>
          <p:nvPr/>
        </p:nvGrpSpPr>
        <p:grpSpPr>
          <a:xfrm>
            <a:off x="4470605" y="4644224"/>
            <a:ext cx="850733" cy="1371600"/>
            <a:chOff x="3632405" y="4648200"/>
            <a:chExt cx="850733" cy="1371600"/>
          </a:xfrm>
        </p:grpSpPr>
        <p:sp>
          <p:nvSpPr>
            <p:cNvPr id="182" name="Oval 16">
              <a:extLst>
                <a:ext uri="{FF2B5EF4-FFF2-40B4-BE49-F238E27FC236}">
                  <a16:creationId xmlns:a16="http://schemas.microsoft.com/office/drawing/2014/main" id="{5B143785-85D2-46C5-BCC3-C67FFB2ABAA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405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83" name="Oval 17">
              <a:extLst>
                <a:ext uri="{FF2B5EF4-FFF2-40B4-BE49-F238E27FC236}">
                  <a16:creationId xmlns:a16="http://schemas.microsoft.com/office/drawing/2014/main" id="{941506C8-934B-465B-B583-EDE446368B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644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84" name="AutoShape 18">
              <a:extLst>
                <a:ext uri="{FF2B5EF4-FFF2-40B4-BE49-F238E27FC236}">
                  <a16:creationId xmlns:a16="http://schemas.microsoft.com/office/drawing/2014/main" id="{291018EF-6636-4C58-B68E-D1936969EC32}"/>
                </a:ext>
              </a:extLst>
            </p:cNvPr>
            <p:cNvCxnSpPr>
              <a:cxnSpLocks noChangeShapeType="1"/>
              <a:endCxn id="182" idx="0"/>
            </p:cNvCxnSpPr>
            <p:nvPr/>
          </p:nvCxnSpPr>
          <p:spPr bwMode="auto">
            <a:xfrm flipH="1">
              <a:off x="3773305" y="5301615"/>
              <a:ext cx="263013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85" name="AutoShape 19">
              <a:extLst>
                <a:ext uri="{FF2B5EF4-FFF2-40B4-BE49-F238E27FC236}">
                  <a16:creationId xmlns:a16="http://schemas.microsoft.com/office/drawing/2014/main" id="{3883C80F-B06D-4A7A-AA83-12797079F25B}"/>
                </a:ext>
              </a:extLst>
            </p:cNvPr>
            <p:cNvCxnSpPr>
              <a:cxnSpLocks noChangeShapeType="1"/>
              <a:endCxn id="183" idx="0"/>
            </p:cNvCxnSpPr>
            <p:nvPr/>
          </p:nvCxnSpPr>
          <p:spPr bwMode="auto">
            <a:xfrm>
              <a:off x="4036318" y="5301615"/>
              <a:ext cx="244226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86" name="Rectangle 53">
              <a:extLst>
                <a:ext uri="{FF2B5EF4-FFF2-40B4-BE49-F238E27FC236}">
                  <a16:creationId xmlns:a16="http://schemas.microsoft.com/office/drawing/2014/main" id="{DC9E12C8-D4AA-4244-838C-89CC682503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4648200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187" name="Text Box 54">
              <a:extLst>
                <a:ext uri="{FF2B5EF4-FFF2-40B4-BE49-F238E27FC236}">
                  <a16:creationId xmlns:a16="http://schemas.microsoft.com/office/drawing/2014/main" id="{63C390CE-CDD7-4619-9C73-6FA818D7C1B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19588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88" name="Text Box 55">
              <a:extLst>
                <a:ext uri="{FF2B5EF4-FFF2-40B4-BE49-F238E27FC236}">
                  <a16:creationId xmlns:a16="http://schemas.microsoft.com/office/drawing/2014/main" id="{8DF549D2-A22C-472A-9E2E-01F5BE048E5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4950" y="5181600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189" name="Group 188">
            <a:extLst>
              <a:ext uri="{FF2B5EF4-FFF2-40B4-BE49-F238E27FC236}">
                <a16:creationId xmlns:a16="http://schemas.microsoft.com/office/drawing/2014/main" id="{2DB29C95-D390-4EF0-95C6-812F551CC5F8}"/>
              </a:ext>
            </a:extLst>
          </p:cNvPr>
          <p:cNvGrpSpPr/>
          <p:nvPr/>
        </p:nvGrpSpPr>
        <p:grpSpPr>
          <a:xfrm>
            <a:off x="5403850" y="4644224"/>
            <a:ext cx="950913" cy="1371600"/>
            <a:chOff x="4565650" y="4648200"/>
            <a:chExt cx="950913" cy="1371600"/>
          </a:xfrm>
        </p:grpSpPr>
        <p:sp>
          <p:nvSpPr>
            <p:cNvPr id="190" name="Oval 24">
              <a:extLst>
                <a:ext uri="{FF2B5EF4-FFF2-40B4-BE49-F238E27FC236}">
                  <a16:creationId xmlns:a16="http://schemas.microsoft.com/office/drawing/2014/main" id="{87EE68A7-861D-4053-9224-24E2FDC1D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684456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1" name="Oval 25">
              <a:extLst>
                <a:ext uri="{FF2B5EF4-FFF2-40B4-BE49-F238E27FC236}">
                  <a16:creationId xmlns:a16="http://schemas.microsoft.com/office/drawing/2014/main" id="{50A292B1-A8AA-4B6E-80D3-81CA36701DA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91696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192" name="AutoShape 26">
              <a:extLst>
                <a:ext uri="{FF2B5EF4-FFF2-40B4-BE49-F238E27FC236}">
                  <a16:creationId xmlns:a16="http://schemas.microsoft.com/office/drawing/2014/main" id="{A92420CC-39B0-44B7-9959-738DE96A9E8B}"/>
                </a:ext>
              </a:extLst>
            </p:cNvPr>
            <p:cNvCxnSpPr>
              <a:cxnSpLocks noChangeShapeType="1"/>
              <a:endCxn id="190" idx="0"/>
            </p:cNvCxnSpPr>
            <p:nvPr/>
          </p:nvCxnSpPr>
          <p:spPr bwMode="auto">
            <a:xfrm flipH="1">
              <a:off x="4825356" y="5301615"/>
              <a:ext cx="263013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193" name="AutoShape 27">
              <a:extLst>
                <a:ext uri="{FF2B5EF4-FFF2-40B4-BE49-F238E27FC236}">
                  <a16:creationId xmlns:a16="http://schemas.microsoft.com/office/drawing/2014/main" id="{D5A646B0-6678-44B1-97F2-C326CE71E193}"/>
                </a:ext>
              </a:extLst>
            </p:cNvPr>
            <p:cNvCxnSpPr>
              <a:cxnSpLocks noChangeShapeType="1"/>
              <a:endCxn id="191" idx="0"/>
            </p:cNvCxnSpPr>
            <p:nvPr/>
          </p:nvCxnSpPr>
          <p:spPr bwMode="auto">
            <a:xfrm>
              <a:off x="5088369" y="5301615"/>
              <a:ext cx="244226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194" name="Rectangle 47">
              <a:extLst>
                <a:ext uri="{FF2B5EF4-FFF2-40B4-BE49-F238E27FC236}">
                  <a16:creationId xmlns:a16="http://schemas.microsoft.com/office/drawing/2014/main" id="{7C8E7FB3-F373-4AE9-A825-46FE030E27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5650" y="4648200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6</a:t>
              </a:r>
            </a:p>
          </p:txBody>
        </p:sp>
        <p:sp>
          <p:nvSpPr>
            <p:cNvPr id="195" name="Text Box 48">
              <a:extLst>
                <a:ext uri="{FF2B5EF4-FFF2-40B4-BE49-F238E27FC236}">
                  <a16:creationId xmlns:a16="http://schemas.microsoft.com/office/drawing/2014/main" id="{D892892C-2292-4B52-BAA6-A0081EA1BE5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718050" y="519588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196" name="Text Box 49">
              <a:extLst>
                <a:ext uri="{FF2B5EF4-FFF2-40B4-BE49-F238E27FC236}">
                  <a16:creationId xmlns:a16="http://schemas.microsoft.com/office/drawing/2014/main" id="{E1BC206E-8BE2-4334-86CB-A88F93C762B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175250" y="5181600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197" name="Group 196">
            <a:extLst>
              <a:ext uri="{FF2B5EF4-FFF2-40B4-BE49-F238E27FC236}">
                <a16:creationId xmlns:a16="http://schemas.microsoft.com/office/drawing/2014/main" id="{C5B2160D-AC09-4226-A94E-317BAAD8F284}"/>
              </a:ext>
            </a:extLst>
          </p:cNvPr>
          <p:cNvGrpSpPr/>
          <p:nvPr/>
        </p:nvGrpSpPr>
        <p:grpSpPr>
          <a:xfrm>
            <a:off x="6640461" y="4644224"/>
            <a:ext cx="884327" cy="1371600"/>
            <a:chOff x="5802261" y="4648200"/>
            <a:chExt cx="884327" cy="1371600"/>
          </a:xfrm>
        </p:grpSpPr>
        <p:sp>
          <p:nvSpPr>
            <p:cNvPr id="198" name="Oval 30">
              <a:extLst>
                <a:ext uri="{FF2B5EF4-FFF2-40B4-BE49-F238E27FC236}">
                  <a16:creationId xmlns:a16="http://schemas.microsoft.com/office/drawing/2014/main" id="{824FDC33-6056-4398-B150-891785FB6F0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802261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199" name="Oval 31">
              <a:extLst>
                <a:ext uri="{FF2B5EF4-FFF2-40B4-BE49-F238E27FC236}">
                  <a16:creationId xmlns:a16="http://schemas.microsoft.com/office/drawing/2014/main" id="{011E77B8-73FD-4EC2-AEB4-DA69FE79716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309500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200" name="AutoShape 32">
              <a:extLst>
                <a:ext uri="{FF2B5EF4-FFF2-40B4-BE49-F238E27FC236}">
                  <a16:creationId xmlns:a16="http://schemas.microsoft.com/office/drawing/2014/main" id="{5BE14FBF-FBCB-475B-9A98-764DE0DEACD6}"/>
                </a:ext>
              </a:extLst>
            </p:cNvPr>
            <p:cNvCxnSpPr>
              <a:cxnSpLocks noChangeShapeType="1"/>
              <a:endCxn id="198" idx="0"/>
            </p:cNvCxnSpPr>
            <p:nvPr/>
          </p:nvCxnSpPr>
          <p:spPr bwMode="auto">
            <a:xfrm flipH="1">
              <a:off x="5943161" y="5301615"/>
              <a:ext cx="263013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01" name="AutoShape 33">
              <a:extLst>
                <a:ext uri="{FF2B5EF4-FFF2-40B4-BE49-F238E27FC236}">
                  <a16:creationId xmlns:a16="http://schemas.microsoft.com/office/drawing/2014/main" id="{CE901290-9CC1-40F5-BA9F-5F60E9EF3266}"/>
                </a:ext>
              </a:extLst>
            </p:cNvPr>
            <p:cNvCxnSpPr>
              <a:cxnSpLocks noChangeShapeType="1"/>
              <a:endCxn id="199" idx="0"/>
            </p:cNvCxnSpPr>
            <p:nvPr/>
          </p:nvCxnSpPr>
          <p:spPr bwMode="auto">
            <a:xfrm>
              <a:off x="6206174" y="5301615"/>
              <a:ext cx="244226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02" name="Rectangle 50">
              <a:extLst>
                <a:ext uri="{FF2B5EF4-FFF2-40B4-BE49-F238E27FC236}">
                  <a16:creationId xmlns:a16="http://schemas.microsoft.com/office/drawing/2014/main" id="{6D36FE3B-6C83-4933-BF19-617AC529193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6223000" y="4648200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lang="en-US" altLang="en-US" sz="2800" i="1" baseline="-25000" dirty="0">
                  <a:solidFill>
                    <a:srgbClr val="FFFFFF"/>
                  </a:solidFill>
                </a:rPr>
                <a:t>4</a:t>
              </a:r>
              <a:endPara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03" name="Text Box 51">
              <a:extLst>
                <a:ext uri="{FF2B5EF4-FFF2-40B4-BE49-F238E27FC236}">
                  <a16:creationId xmlns:a16="http://schemas.microsoft.com/office/drawing/2014/main" id="{02DC29DC-96EE-4303-845E-3AD48965E07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861050" y="519588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204" name="Text Box 52">
              <a:extLst>
                <a:ext uri="{FF2B5EF4-FFF2-40B4-BE49-F238E27FC236}">
                  <a16:creationId xmlns:a16="http://schemas.microsoft.com/office/drawing/2014/main" id="{F38B2B84-B47A-415E-8F85-9CE22BCA09A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248400" y="5181600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8" name="Group 7">
            <a:extLst>
              <a:ext uri="{FF2B5EF4-FFF2-40B4-BE49-F238E27FC236}">
                <a16:creationId xmlns:a16="http://schemas.microsoft.com/office/drawing/2014/main" id="{2446BAB3-7BBF-4AFD-9491-CD9F01FC8367}"/>
              </a:ext>
            </a:extLst>
          </p:cNvPr>
          <p:cNvGrpSpPr/>
          <p:nvPr/>
        </p:nvGrpSpPr>
        <p:grpSpPr>
          <a:xfrm>
            <a:off x="3372327" y="5984338"/>
            <a:ext cx="907752" cy="441146"/>
            <a:chOff x="3372327" y="5984338"/>
            <a:chExt cx="907752" cy="441146"/>
          </a:xfrm>
        </p:grpSpPr>
        <p:sp>
          <p:nvSpPr>
            <p:cNvPr id="207" name="Text Box 45">
              <a:extLst>
                <a:ext uri="{FF2B5EF4-FFF2-40B4-BE49-F238E27FC236}">
                  <a16:creationId xmlns:a16="http://schemas.microsoft.com/office/drawing/2014/main" id="{2C3224F1-062B-4B71-A426-43A6B0C6E50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351809" y="600485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08" name="Text Box 45">
              <a:extLst>
                <a:ext uri="{FF2B5EF4-FFF2-40B4-BE49-F238E27FC236}">
                  <a16:creationId xmlns:a16="http://schemas.microsoft.com/office/drawing/2014/main" id="{A4F1BC83-BE75-44BF-BDCC-40EEC18A9A3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3859451" y="600485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1" name="Group 10">
            <a:extLst>
              <a:ext uri="{FF2B5EF4-FFF2-40B4-BE49-F238E27FC236}">
                <a16:creationId xmlns:a16="http://schemas.microsoft.com/office/drawing/2014/main" id="{44B2F5FD-CB0A-4F5E-90B0-01E283E5658D}"/>
              </a:ext>
            </a:extLst>
          </p:cNvPr>
          <p:cNvGrpSpPr/>
          <p:nvPr/>
        </p:nvGrpSpPr>
        <p:grpSpPr>
          <a:xfrm>
            <a:off x="4490643" y="5984338"/>
            <a:ext cx="913983" cy="441146"/>
            <a:chOff x="4490643" y="5984338"/>
            <a:chExt cx="913983" cy="441146"/>
          </a:xfrm>
        </p:grpSpPr>
        <p:sp>
          <p:nvSpPr>
            <p:cNvPr id="209" name="Text Box 45">
              <a:extLst>
                <a:ext uri="{FF2B5EF4-FFF2-40B4-BE49-F238E27FC236}">
                  <a16:creationId xmlns:a16="http://schemas.microsoft.com/office/drawing/2014/main" id="{773C5BF6-C12F-4DB4-B61D-A590DAB3990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470125" y="600485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10" name="Text Box 45">
              <a:extLst>
                <a:ext uri="{FF2B5EF4-FFF2-40B4-BE49-F238E27FC236}">
                  <a16:creationId xmlns:a16="http://schemas.microsoft.com/office/drawing/2014/main" id="{A6F0061D-9AB0-49D5-B82F-F07ED27049B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4983998" y="600485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1B55415-6457-4969-A797-81ACB92FB5FA}"/>
              </a:ext>
            </a:extLst>
          </p:cNvPr>
          <p:cNvGrpSpPr/>
          <p:nvPr/>
        </p:nvGrpSpPr>
        <p:grpSpPr>
          <a:xfrm>
            <a:off x="5557026" y="5984338"/>
            <a:ext cx="901104" cy="441146"/>
            <a:chOff x="5557026" y="5984338"/>
            <a:chExt cx="901104" cy="441146"/>
          </a:xfrm>
        </p:grpSpPr>
        <p:sp>
          <p:nvSpPr>
            <p:cNvPr id="211" name="Text Box 45">
              <a:extLst>
                <a:ext uri="{FF2B5EF4-FFF2-40B4-BE49-F238E27FC236}">
                  <a16:creationId xmlns:a16="http://schemas.microsoft.com/office/drawing/2014/main" id="{EF8BB0E3-2C89-4CCE-9D99-B4CB3C13A44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5536508" y="600485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12" name="Text Box 45">
              <a:extLst>
                <a:ext uri="{FF2B5EF4-FFF2-40B4-BE49-F238E27FC236}">
                  <a16:creationId xmlns:a16="http://schemas.microsoft.com/office/drawing/2014/main" id="{C3792A28-43E8-4DF0-8D29-0F4FABF78F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037502" y="600485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…</a:t>
              </a: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247302C8-1DFC-48CE-B3AA-C5A771F69151}"/>
              </a:ext>
            </a:extLst>
          </p:cNvPr>
          <p:cNvGrpSpPr/>
          <p:nvPr/>
        </p:nvGrpSpPr>
        <p:grpSpPr>
          <a:xfrm>
            <a:off x="6673611" y="5984338"/>
            <a:ext cx="913983" cy="441146"/>
            <a:chOff x="6673611" y="5984338"/>
            <a:chExt cx="913983" cy="441146"/>
          </a:xfrm>
        </p:grpSpPr>
        <p:sp>
          <p:nvSpPr>
            <p:cNvPr id="213" name="Text Box 45">
              <a:extLst>
                <a:ext uri="{FF2B5EF4-FFF2-40B4-BE49-F238E27FC236}">
                  <a16:creationId xmlns:a16="http://schemas.microsoft.com/office/drawing/2014/main" id="{C506A2C5-2E1F-4D22-9B7C-8A8AA4EC9F0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6653093" y="600485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…</a:t>
              </a:r>
            </a:p>
          </p:txBody>
        </p:sp>
        <p:sp>
          <p:nvSpPr>
            <p:cNvPr id="214" name="Text Box 45">
              <a:extLst>
                <a:ext uri="{FF2B5EF4-FFF2-40B4-BE49-F238E27FC236}">
                  <a16:creationId xmlns:a16="http://schemas.microsoft.com/office/drawing/2014/main" id="{684F0A55-BD98-4EA4-BC1E-137268BA5E9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 rot="5400000">
              <a:off x="7166966" y="6004856"/>
              <a:ext cx="441146" cy="4001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…</a:t>
              </a:r>
            </a:p>
          </p:txBody>
        </p:sp>
      </p:grpSp>
      <p:sp>
        <p:nvSpPr>
          <p:cNvPr id="216" name="Text Box 11">
            <a:extLst>
              <a:ext uri="{FF2B5EF4-FFF2-40B4-BE49-F238E27FC236}">
                <a16:creationId xmlns:a16="http://schemas.microsoft.com/office/drawing/2014/main" id="{B77DB90B-BD2F-425C-8730-41F73394A84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7969" y="4853190"/>
            <a:ext cx="2694969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1085850" lvl="1" indent="-342900" eaLnBrk="1" hangingPunct="1">
              <a:defRPr/>
            </a:pPr>
            <a:r>
              <a:rPr lang="en-US" altLang="en-US" sz="2000" dirty="0">
                <a:solidFill>
                  <a:srgbClr val="FFFFFF"/>
                </a:solidFill>
              </a:rPr>
              <a:t>Unsatisfiable,</a:t>
            </a:r>
          </a:p>
          <a:p>
            <a:pPr marL="1085850" lvl="1" indent="-342900" eaLnBrk="1" hangingPunct="1">
              <a:defRPr/>
            </a:pPr>
            <a:r>
              <a:rPr lang="en-US" altLang="en-US" sz="2000" dirty="0">
                <a:solidFill>
                  <a:srgbClr val="FFFFFF"/>
                </a:solidFill>
              </a:rPr>
              <a:t>Satisfiable,</a:t>
            </a:r>
          </a:p>
          <a:p>
            <a:pPr marL="1085850" lvl="1" indent="-342900" eaLnBrk="1" hangingPunct="1">
              <a:defRPr/>
            </a:pPr>
            <a:r>
              <a:rPr lang="en-US" altLang="en-US" sz="2000" dirty="0">
                <a:solidFill>
                  <a:srgbClr val="FFFFFF"/>
                </a:solidFill>
              </a:rPr>
              <a:t>or Tautology</a:t>
            </a:r>
          </a:p>
        </p:txBody>
      </p:sp>
      <p:grpSp>
        <p:nvGrpSpPr>
          <p:cNvPr id="223" name="Group 29">
            <a:extLst>
              <a:ext uri="{FF2B5EF4-FFF2-40B4-BE49-F238E27FC236}">
                <a16:creationId xmlns:a16="http://schemas.microsoft.com/office/drawing/2014/main" id="{A5780697-B989-440E-81B8-36851CF177D5}"/>
              </a:ext>
            </a:extLst>
          </p:cNvPr>
          <p:cNvGrpSpPr>
            <a:grpSpLocks/>
          </p:cNvGrpSpPr>
          <p:nvPr/>
        </p:nvGrpSpPr>
        <p:grpSpPr bwMode="auto">
          <a:xfrm>
            <a:off x="8357812" y="3757502"/>
            <a:ext cx="770279" cy="833366"/>
            <a:chOff x="2065" y="1551"/>
            <a:chExt cx="1628" cy="1988"/>
          </a:xfrm>
        </p:grpSpPr>
        <p:sp>
          <p:nvSpPr>
            <p:cNvPr id="224" name="Freeform 30">
              <a:extLst>
                <a:ext uri="{FF2B5EF4-FFF2-40B4-BE49-F238E27FC236}">
                  <a16:creationId xmlns:a16="http://schemas.microsoft.com/office/drawing/2014/main" id="{7BEFFE26-3036-4709-9961-430AFF448E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5" name="Freeform 31">
              <a:extLst>
                <a:ext uri="{FF2B5EF4-FFF2-40B4-BE49-F238E27FC236}">
                  <a16:creationId xmlns:a16="http://schemas.microsoft.com/office/drawing/2014/main" id="{904FAE5E-6D66-4EE7-99FA-E5054257FC97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6" name="Freeform 32">
              <a:extLst>
                <a:ext uri="{FF2B5EF4-FFF2-40B4-BE49-F238E27FC236}">
                  <a16:creationId xmlns:a16="http://schemas.microsoft.com/office/drawing/2014/main" id="{AD756EC6-2589-4E40-B1D3-1B734B3D774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7" name="Freeform 33">
              <a:extLst>
                <a:ext uri="{FF2B5EF4-FFF2-40B4-BE49-F238E27FC236}">
                  <a16:creationId xmlns:a16="http://schemas.microsoft.com/office/drawing/2014/main" id="{F2AF68E0-10DC-4F20-8A90-73D6EC8C9D3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8" name="Freeform 34">
              <a:extLst>
                <a:ext uri="{FF2B5EF4-FFF2-40B4-BE49-F238E27FC236}">
                  <a16:creationId xmlns:a16="http://schemas.microsoft.com/office/drawing/2014/main" id="{22D9B0B5-BBA4-4FAB-B027-A1BE4CEFEA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29" name="Freeform 35">
              <a:extLst>
                <a:ext uri="{FF2B5EF4-FFF2-40B4-BE49-F238E27FC236}">
                  <a16:creationId xmlns:a16="http://schemas.microsoft.com/office/drawing/2014/main" id="{ACD64D5B-DC7A-4EA2-A076-AB9C7039EA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0" name="Freeform 36">
              <a:extLst>
                <a:ext uri="{FF2B5EF4-FFF2-40B4-BE49-F238E27FC236}">
                  <a16:creationId xmlns:a16="http://schemas.microsoft.com/office/drawing/2014/main" id="{794A4DFE-8FC3-4A54-8491-17F4AEF78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1" name="Freeform 37">
              <a:extLst>
                <a:ext uri="{FF2B5EF4-FFF2-40B4-BE49-F238E27FC236}">
                  <a16:creationId xmlns:a16="http://schemas.microsoft.com/office/drawing/2014/main" id="{DBAC8CE1-7FBD-4C5D-9CBE-82A2D2036D34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2" name="Freeform 38">
              <a:extLst>
                <a:ext uri="{FF2B5EF4-FFF2-40B4-BE49-F238E27FC236}">
                  <a16:creationId xmlns:a16="http://schemas.microsoft.com/office/drawing/2014/main" id="{15346AD0-4C9C-4D60-96C5-29974FFC7B1B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3" name="Freeform 39">
              <a:extLst>
                <a:ext uri="{FF2B5EF4-FFF2-40B4-BE49-F238E27FC236}">
                  <a16:creationId xmlns:a16="http://schemas.microsoft.com/office/drawing/2014/main" id="{B6F38C71-2B07-4312-853B-390F20BE55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4" name="Freeform 40">
              <a:extLst>
                <a:ext uri="{FF2B5EF4-FFF2-40B4-BE49-F238E27FC236}">
                  <a16:creationId xmlns:a16="http://schemas.microsoft.com/office/drawing/2014/main" id="{31C09699-A851-4EEE-8229-AF9A4DA1082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5" name="Freeform 41">
              <a:extLst>
                <a:ext uri="{FF2B5EF4-FFF2-40B4-BE49-F238E27FC236}">
                  <a16:creationId xmlns:a16="http://schemas.microsoft.com/office/drawing/2014/main" id="{70084305-81A8-4904-A20B-8177A20B71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6" name="Freeform 42">
              <a:extLst>
                <a:ext uri="{FF2B5EF4-FFF2-40B4-BE49-F238E27FC236}">
                  <a16:creationId xmlns:a16="http://schemas.microsoft.com/office/drawing/2014/main" id="{8D1BB746-AE13-487A-8D8B-4C4A8644207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7" name="Freeform 43">
              <a:extLst>
                <a:ext uri="{FF2B5EF4-FFF2-40B4-BE49-F238E27FC236}">
                  <a16:creationId xmlns:a16="http://schemas.microsoft.com/office/drawing/2014/main" id="{9668B284-AC19-470C-8601-8044208B20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8" name="Freeform 44">
              <a:extLst>
                <a:ext uri="{FF2B5EF4-FFF2-40B4-BE49-F238E27FC236}">
                  <a16:creationId xmlns:a16="http://schemas.microsoft.com/office/drawing/2014/main" id="{DC1811D8-3619-4273-8CE4-11C9DAF4BD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39" name="Freeform 45">
              <a:extLst>
                <a:ext uri="{FF2B5EF4-FFF2-40B4-BE49-F238E27FC236}">
                  <a16:creationId xmlns:a16="http://schemas.microsoft.com/office/drawing/2014/main" id="{886E7E60-EA00-492C-BD50-276F81C9437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240" name="Freeform 46">
              <a:extLst>
                <a:ext uri="{FF2B5EF4-FFF2-40B4-BE49-F238E27FC236}">
                  <a16:creationId xmlns:a16="http://schemas.microsoft.com/office/drawing/2014/main" id="{FE66DB4F-AE41-436A-B539-86E13473C233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grpSp>
        <p:nvGrpSpPr>
          <p:cNvPr id="2" name="Group 1">
            <a:extLst>
              <a:ext uri="{FF2B5EF4-FFF2-40B4-BE49-F238E27FC236}">
                <a16:creationId xmlns:a16="http://schemas.microsoft.com/office/drawing/2014/main" id="{53B340D4-C29C-452C-96E4-4801ED69CEC5}"/>
              </a:ext>
            </a:extLst>
          </p:cNvPr>
          <p:cNvGrpSpPr/>
          <p:nvPr/>
        </p:nvGrpSpPr>
        <p:grpSpPr>
          <a:xfrm>
            <a:off x="2819400" y="4114800"/>
            <a:ext cx="7315200" cy="2819400"/>
            <a:chOff x="2819400" y="4114800"/>
            <a:chExt cx="7315200" cy="2819400"/>
          </a:xfrm>
        </p:grpSpPr>
        <p:grpSp>
          <p:nvGrpSpPr>
            <p:cNvPr id="97" name="Group 3">
              <a:extLst>
                <a:ext uri="{FF2B5EF4-FFF2-40B4-BE49-F238E27FC236}">
                  <a16:creationId xmlns:a16="http://schemas.microsoft.com/office/drawing/2014/main" id="{9DA0BDAE-0E30-4E6B-909E-4973548A833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562600" y="4114800"/>
              <a:ext cx="2057400" cy="2286000"/>
              <a:chOff x="96" y="960"/>
              <a:chExt cx="1296" cy="1440"/>
            </a:xfrm>
          </p:grpSpPr>
          <p:sp>
            <p:nvSpPr>
              <p:cNvPr id="98" name="Line 4">
                <a:extLst>
                  <a:ext uri="{FF2B5EF4-FFF2-40B4-BE49-F238E27FC236}">
                    <a16:creationId xmlns:a16="http://schemas.microsoft.com/office/drawing/2014/main" id="{43372FF5-ADDE-466C-89DC-8BE016EB98D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4" y="1008"/>
                <a:ext cx="1248" cy="1248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99" name="Line 5">
                <a:extLst>
                  <a:ext uri="{FF2B5EF4-FFF2-40B4-BE49-F238E27FC236}">
                    <a16:creationId xmlns:a16="http://schemas.microsoft.com/office/drawing/2014/main" id="{A01E86E5-1AC9-47ED-BB36-AF373CCF6EB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96" y="960"/>
                <a:ext cx="1104" cy="144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grpSp>
          <p:nvGrpSpPr>
            <p:cNvPr id="100" name="Group 6">
              <a:extLst>
                <a:ext uri="{FF2B5EF4-FFF2-40B4-BE49-F238E27FC236}">
                  <a16:creationId xmlns:a16="http://schemas.microsoft.com/office/drawing/2014/main" id="{C87BEFCE-1BF2-4D03-ABA1-8675265C543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505200" y="5029200"/>
              <a:ext cx="533400" cy="762000"/>
              <a:chOff x="1584" y="1776"/>
              <a:chExt cx="336" cy="480"/>
            </a:xfrm>
          </p:grpSpPr>
          <p:sp>
            <p:nvSpPr>
              <p:cNvPr id="101" name="Line 7">
                <a:extLst>
                  <a:ext uri="{FF2B5EF4-FFF2-40B4-BE49-F238E27FC236}">
                    <a16:creationId xmlns:a16="http://schemas.microsoft.com/office/drawing/2014/main" id="{4EAF52A1-3030-4972-B7F6-D8603CFEB31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584" y="1776"/>
                <a:ext cx="336" cy="432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102" name="Line 8">
                <a:extLst>
                  <a:ext uri="{FF2B5EF4-FFF2-40B4-BE49-F238E27FC236}">
                    <a16:creationId xmlns:a16="http://schemas.microsoft.com/office/drawing/2014/main" id="{6CA2FABE-4241-49F2-9271-24356C0F4833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584" y="1776"/>
                <a:ext cx="240" cy="480"/>
              </a:xfrm>
              <a:prstGeom prst="line">
                <a:avLst/>
              </a:prstGeom>
              <a:noFill/>
              <a:ln w="38100">
                <a:solidFill>
                  <a:schemeClr val="hlink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32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</p:grpSp>
        <p:sp>
          <p:nvSpPr>
            <p:cNvPr id="103" name="Rectangle 61">
              <a:extLst>
                <a:ext uri="{FF2B5EF4-FFF2-40B4-BE49-F238E27FC236}">
                  <a16:creationId xmlns:a16="http://schemas.microsoft.com/office/drawing/2014/main" id="{87B53280-AA97-46EB-8150-DE897A1ECF3E}"/>
                </a:ext>
              </a:extLst>
            </p:cNvPr>
            <p:cNvSpPr txBox="1">
              <a:spLocks noChangeArrowheads="1"/>
            </p:cNvSpPr>
            <p:nvPr/>
          </p:nvSpPr>
          <p:spPr>
            <a:xfrm>
              <a:off x="2819400" y="6400800"/>
              <a:ext cx="7315200" cy="533400"/>
            </a:xfrm>
            <a:prstGeom prst="rect">
              <a:avLst/>
            </a:prstGeom>
            <a:noFill/>
          </p:spPr>
          <p:txBody>
            <a:bodyPr/>
            <a:lstStyle>
              <a:lvl1pPr marL="342900" indent="-3429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3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742950" indent="-28575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2800">
                  <a:solidFill>
                    <a:schemeClr val="tx1"/>
                  </a:solidFill>
                  <a:latin typeface="+mn-lt"/>
                </a:defRPr>
              </a:lvl2pPr>
              <a:lvl3pPr marL="11430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•"/>
                <a:defRPr sz="2400">
                  <a:solidFill>
                    <a:schemeClr val="tx1"/>
                  </a:solidFill>
                  <a:latin typeface="+mn-lt"/>
                </a:defRPr>
              </a:lvl3pPr>
              <a:lvl4pPr marL="16002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–"/>
                <a:defRPr sz="2000">
                  <a:solidFill>
                    <a:schemeClr val="tx1"/>
                  </a:solidFill>
                  <a:latin typeface="+mn-lt"/>
                </a:defRPr>
              </a:lvl4pPr>
              <a:lvl5pPr marL="2057400" indent="-228600" algn="l" rtl="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5pPr>
              <a:lvl6pPr marL="25146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6pPr>
              <a:lvl7pPr marL="29718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7pPr>
              <a:lvl8pPr marL="34290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8pPr>
              <a:lvl9pPr marL="3886200" indent="-228600" algn="l" rtl="0" fontAlgn="base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+mn-lt"/>
                </a:defRPr>
              </a:lvl9pPr>
            </a:lstStyle>
            <a:p>
              <a:pPr eaLnBrk="1" hangingPunct="1">
                <a:spcBef>
                  <a:spcPct val="50000"/>
                </a:spcBef>
                <a:buFontTx/>
                <a:buNone/>
              </a:pPr>
              <a:r>
                <a:rPr lang="en-US" altLang="en-US" sz="2400" kern="0" dirty="0"/>
                <a:t>But sometimes we can prune off branches.</a:t>
              </a:r>
            </a:p>
          </p:txBody>
        </p:sp>
      </p:grpSp>
      <p:sp>
        <p:nvSpPr>
          <p:cNvPr id="106" name="AutoShape 35">
            <a:extLst>
              <a:ext uri="{FF2B5EF4-FFF2-40B4-BE49-F238E27FC236}">
                <a16:creationId xmlns:a16="http://schemas.microsoft.com/office/drawing/2014/main" id="{1138CDEC-AB3F-488C-8BC6-8B728C8CCE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63456" y="2819400"/>
            <a:ext cx="3528144" cy="823456"/>
          </a:xfrm>
          <a:prstGeom prst="wedgeRoundRectCallout">
            <a:avLst>
              <a:gd name="adj1" fmla="val 32391"/>
              <a:gd name="adj2" fmla="val 69867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400" dirty="0"/>
              <a:t>This is just </a:t>
            </a:r>
            <a:br>
              <a:rPr lang="en-US" altLang="en-US" sz="2400" dirty="0"/>
            </a:br>
            <a:r>
              <a:rPr lang="en-US" altLang="en-US" sz="2400" dirty="0"/>
              <a:t>building the </a:t>
            </a:r>
            <a:r>
              <a:rPr lang="en-US" altLang="en-US" sz="2400" kern="0" dirty="0"/>
              <a:t>2</a:t>
            </a:r>
            <a:r>
              <a:rPr lang="en-US" altLang="en-US" sz="2400" i="1" kern="0" baseline="30000" dirty="0"/>
              <a:t>n </a:t>
            </a:r>
            <a:r>
              <a:rPr lang="en-US" altLang="en-US" sz="2400" dirty="0"/>
              <a:t>sized table!</a:t>
            </a:r>
          </a:p>
        </p:txBody>
      </p:sp>
      <p:sp>
        <p:nvSpPr>
          <p:cNvPr id="107" name="Rectangle 2">
            <a:extLst>
              <a:ext uri="{FF2B5EF4-FFF2-40B4-BE49-F238E27FC236}">
                <a16:creationId xmlns:a16="http://schemas.microsoft.com/office/drawing/2014/main" id="{8A934294-B692-4077-908F-DCEF8D5C04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822" y="-116148"/>
            <a:ext cx="3081478" cy="5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Proofs of Tautologies</a:t>
            </a: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8" name="Rectangle 2">
            <a:extLst>
              <a:ext uri="{FF2B5EF4-FFF2-40B4-BE49-F238E27FC236}">
                <a16:creationId xmlns:a16="http://schemas.microsoft.com/office/drawing/2014/main" id="{232CE262-F424-4898-A5AB-9F9BDB5108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010400" cy="4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sz="3200" dirty="0"/>
              <a:t>DP Computation </a:t>
            </a:r>
            <a:r>
              <a:rPr lang="el-GR" altLang="en-US" sz="32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200" dirty="0"/>
              <a:t> DP Proof</a:t>
            </a:r>
            <a:endParaRPr lang="en-US" altLang="en-US" sz="4000" dirty="0"/>
          </a:p>
        </p:txBody>
      </p:sp>
    </p:spTree>
    <p:extLst>
      <p:ext uri="{BB962C8B-B14F-4D97-AF65-F5344CB8AC3E}">
        <p14:creationId xmlns:p14="http://schemas.microsoft.com/office/powerpoint/2010/main" val="20642369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6096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spcBef>
                <a:spcPts val="0"/>
              </a:spcBef>
              <a:defRPr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826D02-14DC-4226-BA4D-8026C06B9C4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13" name="Picture 12" descr="j0116172">
            <a:extLst>
              <a:ext uri="{FF2B5EF4-FFF2-40B4-BE49-F238E27FC236}">
                <a16:creationId xmlns:a16="http://schemas.microsoft.com/office/drawing/2014/main" id="{6A2A11D1-9749-458E-83BB-901DA651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93330FD-2508-4BFE-B54E-1499D3BB6257}"/>
              </a:ext>
            </a:extLst>
          </p:cNvPr>
          <p:cNvSpPr/>
          <p:nvPr/>
        </p:nvSpPr>
        <p:spPr>
          <a:xfrm>
            <a:off x="217714" y="4438471"/>
            <a:ext cx="3439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2554C-43DE-454F-AE5E-EE29BEAD4031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39638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787E7-F88B-4581-9C93-5E0C0BDA433E}"/>
              </a:ext>
            </a:extLst>
          </p:cNvPr>
          <p:cNvSpPr/>
          <p:nvPr/>
        </p:nvSpPr>
        <p:spPr>
          <a:xfrm>
            <a:off x="4648211" y="44384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87022E-41F2-4AB2-AB4E-1A82198B807B}"/>
              </a:ext>
            </a:extLst>
          </p:cNvPr>
          <p:cNvSpPr/>
          <p:nvPr/>
        </p:nvSpPr>
        <p:spPr>
          <a:xfrm>
            <a:off x="4134176" y="505402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21890-9ED7-4930-821E-C4E2A2C89600}"/>
              </a:ext>
            </a:extLst>
          </p:cNvPr>
          <p:cNvSpPr/>
          <p:nvPr/>
        </p:nvSpPr>
        <p:spPr>
          <a:xfrm>
            <a:off x="-76200" y="3717968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/>
              <a:t>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08214-B522-439B-A56E-5CD93373448C}"/>
              </a:ext>
            </a:extLst>
          </p:cNvPr>
          <p:cNvSpPr/>
          <p:nvPr/>
        </p:nvSpPr>
        <p:spPr>
          <a:xfrm>
            <a:off x="4346847" y="3709116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2AA91A3A-6F07-433C-AB34-013D6AD989A9}"/>
              </a:ext>
            </a:extLst>
          </p:cNvPr>
          <p:cNvGrpSpPr>
            <a:grpSpLocks/>
          </p:cNvGrpSpPr>
          <p:nvPr/>
        </p:nvGrpSpPr>
        <p:grpSpPr bwMode="auto">
          <a:xfrm>
            <a:off x="7784264" y="5486400"/>
            <a:ext cx="1189548" cy="1252690"/>
            <a:chOff x="2065" y="1551"/>
            <a:chExt cx="1628" cy="1988"/>
          </a:xfrm>
        </p:grpSpPr>
        <p:sp>
          <p:nvSpPr>
            <p:cNvPr id="54" name="Freeform 30">
              <a:extLst>
                <a:ext uri="{FF2B5EF4-FFF2-40B4-BE49-F238E27FC236}">
                  <a16:creationId xmlns:a16="http://schemas.microsoft.com/office/drawing/2014/main" id="{7B72F72C-6AD8-4185-BF41-869E55290D2B}"/>
                </a:ext>
              </a:extLst>
            </p:cNvPr>
            <p:cNvSpPr>
              <a:spLocks/>
            </p:cNvSpPr>
            <p:nvPr/>
          </p:nvSpPr>
          <p:spPr bwMode="auto">
            <a:xfrm>
              <a:off x="2778" y="1977"/>
              <a:ext cx="331" cy="334"/>
            </a:xfrm>
            <a:custGeom>
              <a:avLst/>
              <a:gdLst>
                <a:gd name="T0" fmla="*/ 255 w 331"/>
                <a:gd name="T1" fmla="*/ 212 h 334"/>
                <a:gd name="T2" fmla="*/ 284 w 331"/>
                <a:gd name="T3" fmla="*/ 141 h 334"/>
                <a:gd name="T4" fmla="*/ 279 w 331"/>
                <a:gd name="T5" fmla="*/ 85 h 334"/>
                <a:gd name="T6" fmla="*/ 270 w 331"/>
                <a:gd name="T7" fmla="*/ 38 h 334"/>
                <a:gd name="T8" fmla="*/ 227 w 331"/>
                <a:gd name="T9" fmla="*/ 5 h 334"/>
                <a:gd name="T10" fmla="*/ 166 w 331"/>
                <a:gd name="T11" fmla="*/ 0 h 334"/>
                <a:gd name="T12" fmla="*/ 118 w 331"/>
                <a:gd name="T13" fmla="*/ 5 h 334"/>
                <a:gd name="T14" fmla="*/ 47 w 331"/>
                <a:gd name="T15" fmla="*/ 47 h 334"/>
                <a:gd name="T16" fmla="*/ 14 w 331"/>
                <a:gd name="T17" fmla="*/ 113 h 334"/>
                <a:gd name="T18" fmla="*/ 0 w 331"/>
                <a:gd name="T19" fmla="*/ 193 h 334"/>
                <a:gd name="T20" fmla="*/ 14 w 331"/>
                <a:gd name="T21" fmla="*/ 282 h 334"/>
                <a:gd name="T22" fmla="*/ 43 w 331"/>
                <a:gd name="T23" fmla="*/ 315 h 334"/>
                <a:gd name="T24" fmla="*/ 95 w 331"/>
                <a:gd name="T25" fmla="*/ 334 h 334"/>
                <a:gd name="T26" fmla="*/ 147 w 331"/>
                <a:gd name="T27" fmla="*/ 329 h 334"/>
                <a:gd name="T28" fmla="*/ 203 w 331"/>
                <a:gd name="T29" fmla="*/ 306 h 334"/>
                <a:gd name="T30" fmla="*/ 241 w 331"/>
                <a:gd name="T31" fmla="*/ 273 h 334"/>
                <a:gd name="T32" fmla="*/ 303 w 331"/>
                <a:gd name="T33" fmla="*/ 325 h 334"/>
                <a:gd name="T34" fmla="*/ 331 w 331"/>
                <a:gd name="T35" fmla="*/ 325 h 334"/>
                <a:gd name="T36" fmla="*/ 331 w 331"/>
                <a:gd name="T37" fmla="*/ 296 h 334"/>
                <a:gd name="T38" fmla="*/ 317 w 331"/>
                <a:gd name="T39" fmla="*/ 273 h 334"/>
                <a:gd name="T40" fmla="*/ 255 w 331"/>
                <a:gd name="T41" fmla="*/ 212 h 334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w 331"/>
                <a:gd name="T64" fmla="*/ 0 h 334"/>
                <a:gd name="T65" fmla="*/ 331 w 331"/>
                <a:gd name="T66" fmla="*/ 334 h 334"/>
              </a:gdLst>
              <a:ahLst/>
              <a:cxnLst>
                <a:cxn ang="T42">
                  <a:pos x="T0" y="T1"/>
                </a:cxn>
                <a:cxn ang="T43">
                  <a:pos x="T2" y="T3"/>
                </a:cxn>
                <a:cxn ang="T44">
                  <a:pos x="T4" y="T5"/>
                </a:cxn>
                <a:cxn ang="T45">
                  <a:pos x="T6" y="T7"/>
                </a:cxn>
                <a:cxn ang="T46">
                  <a:pos x="T8" y="T9"/>
                </a:cxn>
                <a:cxn ang="T47">
                  <a:pos x="T10" y="T11"/>
                </a:cxn>
                <a:cxn ang="T48">
                  <a:pos x="T12" y="T13"/>
                </a:cxn>
                <a:cxn ang="T49">
                  <a:pos x="T14" y="T15"/>
                </a:cxn>
                <a:cxn ang="T50">
                  <a:pos x="T16" y="T17"/>
                </a:cxn>
                <a:cxn ang="T51">
                  <a:pos x="T18" y="T19"/>
                </a:cxn>
                <a:cxn ang="T52">
                  <a:pos x="T20" y="T21"/>
                </a:cxn>
                <a:cxn ang="T53">
                  <a:pos x="T22" y="T23"/>
                </a:cxn>
                <a:cxn ang="T54">
                  <a:pos x="T24" y="T25"/>
                </a:cxn>
                <a:cxn ang="T55">
                  <a:pos x="T26" y="T27"/>
                </a:cxn>
                <a:cxn ang="T56">
                  <a:pos x="T28" y="T29"/>
                </a:cxn>
                <a:cxn ang="T57">
                  <a:pos x="T30" y="T31"/>
                </a:cxn>
                <a:cxn ang="T58">
                  <a:pos x="T32" y="T33"/>
                </a:cxn>
                <a:cxn ang="T59">
                  <a:pos x="T34" y="T35"/>
                </a:cxn>
                <a:cxn ang="T60">
                  <a:pos x="T36" y="T37"/>
                </a:cxn>
                <a:cxn ang="T61">
                  <a:pos x="T38" y="T39"/>
                </a:cxn>
                <a:cxn ang="T62">
                  <a:pos x="T40" y="T41"/>
                </a:cxn>
              </a:cxnLst>
              <a:rect l="T63" t="T64" r="T65" b="T66"/>
              <a:pathLst>
                <a:path w="331" h="334">
                  <a:moveTo>
                    <a:pt x="255" y="212"/>
                  </a:moveTo>
                  <a:lnTo>
                    <a:pt x="284" y="141"/>
                  </a:lnTo>
                  <a:lnTo>
                    <a:pt x="279" y="85"/>
                  </a:lnTo>
                  <a:lnTo>
                    <a:pt x="270" y="38"/>
                  </a:lnTo>
                  <a:lnTo>
                    <a:pt x="227" y="5"/>
                  </a:lnTo>
                  <a:lnTo>
                    <a:pt x="166" y="0"/>
                  </a:lnTo>
                  <a:lnTo>
                    <a:pt x="118" y="5"/>
                  </a:lnTo>
                  <a:lnTo>
                    <a:pt x="47" y="47"/>
                  </a:lnTo>
                  <a:lnTo>
                    <a:pt x="14" y="113"/>
                  </a:lnTo>
                  <a:lnTo>
                    <a:pt x="0" y="193"/>
                  </a:lnTo>
                  <a:lnTo>
                    <a:pt x="14" y="282"/>
                  </a:lnTo>
                  <a:lnTo>
                    <a:pt x="43" y="315"/>
                  </a:lnTo>
                  <a:lnTo>
                    <a:pt x="95" y="334"/>
                  </a:lnTo>
                  <a:lnTo>
                    <a:pt x="147" y="329"/>
                  </a:lnTo>
                  <a:lnTo>
                    <a:pt x="203" y="306"/>
                  </a:lnTo>
                  <a:lnTo>
                    <a:pt x="241" y="273"/>
                  </a:lnTo>
                  <a:lnTo>
                    <a:pt x="303" y="325"/>
                  </a:lnTo>
                  <a:lnTo>
                    <a:pt x="331" y="325"/>
                  </a:lnTo>
                  <a:lnTo>
                    <a:pt x="331" y="296"/>
                  </a:lnTo>
                  <a:lnTo>
                    <a:pt x="317" y="273"/>
                  </a:lnTo>
                  <a:lnTo>
                    <a:pt x="255" y="21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5" name="Freeform 31">
              <a:extLst>
                <a:ext uri="{FF2B5EF4-FFF2-40B4-BE49-F238E27FC236}">
                  <a16:creationId xmlns:a16="http://schemas.microsoft.com/office/drawing/2014/main" id="{5175DDEE-C65A-4736-96E3-BF3348F3027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1" y="1929"/>
              <a:ext cx="303" cy="127"/>
            </a:xfrm>
            <a:custGeom>
              <a:avLst/>
              <a:gdLst>
                <a:gd name="T0" fmla="*/ 234 w 303"/>
                <a:gd name="T1" fmla="*/ 127 h 127"/>
                <a:gd name="T2" fmla="*/ 303 w 303"/>
                <a:gd name="T3" fmla="*/ 117 h 127"/>
                <a:gd name="T4" fmla="*/ 303 w 303"/>
                <a:gd name="T5" fmla="*/ 90 h 127"/>
                <a:gd name="T6" fmla="*/ 223 w 303"/>
                <a:gd name="T7" fmla="*/ 110 h 127"/>
                <a:gd name="T8" fmla="*/ 213 w 303"/>
                <a:gd name="T9" fmla="*/ 100 h 127"/>
                <a:gd name="T10" fmla="*/ 265 w 303"/>
                <a:gd name="T11" fmla="*/ 61 h 127"/>
                <a:gd name="T12" fmla="*/ 246 w 303"/>
                <a:gd name="T13" fmla="*/ 51 h 127"/>
                <a:gd name="T14" fmla="*/ 199 w 303"/>
                <a:gd name="T15" fmla="*/ 81 h 127"/>
                <a:gd name="T16" fmla="*/ 180 w 303"/>
                <a:gd name="T17" fmla="*/ 71 h 127"/>
                <a:gd name="T18" fmla="*/ 253 w 303"/>
                <a:gd name="T19" fmla="*/ 24 h 127"/>
                <a:gd name="T20" fmla="*/ 239 w 303"/>
                <a:gd name="T21" fmla="*/ 0 h 127"/>
                <a:gd name="T22" fmla="*/ 147 w 303"/>
                <a:gd name="T23" fmla="*/ 71 h 127"/>
                <a:gd name="T24" fmla="*/ 85 w 303"/>
                <a:gd name="T25" fmla="*/ 90 h 127"/>
                <a:gd name="T26" fmla="*/ 69 w 303"/>
                <a:gd name="T27" fmla="*/ 66 h 127"/>
                <a:gd name="T28" fmla="*/ 50 w 303"/>
                <a:gd name="T29" fmla="*/ 17 h 127"/>
                <a:gd name="T30" fmla="*/ 28 w 303"/>
                <a:gd name="T31" fmla="*/ 37 h 127"/>
                <a:gd name="T32" fmla="*/ 52 w 303"/>
                <a:gd name="T33" fmla="*/ 85 h 127"/>
                <a:gd name="T34" fmla="*/ 38 w 303"/>
                <a:gd name="T35" fmla="*/ 95 h 127"/>
                <a:gd name="T36" fmla="*/ 14 w 303"/>
                <a:gd name="T37" fmla="*/ 51 h 127"/>
                <a:gd name="T38" fmla="*/ 0 w 303"/>
                <a:gd name="T39" fmla="*/ 76 h 127"/>
                <a:gd name="T40" fmla="*/ 17 w 303"/>
                <a:gd name="T41" fmla="*/ 120 h 127"/>
                <a:gd name="T42" fmla="*/ 133 w 303"/>
                <a:gd name="T43" fmla="*/ 105 h 127"/>
                <a:gd name="T44" fmla="*/ 234 w 303"/>
                <a:gd name="T45" fmla="*/ 127 h 127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w 303"/>
                <a:gd name="T70" fmla="*/ 0 h 127"/>
                <a:gd name="T71" fmla="*/ 303 w 303"/>
                <a:gd name="T72" fmla="*/ 127 h 127"/>
              </a:gdLst>
              <a:ahLst/>
              <a:cxnLst>
                <a:cxn ang="T46">
                  <a:pos x="T0" y="T1"/>
                </a:cxn>
                <a:cxn ang="T47">
                  <a:pos x="T2" y="T3"/>
                </a:cxn>
                <a:cxn ang="T48">
                  <a:pos x="T4" y="T5"/>
                </a:cxn>
                <a:cxn ang="T49">
                  <a:pos x="T6" y="T7"/>
                </a:cxn>
                <a:cxn ang="T50">
                  <a:pos x="T8" y="T9"/>
                </a:cxn>
                <a:cxn ang="T51">
                  <a:pos x="T10" y="T11"/>
                </a:cxn>
                <a:cxn ang="T52">
                  <a:pos x="T12" y="T13"/>
                </a:cxn>
                <a:cxn ang="T53">
                  <a:pos x="T14" y="T15"/>
                </a:cxn>
                <a:cxn ang="T54">
                  <a:pos x="T16" y="T17"/>
                </a:cxn>
                <a:cxn ang="T55">
                  <a:pos x="T18" y="T19"/>
                </a:cxn>
                <a:cxn ang="T56">
                  <a:pos x="T20" y="T21"/>
                </a:cxn>
                <a:cxn ang="T57">
                  <a:pos x="T22" y="T23"/>
                </a:cxn>
                <a:cxn ang="T58">
                  <a:pos x="T24" y="T25"/>
                </a:cxn>
                <a:cxn ang="T59">
                  <a:pos x="T26" y="T27"/>
                </a:cxn>
                <a:cxn ang="T60">
                  <a:pos x="T28" y="T29"/>
                </a:cxn>
                <a:cxn ang="T61">
                  <a:pos x="T30" y="T31"/>
                </a:cxn>
                <a:cxn ang="T62">
                  <a:pos x="T32" y="T33"/>
                </a:cxn>
                <a:cxn ang="T63">
                  <a:pos x="T34" y="T35"/>
                </a:cxn>
                <a:cxn ang="T64">
                  <a:pos x="T36" y="T37"/>
                </a:cxn>
                <a:cxn ang="T65">
                  <a:pos x="T38" y="T39"/>
                </a:cxn>
                <a:cxn ang="T66">
                  <a:pos x="T40" y="T41"/>
                </a:cxn>
                <a:cxn ang="T67">
                  <a:pos x="T42" y="T43"/>
                </a:cxn>
                <a:cxn ang="T68">
                  <a:pos x="T44" y="T45"/>
                </a:cxn>
              </a:cxnLst>
              <a:rect l="T69" t="T70" r="T71" b="T72"/>
              <a:pathLst>
                <a:path w="303" h="127">
                  <a:moveTo>
                    <a:pt x="234" y="127"/>
                  </a:moveTo>
                  <a:lnTo>
                    <a:pt x="303" y="117"/>
                  </a:lnTo>
                  <a:lnTo>
                    <a:pt x="303" y="90"/>
                  </a:lnTo>
                  <a:lnTo>
                    <a:pt x="223" y="110"/>
                  </a:lnTo>
                  <a:lnTo>
                    <a:pt x="213" y="100"/>
                  </a:lnTo>
                  <a:lnTo>
                    <a:pt x="265" y="61"/>
                  </a:lnTo>
                  <a:lnTo>
                    <a:pt x="246" y="51"/>
                  </a:lnTo>
                  <a:lnTo>
                    <a:pt x="199" y="81"/>
                  </a:lnTo>
                  <a:lnTo>
                    <a:pt x="180" y="71"/>
                  </a:lnTo>
                  <a:lnTo>
                    <a:pt x="253" y="24"/>
                  </a:lnTo>
                  <a:lnTo>
                    <a:pt x="239" y="0"/>
                  </a:lnTo>
                  <a:lnTo>
                    <a:pt x="147" y="71"/>
                  </a:lnTo>
                  <a:lnTo>
                    <a:pt x="85" y="90"/>
                  </a:lnTo>
                  <a:lnTo>
                    <a:pt x="69" y="66"/>
                  </a:lnTo>
                  <a:lnTo>
                    <a:pt x="50" y="17"/>
                  </a:lnTo>
                  <a:lnTo>
                    <a:pt x="28" y="37"/>
                  </a:lnTo>
                  <a:lnTo>
                    <a:pt x="52" y="85"/>
                  </a:lnTo>
                  <a:lnTo>
                    <a:pt x="38" y="95"/>
                  </a:lnTo>
                  <a:lnTo>
                    <a:pt x="14" y="51"/>
                  </a:lnTo>
                  <a:lnTo>
                    <a:pt x="0" y="76"/>
                  </a:lnTo>
                  <a:lnTo>
                    <a:pt x="17" y="120"/>
                  </a:lnTo>
                  <a:lnTo>
                    <a:pt x="133" y="105"/>
                  </a:lnTo>
                  <a:lnTo>
                    <a:pt x="234" y="127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6" name="Freeform 32">
              <a:extLst>
                <a:ext uri="{FF2B5EF4-FFF2-40B4-BE49-F238E27FC236}">
                  <a16:creationId xmlns:a16="http://schemas.microsoft.com/office/drawing/2014/main" id="{79BE9D4D-2277-4308-9C2D-283BE6A9F56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90" y="1839"/>
              <a:ext cx="518" cy="632"/>
            </a:xfrm>
            <a:custGeom>
              <a:avLst/>
              <a:gdLst>
                <a:gd name="T0" fmla="*/ 14 w 518"/>
                <a:gd name="T1" fmla="*/ 623 h 632"/>
                <a:gd name="T2" fmla="*/ 0 w 518"/>
                <a:gd name="T3" fmla="*/ 595 h 632"/>
                <a:gd name="T4" fmla="*/ 9 w 518"/>
                <a:gd name="T5" fmla="*/ 567 h 632"/>
                <a:gd name="T6" fmla="*/ 42 w 518"/>
                <a:gd name="T7" fmla="*/ 539 h 632"/>
                <a:gd name="T8" fmla="*/ 126 w 518"/>
                <a:gd name="T9" fmla="*/ 525 h 632"/>
                <a:gd name="T10" fmla="*/ 233 w 518"/>
                <a:gd name="T11" fmla="*/ 534 h 632"/>
                <a:gd name="T12" fmla="*/ 369 w 518"/>
                <a:gd name="T13" fmla="*/ 516 h 632"/>
                <a:gd name="T14" fmla="*/ 453 w 518"/>
                <a:gd name="T15" fmla="*/ 474 h 632"/>
                <a:gd name="T16" fmla="*/ 471 w 518"/>
                <a:gd name="T17" fmla="*/ 451 h 632"/>
                <a:gd name="T18" fmla="*/ 457 w 518"/>
                <a:gd name="T19" fmla="*/ 390 h 632"/>
                <a:gd name="T20" fmla="*/ 420 w 518"/>
                <a:gd name="T21" fmla="*/ 256 h 632"/>
                <a:gd name="T22" fmla="*/ 364 w 518"/>
                <a:gd name="T23" fmla="*/ 177 h 632"/>
                <a:gd name="T24" fmla="*/ 327 w 518"/>
                <a:gd name="T25" fmla="*/ 153 h 632"/>
                <a:gd name="T26" fmla="*/ 322 w 518"/>
                <a:gd name="T27" fmla="*/ 130 h 632"/>
                <a:gd name="T28" fmla="*/ 341 w 518"/>
                <a:gd name="T29" fmla="*/ 121 h 632"/>
                <a:gd name="T30" fmla="*/ 355 w 518"/>
                <a:gd name="T31" fmla="*/ 98 h 632"/>
                <a:gd name="T32" fmla="*/ 327 w 518"/>
                <a:gd name="T33" fmla="*/ 65 h 632"/>
                <a:gd name="T34" fmla="*/ 294 w 518"/>
                <a:gd name="T35" fmla="*/ 70 h 632"/>
                <a:gd name="T36" fmla="*/ 275 w 518"/>
                <a:gd name="T37" fmla="*/ 46 h 632"/>
                <a:gd name="T38" fmla="*/ 299 w 518"/>
                <a:gd name="T39" fmla="*/ 14 h 632"/>
                <a:gd name="T40" fmla="*/ 341 w 518"/>
                <a:gd name="T41" fmla="*/ 0 h 632"/>
                <a:gd name="T42" fmla="*/ 392 w 518"/>
                <a:gd name="T43" fmla="*/ 14 h 632"/>
                <a:gd name="T44" fmla="*/ 411 w 518"/>
                <a:gd name="T45" fmla="*/ 60 h 632"/>
                <a:gd name="T46" fmla="*/ 406 w 518"/>
                <a:gd name="T47" fmla="*/ 121 h 632"/>
                <a:gd name="T48" fmla="*/ 373 w 518"/>
                <a:gd name="T49" fmla="*/ 144 h 632"/>
                <a:gd name="T50" fmla="*/ 411 w 518"/>
                <a:gd name="T51" fmla="*/ 181 h 632"/>
                <a:gd name="T52" fmla="*/ 457 w 518"/>
                <a:gd name="T53" fmla="*/ 237 h 632"/>
                <a:gd name="T54" fmla="*/ 485 w 518"/>
                <a:gd name="T55" fmla="*/ 339 h 632"/>
                <a:gd name="T56" fmla="*/ 518 w 518"/>
                <a:gd name="T57" fmla="*/ 455 h 632"/>
                <a:gd name="T58" fmla="*/ 518 w 518"/>
                <a:gd name="T59" fmla="*/ 502 h 632"/>
                <a:gd name="T60" fmla="*/ 504 w 518"/>
                <a:gd name="T61" fmla="*/ 511 h 632"/>
                <a:gd name="T62" fmla="*/ 420 w 518"/>
                <a:gd name="T63" fmla="*/ 548 h 632"/>
                <a:gd name="T64" fmla="*/ 322 w 518"/>
                <a:gd name="T65" fmla="*/ 576 h 632"/>
                <a:gd name="T66" fmla="*/ 154 w 518"/>
                <a:gd name="T67" fmla="*/ 599 h 632"/>
                <a:gd name="T68" fmla="*/ 56 w 518"/>
                <a:gd name="T69" fmla="*/ 632 h 632"/>
                <a:gd name="T70" fmla="*/ 14 w 518"/>
                <a:gd name="T71" fmla="*/ 623 h 632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w 518"/>
                <a:gd name="T109" fmla="*/ 0 h 632"/>
                <a:gd name="T110" fmla="*/ 518 w 518"/>
                <a:gd name="T111" fmla="*/ 632 h 632"/>
              </a:gdLst>
              <a:ahLst/>
              <a:cxnLst>
                <a:cxn ang="T72">
                  <a:pos x="T0" y="T1"/>
                </a:cxn>
                <a:cxn ang="T73">
                  <a:pos x="T2" y="T3"/>
                </a:cxn>
                <a:cxn ang="T74">
                  <a:pos x="T4" y="T5"/>
                </a:cxn>
                <a:cxn ang="T75">
                  <a:pos x="T6" y="T7"/>
                </a:cxn>
                <a:cxn ang="T76">
                  <a:pos x="T8" y="T9"/>
                </a:cxn>
                <a:cxn ang="T77">
                  <a:pos x="T10" y="T11"/>
                </a:cxn>
                <a:cxn ang="T78">
                  <a:pos x="T12" y="T13"/>
                </a:cxn>
                <a:cxn ang="T79">
                  <a:pos x="T14" y="T15"/>
                </a:cxn>
                <a:cxn ang="T80">
                  <a:pos x="T16" y="T17"/>
                </a:cxn>
                <a:cxn ang="T81">
                  <a:pos x="T18" y="T19"/>
                </a:cxn>
                <a:cxn ang="T82">
                  <a:pos x="T20" y="T21"/>
                </a:cxn>
                <a:cxn ang="T83">
                  <a:pos x="T22" y="T23"/>
                </a:cxn>
                <a:cxn ang="T84">
                  <a:pos x="T24" y="T25"/>
                </a:cxn>
                <a:cxn ang="T85">
                  <a:pos x="T26" y="T27"/>
                </a:cxn>
                <a:cxn ang="T86">
                  <a:pos x="T28" y="T29"/>
                </a:cxn>
                <a:cxn ang="T87">
                  <a:pos x="T30" y="T31"/>
                </a:cxn>
                <a:cxn ang="T88">
                  <a:pos x="T32" y="T33"/>
                </a:cxn>
                <a:cxn ang="T89">
                  <a:pos x="T34" y="T35"/>
                </a:cxn>
                <a:cxn ang="T90">
                  <a:pos x="T36" y="T37"/>
                </a:cxn>
                <a:cxn ang="T91">
                  <a:pos x="T38" y="T39"/>
                </a:cxn>
                <a:cxn ang="T92">
                  <a:pos x="T40" y="T41"/>
                </a:cxn>
                <a:cxn ang="T93">
                  <a:pos x="T42" y="T43"/>
                </a:cxn>
                <a:cxn ang="T94">
                  <a:pos x="T44" y="T45"/>
                </a:cxn>
                <a:cxn ang="T95">
                  <a:pos x="T46" y="T47"/>
                </a:cxn>
                <a:cxn ang="T96">
                  <a:pos x="T48" y="T49"/>
                </a:cxn>
                <a:cxn ang="T97">
                  <a:pos x="T50" y="T51"/>
                </a:cxn>
                <a:cxn ang="T98">
                  <a:pos x="T52" y="T53"/>
                </a:cxn>
                <a:cxn ang="T99">
                  <a:pos x="T54" y="T55"/>
                </a:cxn>
                <a:cxn ang="T100">
                  <a:pos x="T56" y="T57"/>
                </a:cxn>
                <a:cxn ang="T101">
                  <a:pos x="T58" y="T59"/>
                </a:cxn>
                <a:cxn ang="T102">
                  <a:pos x="T60" y="T61"/>
                </a:cxn>
                <a:cxn ang="T103">
                  <a:pos x="T62" y="T63"/>
                </a:cxn>
                <a:cxn ang="T104">
                  <a:pos x="T64" y="T65"/>
                </a:cxn>
                <a:cxn ang="T105">
                  <a:pos x="T66" y="T67"/>
                </a:cxn>
                <a:cxn ang="T106">
                  <a:pos x="T68" y="T69"/>
                </a:cxn>
                <a:cxn ang="T107">
                  <a:pos x="T70" y="T71"/>
                </a:cxn>
              </a:cxnLst>
              <a:rect l="T108" t="T109" r="T110" b="T111"/>
              <a:pathLst>
                <a:path w="518" h="632">
                  <a:moveTo>
                    <a:pt x="14" y="623"/>
                  </a:moveTo>
                  <a:lnTo>
                    <a:pt x="0" y="595"/>
                  </a:lnTo>
                  <a:lnTo>
                    <a:pt x="9" y="567"/>
                  </a:lnTo>
                  <a:lnTo>
                    <a:pt x="42" y="539"/>
                  </a:lnTo>
                  <a:lnTo>
                    <a:pt x="126" y="525"/>
                  </a:lnTo>
                  <a:lnTo>
                    <a:pt x="233" y="534"/>
                  </a:lnTo>
                  <a:lnTo>
                    <a:pt x="369" y="516"/>
                  </a:lnTo>
                  <a:lnTo>
                    <a:pt x="453" y="474"/>
                  </a:lnTo>
                  <a:lnTo>
                    <a:pt x="471" y="451"/>
                  </a:lnTo>
                  <a:lnTo>
                    <a:pt x="457" y="390"/>
                  </a:lnTo>
                  <a:lnTo>
                    <a:pt x="420" y="256"/>
                  </a:lnTo>
                  <a:lnTo>
                    <a:pt x="364" y="177"/>
                  </a:lnTo>
                  <a:lnTo>
                    <a:pt x="327" y="153"/>
                  </a:lnTo>
                  <a:lnTo>
                    <a:pt x="322" y="130"/>
                  </a:lnTo>
                  <a:lnTo>
                    <a:pt x="341" y="121"/>
                  </a:lnTo>
                  <a:lnTo>
                    <a:pt x="355" y="98"/>
                  </a:lnTo>
                  <a:lnTo>
                    <a:pt x="327" y="65"/>
                  </a:lnTo>
                  <a:lnTo>
                    <a:pt x="294" y="70"/>
                  </a:lnTo>
                  <a:lnTo>
                    <a:pt x="275" y="46"/>
                  </a:lnTo>
                  <a:lnTo>
                    <a:pt x="299" y="14"/>
                  </a:lnTo>
                  <a:lnTo>
                    <a:pt x="341" y="0"/>
                  </a:lnTo>
                  <a:lnTo>
                    <a:pt x="392" y="14"/>
                  </a:lnTo>
                  <a:lnTo>
                    <a:pt x="411" y="60"/>
                  </a:lnTo>
                  <a:lnTo>
                    <a:pt x="406" y="121"/>
                  </a:lnTo>
                  <a:lnTo>
                    <a:pt x="373" y="144"/>
                  </a:lnTo>
                  <a:lnTo>
                    <a:pt x="411" y="181"/>
                  </a:lnTo>
                  <a:lnTo>
                    <a:pt x="457" y="237"/>
                  </a:lnTo>
                  <a:lnTo>
                    <a:pt x="485" y="339"/>
                  </a:lnTo>
                  <a:lnTo>
                    <a:pt x="518" y="455"/>
                  </a:lnTo>
                  <a:lnTo>
                    <a:pt x="518" y="502"/>
                  </a:lnTo>
                  <a:lnTo>
                    <a:pt x="504" y="511"/>
                  </a:lnTo>
                  <a:lnTo>
                    <a:pt x="420" y="548"/>
                  </a:lnTo>
                  <a:lnTo>
                    <a:pt x="322" y="576"/>
                  </a:lnTo>
                  <a:lnTo>
                    <a:pt x="154" y="599"/>
                  </a:lnTo>
                  <a:lnTo>
                    <a:pt x="56" y="632"/>
                  </a:lnTo>
                  <a:lnTo>
                    <a:pt x="14" y="6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7" name="Freeform 33">
              <a:extLst>
                <a:ext uri="{FF2B5EF4-FFF2-40B4-BE49-F238E27FC236}">
                  <a16:creationId xmlns:a16="http://schemas.microsoft.com/office/drawing/2014/main" id="{96721B46-16B4-4475-B918-20926002C595}"/>
                </a:ext>
              </a:extLst>
            </p:cNvPr>
            <p:cNvSpPr>
              <a:spLocks/>
            </p:cNvSpPr>
            <p:nvPr/>
          </p:nvSpPr>
          <p:spPr bwMode="auto">
            <a:xfrm>
              <a:off x="3189" y="2046"/>
              <a:ext cx="47" cy="86"/>
            </a:xfrm>
            <a:custGeom>
              <a:avLst/>
              <a:gdLst>
                <a:gd name="T0" fmla="*/ 10 w 47"/>
                <a:gd name="T1" fmla="*/ 32 h 86"/>
                <a:gd name="T2" fmla="*/ 28 w 47"/>
                <a:gd name="T3" fmla="*/ 75 h 86"/>
                <a:gd name="T4" fmla="*/ 35 w 47"/>
                <a:gd name="T5" fmla="*/ 86 h 86"/>
                <a:gd name="T6" fmla="*/ 43 w 47"/>
                <a:gd name="T7" fmla="*/ 85 h 86"/>
                <a:gd name="T8" fmla="*/ 47 w 47"/>
                <a:gd name="T9" fmla="*/ 73 h 86"/>
                <a:gd name="T10" fmla="*/ 1 w 47"/>
                <a:gd name="T11" fmla="*/ 0 h 86"/>
                <a:gd name="T12" fmla="*/ 0 w 47"/>
                <a:gd name="T13" fmla="*/ 15 h 86"/>
                <a:gd name="T14" fmla="*/ 10 w 47"/>
                <a:gd name="T15" fmla="*/ 32 h 8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7"/>
                <a:gd name="T25" fmla="*/ 0 h 86"/>
                <a:gd name="T26" fmla="*/ 47 w 47"/>
                <a:gd name="T27" fmla="*/ 86 h 8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7" h="86">
                  <a:moveTo>
                    <a:pt x="10" y="32"/>
                  </a:moveTo>
                  <a:lnTo>
                    <a:pt x="28" y="75"/>
                  </a:lnTo>
                  <a:lnTo>
                    <a:pt x="35" y="86"/>
                  </a:lnTo>
                  <a:lnTo>
                    <a:pt x="43" y="85"/>
                  </a:lnTo>
                  <a:lnTo>
                    <a:pt x="47" y="73"/>
                  </a:lnTo>
                  <a:lnTo>
                    <a:pt x="1" y="0"/>
                  </a:lnTo>
                  <a:lnTo>
                    <a:pt x="0" y="15"/>
                  </a:lnTo>
                  <a:lnTo>
                    <a:pt x="10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8" name="Freeform 34">
              <a:extLst>
                <a:ext uri="{FF2B5EF4-FFF2-40B4-BE49-F238E27FC236}">
                  <a16:creationId xmlns:a16="http://schemas.microsoft.com/office/drawing/2014/main" id="{C2159F75-C2AE-46A6-9042-32EA1ECD444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2" y="1561"/>
              <a:ext cx="551" cy="452"/>
            </a:xfrm>
            <a:custGeom>
              <a:avLst/>
              <a:gdLst>
                <a:gd name="T0" fmla="*/ 93 w 551"/>
                <a:gd name="T1" fmla="*/ 345 h 452"/>
                <a:gd name="T2" fmla="*/ 0 w 551"/>
                <a:gd name="T3" fmla="*/ 373 h 452"/>
                <a:gd name="T4" fmla="*/ 9 w 551"/>
                <a:gd name="T5" fmla="*/ 410 h 452"/>
                <a:gd name="T6" fmla="*/ 140 w 551"/>
                <a:gd name="T7" fmla="*/ 345 h 452"/>
                <a:gd name="T8" fmla="*/ 9 w 551"/>
                <a:gd name="T9" fmla="*/ 429 h 452"/>
                <a:gd name="T10" fmla="*/ 23 w 551"/>
                <a:gd name="T11" fmla="*/ 452 h 452"/>
                <a:gd name="T12" fmla="*/ 121 w 551"/>
                <a:gd name="T13" fmla="*/ 382 h 452"/>
                <a:gd name="T14" fmla="*/ 196 w 551"/>
                <a:gd name="T15" fmla="*/ 345 h 452"/>
                <a:gd name="T16" fmla="*/ 313 w 551"/>
                <a:gd name="T17" fmla="*/ 312 h 452"/>
                <a:gd name="T18" fmla="*/ 434 w 551"/>
                <a:gd name="T19" fmla="*/ 312 h 452"/>
                <a:gd name="T20" fmla="*/ 546 w 551"/>
                <a:gd name="T21" fmla="*/ 308 h 452"/>
                <a:gd name="T22" fmla="*/ 551 w 551"/>
                <a:gd name="T23" fmla="*/ 275 h 452"/>
                <a:gd name="T24" fmla="*/ 430 w 551"/>
                <a:gd name="T25" fmla="*/ 284 h 452"/>
                <a:gd name="T26" fmla="*/ 313 w 551"/>
                <a:gd name="T27" fmla="*/ 294 h 452"/>
                <a:gd name="T28" fmla="*/ 196 w 551"/>
                <a:gd name="T29" fmla="*/ 322 h 452"/>
                <a:gd name="T30" fmla="*/ 177 w 551"/>
                <a:gd name="T31" fmla="*/ 326 h 452"/>
                <a:gd name="T32" fmla="*/ 313 w 551"/>
                <a:gd name="T33" fmla="*/ 261 h 452"/>
                <a:gd name="T34" fmla="*/ 448 w 551"/>
                <a:gd name="T35" fmla="*/ 172 h 452"/>
                <a:gd name="T36" fmla="*/ 453 w 551"/>
                <a:gd name="T37" fmla="*/ 140 h 452"/>
                <a:gd name="T38" fmla="*/ 350 w 551"/>
                <a:gd name="T39" fmla="*/ 210 h 452"/>
                <a:gd name="T40" fmla="*/ 224 w 551"/>
                <a:gd name="T41" fmla="*/ 284 h 452"/>
                <a:gd name="T42" fmla="*/ 168 w 551"/>
                <a:gd name="T43" fmla="*/ 303 h 452"/>
                <a:gd name="T44" fmla="*/ 271 w 551"/>
                <a:gd name="T45" fmla="*/ 224 h 452"/>
                <a:gd name="T46" fmla="*/ 332 w 551"/>
                <a:gd name="T47" fmla="*/ 135 h 452"/>
                <a:gd name="T48" fmla="*/ 360 w 551"/>
                <a:gd name="T49" fmla="*/ 47 h 452"/>
                <a:gd name="T50" fmla="*/ 332 w 551"/>
                <a:gd name="T51" fmla="*/ 0 h 452"/>
                <a:gd name="T52" fmla="*/ 318 w 551"/>
                <a:gd name="T53" fmla="*/ 103 h 452"/>
                <a:gd name="T54" fmla="*/ 266 w 551"/>
                <a:gd name="T55" fmla="*/ 196 h 452"/>
                <a:gd name="T56" fmla="*/ 191 w 551"/>
                <a:gd name="T57" fmla="*/ 256 h 452"/>
                <a:gd name="T58" fmla="*/ 93 w 551"/>
                <a:gd name="T59" fmla="*/ 345 h 452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w 551"/>
                <a:gd name="T91" fmla="*/ 0 h 452"/>
                <a:gd name="T92" fmla="*/ 551 w 551"/>
                <a:gd name="T93" fmla="*/ 452 h 452"/>
              </a:gdLst>
              <a:ahLst/>
              <a:cxnLst>
                <a:cxn ang="T60">
                  <a:pos x="T0" y="T1"/>
                </a:cxn>
                <a:cxn ang="T61">
                  <a:pos x="T2" y="T3"/>
                </a:cxn>
                <a:cxn ang="T62">
                  <a:pos x="T4" y="T5"/>
                </a:cxn>
                <a:cxn ang="T63">
                  <a:pos x="T6" y="T7"/>
                </a:cxn>
                <a:cxn ang="T64">
                  <a:pos x="T8" y="T9"/>
                </a:cxn>
                <a:cxn ang="T65">
                  <a:pos x="T10" y="T11"/>
                </a:cxn>
                <a:cxn ang="T66">
                  <a:pos x="T12" y="T13"/>
                </a:cxn>
                <a:cxn ang="T67">
                  <a:pos x="T14" y="T15"/>
                </a:cxn>
                <a:cxn ang="T68">
                  <a:pos x="T16" y="T17"/>
                </a:cxn>
                <a:cxn ang="T69">
                  <a:pos x="T18" y="T19"/>
                </a:cxn>
                <a:cxn ang="T70">
                  <a:pos x="T20" y="T21"/>
                </a:cxn>
                <a:cxn ang="T71">
                  <a:pos x="T22" y="T23"/>
                </a:cxn>
                <a:cxn ang="T72">
                  <a:pos x="T24" y="T25"/>
                </a:cxn>
                <a:cxn ang="T73">
                  <a:pos x="T26" y="T27"/>
                </a:cxn>
                <a:cxn ang="T74">
                  <a:pos x="T28" y="T29"/>
                </a:cxn>
                <a:cxn ang="T75">
                  <a:pos x="T30" y="T31"/>
                </a:cxn>
                <a:cxn ang="T76">
                  <a:pos x="T32" y="T33"/>
                </a:cxn>
                <a:cxn ang="T77">
                  <a:pos x="T34" y="T35"/>
                </a:cxn>
                <a:cxn ang="T78">
                  <a:pos x="T36" y="T37"/>
                </a:cxn>
                <a:cxn ang="T79">
                  <a:pos x="T38" y="T39"/>
                </a:cxn>
                <a:cxn ang="T80">
                  <a:pos x="T40" y="T41"/>
                </a:cxn>
                <a:cxn ang="T81">
                  <a:pos x="T42" y="T43"/>
                </a:cxn>
                <a:cxn ang="T82">
                  <a:pos x="T44" y="T45"/>
                </a:cxn>
                <a:cxn ang="T83">
                  <a:pos x="T46" y="T47"/>
                </a:cxn>
                <a:cxn ang="T84">
                  <a:pos x="T48" y="T49"/>
                </a:cxn>
                <a:cxn ang="T85">
                  <a:pos x="T50" y="T51"/>
                </a:cxn>
                <a:cxn ang="T86">
                  <a:pos x="T52" y="T53"/>
                </a:cxn>
                <a:cxn ang="T87">
                  <a:pos x="T54" y="T55"/>
                </a:cxn>
                <a:cxn ang="T88">
                  <a:pos x="T56" y="T57"/>
                </a:cxn>
                <a:cxn ang="T89">
                  <a:pos x="T58" y="T59"/>
                </a:cxn>
              </a:cxnLst>
              <a:rect l="T90" t="T91" r="T92" b="T93"/>
              <a:pathLst>
                <a:path w="551" h="452">
                  <a:moveTo>
                    <a:pt x="93" y="345"/>
                  </a:moveTo>
                  <a:lnTo>
                    <a:pt x="0" y="373"/>
                  </a:lnTo>
                  <a:lnTo>
                    <a:pt x="9" y="410"/>
                  </a:lnTo>
                  <a:lnTo>
                    <a:pt x="140" y="345"/>
                  </a:lnTo>
                  <a:lnTo>
                    <a:pt x="9" y="429"/>
                  </a:lnTo>
                  <a:lnTo>
                    <a:pt x="23" y="452"/>
                  </a:lnTo>
                  <a:lnTo>
                    <a:pt x="121" y="382"/>
                  </a:lnTo>
                  <a:lnTo>
                    <a:pt x="196" y="345"/>
                  </a:lnTo>
                  <a:lnTo>
                    <a:pt x="313" y="312"/>
                  </a:lnTo>
                  <a:lnTo>
                    <a:pt x="434" y="312"/>
                  </a:lnTo>
                  <a:lnTo>
                    <a:pt x="546" y="308"/>
                  </a:lnTo>
                  <a:lnTo>
                    <a:pt x="551" y="275"/>
                  </a:lnTo>
                  <a:lnTo>
                    <a:pt x="430" y="284"/>
                  </a:lnTo>
                  <a:lnTo>
                    <a:pt x="313" y="294"/>
                  </a:lnTo>
                  <a:lnTo>
                    <a:pt x="196" y="322"/>
                  </a:lnTo>
                  <a:lnTo>
                    <a:pt x="177" y="326"/>
                  </a:lnTo>
                  <a:lnTo>
                    <a:pt x="313" y="261"/>
                  </a:lnTo>
                  <a:lnTo>
                    <a:pt x="448" y="172"/>
                  </a:lnTo>
                  <a:lnTo>
                    <a:pt x="453" y="140"/>
                  </a:lnTo>
                  <a:lnTo>
                    <a:pt x="350" y="210"/>
                  </a:lnTo>
                  <a:lnTo>
                    <a:pt x="224" y="284"/>
                  </a:lnTo>
                  <a:lnTo>
                    <a:pt x="168" y="303"/>
                  </a:lnTo>
                  <a:lnTo>
                    <a:pt x="271" y="224"/>
                  </a:lnTo>
                  <a:lnTo>
                    <a:pt x="332" y="135"/>
                  </a:lnTo>
                  <a:lnTo>
                    <a:pt x="360" y="47"/>
                  </a:lnTo>
                  <a:lnTo>
                    <a:pt x="332" y="0"/>
                  </a:lnTo>
                  <a:lnTo>
                    <a:pt x="318" y="103"/>
                  </a:lnTo>
                  <a:lnTo>
                    <a:pt x="266" y="196"/>
                  </a:lnTo>
                  <a:lnTo>
                    <a:pt x="191" y="256"/>
                  </a:lnTo>
                  <a:lnTo>
                    <a:pt x="93" y="34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59" name="Freeform 35">
              <a:extLst>
                <a:ext uri="{FF2B5EF4-FFF2-40B4-BE49-F238E27FC236}">
                  <a16:creationId xmlns:a16="http://schemas.microsoft.com/office/drawing/2014/main" id="{CE91B630-E334-453C-B324-921DA7CBDA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35" y="2056"/>
              <a:ext cx="31" cy="92"/>
            </a:xfrm>
            <a:custGeom>
              <a:avLst/>
              <a:gdLst>
                <a:gd name="T0" fmla="*/ 16 w 31"/>
                <a:gd name="T1" fmla="*/ 32 h 92"/>
                <a:gd name="T2" fmla="*/ 6 w 31"/>
                <a:gd name="T3" fmla="*/ 77 h 92"/>
                <a:gd name="T4" fmla="*/ 0 w 31"/>
                <a:gd name="T5" fmla="*/ 87 h 92"/>
                <a:gd name="T6" fmla="*/ 9 w 31"/>
                <a:gd name="T7" fmla="*/ 92 h 92"/>
                <a:gd name="T8" fmla="*/ 22 w 31"/>
                <a:gd name="T9" fmla="*/ 85 h 92"/>
                <a:gd name="T10" fmla="*/ 31 w 31"/>
                <a:gd name="T11" fmla="*/ 0 h 92"/>
                <a:gd name="T12" fmla="*/ 19 w 31"/>
                <a:gd name="T13" fmla="*/ 12 h 92"/>
                <a:gd name="T14" fmla="*/ 16 w 31"/>
                <a:gd name="T15" fmla="*/ 3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31"/>
                <a:gd name="T25" fmla="*/ 0 h 92"/>
                <a:gd name="T26" fmla="*/ 31 w 31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31" h="92">
                  <a:moveTo>
                    <a:pt x="16" y="32"/>
                  </a:moveTo>
                  <a:lnTo>
                    <a:pt x="6" y="77"/>
                  </a:lnTo>
                  <a:lnTo>
                    <a:pt x="0" y="87"/>
                  </a:lnTo>
                  <a:lnTo>
                    <a:pt x="9" y="92"/>
                  </a:lnTo>
                  <a:lnTo>
                    <a:pt x="22" y="85"/>
                  </a:lnTo>
                  <a:lnTo>
                    <a:pt x="31" y="0"/>
                  </a:lnTo>
                  <a:lnTo>
                    <a:pt x="19" y="12"/>
                  </a:lnTo>
                  <a:lnTo>
                    <a:pt x="16" y="3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0" name="Freeform 36">
              <a:extLst>
                <a:ext uri="{FF2B5EF4-FFF2-40B4-BE49-F238E27FC236}">
                  <a16:creationId xmlns:a16="http://schemas.microsoft.com/office/drawing/2014/main" id="{8D66E56A-858D-4565-97BF-971FF7AFB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98" y="1812"/>
              <a:ext cx="27" cy="92"/>
            </a:xfrm>
            <a:custGeom>
              <a:avLst/>
              <a:gdLst>
                <a:gd name="T0" fmla="*/ 17 w 27"/>
                <a:gd name="T1" fmla="*/ 62 h 92"/>
                <a:gd name="T2" fmla="*/ 7 w 27"/>
                <a:gd name="T3" fmla="*/ 17 h 92"/>
                <a:gd name="T4" fmla="*/ 0 w 27"/>
                <a:gd name="T5" fmla="*/ 5 h 92"/>
                <a:gd name="T6" fmla="*/ 14 w 27"/>
                <a:gd name="T7" fmla="*/ 0 h 92"/>
                <a:gd name="T8" fmla="*/ 27 w 27"/>
                <a:gd name="T9" fmla="*/ 7 h 92"/>
                <a:gd name="T10" fmla="*/ 24 w 27"/>
                <a:gd name="T11" fmla="*/ 92 h 92"/>
                <a:gd name="T12" fmla="*/ 14 w 27"/>
                <a:gd name="T13" fmla="*/ 80 h 92"/>
                <a:gd name="T14" fmla="*/ 17 w 27"/>
                <a:gd name="T15" fmla="*/ 62 h 92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27"/>
                <a:gd name="T25" fmla="*/ 0 h 92"/>
                <a:gd name="T26" fmla="*/ 27 w 27"/>
                <a:gd name="T27" fmla="*/ 92 h 92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27" h="92">
                  <a:moveTo>
                    <a:pt x="17" y="62"/>
                  </a:moveTo>
                  <a:lnTo>
                    <a:pt x="7" y="17"/>
                  </a:lnTo>
                  <a:lnTo>
                    <a:pt x="0" y="5"/>
                  </a:lnTo>
                  <a:lnTo>
                    <a:pt x="14" y="0"/>
                  </a:lnTo>
                  <a:lnTo>
                    <a:pt x="27" y="7"/>
                  </a:lnTo>
                  <a:lnTo>
                    <a:pt x="24" y="92"/>
                  </a:lnTo>
                  <a:lnTo>
                    <a:pt x="14" y="80"/>
                  </a:lnTo>
                  <a:lnTo>
                    <a:pt x="17" y="6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1" name="Freeform 37">
              <a:extLst>
                <a:ext uri="{FF2B5EF4-FFF2-40B4-BE49-F238E27FC236}">
                  <a16:creationId xmlns:a16="http://schemas.microsoft.com/office/drawing/2014/main" id="{6F741395-9692-431A-832B-C623017BB9F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8" y="1831"/>
              <a:ext cx="66" cy="73"/>
            </a:xfrm>
            <a:custGeom>
              <a:avLst/>
              <a:gdLst>
                <a:gd name="T0" fmla="*/ 40 w 66"/>
                <a:gd name="T1" fmla="*/ 50 h 73"/>
                <a:gd name="T2" fmla="*/ 8 w 66"/>
                <a:gd name="T3" fmla="*/ 15 h 73"/>
                <a:gd name="T4" fmla="*/ 0 w 66"/>
                <a:gd name="T5" fmla="*/ 8 h 73"/>
                <a:gd name="T6" fmla="*/ 3 w 66"/>
                <a:gd name="T7" fmla="*/ 0 h 73"/>
                <a:gd name="T8" fmla="*/ 18 w 66"/>
                <a:gd name="T9" fmla="*/ 3 h 73"/>
                <a:gd name="T10" fmla="*/ 66 w 66"/>
                <a:gd name="T11" fmla="*/ 73 h 73"/>
                <a:gd name="T12" fmla="*/ 53 w 66"/>
                <a:gd name="T13" fmla="*/ 68 h 73"/>
                <a:gd name="T14" fmla="*/ 40 w 66"/>
                <a:gd name="T15" fmla="*/ 50 h 73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6"/>
                <a:gd name="T25" fmla="*/ 0 h 73"/>
                <a:gd name="T26" fmla="*/ 66 w 66"/>
                <a:gd name="T27" fmla="*/ 73 h 73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6" h="73">
                  <a:moveTo>
                    <a:pt x="40" y="50"/>
                  </a:moveTo>
                  <a:lnTo>
                    <a:pt x="8" y="15"/>
                  </a:lnTo>
                  <a:lnTo>
                    <a:pt x="0" y="8"/>
                  </a:lnTo>
                  <a:lnTo>
                    <a:pt x="3" y="0"/>
                  </a:lnTo>
                  <a:lnTo>
                    <a:pt x="18" y="3"/>
                  </a:lnTo>
                  <a:lnTo>
                    <a:pt x="66" y="73"/>
                  </a:lnTo>
                  <a:lnTo>
                    <a:pt x="53" y="68"/>
                  </a:lnTo>
                  <a:lnTo>
                    <a:pt x="40" y="5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2" name="Freeform 38">
              <a:extLst>
                <a:ext uri="{FF2B5EF4-FFF2-40B4-BE49-F238E27FC236}">
                  <a16:creationId xmlns:a16="http://schemas.microsoft.com/office/drawing/2014/main" id="{472F4FDA-F64D-4FA9-8117-6102D252B677}"/>
                </a:ext>
              </a:extLst>
            </p:cNvPr>
            <p:cNvSpPr>
              <a:spLocks/>
            </p:cNvSpPr>
            <p:nvPr/>
          </p:nvSpPr>
          <p:spPr bwMode="auto">
            <a:xfrm>
              <a:off x="2440" y="1819"/>
              <a:ext cx="421" cy="670"/>
            </a:xfrm>
            <a:custGeom>
              <a:avLst/>
              <a:gdLst>
                <a:gd name="T0" fmla="*/ 64 w 421"/>
                <a:gd name="T1" fmla="*/ 299 h 670"/>
                <a:gd name="T2" fmla="*/ 191 w 421"/>
                <a:gd name="T3" fmla="*/ 378 h 670"/>
                <a:gd name="T4" fmla="*/ 308 w 421"/>
                <a:gd name="T5" fmla="*/ 468 h 670"/>
                <a:gd name="T6" fmla="*/ 393 w 421"/>
                <a:gd name="T7" fmla="*/ 563 h 670"/>
                <a:gd name="T8" fmla="*/ 421 w 421"/>
                <a:gd name="T9" fmla="*/ 607 h 670"/>
                <a:gd name="T10" fmla="*/ 414 w 421"/>
                <a:gd name="T11" fmla="*/ 649 h 670"/>
                <a:gd name="T12" fmla="*/ 386 w 421"/>
                <a:gd name="T13" fmla="*/ 670 h 670"/>
                <a:gd name="T14" fmla="*/ 332 w 421"/>
                <a:gd name="T15" fmla="*/ 670 h 670"/>
                <a:gd name="T16" fmla="*/ 294 w 421"/>
                <a:gd name="T17" fmla="*/ 591 h 670"/>
                <a:gd name="T18" fmla="*/ 233 w 421"/>
                <a:gd name="T19" fmla="*/ 503 h 670"/>
                <a:gd name="T20" fmla="*/ 148 w 421"/>
                <a:gd name="T21" fmla="*/ 427 h 670"/>
                <a:gd name="T22" fmla="*/ 61 w 421"/>
                <a:gd name="T23" fmla="*/ 348 h 670"/>
                <a:gd name="T24" fmla="*/ 5 w 421"/>
                <a:gd name="T25" fmla="*/ 313 h 670"/>
                <a:gd name="T26" fmla="*/ 0 w 421"/>
                <a:gd name="T27" fmla="*/ 287 h 670"/>
                <a:gd name="T28" fmla="*/ 28 w 421"/>
                <a:gd name="T29" fmla="*/ 230 h 670"/>
                <a:gd name="T30" fmla="*/ 96 w 421"/>
                <a:gd name="T31" fmla="*/ 155 h 670"/>
                <a:gd name="T32" fmla="*/ 202 w 421"/>
                <a:gd name="T33" fmla="*/ 104 h 670"/>
                <a:gd name="T34" fmla="*/ 289 w 421"/>
                <a:gd name="T35" fmla="*/ 83 h 670"/>
                <a:gd name="T36" fmla="*/ 289 w 421"/>
                <a:gd name="T37" fmla="*/ 37 h 670"/>
                <a:gd name="T38" fmla="*/ 346 w 421"/>
                <a:gd name="T39" fmla="*/ 0 h 670"/>
                <a:gd name="T40" fmla="*/ 395 w 421"/>
                <a:gd name="T41" fmla="*/ 0 h 670"/>
                <a:gd name="T42" fmla="*/ 402 w 421"/>
                <a:gd name="T43" fmla="*/ 21 h 670"/>
                <a:gd name="T44" fmla="*/ 381 w 421"/>
                <a:gd name="T45" fmla="*/ 42 h 670"/>
                <a:gd name="T46" fmla="*/ 346 w 421"/>
                <a:gd name="T47" fmla="*/ 42 h 670"/>
                <a:gd name="T48" fmla="*/ 332 w 421"/>
                <a:gd name="T49" fmla="*/ 72 h 670"/>
                <a:gd name="T50" fmla="*/ 329 w 421"/>
                <a:gd name="T51" fmla="*/ 121 h 670"/>
                <a:gd name="T52" fmla="*/ 303 w 421"/>
                <a:gd name="T53" fmla="*/ 121 h 670"/>
                <a:gd name="T54" fmla="*/ 273 w 421"/>
                <a:gd name="T55" fmla="*/ 118 h 670"/>
                <a:gd name="T56" fmla="*/ 202 w 421"/>
                <a:gd name="T57" fmla="*/ 141 h 670"/>
                <a:gd name="T58" fmla="*/ 132 w 421"/>
                <a:gd name="T59" fmla="*/ 183 h 670"/>
                <a:gd name="T60" fmla="*/ 82 w 421"/>
                <a:gd name="T61" fmla="*/ 239 h 670"/>
                <a:gd name="T62" fmla="*/ 64 w 421"/>
                <a:gd name="T63" fmla="*/ 299 h 670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421"/>
                <a:gd name="T97" fmla="*/ 0 h 670"/>
                <a:gd name="T98" fmla="*/ 421 w 421"/>
                <a:gd name="T99" fmla="*/ 670 h 670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421" h="670">
                  <a:moveTo>
                    <a:pt x="64" y="299"/>
                  </a:moveTo>
                  <a:lnTo>
                    <a:pt x="191" y="378"/>
                  </a:lnTo>
                  <a:lnTo>
                    <a:pt x="308" y="468"/>
                  </a:lnTo>
                  <a:lnTo>
                    <a:pt x="393" y="563"/>
                  </a:lnTo>
                  <a:lnTo>
                    <a:pt x="421" y="607"/>
                  </a:lnTo>
                  <a:lnTo>
                    <a:pt x="414" y="649"/>
                  </a:lnTo>
                  <a:lnTo>
                    <a:pt x="386" y="670"/>
                  </a:lnTo>
                  <a:lnTo>
                    <a:pt x="332" y="670"/>
                  </a:lnTo>
                  <a:lnTo>
                    <a:pt x="294" y="591"/>
                  </a:lnTo>
                  <a:lnTo>
                    <a:pt x="233" y="503"/>
                  </a:lnTo>
                  <a:lnTo>
                    <a:pt x="148" y="427"/>
                  </a:lnTo>
                  <a:lnTo>
                    <a:pt x="61" y="348"/>
                  </a:lnTo>
                  <a:lnTo>
                    <a:pt x="5" y="313"/>
                  </a:lnTo>
                  <a:lnTo>
                    <a:pt x="0" y="287"/>
                  </a:lnTo>
                  <a:lnTo>
                    <a:pt x="28" y="230"/>
                  </a:lnTo>
                  <a:lnTo>
                    <a:pt x="96" y="155"/>
                  </a:lnTo>
                  <a:lnTo>
                    <a:pt x="202" y="104"/>
                  </a:lnTo>
                  <a:lnTo>
                    <a:pt x="289" y="83"/>
                  </a:lnTo>
                  <a:lnTo>
                    <a:pt x="289" y="37"/>
                  </a:lnTo>
                  <a:lnTo>
                    <a:pt x="346" y="0"/>
                  </a:lnTo>
                  <a:lnTo>
                    <a:pt x="395" y="0"/>
                  </a:lnTo>
                  <a:lnTo>
                    <a:pt x="402" y="21"/>
                  </a:lnTo>
                  <a:lnTo>
                    <a:pt x="381" y="42"/>
                  </a:lnTo>
                  <a:lnTo>
                    <a:pt x="346" y="42"/>
                  </a:lnTo>
                  <a:lnTo>
                    <a:pt x="332" y="72"/>
                  </a:lnTo>
                  <a:lnTo>
                    <a:pt x="329" y="121"/>
                  </a:lnTo>
                  <a:lnTo>
                    <a:pt x="303" y="121"/>
                  </a:lnTo>
                  <a:lnTo>
                    <a:pt x="273" y="118"/>
                  </a:lnTo>
                  <a:lnTo>
                    <a:pt x="202" y="141"/>
                  </a:lnTo>
                  <a:lnTo>
                    <a:pt x="132" y="183"/>
                  </a:lnTo>
                  <a:lnTo>
                    <a:pt x="82" y="239"/>
                  </a:lnTo>
                  <a:lnTo>
                    <a:pt x="64" y="29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3" name="Freeform 39">
              <a:extLst>
                <a:ext uri="{FF2B5EF4-FFF2-40B4-BE49-F238E27FC236}">
                  <a16:creationId xmlns:a16="http://schemas.microsoft.com/office/drawing/2014/main" id="{FB5E5BEB-692B-4322-AF75-9C0FDA59E390}"/>
                </a:ext>
              </a:extLst>
            </p:cNvPr>
            <p:cNvSpPr>
              <a:spLocks/>
            </p:cNvSpPr>
            <p:nvPr/>
          </p:nvSpPr>
          <p:spPr bwMode="auto">
            <a:xfrm>
              <a:off x="2500" y="1551"/>
              <a:ext cx="346" cy="396"/>
            </a:xfrm>
            <a:custGeom>
              <a:avLst/>
              <a:gdLst>
                <a:gd name="T0" fmla="*/ 292 w 346"/>
                <a:gd name="T1" fmla="*/ 288 h 396"/>
                <a:gd name="T2" fmla="*/ 346 w 346"/>
                <a:gd name="T3" fmla="*/ 340 h 396"/>
                <a:gd name="T4" fmla="*/ 334 w 346"/>
                <a:gd name="T5" fmla="*/ 359 h 396"/>
                <a:gd name="T6" fmla="*/ 278 w 346"/>
                <a:gd name="T7" fmla="*/ 312 h 396"/>
                <a:gd name="T8" fmla="*/ 271 w 346"/>
                <a:gd name="T9" fmla="*/ 316 h 396"/>
                <a:gd name="T10" fmla="*/ 318 w 346"/>
                <a:gd name="T11" fmla="*/ 375 h 396"/>
                <a:gd name="T12" fmla="*/ 304 w 346"/>
                <a:gd name="T13" fmla="*/ 396 h 396"/>
                <a:gd name="T14" fmla="*/ 254 w 346"/>
                <a:gd name="T15" fmla="*/ 333 h 396"/>
                <a:gd name="T16" fmla="*/ 214 w 346"/>
                <a:gd name="T17" fmla="*/ 309 h 396"/>
                <a:gd name="T18" fmla="*/ 108 w 346"/>
                <a:gd name="T19" fmla="*/ 260 h 396"/>
                <a:gd name="T20" fmla="*/ 52 w 346"/>
                <a:gd name="T21" fmla="*/ 246 h 396"/>
                <a:gd name="T22" fmla="*/ 49 w 346"/>
                <a:gd name="T23" fmla="*/ 218 h 396"/>
                <a:gd name="T24" fmla="*/ 141 w 346"/>
                <a:gd name="T25" fmla="*/ 241 h 396"/>
                <a:gd name="T26" fmla="*/ 221 w 346"/>
                <a:gd name="T27" fmla="*/ 281 h 396"/>
                <a:gd name="T28" fmla="*/ 247 w 346"/>
                <a:gd name="T29" fmla="*/ 302 h 396"/>
                <a:gd name="T30" fmla="*/ 179 w 346"/>
                <a:gd name="T31" fmla="*/ 232 h 396"/>
                <a:gd name="T32" fmla="*/ 64 w 346"/>
                <a:gd name="T33" fmla="*/ 162 h 396"/>
                <a:gd name="T34" fmla="*/ 0 w 346"/>
                <a:gd name="T35" fmla="*/ 129 h 396"/>
                <a:gd name="T36" fmla="*/ 7 w 346"/>
                <a:gd name="T37" fmla="*/ 108 h 396"/>
                <a:gd name="T38" fmla="*/ 56 w 346"/>
                <a:gd name="T39" fmla="*/ 129 h 396"/>
                <a:gd name="T40" fmla="*/ 148 w 346"/>
                <a:gd name="T41" fmla="*/ 183 h 396"/>
                <a:gd name="T42" fmla="*/ 219 w 346"/>
                <a:gd name="T43" fmla="*/ 232 h 396"/>
                <a:gd name="T44" fmla="*/ 268 w 346"/>
                <a:gd name="T45" fmla="*/ 284 h 396"/>
                <a:gd name="T46" fmla="*/ 193 w 346"/>
                <a:gd name="T47" fmla="*/ 176 h 396"/>
                <a:gd name="T48" fmla="*/ 141 w 346"/>
                <a:gd name="T49" fmla="*/ 84 h 396"/>
                <a:gd name="T50" fmla="*/ 122 w 346"/>
                <a:gd name="T51" fmla="*/ 0 h 396"/>
                <a:gd name="T52" fmla="*/ 148 w 346"/>
                <a:gd name="T53" fmla="*/ 0 h 396"/>
                <a:gd name="T54" fmla="*/ 165 w 346"/>
                <a:gd name="T55" fmla="*/ 73 h 396"/>
                <a:gd name="T56" fmla="*/ 226 w 346"/>
                <a:gd name="T57" fmla="*/ 178 h 396"/>
                <a:gd name="T58" fmla="*/ 268 w 346"/>
                <a:gd name="T59" fmla="*/ 246 h 396"/>
                <a:gd name="T60" fmla="*/ 292 w 346"/>
                <a:gd name="T61" fmla="*/ 288 h 39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w 346"/>
                <a:gd name="T94" fmla="*/ 0 h 396"/>
                <a:gd name="T95" fmla="*/ 346 w 346"/>
                <a:gd name="T96" fmla="*/ 396 h 396"/>
              </a:gdLst>
              <a:ahLst/>
              <a:cxnLst>
                <a:cxn ang="T62">
                  <a:pos x="T0" y="T1"/>
                </a:cxn>
                <a:cxn ang="T63">
                  <a:pos x="T2" y="T3"/>
                </a:cxn>
                <a:cxn ang="T64">
                  <a:pos x="T4" y="T5"/>
                </a:cxn>
                <a:cxn ang="T65">
                  <a:pos x="T6" y="T7"/>
                </a:cxn>
                <a:cxn ang="T66">
                  <a:pos x="T8" y="T9"/>
                </a:cxn>
                <a:cxn ang="T67">
                  <a:pos x="T10" y="T11"/>
                </a:cxn>
                <a:cxn ang="T68">
                  <a:pos x="T12" y="T13"/>
                </a:cxn>
                <a:cxn ang="T69">
                  <a:pos x="T14" y="T15"/>
                </a:cxn>
                <a:cxn ang="T70">
                  <a:pos x="T16" y="T17"/>
                </a:cxn>
                <a:cxn ang="T71">
                  <a:pos x="T18" y="T19"/>
                </a:cxn>
                <a:cxn ang="T72">
                  <a:pos x="T20" y="T21"/>
                </a:cxn>
                <a:cxn ang="T73">
                  <a:pos x="T22" y="T23"/>
                </a:cxn>
                <a:cxn ang="T74">
                  <a:pos x="T24" y="T25"/>
                </a:cxn>
                <a:cxn ang="T75">
                  <a:pos x="T26" y="T27"/>
                </a:cxn>
                <a:cxn ang="T76">
                  <a:pos x="T28" y="T29"/>
                </a:cxn>
                <a:cxn ang="T77">
                  <a:pos x="T30" y="T31"/>
                </a:cxn>
                <a:cxn ang="T78">
                  <a:pos x="T32" y="T33"/>
                </a:cxn>
                <a:cxn ang="T79">
                  <a:pos x="T34" y="T35"/>
                </a:cxn>
                <a:cxn ang="T80">
                  <a:pos x="T36" y="T37"/>
                </a:cxn>
                <a:cxn ang="T81">
                  <a:pos x="T38" y="T39"/>
                </a:cxn>
                <a:cxn ang="T82">
                  <a:pos x="T40" y="T41"/>
                </a:cxn>
                <a:cxn ang="T83">
                  <a:pos x="T42" y="T43"/>
                </a:cxn>
                <a:cxn ang="T84">
                  <a:pos x="T44" y="T45"/>
                </a:cxn>
                <a:cxn ang="T85">
                  <a:pos x="T46" y="T47"/>
                </a:cxn>
                <a:cxn ang="T86">
                  <a:pos x="T48" y="T49"/>
                </a:cxn>
                <a:cxn ang="T87">
                  <a:pos x="T50" y="T51"/>
                </a:cxn>
                <a:cxn ang="T88">
                  <a:pos x="T52" y="T53"/>
                </a:cxn>
                <a:cxn ang="T89">
                  <a:pos x="T54" y="T55"/>
                </a:cxn>
                <a:cxn ang="T90">
                  <a:pos x="T56" y="T57"/>
                </a:cxn>
                <a:cxn ang="T91">
                  <a:pos x="T58" y="T59"/>
                </a:cxn>
                <a:cxn ang="T92">
                  <a:pos x="T60" y="T61"/>
                </a:cxn>
              </a:cxnLst>
              <a:rect l="T93" t="T94" r="T95" b="T96"/>
              <a:pathLst>
                <a:path w="346" h="396">
                  <a:moveTo>
                    <a:pt x="292" y="288"/>
                  </a:moveTo>
                  <a:lnTo>
                    <a:pt x="346" y="340"/>
                  </a:lnTo>
                  <a:lnTo>
                    <a:pt x="334" y="359"/>
                  </a:lnTo>
                  <a:lnTo>
                    <a:pt x="278" y="312"/>
                  </a:lnTo>
                  <a:lnTo>
                    <a:pt x="271" y="316"/>
                  </a:lnTo>
                  <a:lnTo>
                    <a:pt x="318" y="375"/>
                  </a:lnTo>
                  <a:lnTo>
                    <a:pt x="304" y="396"/>
                  </a:lnTo>
                  <a:lnTo>
                    <a:pt x="254" y="333"/>
                  </a:lnTo>
                  <a:lnTo>
                    <a:pt x="214" y="309"/>
                  </a:lnTo>
                  <a:lnTo>
                    <a:pt x="108" y="260"/>
                  </a:lnTo>
                  <a:lnTo>
                    <a:pt x="52" y="246"/>
                  </a:lnTo>
                  <a:lnTo>
                    <a:pt x="49" y="218"/>
                  </a:lnTo>
                  <a:lnTo>
                    <a:pt x="141" y="241"/>
                  </a:lnTo>
                  <a:lnTo>
                    <a:pt x="221" y="281"/>
                  </a:lnTo>
                  <a:lnTo>
                    <a:pt x="247" y="302"/>
                  </a:lnTo>
                  <a:lnTo>
                    <a:pt x="179" y="232"/>
                  </a:lnTo>
                  <a:lnTo>
                    <a:pt x="64" y="162"/>
                  </a:lnTo>
                  <a:lnTo>
                    <a:pt x="0" y="129"/>
                  </a:lnTo>
                  <a:lnTo>
                    <a:pt x="7" y="108"/>
                  </a:lnTo>
                  <a:lnTo>
                    <a:pt x="56" y="129"/>
                  </a:lnTo>
                  <a:lnTo>
                    <a:pt x="148" y="183"/>
                  </a:lnTo>
                  <a:lnTo>
                    <a:pt x="219" y="232"/>
                  </a:lnTo>
                  <a:lnTo>
                    <a:pt x="268" y="284"/>
                  </a:lnTo>
                  <a:lnTo>
                    <a:pt x="193" y="176"/>
                  </a:lnTo>
                  <a:lnTo>
                    <a:pt x="141" y="84"/>
                  </a:lnTo>
                  <a:lnTo>
                    <a:pt x="122" y="0"/>
                  </a:lnTo>
                  <a:lnTo>
                    <a:pt x="148" y="0"/>
                  </a:lnTo>
                  <a:lnTo>
                    <a:pt x="165" y="73"/>
                  </a:lnTo>
                  <a:lnTo>
                    <a:pt x="226" y="178"/>
                  </a:lnTo>
                  <a:lnTo>
                    <a:pt x="268" y="246"/>
                  </a:lnTo>
                  <a:lnTo>
                    <a:pt x="292" y="28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4" name="Freeform 40">
              <a:extLst>
                <a:ext uri="{FF2B5EF4-FFF2-40B4-BE49-F238E27FC236}">
                  <a16:creationId xmlns:a16="http://schemas.microsoft.com/office/drawing/2014/main" id="{F8B1BC9E-2645-4BBF-8EB1-4B234EB15D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80" y="1821"/>
              <a:ext cx="67" cy="75"/>
            </a:xfrm>
            <a:custGeom>
              <a:avLst/>
              <a:gdLst>
                <a:gd name="T0" fmla="*/ 21 w 67"/>
                <a:gd name="T1" fmla="*/ 52 h 75"/>
                <a:gd name="T2" fmla="*/ 49 w 67"/>
                <a:gd name="T3" fmla="*/ 16 h 75"/>
                <a:gd name="T4" fmla="*/ 54 w 67"/>
                <a:gd name="T5" fmla="*/ 0 h 75"/>
                <a:gd name="T6" fmla="*/ 64 w 67"/>
                <a:gd name="T7" fmla="*/ 5 h 75"/>
                <a:gd name="T8" fmla="*/ 67 w 67"/>
                <a:gd name="T9" fmla="*/ 18 h 75"/>
                <a:gd name="T10" fmla="*/ 0 w 67"/>
                <a:gd name="T11" fmla="*/ 75 h 75"/>
                <a:gd name="T12" fmla="*/ 5 w 67"/>
                <a:gd name="T13" fmla="*/ 59 h 75"/>
                <a:gd name="T14" fmla="*/ 21 w 67"/>
                <a:gd name="T15" fmla="*/ 52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67"/>
                <a:gd name="T25" fmla="*/ 0 h 75"/>
                <a:gd name="T26" fmla="*/ 67 w 67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67" h="75">
                  <a:moveTo>
                    <a:pt x="21" y="52"/>
                  </a:moveTo>
                  <a:lnTo>
                    <a:pt x="49" y="16"/>
                  </a:lnTo>
                  <a:lnTo>
                    <a:pt x="54" y="0"/>
                  </a:lnTo>
                  <a:lnTo>
                    <a:pt x="64" y="5"/>
                  </a:lnTo>
                  <a:lnTo>
                    <a:pt x="67" y="18"/>
                  </a:lnTo>
                  <a:lnTo>
                    <a:pt x="0" y="75"/>
                  </a:lnTo>
                  <a:lnTo>
                    <a:pt x="5" y="59"/>
                  </a:lnTo>
                  <a:lnTo>
                    <a:pt x="21" y="5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5" name="Freeform 41">
              <a:extLst>
                <a:ext uri="{FF2B5EF4-FFF2-40B4-BE49-F238E27FC236}">
                  <a16:creationId xmlns:a16="http://schemas.microsoft.com/office/drawing/2014/main" id="{FE68D0D2-457B-4846-A1A8-21820F133BD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57" y="1782"/>
              <a:ext cx="41" cy="89"/>
            </a:xfrm>
            <a:custGeom>
              <a:avLst/>
              <a:gdLst>
                <a:gd name="T0" fmla="*/ 15 w 41"/>
                <a:gd name="T1" fmla="*/ 59 h 89"/>
                <a:gd name="T2" fmla="*/ 21 w 41"/>
                <a:gd name="T3" fmla="*/ 17 h 89"/>
                <a:gd name="T4" fmla="*/ 18 w 41"/>
                <a:gd name="T5" fmla="*/ 2 h 89"/>
                <a:gd name="T6" fmla="*/ 32 w 41"/>
                <a:gd name="T7" fmla="*/ 0 h 89"/>
                <a:gd name="T8" fmla="*/ 41 w 41"/>
                <a:gd name="T9" fmla="*/ 12 h 89"/>
                <a:gd name="T10" fmla="*/ 6 w 41"/>
                <a:gd name="T11" fmla="*/ 89 h 89"/>
                <a:gd name="T12" fmla="*/ 0 w 41"/>
                <a:gd name="T13" fmla="*/ 74 h 89"/>
                <a:gd name="T14" fmla="*/ 15 w 41"/>
                <a:gd name="T15" fmla="*/ 59 h 89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41"/>
                <a:gd name="T25" fmla="*/ 0 h 89"/>
                <a:gd name="T26" fmla="*/ 41 w 41"/>
                <a:gd name="T27" fmla="*/ 89 h 89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41" h="89">
                  <a:moveTo>
                    <a:pt x="15" y="59"/>
                  </a:moveTo>
                  <a:lnTo>
                    <a:pt x="21" y="17"/>
                  </a:lnTo>
                  <a:lnTo>
                    <a:pt x="18" y="2"/>
                  </a:lnTo>
                  <a:lnTo>
                    <a:pt x="32" y="0"/>
                  </a:lnTo>
                  <a:lnTo>
                    <a:pt x="41" y="12"/>
                  </a:lnTo>
                  <a:lnTo>
                    <a:pt x="6" y="89"/>
                  </a:lnTo>
                  <a:lnTo>
                    <a:pt x="0" y="74"/>
                  </a:lnTo>
                  <a:lnTo>
                    <a:pt x="15" y="5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6" name="Freeform 42">
              <a:extLst>
                <a:ext uri="{FF2B5EF4-FFF2-40B4-BE49-F238E27FC236}">
                  <a16:creationId xmlns:a16="http://schemas.microsoft.com/office/drawing/2014/main" id="{6093A7FC-10FC-4D72-891D-812EEE51FDD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66" y="1960"/>
              <a:ext cx="80" cy="66"/>
            </a:xfrm>
            <a:custGeom>
              <a:avLst/>
              <a:gdLst>
                <a:gd name="T0" fmla="*/ 49 w 80"/>
                <a:gd name="T1" fmla="*/ 18 h 66"/>
                <a:gd name="T2" fmla="*/ 8 w 80"/>
                <a:gd name="T3" fmla="*/ 48 h 66"/>
                <a:gd name="T4" fmla="*/ 0 w 80"/>
                <a:gd name="T5" fmla="*/ 55 h 66"/>
                <a:gd name="T6" fmla="*/ 3 w 80"/>
                <a:gd name="T7" fmla="*/ 63 h 66"/>
                <a:gd name="T8" fmla="*/ 15 w 80"/>
                <a:gd name="T9" fmla="*/ 66 h 66"/>
                <a:gd name="T10" fmla="*/ 80 w 80"/>
                <a:gd name="T11" fmla="*/ 0 h 66"/>
                <a:gd name="T12" fmla="*/ 65 w 80"/>
                <a:gd name="T13" fmla="*/ 5 h 66"/>
                <a:gd name="T14" fmla="*/ 49 w 80"/>
                <a:gd name="T15" fmla="*/ 18 h 6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0"/>
                <a:gd name="T25" fmla="*/ 0 h 66"/>
                <a:gd name="T26" fmla="*/ 80 w 80"/>
                <a:gd name="T27" fmla="*/ 66 h 6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0" h="66">
                  <a:moveTo>
                    <a:pt x="49" y="18"/>
                  </a:moveTo>
                  <a:lnTo>
                    <a:pt x="8" y="48"/>
                  </a:lnTo>
                  <a:lnTo>
                    <a:pt x="0" y="55"/>
                  </a:lnTo>
                  <a:lnTo>
                    <a:pt x="3" y="63"/>
                  </a:lnTo>
                  <a:lnTo>
                    <a:pt x="15" y="66"/>
                  </a:lnTo>
                  <a:lnTo>
                    <a:pt x="80" y="0"/>
                  </a:lnTo>
                  <a:lnTo>
                    <a:pt x="65" y="5"/>
                  </a:lnTo>
                  <a:lnTo>
                    <a:pt x="49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7" name="Freeform 43">
              <a:extLst>
                <a:ext uri="{FF2B5EF4-FFF2-40B4-BE49-F238E27FC236}">
                  <a16:creationId xmlns:a16="http://schemas.microsoft.com/office/drawing/2014/main" id="{E4514A12-4397-4A54-8061-9B81AF8BC76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89" y="1989"/>
              <a:ext cx="81" cy="75"/>
            </a:xfrm>
            <a:custGeom>
              <a:avLst/>
              <a:gdLst>
                <a:gd name="T0" fmla="*/ 52 w 81"/>
                <a:gd name="T1" fmla="*/ 24 h 75"/>
                <a:gd name="T2" fmla="*/ 7 w 81"/>
                <a:gd name="T3" fmla="*/ 63 h 75"/>
                <a:gd name="T4" fmla="*/ 0 w 81"/>
                <a:gd name="T5" fmla="*/ 70 h 75"/>
                <a:gd name="T6" fmla="*/ 7 w 81"/>
                <a:gd name="T7" fmla="*/ 75 h 75"/>
                <a:gd name="T8" fmla="*/ 22 w 81"/>
                <a:gd name="T9" fmla="*/ 75 h 75"/>
                <a:gd name="T10" fmla="*/ 81 w 81"/>
                <a:gd name="T11" fmla="*/ 0 h 75"/>
                <a:gd name="T12" fmla="*/ 66 w 81"/>
                <a:gd name="T13" fmla="*/ 7 h 75"/>
                <a:gd name="T14" fmla="*/ 52 w 81"/>
                <a:gd name="T15" fmla="*/ 24 h 75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w 81"/>
                <a:gd name="T25" fmla="*/ 0 h 75"/>
                <a:gd name="T26" fmla="*/ 81 w 81"/>
                <a:gd name="T27" fmla="*/ 75 h 75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T24" t="T25" r="T26" b="T27"/>
              <a:pathLst>
                <a:path w="81" h="75">
                  <a:moveTo>
                    <a:pt x="52" y="24"/>
                  </a:moveTo>
                  <a:lnTo>
                    <a:pt x="7" y="63"/>
                  </a:lnTo>
                  <a:lnTo>
                    <a:pt x="0" y="70"/>
                  </a:lnTo>
                  <a:lnTo>
                    <a:pt x="7" y="75"/>
                  </a:lnTo>
                  <a:lnTo>
                    <a:pt x="22" y="75"/>
                  </a:lnTo>
                  <a:lnTo>
                    <a:pt x="81" y="0"/>
                  </a:lnTo>
                  <a:lnTo>
                    <a:pt x="66" y="7"/>
                  </a:lnTo>
                  <a:lnTo>
                    <a:pt x="52" y="24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8" name="Freeform 44">
              <a:extLst>
                <a:ext uri="{FF2B5EF4-FFF2-40B4-BE49-F238E27FC236}">
                  <a16:creationId xmlns:a16="http://schemas.microsoft.com/office/drawing/2014/main" id="{26228E04-3BF9-4A27-B207-5CFBA2E338A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7" y="2366"/>
              <a:ext cx="325" cy="574"/>
            </a:xfrm>
            <a:custGeom>
              <a:avLst/>
              <a:gdLst>
                <a:gd name="T0" fmla="*/ 24 w 325"/>
                <a:gd name="T1" fmla="*/ 219 h 574"/>
                <a:gd name="T2" fmla="*/ 57 w 325"/>
                <a:gd name="T3" fmla="*/ 131 h 574"/>
                <a:gd name="T4" fmla="*/ 118 w 325"/>
                <a:gd name="T5" fmla="*/ 61 h 574"/>
                <a:gd name="T6" fmla="*/ 179 w 325"/>
                <a:gd name="T7" fmla="*/ 14 h 574"/>
                <a:gd name="T8" fmla="*/ 231 w 325"/>
                <a:gd name="T9" fmla="*/ 0 h 574"/>
                <a:gd name="T10" fmla="*/ 283 w 325"/>
                <a:gd name="T11" fmla="*/ 0 h 574"/>
                <a:gd name="T12" fmla="*/ 311 w 325"/>
                <a:gd name="T13" fmla="*/ 23 h 574"/>
                <a:gd name="T14" fmla="*/ 325 w 325"/>
                <a:gd name="T15" fmla="*/ 61 h 574"/>
                <a:gd name="T16" fmla="*/ 320 w 325"/>
                <a:gd name="T17" fmla="*/ 126 h 574"/>
                <a:gd name="T18" fmla="*/ 278 w 325"/>
                <a:gd name="T19" fmla="*/ 187 h 574"/>
                <a:gd name="T20" fmla="*/ 250 w 325"/>
                <a:gd name="T21" fmla="*/ 219 h 574"/>
                <a:gd name="T22" fmla="*/ 221 w 325"/>
                <a:gd name="T23" fmla="*/ 266 h 574"/>
                <a:gd name="T24" fmla="*/ 217 w 325"/>
                <a:gd name="T25" fmla="*/ 322 h 574"/>
                <a:gd name="T26" fmla="*/ 236 w 325"/>
                <a:gd name="T27" fmla="*/ 387 h 574"/>
                <a:gd name="T28" fmla="*/ 245 w 325"/>
                <a:gd name="T29" fmla="*/ 481 h 574"/>
                <a:gd name="T30" fmla="*/ 226 w 325"/>
                <a:gd name="T31" fmla="*/ 541 h 574"/>
                <a:gd name="T32" fmla="*/ 174 w 325"/>
                <a:gd name="T33" fmla="*/ 574 h 574"/>
                <a:gd name="T34" fmla="*/ 113 w 325"/>
                <a:gd name="T35" fmla="*/ 574 h 574"/>
                <a:gd name="T36" fmla="*/ 57 w 325"/>
                <a:gd name="T37" fmla="*/ 555 h 574"/>
                <a:gd name="T38" fmla="*/ 24 w 325"/>
                <a:gd name="T39" fmla="*/ 499 h 574"/>
                <a:gd name="T40" fmla="*/ 0 w 325"/>
                <a:gd name="T41" fmla="*/ 415 h 574"/>
                <a:gd name="T42" fmla="*/ 0 w 325"/>
                <a:gd name="T43" fmla="*/ 313 h 574"/>
                <a:gd name="T44" fmla="*/ 9 w 325"/>
                <a:gd name="T45" fmla="*/ 252 h 574"/>
                <a:gd name="T46" fmla="*/ 33 w 325"/>
                <a:gd name="T47" fmla="*/ 187 h 574"/>
                <a:gd name="T48" fmla="*/ 52 w 325"/>
                <a:gd name="T49" fmla="*/ 140 h 574"/>
                <a:gd name="T50" fmla="*/ 24 w 325"/>
                <a:gd name="T51" fmla="*/ 219 h 574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w 325"/>
                <a:gd name="T79" fmla="*/ 0 h 574"/>
                <a:gd name="T80" fmla="*/ 325 w 325"/>
                <a:gd name="T81" fmla="*/ 574 h 574"/>
              </a:gdLst>
              <a:ahLst/>
              <a:cxnLst>
                <a:cxn ang="T52">
                  <a:pos x="T0" y="T1"/>
                </a:cxn>
                <a:cxn ang="T53">
                  <a:pos x="T2" y="T3"/>
                </a:cxn>
                <a:cxn ang="T54">
                  <a:pos x="T4" y="T5"/>
                </a:cxn>
                <a:cxn ang="T55">
                  <a:pos x="T6" y="T7"/>
                </a:cxn>
                <a:cxn ang="T56">
                  <a:pos x="T8" y="T9"/>
                </a:cxn>
                <a:cxn ang="T57">
                  <a:pos x="T10" y="T11"/>
                </a:cxn>
                <a:cxn ang="T58">
                  <a:pos x="T12" y="T13"/>
                </a:cxn>
                <a:cxn ang="T59">
                  <a:pos x="T14" y="T15"/>
                </a:cxn>
                <a:cxn ang="T60">
                  <a:pos x="T16" y="T17"/>
                </a:cxn>
                <a:cxn ang="T61">
                  <a:pos x="T18" y="T19"/>
                </a:cxn>
                <a:cxn ang="T62">
                  <a:pos x="T20" y="T21"/>
                </a:cxn>
                <a:cxn ang="T63">
                  <a:pos x="T22" y="T23"/>
                </a:cxn>
                <a:cxn ang="T64">
                  <a:pos x="T24" y="T25"/>
                </a:cxn>
                <a:cxn ang="T65">
                  <a:pos x="T26" y="T27"/>
                </a:cxn>
                <a:cxn ang="T66">
                  <a:pos x="T28" y="T29"/>
                </a:cxn>
                <a:cxn ang="T67">
                  <a:pos x="T30" y="T31"/>
                </a:cxn>
                <a:cxn ang="T68">
                  <a:pos x="T32" y="T33"/>
                </a:cxn>
                <a:cxn ang="T69">
                  <a:pos x="T34" y="T35"/>
                </a:cxn>
                <a:cxn ang="T70">
                  <a:pos x="T36" y="T37"/>
                </a:cxn>
                <a:cxn ang="T71">
                  <a:pos x="T38" y="T39"/>
                </a:cxn>
                <a:cxn ang="T72">
                  <a:pos x="T40" y="T41"/>
                </a:cxn>
                <a:cxn ang="T73">
                  <a:pos x="T42" y="T43"/>
                </a:cxn>
                <a:cxn ang="T74">
                  <a:pos x="T44" y="T45"/>
                </a:cxn>
                <a:cxn ang="T75">
                  <a:pos x="T46" y="T47"/>
                </a:cxn>
                <a:cxn ang="T76">
                  <a:pos x="T48" y="T49"/>
                </a:cxn>
                <a:cxn ang="T77">
                  <a:pos x="T50" y="T51"/>
                </a:cxn>
              </a:cxnLst>
              <a:rect l="T78" t="T79" r="T80" b="T81"/>
              <a:pathLst>
                <a:path w="325" h="574">
                  <a:moveTo>
                    <a:pt x="24" y="219"/>
                  </a:moveTo>
                  <a:lnTo>
                    <a:pt x="57" y="131"/>
                  </a:lnTo>
                  <a:lnTo>
                    <a:pt x="118" y="61"/>
                  </a:lnTo>
                  <a:lnTo>
                    <a:pt x="179" y="14"/>
                  </a:lnTo>
                  <a:lnTo>
                    <a:pt x="231" y="0"/>
                  </a:lnTo>
                  <a:lnTo>
                    <a:pt x="283" y="0"/>
                  </a:lnTo>
                  <a:lnTo>
                    <a:pt x="311" y="23"/>
                  </a:lnTo>
                  <a:lnTo>
                    <a:pt x="325" y="61"/>
                  </a:lnTo>
                  <a:lnTo>
                    <a:pt x="320" y="126"/>
                  </a:lnTo>
                  <a:lnTo>
                    <a:pt x="278" y="187"/>
                  </a:lnTo>
                  <a:lnTo>
                    <a:pt x="250" y="219"/>
                  </a:lnTo>
                  <a:lnTo>
                    <a:pt x="221" y="266"/>
                  </a:lnTo>
                  <a:lnTo>
                    <a:pt x="217" y="322"/>
                  </a:lnTo>
                  <a:lnTo>
                    <a:pt x="236" y="387"/>
                  </a:lnTo>
                  <a:lnTo>
                    <a:pt x="245" y="481"/>
                  </a:lnTo>
                  <a:lnTo>
                    <a:pt x="226" y="541"/>
                  </a:lnTo>
                  <a:lnTo>
                    <a:pt x="174" y="574"/>
                  </a:lnTo>
                  <a:lnTo>
                    <a:pt x="113" y="574"/>
                  </a:lnTo>
                  <a:lnTo>
                    <a:pt x="57" y="555"/>
                  </a:lnTo>
                  <a:lnTo>
                    <a:pt x="24" y="499"/>
                  </a:lnTo>
                  <a:lnTo>
                    <a:pt x="0" y="415"/>
                  </a:lnTo>
                  <a:lnTo>
                    <a:pt x="0" y="313"/>
                  </a:lnTo>
                  <a:lnTo>
                    <a:pt x="9" y="252"/>
                  </a:lnTo>
                  <a:lnTo>
                    <a:pt x="33" y="187"/>
                  </a:lnTo>
                  <a:lnTo>
                    <a:pt x="52" y="140"/>
                  </a:lnTo>
                  <a:lnTo>
                    <a:pt x="24" y="21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69" name="Freeform 45">
              <a:extLst>
                <a:ext uri="{FF2B5EF4-FFF2-40B4-BE49-F238E27FC236}">
                  <a16:creationId xmlns:a16="http://schemas.microsoft.com/office/drawing/2014/main" id="{1E99121F-FE8B-4D74-AD7E-ECCCB0993CC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08" y="2861"/>
              <a:ext cx="366" cy="678"/>
            </a:xfrm>
            <a:custGeom>
              <a:avLst/>
              <a:gdLst>
                <a:gd name="T0" fmla="*/ 156 w 366"/>
                <a:gd name="T1" fmla="*/ 9 h 678"/>
                <a:gd name="T2" fmla="*/ 184 w 366"/>
                <a:gd name="T3" fmla="*/ 0 h 678"/>
                <a:gd name="T4" fmla="*/ 234 w 366"/>
                <a:gd name="T5" fmla="*/ 23 h 678"/>
                <a:gd name="T6" fmla="*/ 307 w 366"/>
                <a:gd name="T7" fmla="*/ 128 h 678"/>
                <a:gd name="T8" fmla="*/ 361 w 366"/>
                <a:gd name="T9" fmla="*/ 218 h 678"/>
                <a:gd name="T10" fmla="*/ 366 w 366"/>
                <a:gd name="T11" fmla="*/ 267 h 678"/>
                <a:gd name="T12" fmla="*/ 335 w 366"/>
                <a:gd name="T13" fmla="*/ 327 h 678"/>
                <a:gd name="T14" fmla="*/ 269 w 366"/>
                <a:gd name="T15" fmla="*/ 381 h 678"/>
                <a:gd name="T16" fmla="*/ 165 w 366"/>
                <a:gd name="T17" fmla="*/ 439 h 678"/>
                <a:gd name="T18" fmla="*/ 92 w 366"/>
                <a:gd name="T19" fmla="*/ 485 h 678"/>
                <a:gd name="T20" fmla="*/ 73 w 366"/>
                <a:gd name="T21" fmla="*/ 515 h 678"/>
                <a:gd name="T22" fmla="*/ 97 w 366"/>
                <a:gd name="T23" fmla="*/ 527 h 678"/>
                <a:gd name="T24" fmla="*/ 172 w 366"/>
                <a:gd name="T25" fmla="*/ 571 h 678"/>
                <a:gd name="T26" fmla="*/ 217 w 366"/>
                <a:gd name="T27" fmla="*/ 641 h 678"/>
                <a:gd name="T28" fmla="*/ 208 w 366"/>
                <a:gd name="T29" fmla="*/ 657 h 678"/>
                <a:gd name="T30" fmla="*/ 172 w 366"/>
                <a:gd name="T31" fmla="*/ 678 h 678"/>
                <a:gd name="T32" fmla="*/ 130 w 366"/>
                <a:gd name="T33" fmla="*/ 678 h 678"/>
                <a:gd name="T34" fmla="*/ 125 w 366"/>
                <a:gd name="T35" fmla="*/ 618 h 678"/>
                <a:gd name="T36" fmla="*/ 94 w 366"/>
                <a:gd name="T37" fmla="*/ 583 h 678"/>
                <a:gd name="T38" fmla="*/ 40 w 366"/>
                <a:gd name="T39" fmla="*/ 546 h 678"/>
                <a:gd name="T40" fmla="*/ 0 w 366"/>
                <a:gd name="T41" fmla="*/ 539 h 678"/>
                <a:gd name="T42" fmla="*/ 2 w 366"/>
                <a:gd name="T43" fmla="*/ 506 h 678"/>
                <a:gd name="T44" fmla="*/ 38 w 366"/>
                <a:gd name="T45" fmla="*/ 478 h 678"/>
                <a:gd name="T46" fmla="*/ 128 w 366"/>
                <a:gd name="T47" fmla="*/ 423 h 678"/>
                <a:gd name="T48" fmla="*/ 231 w 366"/>
                <a:gd name="T49" fmla="*/ 367 h 678"/>
                <a:gd name="T50" fmla="*/ 293 w 366"/>
                <a:gd name="T51" fmla="*/ 302 h 678"/>
                <a:gd name="T52" fmla="*/ 312 w 366"/>
                <a:gd name="T53" fmla="*/ 267 h 678"/>
                <a:gd name="T54" fmla="*/ 312 w 366"/>
                <a:gd name="T55" fmla="*/ 235 h 678"/>
                <a:gd name="T56" fmla="*/ 286 w 366"/>
                <a:gd name="T57" fmla="*/ 174 h 678"/>
                <a:gd name="T58" fmla="*/ 191 w 366"/>
                <a:gd name="T59" fmla="*/ 93 h 678"/>
                <a:gd name="T60" fmla="*/ 132 w 366"/>
                <a:gd name="T61" fmla="*/ 53 h 678"/>
                <a:gd name="T62" fmla="*/ 156 w 366"/>
                <a:gd name="T63" fmla="*/ 9 h 67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w 366"/>
                <a:gd name="T97" fmla="*/ 0 h 678"/>
                <a:gd name="T98" fmla="*/ 366 w 366"/>
                <a:gd name="T99" fmla="*/ 678 h 678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T96" t="T97" r="T98" b="T99"/>
              <a:pathLst>
                <a:path w="366" h="678">
                  <a:moveTo>
                    <a:pt x="156" y="9"/>
                  </a:moveTo>
                  <a:lnTo>
                    <a:pt x="184" y="0"/>
                  </a:lnTo>
                  <a:lnTo>
                    <a:pt x="234" y="23"/>
                  </a:lnTo>
                  <a:lnTo>
                    <a:pt x="307" y="128"/>
                  </a:lnTo>
                  <a:lnTo>
                    <a:pt x="361" y="218"/>
                  </a:lnTo>
                  <a:lnTo>
                    <a:pt x="366" y="267"/>
                  </a:lnTo>
                  <a:lnTo>
                    <a:pt x="335" y="327"/>
                  </a:lnTo>
                  <a:lnTo>
                    <a:pt x="269" y="381"/>
                  </a:lnTo>
                  <a:lnTo>
                    <a:pt x="165" y="439"/>
                  </a:lnTo>
                  <a:lnTo>
                    <a:pt x="92" y="485"/>
                  </a:lnTo>
                  <a:lnTo>
                    <a:pt x="73" y="515"/>
                  </a:lnTo>
                  <a:lnTo>
                    <a:pt x="97" y="527"/>
                  </a:lnTo>
                  <a:lnTo>
                    <a:pt x="172" y="571"/>
                  </a:lnTo>
                  <a:lnTo>
                    <a:pt x="217" y="641"/>
                  </a:lnTo>
                  <a:lnTo>
                    <a:pt x="208" y="657"/>
                  </a:lnTo>
                  <a:lnTo>
                    <a:pt x="172" y="678"/>
                  </a:lnTo>
                  <a:lnTo>
                    <a:pt x="130" y="678"/>
                  </a:lnTo>
                  <a:lnTo>
                    <a:pt x="125" y="618"/>
                  </a:lnTo>
                  <a:lnTo>
                    <a:pt x="94" y="583"/>
                  </a:lnTo>
                  <a:lnTo>
                    <a:pt x="40" y="546"/>
                  </a:lnTo>
                  <a:lnTo>
                    <a:pt x="0" y="539"/>
                  </a:lnTo>
                  <a:lnTo>
                    <a:pt x="2" y="506"/>
                  </a:lnTo>
                  <a:lnTo>
                    <a:pt x="38" y="478"/>
                  </a:lnTo>
                  <a:lnTo>
                    <a:pt x="128" y="423"/>
                  </a:lnTo>
                  <a:lnTo>
                    <a:pt x="231" y="367"/>
                  </a:lnTo>
                  <a:lnTo>
                    <a:pt x="293" y="302"/>
                  </a:lnTo>
                  <a:lnTo>
                    <a:pt x="312" y="267"/>
                  </a:lnTo>
                  <a:lnTo>
                    <a:pt x="312" y="235"/>
                  </a:lnTo>
                  <a:lnTo>
                    <a:pt x="286" y="174"/>
                  </a:lnTo>
                  <a:lnTo>
                    <a:pt x="191" y="93"/>
                  </a:lnTo>
                  <a:lnTo>
                    <a:pt x="132" y="53"/>
                  </a:lnTo>
                  <a:lnTo>
                    <a:pt x="156" y="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  <p:sp>
          <p:nvSpPr>
            <p:cNvPr id="70" name="Freeform 46">
              <a:extLst>
                <a:ext uri="{FF2B5EF4-FFF2-40B4-BE49-F238E27FC236}">
                  <a16:creationId xmlns:a16="http://schemas.microsoft.com/office/drawing/2014/main" id="{53C3BF95-E995-4C94-B609-6C9F0D6BAB35}"/>
                </a:ext>
              </a:extLst>
            </p:cNvPr>
            <p:cNvSpPr>
              <a:spLocks/>
            </p:cNvSpPr>
            <p:nvPr/>
          </p:nvSpPr>
          <p:spPr bwMode="auto">
            <a:xfrm>
              <a:off x="2065" y="2761"/>
              <a:ext cx="694" cy="361"/>
            </a:xfrm>
            <a:custGeom>
              <a:avLst/>
              <a:gdLst>
                <a:gd name="T0" fmla="*/ 508 w 694"/>
                <a:gd name="T1" fmla="*/ 23 h 361"/>
                <a:gd name="T2" fmla="*/ 601 w 694"/>
                <a:gd name="T3" fmla="*/ 0 h 361"/>
                <a:gd name="T4" fmla="*/ 694 w 694"/>
                <a:gd name="T5" fmla="*/ 28 h 361"/>
                <a:gd name="T6" fmla="*/ 694 w 694"/>
                <a:gd name="T7" fmla="*/ 70 h 361"/>
                <a:gd name="T8" fmla="*/ 657 w 694"/>
                <a:gd name="T9" fmla="*/ 98 h 361"/>
                <a:gd name="T10" fmla="*/ 582 w 694"/>
                <a:gd name="T11" fmla="*/ 98 h 361"/>
                <a:gd name="T12" fmla="*/ 461 w 694"/>
                <a:gd name="T13" fmla="*/ 94 h 361"/>
                <a:gd name="T14" fmla="*/ 391 w 694"/>
                <a:gd name="T15" fmla="*/ 94 h 361"/>
                <a:gd name="T16" fmla="*/ 377 w 694"/>
                <a:gd name="T17" fmla="*/ 113 h 361"/>
                <a:gd name="T18" fmla="*/ 363 w 694"/>
                <a:gd name="T19" fmla="*/ 216 h 361"/>
                <a:gd name="T20" fmla="*/ 303 w 694"/>
                <a:gd name="T21" fmla="*/ 309 h 361"/>
                <a:gd name="T22" fmla="*/ 200 w 694"/>
                <a:gd name="T23" fmla="*/ 347 h 361"/>
                <a:gd name="T24" fmla="*/ 172 w 694"/>
                <a:gd name="T25" fmla="*/ 361 h 361"/>
                <a:gd name="T26" fmla="*/ 135 w 694"/>
                <a:gd name="T27" fmla="*/ 352 h 361"/>
                <a:gd name="T28" fmla="*/ 84 w 694"/>
                <a:gd name="T29" fmla="*/ 272 h 361"/>
                <a:gd name="T30" fmla="*/ 5 w 694"/>
                <a:gd name="T31" fmla="*/ 225 h 361"/>
                <a:gd name="T32" fmla="*/ 0 w 694"/>
                <a:gd name="T33" fmla="*/ 206 h 361"/>
                <a:gd name="T34" fmla="*/ 56 w 694"/>
                <a:gd name="T35" fmla="*/ 155 h 361"/>
                <a:gd name="T36" fmla="*/ 98 w 694"/>
                <a:gd name="T37" fmla="*/ 183 h 361"/>
                <a:gd name="T38" fmla="*/ 140 w 694"/>
                <a:gd name="T39" fmla="*/ 272 h 361"/>
                <a:gd name="T40" fmla="*/ 158 w 694"/>
                <a:gd name="T41" fmla="*/ 328 h 361"/>
                <a:gd name="T42" fmla="*/ 247 w 694"/>
                <a:gd name="T43" fmla="*/ 291 h 361"/>
                <a:gd name="T44" fmla="*/ 303 w 694"/>
                <a:gd name="T45" fmla="*/ 230 h 361"/>
                <a:gd name="T46" fmla="*/ 326 w 694"/>
                <a:gd name="T47" fmla="*/ 155 h 361"/>
                <a:gd name="T48" fmla="*/ 349 w 694"/>
                <a:gd name="T49" fmla="*/ 42 h 361"/>
                <a:gd name="T50" fmla="*/ 396 w 694"/>
                <a:gd name="T51" fmla="*/ 33 h 361"/>
                <a:gd name="T52" fmla="*/ 508 w 694"/>
                <a:gd name="T53" fmla="*/ 23 h 361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w 694"/>
                <a:gd name="T82" fmla="*/ 0 h 361"/>
                <a:gd name="T83" fmla="*/ 694 w 694"/>
                <a:gd name="T84" fmla="*/ 361 h 361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T81" t="T82" r="T83" b="T84"/>
              <a:pathLst>
                <a:path w="694" h="361">
                  <a:moveTo>
                    <a:pt x="508" y="23"/>
                  </a:moveTo>
                  <a:lnTo>
                    <a:pt x="601" y="0"/>
                  </a:lnTo>
                  <a:lnTo>
                    <a:pt x="694" y="28"/>
                  </a:lnTo>
                  <a:lnTo>
                    <a:pt x="694" y="70"/>
                  </a:lnTo>
                  <a:lnTo>
                    <a:pt x="657" y="98"/>
                  </a:lnTo>
                  <a:lnTo>
                    <a:pt x="582" y="98"/>
                  </a:lnTo>
                  <a:lnTo>
                    <a:pt x="461" y="94"/>
                  </a:lnTo>
                  <a:lnTo>
                    <a:pt x="391" y="94"/>
                  </a:lnTo>
                  <a:lnTo>
                    <a:pt x="377" y="113"/>
                  </a:lnTo>
                  <a:lnTo>
                    <a:pt x="363" y="216"/>
                  </a:lnTo>
                  <a:lnTo>
                    <a:pt x="303" y="309"/>
                  </a:lnTo>
                  <a:lnTo>
                    <a:pt x="200" y="347"/>
                  </a:lnTo>
                  <a:lnTo>
                    <a:pt x="172" y="361"/>
                  </a:lnTo>
                  <a:lnTo>
                    <a:pt x="135" y="352"/>
                  </a:lnTo>
                  <a:lnTo>
                    <a:pt x="84" y="272"/>
                  </a:lnTo>
                  <a:lnTo>
                    <a:pt x="5" y="225"/>
                  </a:lnTo>
                  <a:lnTo>
                    <a:pt x="0" y="206"/>
                  </a:lnTo>
                  <a:lnTo>
                    <a:pt x="56" y="155"/>
                  </a:lnTo>
                  <a:lnTo>
                    <a:pt x="98" y="183"/>
                  </a:lnTo>
                  <a:lnTo>
                    <a:pt x="140" y="272"/>
                  </a:lnTo>
                  <a:lnTo>
                    <a:pt x="158" y="328"/>
                  </a:lnTo>
                  <a:lnTo>
                    <a:pt x="247" y="291"/>
                  </a:lnTo>
                  <a:lnTo>
                    <a:pt x="303" y="230"/>
                  </a:lnTo>
                  <a:lnTo>
                    <a:pt x="326" y="155"/>
                  </a:lnTo>
                  <a:lnTo>
                    <a:pt x="349" y="42"/>
                  </a:lnTo>
                  <a:lnTo>
                    <a:pt x="396" y="33"/>
                  </a:lnTo>
                  <a:lnTo>
                    <a:pt x="508" y="23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 sz="2800"/>
            </a:p>
          </p:txBody>
        </p:sp>
      </p:grpSp>
      <p:sp>
        <p:nvSpPr>
          <p:cNvPr id="71" name="AutoShape 35">
            <a:extLst>
              <a:ext uri="{FF2B5EF4-FFF2-40B4-BE49-F238E27FC236}">
                <a16:creationId xmlns:a16="http://schemas.microsoft.com/office/drawing/2014/main" id="{57E86C8D-9864-4F15-A487-CF0EFE7A40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67400"/>
            <a:ext cx="6484166" cy="871690"/>
          </a:xfrm>
          <a:prstGeom prst="wedgeRoundRectCallout">
            <a:avLst>
              <a:gd name="adj1" fmla="val 54813"/>
              <a:gd name="adj2" fmla="val -32538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CA" altLang="en-US" sz="2400" dirty="0"/>
              <a:t>I prefer the informal game anyway.</a:t>
            </a:r>
            <a:br>
              <a:rPr lang="en-CA" altLang="en-US" sz="2400" dirty="0"/>
            </a:br>
            <a:r>
              <a:rPr lang="en-CA" altLang="en-US" sz="2400" dirty="0"/>
              <a:t>I think it gives the students more intuition.</a:t>
            </a:r>
            <a:endParaRPr lang="en-CA" altLang="en-US" sz="2400" i="0" dirty="0"/>
          </a:p>
        </p:txBody>
      </p:sp>
    </p:spTree>
    <p:extLst>
      <p:ext uri="{BB962C8B-B14F-4D97-AF65-F5344CB8AC3E}">
        <p14:creationId xmlns:p14="http://schemas.microsoft.com/office/powerpoint/2010/main" val="4081841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</p:bld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6096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spcBef>
                <a:spcPts val="0"/>
              </a:spcBef>
              <a:defRPr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826D02-14DC-4226-BA4D-8026C06B9C4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13" name="Picture 12" descr="j0116172">
            <a:extLst>
              <a:ext uri="{FF2B5EF4-FFF2-40B4-BE49-F238E27FC236}">
                <a16:creationId xmlns:a16="http://schemas.microsoft.com/office/drawing/2014/main" id="{6A2A11D1-9749-458E-83BB-901DA651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93330FD-2508-4BFE-B54E-1499D3BB6257}"/>
              </a:ext>
            </a:extLst>
          </p:cNvPr>
          <p:cNvSpPr/>
          <p:nvPr/>
        </p:nvSpPr>
        <p:spPr>
          <a:xfrm>
            <a:off x="217714" y="4438471"/>
            <a:ext cx="3439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2554C-43DE-454F-AE5E-EE29BEAD4031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39638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787E7-F88B-4581-9C93-5E0C0BDA433E}"/>
              </a:ext>
            </a:extLst>
          </p:cNvPr>
          <p:cNvSpPr/>
          <p:nvPr/>
        </p:nvSpPr>
        <p:spPr>
          <a:xfrm>
            <a:off x="4648211" y="44384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87022E-41F2-4AB2-AB4E-1A82198B807B}"/>
              </a:ext>
            </a:extLst>
          </p:cNvPr>
          <p:cNvSpPr/>
          <p:nvPr/>
        </p:nvSpPr>
        <p:spPr>
          <a:xfrm>
            <a:off x="4134176" y="505402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21890-9ED7-4930-821E-C4E2A2C89600}"/>
              </a:ext>
            </a:extLst>
          </p:cNvPr>
          <p:cNvSpPr/>
          <p:nvPr/>
        </p:nvSpPr>
        <p:spPr>
          <a:xfrm>
            <a:off x="-76200" y="3717968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/>
              <a:t>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08214-B522-439B-A56E-5CD93373448C}"/>
              </a:ext>
            </a:extLst>
          </p:cNvPr>
          <p:cNvSpPr/>
          <p:nvPr/>
        </p:nvSpPr>
        <p:spPr>
          <a:xfrm>
            <a:off x="4346847" y="3709116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AutoShape 35">
            <a:extLst>
              <a:ext uri="{FF2B5EF4-FFF2-40B4-BE49-F238E27FC236}">
                <a16:creationId xmlns:a16="http://schemas.microsoft.com/office/drawing/2014/main" id="{9843E019-F0EB-4E32-BEB6-F970A723D5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546" y="5683032"/>
            <a:ext cx="4886254" cy="422672"/>
          </a:xfrm>
          <a:prstGeom prst="wedgeRoundRectCallout">
            <a:avLst>
              <a:gd name="adj1" fmla="val 51166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In the game, I provide a value for 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grpSp>
        <p:nvGrpSpPr>
          <p:cNvPr id="22" name="Group 28">
            <a:extLst>
              <a:ext uri="{FF2B5EF4-FFF2-40B4-BE49-F238E27FC236}">
                <a16:creationId xmlns:a16="http://schemas.microsoft.com/office/drawing/2014/main" id="{F315F03C-92D3-41EA-8E58-73A039987AE2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04668"/>
            <a:ext cx="590227" cy="1200330"/>
            <a:chOff x="2593" y="768"/>
            <a:chExt cx="849" cy="1475"/>
          </a:xfrm>
        </p:grpSpPr>
        <p:sp>
          <p:nvSpPr>
            <p:cNvPr id="23" name="Freeform 29">
              <a:extLst>
                <a:ext uri="{FF2B5EF4-FFF2-40B4-BE49-F238E27FC236}">
                  <a16:creationId xmlns:a16="http://schemas.microsoft.com/office/drawing/2014/main" id="{897444F5-C70E-4E05-8B05-B1B22C7A34A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0">
              <a:extLst>
                <a:ext uri="{FF2B5EF4-FFF2-40B4-BE49-F238E27FC236}">
                  <a16:creationId xmlns:a16="http://schemas.microsoft.com/office/drawing/2014/main" id="{A04CFBD9-4722-4A76-8829-BFE0766D2C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1">
              <a:extLst>
                <a:ext uri="{FF2B5EF4-FFF2-40B4-BE49-F238E27FC236}">
                  <a16:creationId xmlns:a16="http://schemas.microsoft.com/office/drawing/2014/main" id="{AC8F245B-EA7B-4022-863A-44D6ABC39ED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Freeform 32">
              <a:extLst>
                <a:ext uri="{FF2B5EF4-FFF2-40B4-BE49-F238E27FC236}">
                  <a16:creationId xmlns:a16="http://schemas.microsoft.com/office/drawing/2014/main" id="{97DFA47D-00C7-445A-BCA5-5E2964A590A3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Freeform 33">
              <a:extLst>
                <a:ext uri="{FF2B5EF4-FFF2-40B4-BE49-F238E27FC236}">
                  <a16:creationId xmlns:a16="http://schemas.microsoft.com/office/drawing/2014/main" id="{28173AA2-89E6-4B13-B393-2CA313B2E25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" name="Freeform 34">
              <a:extLst>
                <a:ext uri="{FF2B5EF4-FFF2-40B4-BE49-F238E27FC236}">
                  <a16:creationId xmlns:a16="http://schemas.microsoft.com/office/drawing/2014/main" id="{DEE293A9-7087-4CB1-A2BE-8492E6094BED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" name="Freeform 35">
              <a:extLst>
                <a:ext uri="{FF2B5EF4-FFF2-40B4-BE49-F238E27FC236}">
                  <a16:creationId xmlns:a16="http://schemas.microsoft.com/office/drawing/2014/main" id="{1952D8D8-2B24-472D-9581-AFC12A1B4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30" name="Group 36">
              <a:extLst>
                <a:ext uri="{FF2B5EF4-FFF2-40B4-BE49-F238E27FC236}">
                  <a16:creationId xmlns:a16="http://schemas.microsoft.com/office/drawing/2014/main" id="{BAB64189-6736-45C2-8EB1-2A7AD8A3C89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31" name="Freeform 37">
                <a:extLst>
                  <a:ext uri="{FF2B5EF4-FFF2-40B4-BE49-F238E27FC236}">
                    <a16:creationId xmlns:a16="http://schemas.microsoft.com/office/drawing/2014/main" id="{022F4C4C-6DEA-483D-9A4C-3F4F1C9A6BE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2" name="Freeform 38">
                <a:extLst>
                  <a:ext uri="{FF2B5EF4-FFF2-40B4-BE49-F238E27FC236}">
                    <a16:creationId xmlns:a16="http://schemas.microsoft.com/office/drawing/2014/main" id="{336B36B8-FD75-4F73-84A5-06B9406C7B2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33" name="Picture 2" descr="http://www.swordofthespirit.net/bulwark/mosesbush.gif">
            <a:extLst>
              <a:ext uri="{FF2B5EF4-FFF2-40B4-BE49-F238E27FC236}">
                <a16:creationId xmlns:a16="http://schemas.microsoft.com/office/drawing/2014/main" id="{61DA6740-1453-4536-9405-425B31A0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89685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utoShape 38">
            <a:extLst>
              <a:ext uri="{FF2B5EF4-FFF2-40B4-BE49-F238E27FC236}">
                <a16:creationId xmlns:a16="http://schemas.microsoft.com/office/drawing/2014/main" id="{24B436D1-C91F-4195-B2F3-BF663D01A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03949"/>
            <a:ext cx="2133699" cy="825451"/>
          </a:xfrm>
          <a:prstGeom prst="wedgeRoundRectCallout">
            <a:avLst>
              <a:gd name="adj1" fmla="val -69118"/>
              <a:gd name="adj2" fmla="val -24809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assure you of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endParaRPr lang="en-CA" altLang="en-US" sz="2400" dirty="0">
              <a:latin typeface="+mj-lt"/>
            </a:endParaRPr>
          </a:p>
        </p:txBody>
      </p:sp>
      <p:sp>
        <p:nvSpPr>
          <p:cNvPr id="35" name="AutoShape 42">
            <a:extLst>
              <a:ext uri="{FF2B5EF4-FFF2-40B4-BE49-F238E27FC236}">
                <a16:creationId xmlns:a16="http://schemas.microsoft.com/office/drawing/2014/main" id="{7BB966E3-A0F5-4C05-9AB1-E33A38AA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10" y="6154588"/>
            <a:ext cx="3657589" cy="459692"/>
          </a:xfrm>
          <a:prstGeom prst="wedgeRoundRectCallout">
            <a:avLst>
              <a:gd name="adj1" fmla="val 45016"/>
              <a:gd name="adj2" fmla="val -7077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 give the oracle </a:t>
            </a:r>
            <a:r>
              <a:rPr lang="en-US" altLang="en-US" sz="2400" dirty="0">
                <a:solidFill>
                  <a:srgbClr val="FFC000"/>
                </a:solidFill>
              </a:rPr>
              <a:t>y=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/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BECB07BE-1A71-4F55-B7FF-32CAD82EA844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53468"/>
            <a:ext cx="437819" cy="914400"/>
            <a:chOff x="2308" y="1513"/>
            <a:chExt cx="1162" cy="2570"/>
          </a:xfrm>
        </p:grpSpPr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B8706366-4A17-4CAB-96BC-4FC9AAD86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0DAD5716-0677-42DE-A973-5A2890328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A3BD98C0-0A0A-4B9C-993E-2692F16C9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B6EB2C11-6357-4EE5-93AE-8D299B03D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72431557-A5AB-4C86-A6EC-A50CB983A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9DD34C8E-890C-42DE-864F-B4096E8C0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EA05F6FA-98ED-4670-9F4F-F6487B4D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06E101A7-E386-494D-907B-B560B00AE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1220EFF8-B3C2-40C6-A86C-292AD8B2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23">
              <a:extLst>
                <a:ext uri="{FF2B5EF4-FFF2-40B4-BE49-F238E27FC236}">
                  <a16:creationId xmlns:a16="http://schemas.microsoft.com/office/drawing/2014/main" id="{8C368D77-75D6-4CF3-A90D-0898C71297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2" name="Oval 24">
              <a:extLst>
                <a:ext uri="{FF2B5EF4-FFF2-40B4-BE49-F238E27FC236}">
                  <a16:creationId xmlns:a16="http://schemas.microsoft.com/office/drawing/2014/main" id="{7C634C56-AF3F-4EB7-AE18-AFCDE3E958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" name="Oval 25">
              <a:extLst>
                <a:ext uri="{FF2B5EF4-FFF2-40B4-BE49-F238E27FC236}">
                  <a16:creationId xmlns:a16="http://schemas.microsoft.com/office/drawing/2014/main" id="{EE6EED97-070E-45B9-9891-58E5B8188D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0D6F33F5-FD0D-4305-85D4-3250F28732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" name="Oval 27">
              <a:extLst>
                <a:ext uri="{FF2B5EF4-FFF2-40B4-BE49-F238E27FC236}">
                  <a16:creationId xmlns:a16="http://schemas.microsoft.com/office/drawing/2014/main" id="{D2E2223E-834C-4715-867E-FF332C7B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1170361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34" grpId="0" animBg="1"/>
      <p:bldP spid="35" grpId="0" animBg="1"/>
    </p:bld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6096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spcBef>
                <a:spcPts val="0"/>
              </a:spcBef>
              <a:defRPr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826D02-14DC-4226-BA4D-8026C06B9C4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13" name="Picture 12" descr="j0116172">
            <a:extLst>
              <a:ext uri="{FF2B5EF4-FFF2-40B4-BE49-F238E27FC236}">
                <a16:creationId xmlns:a16="http://schemas.microsoft.com/office/drawing/2014/main" id="{6A2A11D1-9749-458E-83BB-901DA651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93330FD-2508-4BFE-B54E-1499D3BB6257}"/>
              </a:ext>
            </a:extLst>
          </p:cNvPr>
          <p:cNvSpPr/>
          <p:nvPr/>
        </p:nvSpPr>
        <p:spPr>
          <a:xfrm>
            <a:off x="217714" y="4438471"/>
            <a:ext cx="3439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2554C-43DE-454F-AE5E-EE29BEAD4031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39638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787E7-F88B-4581-9C93-5E0C0BDA433E}"/>
              </a:ext>
            </a:extLst>
          </p:cNvPr>
          <p:cNvSpPr/>
          <p:nvPr/>
        </p:nvSpPr>
        <p:spPr>
          <a:xfrm>
            <a:off x="4648211" y="4438471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87022E-41F2-4AB2-AB4E-1A82198B807B}"/>
              </a:ext>
            </a:extLst>
          </p:cNvPr>
          <p:cNvSpPr/>
          <p:nvPr/>
        </p:nvSpPr>
        <p:spPr>
          <a:xfrm>
            <a:off x="4134176" y="505402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21890-9ED7-4930-821E-C4E2A2C89600}"/>
              </a:ext>
            </a:extLst>
          </p:cNvPr>
          <p:cNvSpPr/>
          <p:nvPr/>
        </p:nvSpPr>
        <p:spPr>
          <a:xfrm>
            <a:off x="-76200" y="3717968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/>
              <a:t>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08214-B522-439B-A56E-5CD93373448C}"/>
              </a:ext>
            </a:extLst>
          </p:cNvPr>
          <p:cNvSpPr/>
          <p:nvPr/>
        </p:nvSpPr>
        <p:spPr>
          <a:xfrm>
            <a:off x="4346847" y="3709116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33" name="Picture 2" descr="http://www.swordofthespirit.net/bulwark/mosesbush.gif">
            <a:extLst>
              <a:ext uri="{FF2B5EF4-FFF2-40B4-BE49-F238E27FC236}">
                <a16:creationId xmlns:a16="http://schemas.microsoft.com/office/drawing/2014/main" id="{61DA6740-1453-4536-9405-425B31A016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89685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AutoShape 38">
            <a:extLst>
              <a:ext uri="{FF2B5EF4-FFF2-40B4-BE49-F238E27FC236}">
                <a16:creationId xmlns:a16="http://schemas.microsoft.com/office/drawing/2014/main" id="{24B436D1-C91F-4195-B2F3-BF663D01A2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03949"/>
            <a:ext cx="2133699" cy="825451"/>
          </a:xfrm>
          <a:prstGeom prst="wedgeRoundRectCallout">
            <a:avLst>
              <a:gd name="adj1" fmla="val -69118"/>
              <a:gd name="adj2" fmla="val -24809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assure you of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endParaRPr lang="en-CA" altLang="en-US" sz="2400" dirty="0">
              <a:latin typeface="+mj-lt"/>
            </a:endParaRPr>
          </a:p>
        </p:txBody>
      </p:sp>
      <p:sp>
        <p:nvSpPr>
          <p:cNvPr id="35" name="AutoShape 42">
            <a:extLst>
              <a:ext uri="{FF2B5EF4-FFF2-40B4-BE49-F238E27FC236}">
                <a16:creationId xmlns:a16="http://schemas.microsoft.com/office/drawing/2014/main" id="{7BB966E3-A0F5-4C05-9AB1-E33A38AA8F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638800" y="6154588"/>
            <a:ext cx="2666999" cy="459692"/>
          </a:xfrm>
          <a:prstGeom prst="wedgeRoundRectCallout">
            <a:avLst>
              <a:gd name="adj1" fmla="val 45016"/>
              <a:gd name="adj2" fmla="val -7077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Hence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2400" dirty="0"/>
          </a:p>
        </p:txBody>
      </p:sp>
      <p:grpSp>
        <p:nvGrpSpPr>
          <p:cNvPr id="36" name="Group 13">
            <a:extLst>
              <a:ext uri="{FF2B5EF4-FFF2-40B4-BE49-F238E27FC236}">
                <a16:creationId xmlns:a16="http://schemas.microsoft.com/office/drawing/2014/main" id="{BECB07BE-1A71-4F55-B7FF-32CAD82EA844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53468"/>
            <a:ext cx="437819" cy="914400"/>
            <a:chOff x="2308" y="1513"/>
            <a:chExt cx="1162" cy="2570"/>
          </a:xfrm>
        </p:grpSpPr>
        <p:grpSp>
          <p:nvGrpSpPr>
            <p:cNvPr id="37" name="Group 14">
              <a:extLst>
                <a:ext uri="{FF2B5EF4-FFF2-40B4-BE49-F238E27FC236}">
                  <a16:creationId xmlns:a16="http://schemas.microsoft.com/office/drawing/2014/main" id="{B8706366-4A17-4CAB-96BC-4FC9AAD8601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6" name="Freeform 15">
                <a:extLst>
                  <a:ext uri="{FF2B5EF4-FFF2-40B4-BE49-F238E27FC236}">
                    <a16:creationId xmlns:a16="http://schemas.microsoft.com/office/drawing/2014/main" id="{0DAD5716-0677-42DE-A973-5A289032843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16">
                <a:extLst>
                  <a:ext uri="{FF2B5EF4-FFF2-40B4-BE49-F238E27FC236}">
                    <a16:creationId xmlns:a16="http://schemas.microsoft.com/office/drawing/2014/main" id="{A3BD98C0-0A0A-4B9C-993E-2692F16C90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8" name="Freeform 17">
                <a:extLst>
                  <a:ext uri="{FF2B5EF4-FFF2-40B4-BE49-F238E27FC236}">
                    <a16:creationId xmlns:a16="http://schemas.microsoft.com/office/drawing/2014/main" id="{B6EB2C11-6357-4EE5-93AE-8D299B03D3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9" name="Freeform 18">
                <a:extLst>
                  <a:ext uri="{FF2B5EF4-FFF2-40B4-BE49-F238E27FC236}">
                    <a16:creationId xmlns:a16="http://schemas.microsoft.com/office/drawing/2014/main" id="{72431557-A5AB-4C86-A6EC-A50CB983AAC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0" name="Freeform 19">
                <a:extLst>
                  <a:ext uri="{FF2B5EF4-FFF2-40B4-BE49-F238E27FC236}">
                    <a16:creationId xmlns:a16="http://schemas.microsoft.com/office/drawing/2014/main" id="{9DD34C8E-890C-42DE-864F-B4096E8C0C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1" name="Freeform 20">
                <a:extLst>
                  <a:ext uri="{FF2B5EF4-FFF2-40B4-BE49-F238E27FC236}">
                    <a16:creationId xmlns:a16="http://schemas.microsoft.com/office/drawing/2014/main" id="{EA05F6FA-98ED-4670-9F4F-F6487B4DE9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8" name="Freeform 21">
              <a:extLst>
                <a:ext uri="{FF2B5EF4-FFF2-40B4-BE49-F238E27FC236}">
                  <a16:creationId xmlns:a16="http://schemas.microsoft.com/office/drawing/2014/main" id="{06E101A7-E386-494D-907B-B560B00AEDA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22">
              <a:extLst>
                <a:ext uri="{FF2B5EF4-FFF2-40B4-BE49-F238E27FC236}">
                  <a16:creationId xmlns:a16="http://schemas.microsoft.com/office/drawing/2014/main" id="{1220EFF8-B3C2-40C6-A86C-292AD8B2E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Oval 23">
              <a:extLst>
                <a:ext uri="{FF2B5EF4-FFF2-40B4-BE49-F238E27FC236}">
                  <a16:creationId xmlns:a16="http://schemas.microsoft.com/office/drawing/2014/main" id="{8C368D77-75D6-4CF3-A90D-0898C712979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2" name="Oval 24">
              <a:extLst>
                <a:ext uri="{FF2B5EF4-FFF2-40B4-BE49-F238E27FC236}">
                  <a16:creationId xmlns:a16="http://schemas.microsoft.com/office/drawing/2014/main" id="{7C634C56-AF3F-4EB7-AE18-AFCDE3E9581D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3" name="Oval 25">
              <a:extLst>
                <a:ext uri="{FF2B5EF4-FFF2-40B4-BE49-F238E27FC236}">
                  <a16:creationId xmlns:a16="http://schemas.microsoft.com/office/drawing/2014/main" id="{EE6EED97-070E-45B9-9891-58E5B8188DF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4" name="Oval 26">
              <a:extLst>
                <a:ext uri="{FF2B5EF4-FFF2-40B4-BE49-F238E27FC236}">
                  <a16:creationId xmlns:a16="http://schemas.microsoft.com/office/drawing/2014/main" id="{0D6F33F5-FD0D-4305-85D4-3250F28732C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5" name="Oval 27">
              <a:extLst>
                <a:ext uri="{FF2B5EF4-FFF2-40B4-BE49-F238E27FC236}">
                  <a16:creationId xmlns:a16="http://schemas.microsoft.com/office/drawing/2014/main" id="{D2E2223E-834C-4715-867E-FF332C7B84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3250490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spcBef>
                <a:spcPts val="0"/>
              </a:spcBef>
              <a:defRPr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B9826D02-14DC-4226-BA4D-8026C06B9C43}"/>
              </a:ext>
            </a:extLst>
          </p:cNvPr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13" name="Picture 12" descr="j0116172">
            <a:extLst>
              <a:ext uri="{FF2B5EF4-FFF2-40B4-BE49-F238E27FC236}">
                <a16:creationId xmlns:a16="http://schemas.microsoft.com/office/drawing/2014/main" id="{6A2A11D1-9749-458E-83BB-901DA651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93330FD-2508-4BFE-B54E-1499D3BB6257}"/>
              </a:ext>
            </a:extLst>
          </p:cNvPr>
          <p:cNvSpPr/>
          <p:nvPr/>
        </p:nvSpPr>
        <p:spPr>
          <a:xfrm>
            <a:off x="217714" y="4426823"/>
            <a:ext cx="4129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2554C-43DE-454F-AE5E-EE29BEAD4031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787E7-F88B-4581-9C93-5E0C0BDA433E}"/>
              </a:ext>
            </a:extLst>
          </p:cNvPr>
          <p:cNvSpPr/>
          <p:nvPr/>
        </p:nvSpPr>
        <p:spPr>
          <a:xfrm>
            <a:off x="4648211" y="4426823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87022E-41F2-4AB2-AB4E-1A82198B807B}"/>
              </a:ext>
            </a:extLst>
          </p:cNvPr>
          <p:cNvSpPr/>
          <p:nvPr/>
        </p:nvSpPr>
        <p:spPr>
          <a:xfrm>
            <a:off x="4134176" y="5042377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21890-9ED7-4930-821E-C4E2A2C89600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/>
              <a:t>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08214-B522-439B-A56E-5CD93373448C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AutoShape 35">
            <a:extLst>
              <a:ext uri="{FF2B5EF4-FFF2-40B4-BE49-F238E27FC236}">
                <a16:creationId xmlns:a16="http://schemas.microsoft.com/office/drawing/2014/main" id="{6671EE1C-886A-4B60-93AE-53DF2A6737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6" y="5794965"/>
            <a:ext cx="5181594" cy="825451"/>
          </a:xfrm>
          <a:prstGeom prst="wedgeRoundRectCallout">
            <a:avLst>
              <a:gd name="adj1" fmla="val 51166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In the game, I provide values for 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Symbol" pitchFamily="18" charset="2"/>
              </a:rPr>
              <a:t>&amp;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 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assure you of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US" sz="2400" dirty="0"/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C2A551-2211-41C4-8144-ADE7FF353DDC}"/>
              </a:ext>
            </a:extLst>
          </p:cNvPr>
          <p:cNvSpPr/>
          <p:nvPr/>
        </p:nvSpPr>
        <p:spPr>
          <a:xfrm>
            <a:off x="1380563" y="978952"/>
            <a:ext cx="4029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Goal is to prove 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??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lang="en-CA" sz="2000" noProof="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__________ …</a:t>
            </a:r>
          </a:p>
          <a:p>
            <a:pPr algn="l">
              <a:spcBef>
                <a:spcPts val="0"/>
              </a:spcBef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       ______ </a:t>
            </a:r>
            <a:r>
              <a:rPr lang="en-US" altLang="en-US" sz="20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0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0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0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lvl="1" algn="l"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0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0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0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FFB07A-DD56-434E-81CA-3C9B24E2D0D9}"/>
              </a:ext>
            </a:extLst>
          </p:cNvPr>
          <p:cNvSpPr/>
          <p:nvPr/>
        </p:nvSpPr>
        <p:spPr>
          <a:xfrm>
            <a:off x="1828800" y="1450555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43" name="Group 28">
            <a:extLst>
              <a:ext uri="{FF2B5EF4-FFF2-40B4-BE49-F238E27FC236}">
                <a16:creationId xmlns:a16="http://schemas.microsoft.com/office/drawing/2014/main" id="{FC86E2EC-C936-423C-A02B-79AB1A3F6F21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04668"/>
            <a:ext cx="590227" cy="1200330"/>
            <a:chOff x="2593" y="768"/>
            <a:chExt cx="849" cy="1475"/>
          </a:xfrm>
        </p:grpSpPr>
        <p:sp>
          <p:nvSpPr>
            <p:cNvPr id="45" name="Freeform 29">
              <a:extLst>
                <a:ext uri="{FF2B5EF4-FFF2-40B4-BE49-F238E27FC236}">
                  <a16:creationId xmlns:a16="http://schemas.microsoft.com/office/drawing/2014/main" id="{0E49384D-4F6C-4835-96AF-7101FA43526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8" name="Freeform 30">
              <a:extLst>
                <a:ext uri="{FF2B5EF4-FFF2-40B4-BE49-F238E27FC236}">
                  <a16:creationId xmlns:a16="http://schemas.microsoft.com/office/drawing/2014/main" id="{46A5900D-65EC-479B-BFE7-566B9B651EC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9" name="Freeform 31">
              <a:extLst>
                <a:ext uri="{FF2B5EF4-FFF2-40B4-BE49-F238E27FC236}">
                  <a16:creationId xmlns:a16="http://schemas.microsoft.com/office/drawing/2014/main" id="{0ACCC87D-B4DB-4E3C-800C-935050E4EA8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2">
              <a:extLst>
                <a:ext uri="{FF2B5EF4-FFF2-40B4-BE49-F238E27FC236}">
                  <a16:creationId xmlns:a16="http://schemas.microsoft.com/office/drawing/2014/main" id="{A42DB270-80AB-4712-BC2A-23046F27F39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3">
              <a:extLst>
                <a:ext uri="{FF2B5EF4-FFF2-40B4-BE49-F238E27FC236}">
                  <a16:creationId xmlns:a16="http://schemas.microsoft.com/office/drawing/2014/main" id="{33A774D8-7F49-4AE0-B31D-04FAD02BAD62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4">
              <a:extLst>
                <a:ext uri="{FF2B5EF4-FFF2-40B4-BE49-F238E27FC236}">
                  <a16:creationId xmlns:a16="http://schemas.microsoft.com/office/drawing/2014/main" id="{C6AC0389-EF1F-417D-8263-412619E90B82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5">
              <a:extLst>
                <a:ext uri="{FF2B5EF4-FFF2-40B4-BE49-F238E27FC236}">
                  <a16:creationId xmlns:a16="http://schemas.microsoft.com/office/drawing/2014/main" id="{450C5DEA-9E34-4CF8-B239-4CC74DD3BE2A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4" name="Group 36">
              <a:extLst>
                <a:ext uri="{FF2B5EF4-FFF2-40B4-BE49-F238E27FC236}">
                  <a16:creationId xmlns:a16="http://schemas.microsoft.com/office/drawing/2014/main" id="{4D095EA7-1B1A-41A5-8241-B4610DF932C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5" name="Freeform 37">
                <a:extLst>
                  <a:ext uri="{FF2B5EF4-FFF2-40B4-BE49-F238E27FC236}">
                    <a16:creationId xmlns:a16="http://schemas.microsoft.com/office/drawing/2014/main" id="{ABFE86E5-6F91-4367-BE73-2F0677764B5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38">
                <a:extLst>
                  <a:ext uri="{FF2B5EF4-FFF2-40B4-BE49-F238E27FC236}">
                    <a16:creationId xmlns:a16="http://schemas.microsoft.com/office/drawing/2014/main" id="{858D7806-F3D6-4C8F-B8FF-630E92A9576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71" name="Picture 2" descr="http://www.swordofthespirit.net/bulwark/mosesbush.gif">
            <a:extLst>
              <a:ext uri="{FF2B5EF4-FFF2-40B4-BE49-F238E27FC236}">
                <a16:creationId xmlns:a16="http://schemas.microsoft.com/office/drawing/2014/main" id="{8C8D72E0-D815-4081-80CC-C9FCAF1D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89685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utoShape 38">
            <a:extLst>
              <a:ext uri="{FF2B5EF4-FFF2-40B4-BE49-F238E27FC236}">
                <a16:creationId xmlns:a16="http://schemas.microsoft.com/office/drawing/2014/main" id="{0B5CBB45-21F6-4DF9-9CF3-22E44111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03949"/>
            <a:ext cx="2133699" cy="825451"/>
          </a:xfrm>
          <a:prstGeom prst="wedgeRoundRectCallout">
            <a:avLst>
              <a:gd name="adj1" fmla="val -69118"/>
              <a:gd name="adj2" fmla="val -24809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assure you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CA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3372664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4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/>
      <p:bldP spid="15" grpId="0" animBg="1"/>
      <p:bldP spid="47" grpId="0"/>
      <p:bldP spid="72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cs typeface="Times New Roman" panose="02020603050405020304" pitchFamily="18" charset="0"/>
                <a:sym typeface="Symbol" panose="05050102010706020507" pitchFamily="18" charset="2"/>
              </a:rPr>
              <a:t>eg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).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lvl="1" algn="l">
              <a:spcBef>
                <a:spcPts val="0"/>
              </a:spcBef>
              <a:defRPr/>
            </a:pPr>
            <a:endParaRPr lang="en-US" altLang="en-US" sz="2400" dirty="0"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pic>
        <p:nvPicPr>
          <p:cNvPr id="13" name="Picture 12" descr="j0116172">
            <a:extLst>
              <a:ext uri="{FF2B5EF4-FFF2-40B4-BE49-F238E27FC236}">
                <a16:creationId xmlns:a16="http://schemas.microsoft.com/office/drawing/2014/main" id="{6A2A11D1-9749-458E-83BB-901DA65158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4" name="AutoShape 35">
                <a:extLst>
                  <a:ext uri="{FF2B5EF4-FFF2-40B4-BE49-F238E27FC236}">
                    <a16:creationId xmlns:a16="http://schemas.microsoft.com/office/drawing/2014/main" id="{9151A773-AE21-434C-B10A-C0BD9081DF23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Rectangle 15">
            <a:extLst>
              <a:ext uri="{FF2B5EF4-FFF2-40B4-BE49-F238E27FC236}">
                <a16:creationId xmlns:a16="http://schemas.microsoft.com/office/drawing/2014/main" id="{C93330FD-2508-4BFE-B54E-1499D3BB6257}"/>
              </a:ext>
            </a:extLst>
          </p:cNvPr>
          <p:cNvSpPr/>
          <p:nvPr/>
        </p:nvSpPr>
        <p:spPr>
          <a:xfrm>
            <a:off x="217714" y="4426823"/>
            <a:ext cx="4129131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6CC2554C-43DE-454F-AE5E-EE29BEAD4031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8" name="Rectangle 17">
            <a:extLst>
              <a:ext uri="{FF2B5EF4-FFF2-40B4-BE49-F238E27FC236}">
                <a16:creationId xmlns:a16="http://schemas.microsoft.com/office/drawing/2014/main" id="{4D5787E7-F88B-4581-9C93-5E0C0BDA433E}"/>
              </a:ext>
            </a:extLst>
          </p:cNvPr>
          <p:cNvSpPr/>
          <p:nvPr/>
        </p:nvSpPr>
        <p:spPr>
          <a:xfrm>
            <a:off x="4648211" y="4426823"/>
            <a:ext cx="41148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A87022E-41F2-4AB2-AB4E-1A82198B807B}"/>
              </a:ext>
            </a:extLst>
          </p:cNvPr>
          <p:cNvSpPr/>
          <p:nvPr/>
        </p:nvSpPr>
        <p:spPr>
          <a:xfrm>
            <a:off x="4134176" y="5042377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46321890-9ED7-4930-821E-C4E2A2C89600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/>
              <a:t>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BF608214-B522-439B-A56E-5CD93373448C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</a:t>
            </a:r>
          </a:p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CFC2A551-2211-41C4-8144-ADE7FF353DDC}"/>
              </a:ext>
            </a:extLst>
          </p:cNvPr>
          <p:cNvSpPr/>
          <p:nvPr/>
        </p:nvSpPr>
        <p:spPr>
          <a:xfrm>
            <a:off x="1380563" y="978952"/>
            <a:ext cx="40296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Goal is to prove 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</a:rPr>
              <a:t>(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??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</a:rPr>
              <a:t> </a:t>
            </a:r>
            <a:endParaRPr lang="en-CA" sz="2000" noProof="0" dirty="0">
              <a:solidFill>
                <a:srgbClr val="FFFF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457200" marR="0" lvl="1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1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__________ …</a:t>
            </a:r>
          </a:p>
          <a:p>
            <a:pPr algn="l">
              <a:spcBef>
                <a:spcPts val="0"/>
              </a:spcBef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       ______ </a:t>
            </a:r>
            <a:r>
              <a:rPr lang="en-US" altLang="en-US" sz="20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0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0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0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000" dirty="0">
              <a:solidFill>
                <a:srgbClr val="FFC000"/>
              </a:solidFill>
              <a:sym typeface="Symbol" panose="05050102010706020507" pitchFamily="18" charset="2"/>
            </a:endParaRPr>
          </a:p>
          <a:p>
            <a:pPr lvl="1" algn="l">
              <a:defRPr/>
            </a:pPr>
            <a:r>
              <a:rPr kumimoji="0" lang="en-US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cs typeface="Times New Roman" panose="02020603050405020304" pitchFamily="18" charset="0"/>
                <a:sym typeface="Symbol" panose="05050102010706020507" pitchFamily="18" charset="2"/>
              </a:rPr>
              <a:t>______ </a:t>
            </a:r>
            <a:r>
              <a:rPr lang="el-GR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0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0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0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0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kumimoji="0" lang="en-CA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C000"/>
              </a:solidFill>
              <a:effectLst/>
              <a:uLnTx/>
              <a:uFillTx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6BFFB07A-DD56-434E-81CA-3C9B24E2D0D9}"/>
              </a:ext>
            </a:extLst>
          </p:cNvPr>
          <p:cNvSpPr/>
          <p:nvPr/>
        </p:nvSpPr>
        <p:spPr>
          <a:xfrm>
            <a:off x="1828800" y="1450555"/>
            <a:ext cx="941283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kumimoji="0" lang="en-CA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kumimoji="0" lang="en-CA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kumimoji="0" lang="el-GR" alt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kumimoji="0" lang="en-US" altLang="en-US" sz="2000" b="0" i="0" u="none" strike="noStrike" kern="120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grpSp>
        <p:nvGrpSpPr>
          <p:cNvPr id="42" name="Group 13">
            <a:extLst>
              <a:ext uri="{FF2B5EF4-FFF2-40B4-BE49-F238E27FC236}">
                <a16:creationId xmlns:a16="http://schemas.microsoft.com/office/drawing/2014/main" id="{5735AB56-5F9A-4264-931C-57C1C1B5EE49}"/>
              </a:ext>
            </a:extLst>
          </p:cNvPr>
          <p:cNvGrpSpPr>
            <a:grpSpLocks/>
          </p:cNvGrpSpPr>
          <p:nvPr/>
        </p:nvGrpSpPr>
        <p:grpSpPr bwMode="auto">
          <a:xfrm>
            <a:off x="8553802" y="5715000"/>
            <a:ext cx="437819" cy="914400"/>
            <a:chOff x="2308" y="1513"/>
            <a:chExt cx="1162" cy="2570"/>
          </a:xfrm>
        </p:grpSpPr>
        <p:grpSp>
          <p:nvGrpSpPr>
            <p:cNvPr id="57" name="Group 14">
              <a:extLst>
                <a:ext uri="{FF2B5EF4-FFF2-40B4-BE49-F238E27FC236}">
                  <a16:creationId xmlns:a16="http://schemas.microsoft.com/office/drawing/2014/main" id="{99F20251-47A4-4340-A97D-BB0F0B6A134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65" name="Freeform 15">
                <a:extLst>
                  <a:ext uri="{FF2B5EF4-FFF2-40B4-BE49-F238E27FC236}">
                    <a16:creationId xmlns:a16="http://schemas.microsoft.com/office/drawing/2014/main" id="{9EFEB9A9-CB5B-4169-ABAA-DA5F6FAC821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6" name="Freeform 16">
                <a:extLst>
                  <a:ext uri="{FF2B5EF4-FFF2-40B4-BE49-F238E27FC236}">
                    <a16:creationId xmlns:a16="http://schemas.microsoft.com/office/drawing/2014/main" id="{E49DC22C-4A2D-4AC5-9413-4588F32BF2A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7" name="Freeform 17">
                <a:extLst>
                  <a:ext uri="{FF2B5EF4-FFF2-40B4-BE49-F238E27FC236}">
                    <a16:creationId xmlns:a16="http://schemas.microsoft.com/office/drawing/2014/main" id="{1E094EDF-86E5-4302-82EE-FA52B40DBB9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8" name="Freeform 18">
                <a:extLst>
                  <a:ext uri="{FF2B5EF4-FFF2-40B4-BE49-F238E27FC236}">
                    <a16:creationId xmlns:a16="http://schemas.microsoft.com/office/drawing/2014/main" id="{43065181-2E6D-4AF4-82C9-4E0B1435898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69" name="Freeform 19">
                <a:extLst>
                  <a:ext uri="{FF2B5EF4-FFF2-40B4-BE49-F238E27FC236}">
                    <a16:creationId xmlns:a16="http://schemas.microsoft.com/office/drawing/2014/main" id="{1F28C992-67BA-4C2C-BACB-87B2AE4ECAE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70" name="Freeform 20">
                <a:extLst>
                  <a:ext uri="{FF2B5EF4-FFF2-40B4-BE49-F238E27FC236}">
                    <a16:creationId xmlns:a16="http://schemas.microsoft.com/office/drawing/2014/main" id="{9F7B4514-DBB7-44CA-B24C-D72DC4926C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58" name="Freeform 21">
              <a:extLst>
                <a:ext uri="{FF2B5EF4-FFF2-40B4-BE49-F238E27FC236}">
                  <a16:creationId xmlns:a16="http://schemas.microsoft.com/office/drawing/2014/main" id="{06D4D8A3-25E2-4ED7-8635-21A254B8CC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9" name="Freeform 22">
              <a:extLst>
                <a:ext uri="{FF2B5EF4-FFF2-40B4-BE49-F238E27FC236}">
                  <a16:creationId xmlns:a16="http://schemas.microsoft.com/office/drawing/2014/main" id="{C6A1C3A9-039E-4BF8-B178-83D1B99B871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60" name="Oval 23">
              <a:extLst>
                <a:ext uri="{FF2B5EF4-FFF2-40B4-BE49-F238E27FC236}">
                  <a16:creationId xmlns:a16="http://schemas.microsoft.com/office/drawing/2014/main" id="{C5C679D1-0E9E-47E2-BA90-E90601C8116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61" name="Oval 24">
              <a:extLst>
                <a:ext uri="{FF2B5EF4-FFF2-40B4-BE49-F238E27FC236}">
                  <a16:creationId xmlns:a16="http://schemas.microsoft.com/office/drawing/2014/main" id="{7CCB6B58-4E1C-4AE4-9C0A-63489F489D1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62" name="Oval 25">
              <a:extLst>
                <a:ext uri="{FF2B5EF4-FFF2-40B4-BE49-F238E27FC236}">
                  <a16:creationId xmlns:a16="http://schemas.microsoft.com/office/drawing/2014/main" id="{ACEB5753-D9D4-4F6F-AAF4-69842D2882A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63" name="Oval 26">
              <a:extLst>
                <a:ext uri="{FF2B5EF4-FFF2-40B4-BE49-F238E27FC236}">
                  <a16:creationId xmlns:a16="http://schemas.microsoft.com/office/drawing/2014/main" id="{560583C1-6028-4A02-BC64-6B9A37A379F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64" name="Oval 27">
              <a:extLst>
                <a:ext uri="{FF2B5EF4-FFF2-40B4-BE49-F238E27FC236}">
                  <a16:creationId xmlns:a16="http://schemas.microsoft.com/office/drawing/2014/main" id="{2655AC6D-5056-4B60-9E53-280AF4AEDAF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71" name="Picture 2" descr="http://www.swordofthespirit.net/bulwark/mosesbush.gif">
            <a:extLst>
              <a:ext uri="{FF2B5EF4-FFF2-40B4-BE49-F238E27FC236}">
                <a16:creationId xmlns:a16="http://schemas.microsoft.com/office/drawing/2014/main" id="{8C8D72E0-D815-4081-80CC-C9FCAF1DF31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88471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2" name="AutoShape 38">
            <a:extLst>
              <a:ext uri="{FF2B5EF4-FFF2-40B4-BE49-F238E27FC236}">
                <a16:creationId xmlns:a16="http://schemas.microsoft.com/office/drawing/2014/main" id="{0B5CBB45-21F6-4DF9-9CF3-22E441113F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02735"/>
            <a:ext cx="2133699" cy="825451"/>
          </a:xfrm>
          <a:prstGeom prst="wedgeRoundRectCallout">
            <a:avLst>
              <a:gd name="adj1" fmla="val -69118"/>
              <a:gd name="adj2" fmla="val -24809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assure you of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x,</a:t>
            </a:r>
            <a:r>
              <a:rPr lang="en-CA" altLang="en-US" sz="2400" dirty="0" err="1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CA" altLang="en-US" sz="2400" dirty="0">
              <a:latin typeface="+mj-lt"/>
            </a:endParaRPr>
          </a:p>
        </p:txBody>
      </p:sp>
      <p:sp>
        <p:nvSpPr>
          <p:cNvPr id="88" name="AutoShape 42">
            <a:extLst>
              <a:ext uri="{FF2B5EF4-FFF2-40B4-BE49-F238E27FC236}">
                <a16:creationId xmlns:a16="http://schemas.microsoft.com/office/drawing/2014/main" id="{8AA8FC08-A0AF-4468-92BB-CC66A46AAC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19799" y="5968328"/>
            <a:ext cx="2488805" cy="519045"/>
          </a:xfrm>
          <a:prstGeom prst="wedgeRoundRectCallout">
            <a:avLst>
              <a:gd name="adj1" fmla="val 45016"/>
              <a:gd name="adj2" fmla="val -7077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 conclude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 err="1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z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6687806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" grpId="0" animBg="1"/>
    </p:bld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609600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is trickier because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not true.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468848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808C6E98-FF49-4379-AAB0-8614B586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209800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30193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5BB5163-0BF1-4B58-884E-057284E1E20B}"/>
              </a:ext>
            </a:extLst>
          </p:cNvPr>
          <p:cNvSpPr/>
          <p:nvPr/>
        </p:nvSpPr>
        <p:spPr>
          <a:xfrm>
            <a:off x="217714" y="4438471"/>
            <a:ext cx="3439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2692D-1FDD-4B41-9761-BC4A6F30EE50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39638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2A038-E32D-4B64-97DF-80167B555564}"/>
              </a:ext>
            </a:extLst>
          </p:cNvPr>
          <p:cNvSpPr>
            <a:spLocks/>
          </p:cNvSpPr>
          <p:nvPr/>
        </p:nvSpPr>
        <p:spPr>
          <a:xfrm>
            <a:off x="4648211" y="4438471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18D6B-1D7E-4C70-BAF3-F373E86C48D2}"/>
              </a:ext>
            </a:extLst>
          </p:cNvPr>
          <p:cNvSpPr/>
          <p:nvPr/>
        </p:nvSpPr>
        <p:spPr>
          <a:xfrm>
            <a:off x="4134176" y="5053884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BDFF22-596C-4C84-BD96-A7FC1C00CB5C}"/>
              </a:ext>
            </a:extLst>
          </p:cNvPr>
          <p:cNvSpPr/>
          <p:nvPr/>
        </p:nvSpPr>
        <p:spPr>
          <a:xfrm>
            <a:off x="-76200" y="3717968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89D83A2D-0433-43AE-B570-071E82201C93}"/>
              </a:ext>
            </a:extLst>
          </p:cNvPr>
          <p:cNvSpPr/>
          <p:nvPr/>
        </p:nvSpPr>
        <p:spPr>
          <a:xfrm>
            <a:off x="4346847" y="3709116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" name="AutoShape 35">
            <a:extLst>
              <a:ext uri="{FF2B5EF4-FFF2-40B4-BE49-F238E27FC236}">
                <a16:creationId xmlns:a16="http://schemas.microsoft.com/office/drawing/2014/main" id="{F91D78A8-56A1-4C31-93E1-8EA61417B2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940" y="5819367"/>
            <a:ext cx="2295460" cy="513003"/>
          </a:xfrm>
          <a:prstGeom prst="wedgeRoundRectCallout">
            <a:avLst>
              <a:gd name="adj1" fmla="val 53410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Not much to say</a:t>
            </a:r>
          </a:p>
        </p:txBody>
      </p:sp>
      <p:grpSp>
        <p:nvGrpSpPr>
          <p:cNvPr id="14" name="Group 28">
            <a:extLst>
              <a:ext uri="{FF2B5EF4-FFF2-40B4-BE49-F238E27FC236}">
                <a16:creationId xmlns:a16="http://schemas.microsoft.com/office/drawing/2014/main" id="{69A72F14-9D0D-49A4-8C62-22BA353E365F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29070"/>
            <a:ext cx="590227" cy="1200330"/>
            <a:chOff x="2593" y="768"/>
            <a:chExt cx="849" cy="1475"/>
          </a:xfrm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85719526-3F76-4845-A188-19CD27A640C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66D1BBBA-051D-43F3-83AC-EA8B351E45A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E8D1A2D4-E62D-40F6-8480-60B3F8035B42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8A75F4A7-9C8F-46CF-A71C-6147C2905A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7B53E9AB-DD88-47D4-BD68-CE38025F3064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4ACB1CAA-EA0F-4809-95D7-492E028929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BEC3CA76-37A2-4D53-9701-A4214E42FC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36">
              <a:extLst>
                <a:ext uri="{FF2B5EF4-FFF2-40B4-BE49-F238E27FC236}">
                  <a16:creationId xmlns:a16="http://schemas.microsoft.com/office/drawing/2014/main" id="{8D51D499-F03C-4371-A9FD-A179FFE2B82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id="{9C48AD37-8098-46F6-BF5E-11B311B770A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8">
                <a:extLst>
                  <a:ext uri="{FF2B5EF4-FFF2-40B4-BE49-F238E27FC236}">
                    <a16:creationId xmlns:a16="http://schemas.microsoft.com/office/drawing/2014/main" id="{70292CAF-6BB2-49A7-B64A-5073471884B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2671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is trickier because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not true.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Cannot be done for fixed 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808C6E98-FF49-4379-AAB0-8614B586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5BB5163-0BF1-4B58-884E-057284E1E20B}"/>
              </a:ext>
            </a:extLst>
          </p:cNvPr>
          <p:cNvSpPr/>
          <p:nvPr/>
        </p:nvSpPr>
        <p:spPr>
          <a:xfrm>
            <a:off x="217714" y="4426823"/>
            <a:ext cx="343988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                        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2692D-1FDD-4B41-9761-BC4A6F30EE50}"/>
              </a:ext>
            </a:extLst>
          </p:cNvPr>
          <p:cNvCxnSpPr>
            <a:cxnSpLocks/>
          </p:cNvCxnSpPr>
          <p:nvPr/>
        </p:nvCxnSpPr>
        <p:spPr bwMode="auto">
          <a:xfrm>
            <a:off x="4419600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2A038-E32D-4B64-97DF-80167B555564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     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18D6B-1D7E-4C70-BAF3-F373E86C48D2}"/>
              </a:ext>
            </a:extLst>
          </p:cNvPr>
          <p:cNvSpPr/>
          <p:nvPr/>
        </p:nvSpPr>
        <p:spPr>
          <a:xfrm>
            <a:off x="4134176" y="5055256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1CB02C-7C51-4B81-99AF-A0A41A13C8EE}"/>
              </a:ext>
            </a:extLst>
          </p:cNvPr>
          <p:cNvCxnSpPr/>
          <p:nvPr/>
        </p:nvCxnSpPr>
        <p:spPr bwMode="auto">
          <a:xfrm flipV="1">
            <a:off x="4267200" y="5213775"/>
            <a:ext cx="304800" cy="369106"/>
          </a:xfrm>
          <a:prstGeom prst="line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5" name="Rectangle 14">
            <a:extLst>
              <a:ext uri="{FF2B5EF4-FFF2-40B4-BE49-F238E27FC236}">
                <a16:creationId xmlns:a16="http://schemas.microsoft.com/office/drawing/2014/main" id="{A9DF4AD2-8728-410C-A014-6401F49605EB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DD4FAB7-A2CF-46D9-B44A-19B0DC8401A9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4" name="AutoShape 35">
            <a:extLst>
              <a:ext uri="{FF2B5EF4-FFF2-40B4-BE49-F238E27FC236}">
                <a16:creationId xmlns:a16="http://schemas.microsoft.com/office/drawing/2014/main" id="{E6D4E6E7-729F-4A9E-8331-F6288C1DA1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19546" y="5683032"/>
            <a:ext cx="4886254" cy="422672"/>
          </a:xfrm>
          <a:prstGeom prst="wedgeRoundRectCallout">
            <a:avLst>
              <a:gd name="adj1" fmla="val 51166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In the game, I provide a value for 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sz="2400" dirty="0"/>
          </a:p>
        </p:txBody>
      </p:sp>
      <p:grpSp>
        <p:nvGrpSpPr>
          <p:cNvPr id="17" name="Group 28">
            <a:extLst>
              <a:ext uri="{FF2B5EF4-FFF2-40B4-BE49-F238E27FC236}">
                <a16:creationId xmlns:a16="http://schemas.microsoft.com/office/drawing/2014/main" id="{3461C1D0-2A74-4BAC-A189-74940CB63D9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04668"/>
            <a:ext cx="590227" cy="1200330"/>
            <a:chOff x="2593" y="768"/>
            <a:chExt cx="849" cy="1475"/>
          </a:xfrm>
        </p:grpSpPr>
        <p:sp>
          <p:nvSpPr>
            <p:cNvPr id="18" name="Freeform 29">
              <a:extLst>
                <a:ext uri="{FF2B5EF4-FFF2-40B4-BE49-F238E27FC236}">
                  <a16:creationId xmlns:a16="http://schemas.microsoft.com/office/drawing/2014/main" id="{926E81E3-F7B5-4DBD-A7BB-E21C8A007651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0">
              <a:extLst>
                <a:ext uri="{FF2B5EF4-FFF2-40B4-BE49-F238E27FC236}">
                  <a16:creationId xmlns:a16="http://schemas.microsoft.com/office/drawing/2014/main" id="{29F0CBFE-BFAD-48A1-8574-7E30FD36F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1">
              <a:extLst>
                <a:ext uri="{FF2B5EF4-FFF2-40B4-BE49-F238E27FC236}">
                  <a16:creationId xmlns:a16="http://schemas.microsoft.com/office/drawing/2014/main" id="{705B2F56-8B53-4AD6-997D-3339226AD6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2">
              <a:extLst>
                <a:ext uri="{FF2B5EF4-FFF2-40B4-BE49-F238E27FC236}">
                  <a16:creationId xmlns:a16="http://schemas.microsoft.com/office/drawing/2014/main" id="{F0EFC7B8-6C0A-4745-A872-B55DB75856CB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3">
              <a:extLst>
                <a:ext uri="{FF2B5EF4-FFF2-40B4-BE49-F238E27FC236}">
                  <a16:creationId xmlns:a16="http://schemas.microsoft.com/office/drawing/2014/main" id="{71AD7F01-59BA-4164-B259-C436F77CA888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4">
              <a:extLst>
                <a:ext uri="{FF2B5EF4-FFF2-40B4-BE49-F238E27FC236}">
                  <a16:creationId xmlns:a16="http://schemas.microsoft.com/office/drawing/2014/main" id="{A7AC56CF-13F0-42A2-B2EF-BE1D1E38141E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5">
              <a:extLst>
                <a:ext uri="{FF2B5EF4-FFF2-40B4-BE49-F238E27FC236}">
                  <a16:creationId xmlns:a16="http://schemas.microsoft.com/office/drawing/2014/main" id="{F5C8F80A-09FE-4C11-A32F-E4FB7FC82629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5" name="Group 36">
              <a:extLst>
                <a:ext uri="{FF2B5EF4-FFF2-40B4-BE49-F238E27FC236}">
                  <a16:creationId xmlns:a16="http://schemas.microsoft.com/office/drawing/2014/main" id="{AE787E16-C687-4D60-98F5-463F4D10AF2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6" name="Freeform 37">
                <a:extLst>
                  <a:ext uri="{FF2B5EF4-FFF2-40B4-BE49-F238E27FC236}">
                    <a16:creationId xmlns:a16="http://schemas.microsoft.com/office/drawing/2014/main" id="{6410E8BD-E5DD-4614-8CA4-E28CA229C37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38">
                <a:extLst>
                  <a:ext uri="{FF2B5EF4-FFF2-40B4-BE49-F238E27FC236}">
                    <a16:creationId xmlns:a16="http://schemas.microsoft.com/office/drawing/2014/main" id="{E643B2FA-42A4-4568-9EC2-21F7625A57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8" name="Picture 2" descr="http://www.swordofthespirit.net/bulwark/mosesbush.gif">
            <a:extLst>
              <a:ext uri="{FF2B5EF4-FFF2-40B4-BE49-F238E27FC236}">
                <a16:creationId xmlns:a16="http://schemas.microsoft.com/office/drawing/2014/main" id="{B5ABCCA2-6FD4-41F0-B335-EC4F7F0DED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89685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AutoShape 38">
            <a:extLst>
              <a:ext uri="{FF2B5EF4-FFF2-40B4-BE49-F238E27FC236}">
                <a16:creationId xmlns:a16="http://schemas.microsoft.com/office/drawing/2014/main" id="{CCD92E7A-07B0-44F9-907B-0DCEFC214A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5803949"/>
            <a:ext cx="2175741" cy="825451"/>
          </a:xfrm>
          <a:prstGeom prst="wedgeRoundRectCallout">
            <a:avLst>
              <a:gd name="adj1" fmla="val -69118"/>
              <a:gd name="adj2" fmla="val -24809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Sorry, I only know about 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latin typeface="+mj-lt"/>
              </a:rPr>
              <a:t>. </a:t>
            </a:r>
            <a:endParaRPr lang="en-CA" altLang="en-US" sz="2400" dirty="0">
              <a:latin typeface="+mj-lt"/>
            </a:endParaRPr>
          </a:p>
        </p:txBody>
      </p:sp>
      <p:sp>
        <p:nvSpPr>
          <p:cNvPr id="30" name="AutoShape 42">
            <a:extLst>
              <a:ext uri="{FF2B5EF4-FFF2-40B4-BE49-F238E27FC236}">
                <a16:creationId xmlns:a16="http://schemas.microsoft.com/office/drawing/2014/main" id="{D384C7C9-B263-49E8-987A-A2C377DF5C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10" y="6154588"/>
            <a:ext cx="3657589" cy="459692"/>
          </a:xfrm>
          <a:prstGeom prst="wedgeRoundRectCallout">
            <a:avLst>
              <a:gd name="adj1" fmla="val 45016"/>
              <a:gd name="adj2" fmla="val -70778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Say oracle tell me about 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31" name="Group 13">
            <a:extLst>
              <a:ext uri="{FF2B5EF4-FFF2-40B4-BE49-F238E27FC236}">
                <a16:creationId xmlns:a16="http://schemas.microsoft.com/office/drawing/2014/main" id="{C64CD223-14C1-43C9-AA80-C1A3DB0DBFDC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53468"/>
            <a:ext cx="437819" cy="914400"/>
            <a:chOff x="2308" y="1513"/>
            <a:chExt cx="1162" cy="2570"/>
          </a:xfrm>
        </p:grpSpPr>
        <p:grpSp>
          <p:nvGrpSpPr>
            <p:cNvPr id="32" name="Group 14">
              <a:extLst>
                <a:ext uri="{FF2B5EF4-FFF2-40B4-BE49-F238E27FC236}">
                  <a16:creationId xmlns:a16="http://schemas.microsoft.com/office/drawing/2014/main" id="{AFA7B791-508D-4E5E-8977-730C347B85A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1" name="Freeform 15">
                <a:extLst>
                  <a:ext uri="{FF2B5EF4-FFF2-40B4-BE49-F238E27FC236}">
                    <a16:creationId xmlns:a16="http://schemas.microsoft.com/office/drawing/2014/main" id="{36E303C1-F9A5-44DF-ADA6-57598350ED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6">
                <a:extLst>
                  <a:ext uri="{FF2B5EF4-FFF2-40B4-BE49-F238E27FC236}">
                    <a16:creationId xmlns:a16="http://schemas.microsoft.com/office/drawing/2014/main" id="{CE3CDDF3-6C9C-4F60-897C-F952A2205F9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7">
                <a:extLst>
                  <a:ext uri="{FF2B5EF4-FFF2-40B4-BE49-F238E27FC236}">
                    <a16:creationId xmlns:a16="http://schemas.microsoft.com/office/drawing/2014/main" id="{A37AC44D-778D-4E16-B9B8-D38E88D529A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8">
                <a:extLst>
                  <a:ext uri="{FF2B5EF4-FFF2-40B4-BE49-F238E27FC236}">
                    <a16:creationId xmlns:a16="http://schemas.microsoft.com/office/drawing/2014/main" id="{4D859CFE-0FB1-4C3C-A18B-8286819FC7E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9">
                <a:extLst>
                  <a:ext uri="{FF2B5EF4-FFF2-40B4-BE49-F238E27FC236}">
                    <a16:creationId xmlns:a16="http://schemas.microsoft.com/office/drawing/2014/main" id="{AC5C74B0-CE45-4250-9B51-B469D6206735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20">
                <a:extLst>
                  <a:ext uri="{FF2B5EF4-FFF2-40B4-BE49-F238E27FC236}">
                    <a16:creationId xmlns:a16="http://schemas.microsoft.com/office/drawing/2014/main" id="{18568F90-167C-444D-926C-07BCE28C0B4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3" name="Freeform 21">
              <a:extLst>
                <a:ext uri="{FF2B5EF4-FFF2-40B4-BE49-F238E27FC236}">
                  <a16:creationId xmlns:a16="http://schemas.microsoft.com/office/drawing/2014/main" id="{68593026-8AD1-42A3-AEE5-2FC62F793BAA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Freeform 22">
              <a:extLst>
                <a:ext uri="{FF2B5EF4-FFF2-40B4-BE49-F238E27FC236}">
                  <a16:creationId xmlns:a16="http://schemas.microsoft.com/office/drawing/2014/main" id="{E08082BC-4F91-4ECA-A1F6-C31BE03082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Oval 23">
              <a:extLst>
                <a:ext uri="{FF2B5EF4-FFF2-40B4-BE49-F238E27FC236}">
                  <a16:creationId xmlns:a16="http://schemas.microsoft.com/office/drawing/2014/main" id="{0B77D8DF-4857-40EF-BBED-D15DF494645F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" name="Oval 24">
              <a:extLst>
                <a:ext uri="{FF2B5EF4-FFF2-40B4-BE49-F238E27FC236}">
                  <a16:creationId xmlns:a16="http://schemas.microsoft.com/office/drawing/2014/main" id="{F4EF7FAD-624B-4662-A222-FBBA794CDCA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7" name="Oval 25">
              <a:extLst>
                <a:ext uri="{FF2B5EF4-FFF2-40B4-BE49-F238E27FC236}">
                  <a16:creationId xmlns:a16="http://schemas.microsoft.com/office/drawing/2014/main" id="{F44A0CCE-6C04-402C-90A5-EFDC12C8D9B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" name="Oval 26">
              <a:extLst>
                <a:ext uri="{FF2B5EF4-FFF2-40B4-BE49-F238E27FC236}">
                  <a16:creationId xmlns:a16="http://schemas.microsoft.com/office/drawing/2014/main" id="{35B8F70A-980A-43A4-B56E-FDA6D386B4C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" name="Oval 27">
              <a:extLst>
                <a:ext uri="{FF2B5EF4-FFF2-40B4-BE49-F238E27FC236}">
                  <a16:creationId xmlns:a16="http://schemas.microsoft.com/office/drawing/2014/main" id="{3FFCDEB2-9954-48B2-A1B6-FAB59820C47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286467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4" grpId="0" animBg="1"/>
      <p:bldP spid="29" grpId="0" animBg="1"/>
      <p:bldP spid="30" grpId="0" animBg="1"/>
    </p:bld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is trickier because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not true.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Cannot be done for fixed 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808C6E98-FF49-4379-AAB0-8614B586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5BB5163-0BF1-4B58-884E-057284E1E20B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</a:rPr>
              <a:t>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2692D-1FDD-4B41-9761-BC4A6F30EE50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2A038-E32D-4B64-97DF-80167B555564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["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18D6B-1D7E-4C70-BAF3-F373E86C48D2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1CB02C-7C51-4B81-99AF-A0A41A13C8EE}"/>
              </a:ext>
            </a:extLst>
          </p:cNvPr>
          <p:cNvCxnSpPr/>
          <p:nvPr/>
        </p:nvCxnSpPr>
        <p:spPr bwMode="auto">
          <a:xfrm flipV="1">
            <a:off x="4095424" y="5226654"/>
            <a:ext cx="304800" cy="369106"/>
          </a:xfrm>
          <a:prstGeom prst="line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E0040DA-795F-452B-AC59-DEB4334911DD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0699E-A248-4DEC-A785-38BA1146803F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AutoShape 35">
            <a:extLst>
              <a:ext uri="{FF2B5EF4-FFF2-40B4-BE49-F238E27FC236}">
                <a16:creationId xmlns:a16="http://schemas.microsoft.com/office/drawing/2014/main" id="{FE790CDC-2BAB-4AFB-8D74-39DC43E3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6" y="5794965"/>
            <a:ext cx="5181594" cy="825451"/>
          </a:xfrm>
          <a:prstGeom prst="wedgeRoundRectCallout">
            <a:avLst>
              <a:gd name="adj1" fmla="val 51166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In the game, I provide a values for 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/>
            </a:r>
            <a:br>
              <a:rPr lang="en-US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</a:br>
            <a:r>
              <a:rPr 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and assure you of 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US" sz="2400" dirty="0"/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8E72B599-76AD-4161-BED4-3896F9F81ED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04668"/>
            <a:ext cx="590227" cy="1200330"/>
            <a:chOff x="2593" y="768"/>
            <a:chExt cx="849" cy="1475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CC33CC28-0DCC-4E8A-A29A-FC91989E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189DA06F-0A0D-4715-8A9F-8FF3A87D6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435ADD22-270A-4B9E-8CD6-208A6388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F6A8A610-AECA-4B92-8CDC-83224831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A7FF467-CE89-42DC-885B-18D7FC07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48BE0BA1-2D08-47A6-A936-A740821E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296328CB-07F5-4179-9873-230207FB2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89D0A620-6D7C-47A5-BB82-F4857677B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FE6E1D2B-D477-482C-8C3C-F12F14762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08BB53D7-7A90-4BB3-BFD5-ADFB563DC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9" name="Picture 2" descr="http://www.swordofthespirit.net/bulwark/mosesbush.gif">
            <a:extLst>
              <a:ext uri="{FF2B5EF4-FFF2-40B4-BE49-F238E27FC236}">
                <a16:creationId xmlns:a16="http://schemas.microsoft.com/office/drawing/2014/main" id="{045E0078-7B7F-433F-AFA2-72C5E7AC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89685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38">
            <a:extLst>
              <a:ext uri="{FF2B5EF4-FFF2-40B4-BE49-F238E27FC236}">
                <a16:creationId xmlns:a16="http://schemas.microsoft.com/office/drawing/2014/main" id="{9E4EB12E-72C8-4AF9-9D36-D49F7745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1981" y="5803949"/>
            <a:ext cx="1954619" cy="901651"/>
          </a:xfrm>
          <a:prstGeom prst="wedgeRoundRectCallout">
            <a:avLst>
              <a:gd name="adj1" fmla="val -69118"/>
              <a:gd name="adj2" fmla="val -24809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assure you of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CA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004719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  <p:bldP spid="30" grpId="0" animBg="1"/>
    </p:bld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is trickier because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not true.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Cannot be done for fixed 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808C6E98-FF49-4379-AAB0-8614B586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5BB5163-0BF1-4B58-884E-057284E1E20B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</a:rPr>
              <a:t>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2692D-1FDD-4B41-9761-BC4A6F30EE50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2A038-E32D-4B64-97DF-80167B555564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["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18D6B-1D7E-4C70-BAF3-F373E86C48D2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1CB02C-7C51-4B81-99AF-A0A41A13C8EE}"/>
              </a:ext>
            </a:extLst>
          </p:cNvPr>
          <p:cNvCxnSpPr/>
          <p:nvPr/>
        </p:nvCxnSpPr>
        <p:spPr bwMode="auto">
          <a:xfrm flipV="1">
            <a:off x="4095424" y="5226654"/>
            <a:ext cx="304800" cy="369106"/>
          </a:xfrm>
          <a:prstGeom prst="line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E0040DA-795F-452B-AC59-DEB4334911DD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0699E-A248-4DEC-A785-38BA1146803F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pic>
        <p:nvPicPr>
          <p:cNvPr id="29" name="Picture 2" descr="http://www.swordofthespirit.net/bulwark/mosesbush.gif">
            <a:extLst>
              <a:ext uri="{FF2B5EF4-FFF2-40B4-BE49-F238E27FC236}">
                <a16:creationId xmlns:a16="http://schemas.microsoft.com/office/drawing/2014/main" id="{045E0078-7B7F-433F-AFA2-72C5E7AC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" name="AutoShape 38">
            <a:extLst>
              <a:ext uri="{FF2B5EF4-FFF2-40B4-BE49-F238E27FC236}">
                <a16:creationId xmlns:a16="http://schemas.microsoft.com/office/drawing/2014/main" id="{9E4EB12E-72C8-4AF9-9D36-D49F774506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01" y="5772467"/>
            <a:ext cx="2133699" cy="825451"/>
          </a:xfrm>
          <a:prstGeom prst="wedgeRoundRectCallout">
            <a:avLst>
              <a:gd name="adj1" fmla="val -69118"/>
              <a:gd name="adj2" fmla="val -24809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assure you of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).</a:t>
            </a:r>
            <a:endParaRPr lang="en-CA" altLang="en-US" sz="2400" dirty="0">
              <a:latin typeface="+mj-lt"/>
            </a:endParaRPr>
          </a:p>
        </p:txBody>
      </p:sp>
      <p:sp>
        <p:nvSpPr>
          <p:cNvPr id="31" name="AutoShape 42">
            <a:extLst>
              <a:ext uri="{FF2B5EF4-FFF2-40B4-BE49-F238E27FC236}">
                <a16:creationId xmlns:a16="http://schemas.microsoft.com/office/drawing/2014/main" id="{ED78585D-89A0-4AA6-8AC8-08017A5985FF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48210" y="5803949"/>
            <a:ext cx="3741643" cy="825451"/>
          </a:xfrm>
          <a:prstGeom prst="wedgeRoundRectCallout">
            <a:avLst>
              <a:gd name="adj1" fmla="val 53277"/>
              <a:gd name="adj2" fmla="val -2709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Oops. That does </a:t>
            </a:r>
            <a:r>
              <a:rPr lang="en-US" altLang="en-US" sz="2400" dirty="0">
                <a:solidFill>
                  <a:srgbClr val="FF0000"/>
                </a:solidFill>
              </a:rPr>
              <a:t>not</a:t>
            </a:r>
            <a:r>
              <a:rPr lang="en-US" altLang="en-US" sz="2400" dirty="0"/>
              <a:t> tell me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/>
          </a:p>
          <a:p>
            <a:pPr algn="ctr" eaLnBrk="1" hangingPunct="1">
              <a:spcBef>
                <a:spcPct val="0"/>
              </a:spcBef>
              <a:buFontTx/>
              <a:buNone/>
            </a:pP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32" name="Group 13">
            <a:extLst>
              <a:ext uri="{FF2B5EF4-FFF2-40B4-BE49-F238E27FC236}">
                <a16:creationId xmlns:a16="http://schemas.microsoft.com/office/drawing/2014/main" id="{5E9DE147-06FB-4D94-8F6A-A5DB6E508E92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21986"/>
            <a:ext cx="437819" cy="914400"/>
            <a:chOff x="2308" y="1513"/>
            <a:chExt cx="1162" cy="2570"/>
          </a:xfrm>
        </p:grpSpPr>
        <p:grpSp>
          <p:nvGrpSpPr>
            <p:cNvPr id="33" name="Group 14">
              <a:extLst>
                <a:ext uri="{FF2B5EF4-FFF2-40B4-BE49-F238E27FC236}">
                  <a16:creationId xmlns:a16="http://schemas.microsoft.com/office/drawing/2014/main" id="{9B4534EE-D151-4DD2-B3C7-356AB222D37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2" name="Freeform 15">
                <a:extLst>
                  <a:ext uri="{FF2B5EF4-FFF2-40B4-BE49-F238E27FC236}">
                    <a16:creationId xmlns:a16="http://schemas.microsoft.com/office/drawing/2014/main" id="{2307339B-FB06-472A-860D-DC022070BA2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6">
                <a:extLst>
                  <a:ext uri="{FF2B5EF4-FFF2-40B4-BE49-F238E27FC236}">
                    <a16:creationId xmlns:a16="http://schemas.microsoft.com/office/drawing/2014/main" id="{B1EDF1C1-AEFF-445F-B48D-9189CD8B72D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7">
                <a:extLst>
                  <a:ext uri="{FF2B5EF4-FFF2-40B4-BE49-F238E27FC236}">
                    <a16:creationId xmlns:a16="http://schemas.microsoft.com/office/drawing/2014/main" id="{48C41A0A-15DB-45F2-8F52-2E1191146D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18">
                <a:extLst>
                  <a:ext uri="{FF2B5EF4-FFF2-40B4-BE49-F238E27FC236}">
                    <a16:creationId xmlns:a16="http://schemas.microsoft.com/office/drawing/2014/main" id="{82F2C3D0-3D49-4123-9C7A-BEC7436C3F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6" name="Freeform 19">
                <a:extLst>
                  <a:ext uri="{FF2B5EF4-FFF2-40B4-BE49-F238E27FC236}">
                    <a16:creationId xmlns:a16="http://schemas.microsoft.com/office/drawing/2014/main" id="{43CA416D-D116-4DCD-939B-374C77C1CC4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7" name="Freeform 20">
                <a:extLst>
                  <a:ext uri="{FF2B5EF4-FFF2-40B4-BE49-F238E27FC236}">
                    <a16:creationId xmlns:a16="http://schemas.microsoft.com/office/drawing/2014/main" id="{6C338E24-E0D2-4220-82A2-F9CCAC699D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4" name="Freeform 21">
              <a:extLst>
                <a:ext uri="{FF2B5EF4-FFF2-40B4-BE49-F238E27FC236}">
                  <a16:creationId xmlns:a16="http://schemas.microsoft.com/office/drawing/2014/main" id="{3403A65B-AE48-4114-A5E9-B1E99D7E2B53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22">
              <a:extLst>
                <a:ext uri="{FF2B5EF4-FFF2-40B4-BE49-F238E27FC236}">
                  <a16:creationId xmlns:a16="http://schemas.microsoft.com/office/drawing/2014/main" id="{3605CE13-B430-4FA5-B86E-95868BC7176B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Oval 23">
              <a:extLst>
                <a:ext uri="{FF2B5EF4-FFF2-40B4-BE49-F238E27FC236}">
                  <a16:creationId xmlns:a16="http://schemas.microsoft.com/office/drawing/2014/main" id="{FAEBE35E-310A-4E02-9B0A-D00EB79133AE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7" name="Oval 24">
              <a:extLst>
                <a:ext uri="{FF2B5EF4-FFF2-40B4-BE49-F238E27FC236}">
                  <a16:creationId xmlns:a16="http://schemas.microsoft.com/office/drawing/2014/main" id="{7AB31959-E082-40FF-9600-A616CDD45BA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" name="Oval 25">
              <a:extLst>
                <a:ext uri="{FF2B5EF4-FFF2-40B4-BE49-F238E27FC236}">
                  <a16:creationId xmlns:a16="http://schemas.microsoft.com/office/drawing/2014/main" id="{6CE5B6ED-52E4-4151-8B79-F524E2A8878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0" name="Oval 26">
              <a:extLst>
                <a:ext uri="{FF2B5EF4-FFF2-40B4-BE49-F238E27FC236}">
                  <a16:creationId xmlns:a16="http://schemas.microsoft.com/office/drawing/2014/main" id="{926CC695-089E-4E10-9ED1-86BDEC96B33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1" name="Oval 27">
              <a:extLst>
                <a:ext uri="{FF2B5EF4-FFF2-40B4-BE49-F238E27FC236}">
                  <a16:creationId xmlns:a16="http://schemas.microsoft.com/office/drawing/2014/main" id="{BBFF3D90-9E9E-42BD-A237-C6B5A3195C5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1080172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</p:bld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":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This is trickier because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not true.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Cannot be done for fixed </a:t>
            </a:r>
            <a:r>
              <a:rPr lang="en-CA" sz="2400" dirty="0">
                <a:solidFill>
                  <a:srgbClr val="FF00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00FF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or 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808C6E98-FF49-4379-AAB0-8614B586BF8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DE04E49-C99D-4EEF-B185-A9C3A43522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5BB5163-0BF1-4B58-884E-057284E1E20B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</a:rPr>
              <a:t>___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8AA2692D-1FDD-4B41-9761-BC4A6F30EE50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52D2A038-E32D-4B64-97DF-80167B555564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___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FF00"/>
                </a:solidFill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00FF"/>
                </a:solidFill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[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FF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FF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["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)]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] 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1F18D6B-1D7E-4C70-BAF3-F373E86C48D2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cxnSp>
        <p:nvCxnSpPr>
          <p:cNvPr id="3" name="Straight Connector 2">
            <a:extLst>
              <a:ext uri="{FF2B5EF4-FFF2-40B4-BE49-F238E27FC236}">
                <a16:creationId xmlns:a16="http://schemas.microsoft.com/office/drawing/2014/main" id="{051CB02C-7C51-4B81-99AF-A0A41A13C8EE}"/>
              </a:ext>
            </a:extLst>
          </p:cNvPr>
          <p:cNvCxnSpPr/>
          <p:nvPr/>
        </p:nvCxnSpPr>
        <p:spPr bwMode="auto">
          <a:xfrm flipV="1">
            <a:off x="4095424" y="5226654"/>
            <a:ext cx="304800" cy="369106"/>
          </a:xfrm>
          <a:prstGeom prst="line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AE0040DA-795F-452B-AC59-DEB4334911DD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8780699E-A248-4DEC-A785-38BA1146803F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AutoShape 35">
            <a:extLst>
              <a:ext uri="{FF2B5EF4-FFF2-40B4-BE49-F238E27FC236}">
                <a16:creationId xmlns:a16="http://schemas.microsoft.com/office/drawing/2014/main" id="{FE790CDC-2BAB-4AFB-8D74-39DC43E3D7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588" y="5549733"/>
            <a:ext cx="6517612" cy="1613067"/>
          </a:xfrm>
          <a:prstGeom prst="wedgeRoundRectCallout">
            <a:avLst>
              <a:gd name="adj1" fmla="val 51166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CA" sz="2400" dirty="0"/>
              <a:t>A model in which it is not true is as follows.</a:t>
            </a:r>
          </a:p>
          <a:p>
            <a:pPr algn="ctr">
              <a:buNone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(0)</a:t>
            </a:r>
            <a:r>
              <a:rPr lang="en-CA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=F</a:t>
            </a:r>
            <a:r>
              <a:rPr lang="en-CA" altLang="en-US" sz="2400" dirty="0">
                <a:sym typeface="Symbol" panose="05050102010706020507" pitchFamily="18" charset="2"/>
              </a:rPr>
              <a:t> and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(1)</a:t>
            </a:r>
            <a:r>
              <a:rPr lang="en-CA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=T. </a:t>
            </a:r>
          </a:p>
          <a:p>
            <a:pPr algn="ctr">
              <a:spcBef>
                <a:spcPts val="0"/>
              </a:spcBef>
              <a:buNone/>
            </a:pPr>
            <a:r>
              <a:rPr lang="en-CA" sz="2400" dirty="0">
                <a:sym typeface="Symbol" panose="05050102010706020507" pitchFamily="18" charset="2"/>
              </a:rPr>
              <a:t>Hence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but </a:t>
            </a:r>
            <a:r>
              <a:rPr lang="el-GR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n-CA" altLang="en-US" sz="2400" dirty="0" smtClean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β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(1)) </a:t>
            </a:r>
            <a:endParaRPr lang="en-US" sz="2400" dirty="0">
              <a:solidFill>
                <a:srgbClr val="FFC000"/>
              </a:solidFill>
            </a:endParaRPr>
          </a:p>
        </p:txBody>
      </p:sp>
      <p:grpSp>
        <p:nvGrpSpPr>
          <p:cNvPr id="18" name="Group 28">
            <a:extLst>
              <a:ext uri="{FF2B5EF4-FFF2-40B4-BE49-F238E27FC236}">
                <a16:creationId xmlns:a16="http://schemas.microsoft.com/office/drawing/2014/main" id="{8E72B599-76AD-4161-BED4-3896F9F81ED3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04668"/>
            <a:ext cx="590227" cy="1200330"/>
            <a:chOff x="2593" y="768"/>
            <a:chExt cx="849" cy="1475"/>
          </a:xfrm>
        </p:grpSpPr>
        <p:sp>
          <p:nvSpPr>
            <p:cNvPr id="19" name="Freeform 29">
              <a:extLst>
                <a:ext uri="{FF2B5EF4-FFF2-40B4-BE49-F238E27FC236}">
                  <a16:creationId xmlns:a16="http://schemas.microsoft.com/office/drawing/2014/main" id="{CC33CC28-0DCC-4E8A-A29A-FC91989EA836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0">
              <a:extLst>
                <a:ext uri="{FF2B5EF4-FFF2-40B4-BE49-F238E27FC236}">
                  <a16:creationId xmlns:a16="http://schemas.microsoft.com/office/drawing/2014/main" id="{189DA06F-0A0D-4715-8A9F-8FF3A87D642C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1">
              <a:extLst>
                <a:ext uri="{FF2B5EF4-FFF2-40B4-BE49-F238E27FC236}">
                  <a16:creationId xmlns:a16="http://schemas.microsoft.com/office/drawing/2014/main" id="{435ADD22-270A-4B9E-8CD6-208A6388F0B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2">
              <a:extLst>
                <a:ext uri="{FF2B5EF4-FFF2-40B4-BE49-F238E27FC236}">
                  <a16:creationId xmlns:a16="http://schemas.microsoft.com/office/drawing/2014/main" id="{F6A8A610-AECA-4B92-8CDC-832248317772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3">
              <a:extLst>
                <a:ext uri="{FF2B5EF4-FFF2-40B4-BE49-F238E27FC236}">
                  <a16:creationId xmlns:a16="http://schemas.microsoft.com/office/drawing/2014/main" id="{EA7FF467-CE89-42DC-885B-18D7FC07C177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Freeform 34">
              <a:extLst>
                <a:ext uri="{FF2B5EF4-FFF2-40B4-BE49-F238E27FC236}">
                  <a16:creationId xmlns:a16="http://schemas.microsoft.com/office/drawing/2014/main" id="{48BE0BA1-2D08-47A6-A936-A740821E6D9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5" name="Freeform 35">
              <a:extLst>
                <a:ext uri="{FF2B5EF4-FFF2-40B4-BE49-F238E27FC236}">
                  <a16:creationId xmlns:a16="http://schemas.microsoft.com/office/drawing/2014/main" id="{296328CB-07F5-4179-9873-230207FB2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6" name="Group 36">
              <a:extLst>
                <a:ext uri="{FF2B5EF4-FFF2-40B4-BE49-F238E27FC236}">
                  <a16:creationId xmlns:a16="http://schemas.microsoft.com/office/drawing/2014/main" id="{89D0A620-6D7C-47A5-BB82-F4857677BDD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7" name="Freeform 37">
                <a:extLst>
                  <a:ext uri="{FF2B5EF4-FFF2-40B4-BE49-F238E27FC236}">
                    <a16:creationId xmlns:a16="http://schemas.microsoft.com/office/drawing/2014/main" id="{FE6E1D2B-D477-482C-8C3C-F12F14762E3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38">
                <a:extLst>
                  <a:ext uri="{FF2B5EF4-FFF2-40B4-BE49-F238E27FC236}">
                    <a16:creationId xmlns:a16="http://schemas.microsoft.com/office/drawing/2014/main" id="{08BB53D7-7A90-4BB3-BFD5-ADFB563DC43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9" name="Picture 2" descr="http://www.swordofthespirit.net/bulwark/mosesbush.gif">
            <a:extLst>
              <a:ext uri="{FF2B5EF4-FFF2-40B4-BE49-F238E27FC236}">
                <a16:creationId xmlns:a16="http://schemas.microsoft.com/office/drawing/2014/main" id="{045E0078-7B7F-433F-AFA2-72C5E7AC5C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89685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102964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0DD13E88-D02C-49DC-A317-C76AF13DD6B9}"/>
              </a:ext>
            </a:extLst>
          </p:cNvPr>
          <p:cNvSpPr/>
          <p:nvPr/>
        </p:nvSpPr>
        <p:spPr>
          <a:xfrm>
            <a:off x="30256" y="3136005"/>
            <a:ext cx="1018054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Davis–Putnam Simplification/Evaluation of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sz="2400" dirty="0"/>
              <a:t>: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Suppose DP has followed a root-leaf path </a:t>
            </a: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US" altLang="en-US" sz="2400" baseline="-250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=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, …,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US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DP has simplified/evaluated sub-formula 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</a:rPr>
              <a:t> to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and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to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F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algn="l"/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     then it would simplify/evaluate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66FF66"/>
                </a:solidFill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´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</a:rPr>
              <a:t>α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γ</a:t>
            </a:r>
            <a:r>
              <a:rPr lang="en-US" altLang="en-US" sz="2400" dirty="0">
                <a:cs typeface="Times New Roman" panose="02020603050405020304" pitchFamily="18" charset="0"/>
              </a:rPr>
              <a:t>,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solidFill>
                  <a:srgbClr val="66FF66"/>
                </a:solidFill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66FF66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,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l-GR" altLang="en-US" sz="2400" dirty="0" smtClean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</a:t>
            </a:r>
            <a:r>
              <a:rPr lang="en-US" altLang="en-US" sz="2400" dirty="0" smtClean="0">
                <a:solidFill>
                  <a:srgbClr val="66FF66"/>
                </a:solidFill>
                <a:cs typeface="Times New Roman" panose="02020603050405020304" pitchFamily="18" charset="0"/>
              </a:rPr>
              <a:t>α </a:t>
            </a:r>
            <a:r>
              <a:rPr lang="en-US" altLang="en-US" sz="2400" dirty="0">
                <a:cs typeface="Times New Roman" panose="02020603050405020304" pitchFamily="18" charset="0"/>
              </a:rPr>
              <a:t>to </a:t>
            </a:r>
            <a:r>
              <a:rPr lang="en-US" altLang="en-US" sz="2400" dirty="0">
                <a:solidFill>
                  <a:srgbClr val="66FF66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  <a:p>
            <a:pPr marL="800100" lvl="1" indent="-342900" algn="l">
              <a:buFont typeface="Arial" panose="020B0604020202020204" pitchFamily="34" charset="0"/>
              <a:buChar char="•"/>
            </a:pP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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,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ββ´</a:t>
            </a:r>
            <a:r>
              <a:rPr lang="en-US" altLang="en-US" sz="2400" dirty="0">
                <a:cs typeface="Times New Roman" panose="02020603050405020304" pitchFamily="18" charset="0"/>
              </a:rPr>
              <a:t>,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α</a:t>
            </a:r>
            <a:r>
              <a:rPr lang="en-US" altLang="en-US" sz="2400" dirty="0">
                <a:solidFill>
                  <a:srgbClr val="FF0000"/>
                </a:solidFill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cs typeface="Times New Roman" panose="02020603050405020304" pitchFamily="18" charset="0"/>
              </a:rPr>
              <a:t>to </a:t>
            </a:r>
            <a:r>
              <a:rPr lang="en-US" altLang="en-US" sz="2400" dirty="0">
                <a:solidFill>
                  <a:srgbClr val="FF0000"/>
                </a:solidFill>
                <a:cs typeface="Times New Roman" panose="02020603050405020304" pitchFamily="18" charset="0"/>
              </a:rPr>
              <a:t>F</a:t>
            </a:r>
            <a:r>
              <a:rPr lang="en-US" altLang="en-US" sz="2400" dirty="0"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20" name="AutoShape 8">
            <a:extLst>
              <a:ext uri="{FF2B5EF4-FFF2-40B4-BE49-F238E27FC236}">
                <a16:creationId xmlns:a16="http://schemas.microsoft.com/office/drawing/2014/main" id="{734227BC-1239-40DC-A2DC-79142D41AB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2" y="3139221"/>
            <a:ext cx="8890716" cy="2305108"/>
          </a:xfrm>
          <a:prstGeom prst="wedgeRectCallout">
            <a:avLst>
              <a:gd name="adj1" fmla="val -38466"/>
              <a:gd name="adj2" fmla="val 444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C000"/>
              </a:buClr>
              <a:buNone/>
            </a:pPr>
            <a:endParaRPr lang="en-US" alt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3" name="Freeform: Shape 2">
            <a:extLst>
              <a:ext uri="{FF2B5EF4-FFF2-40B4-BE49-F238E27FC236}">
                <a16:creationId xmlns:a16="http://schemas.microsoft.com/office/drawing/2014/main" id="{CCB938DC-5207-40AA-ABE2-D71AFD53131B}"/>
              </a:ext>
            </a:extLst>
          </p:cNvPr>
          <p:cNvSpPr/>
          <p:nvPr/>
        </p:nvSpPr>
        <p:spPr bwMode="auto">
          <a:xfrm>
            <a:off x="5640946" y="2382592"/>
            <a:ext cx="2007358" cy="2731754"/>
          </a:xfrm>
          <a:custGeom>
            <a:avLst/>
            <a:gdLst>
              <a:gd name="connsiteX0" fmla="*/ 0 w 1932620"/>
              <a:gd name="connsiteY0" fmla="*/ 2691684 h 2771886"/>
              <a:gd name="connsiteX1" fmla="*/ 1210615 w 1932620"/>
              <a:gd name="connsiteY1" fmla="*/ 2588653 h 2771886"/>
              <a:gd name="connsiteX2" fmla="*/ 1931831 w 1932620"/>
              <a:gd name="connsiteY2" fmla="*/ 1081825 h 2771886"/>
              <a:gd name="connsiteX3" fmla="*/ 1081826 w 1932620"/>
              <a:gd name="connsiteY3" fmla="*/ 0 h 2771886"/>
              <a:gd name="connsiteX0" fmla="*/ 0 w 1961013"/>
              <a:gd name="connsiteY0" fmla="*/ 2691684 h 2771886"/>
              <a:gd name="connsiteX1" fmla="*/ 1210615 w 1961013"/>
              <a:gd name="connsiteY1" fmla="*/ 2588653 h 2771886"/>
              <a:gd name="connsiteX2" fmla="*/ 1712891 w 1961013"/>
              <a:gd name="connsiteY2" fmla="*/ 1828800 h 2771886"/>
              <a:gd name="connsiteX3" fmla="*/ 1931831 w 1961013"/>
              <a:gd name="connsiteY3" fmla="*/ 1081825 h 2771886"/>
              <a:gd name="connsiteX4" fmla="*/ 1081826 w 1961013"/>
              <a:gd name="connsiteY4" fmla="*/ 0 h 2771886"/>
              <a:gd name="connsiteX0" fmla="*/ 0 w 2023515"/>
              <a:gd name="connsiteY0" fmla="*/ 2691684 h 2731754"/>
              <a:gd name="connsiteX1" fmla="*/ 1210615 w 2023515"/>
              <a:gd name="connsiteY1" fmla="*/ 2588653 h 2731754"/>
              <a:gd name="connsiteX2" fmla="*/ 1918953 w 2023515"/>
              <a:gd name="connsiteY2" fmla="*/ 1880316 h 2731754"/>
              <a:gd name="connsiteX3" fmla="*/ 1931831 w 2023515"/>
              <a:gd name="connsiteY3" fmla="*/ 1081825 h 2731754"/>
              <a:gd name="connsiteX4" fmla="*/ 1081826 w 2023515"/>
              <a:gd name="connsiteY4" fmla="*/ 0 h 2731754"/>
              <a:gd name="connsiteX0" fmla="*/ 0 w 2007358"/>
              <a:gd name="connsiteY0" fmla="*/ 2691684 h 2731754"/>
              <a:gd name="connsiteX1" fmla="*/ 1210615 w 2007358"/>
              <a:gd name="connsiteY1" fmla="*/ 2588653 h 2731754"/>
              <a:gd name="connsiteX2" fmla="*/ 1918953 w 2007358"/>
              <a:gd name="connsiteY2" fmla="*/ 1880316 h 2731754"/>
              <a:gd name="connsiteX3" fmla="*/ 1931831 w 2007358"/>
              <a:gd name="connsiteY3" fmla="*/ 1081825 h 2731754"/>
              <a:gd name="connsiteX4" fmla="*/ 1081826 w 2007358"/>
              <a:gd name="connsiteY4" fmla="*/ 0 h 27317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007358" h="2731754">
                <a:moveTo>
                  <a:pt x="0" y="2691684"/>
                </a:moveTo>
                <a:cubicBezTo>
                  <a:pt x="444321" y="2774323"/>
                  <a:pt x="890790" y="2723881"/>
                  <a:pt x="1210615" y="2588653"/>
                </a:cubicBezTo>
                <a:cubicBezTo>
                  <a:pt x="1530441" y="2453425"/>
                  <a:pt x="1798750" y="2131454"/>
                  <a:pt x="1918953" y="1880316"/>
                </a:cubicBezTo>
                <a:cubicBezTo>
                  <a:pt x="1987641" y="1629178"/>
                  <a:pt x="2071352" y="1395211"/>
                  <a:pt x="1931831" y="1081825"/>
                </a:cubicBezTo>
                <a:cubicBezTo>
                  <a:pt x="1792310" y="768439"/>
                  <a:pt x="1496096" y="325191"/>
                  <a:pt x="1081826" y="0"/>
                </a:cubicBezTo>
              </a:path>
            </a:pathLst>
          </a:custGeom>
          <a:noFill/>
          <a:ln w="69850" cap="flat" cmpd="sng" algn="ctr">
            <a:solidFill>
              <a:schemeClr val="accent2"/>
            </a:solidFill>
            <a:prstDash val="solid"/>
            <a:round/>
            <a:headEnd type="stealth" w="lg" len="lg"/>
            <a:tailEnd type="stealth" w="lg" len="lg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09AB082E-7CBA-42F5-AC1A-9E51C1C60369}"/>
              </a:ext>
            </a:extLst>
          </p:cNvPr>
          <p:cNvSpPr/>
          <p:nvPr/>
        </p:nvSpPr>
        <p:spPr>
          <a:xfrm>
            <a:off x="17198" y="5499100"/>
            <a:ext cx="8706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sz="2400" dirty="0"/>
              <a:t>Inductively this proves:</a:t>
            </a:r>
          </a:p>
        </p:txBody>
      </p:sp>
      <p:sp>
        <p:nvSpPr>
          <p:cNvPr id="25" name="AutoShape 8">
            <a:extLst>
              <a:ext uri="{FF2B5EF4-FFF2-40B4-BE49-F238E27FC236}">
                <a16:creationId xmlns:a16="http://schemas.microsoft.com/office/drawing/2014/main" id="{2BFC8C40-68EC-4EE8-9D3F-A09B15EF28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384" y="5502316"/>
            <a:ext cx="8903774" cy="1251884"/>
          </a:xfrm>
          <a:prstGeom prst="wedgeRectCallout">
            <a:avLst>
              <a:gd name="adj1" fmla="val -38466"/>
              <a:gd name="adj2" fmla="val 444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C000"/>
              </a:buClr>
              <a:buNone/>
            </a:pPr>
            <a:endParaRPr lang="en-US" alt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26" name="Text Box 21">
            <a:extLst>
              <a:ext uri="{FF2B5EF4-FFF2-40B4-BE49-F238E27FC236}">
                <a16:creationId xmlns:a16="http://schemas.microsoft.com/office/drawing/2014/main" id="{CF8DB983-0E53-4EC8-B9FF-2B1147518B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66599" y="5887303"/>
            <a:ext cx="851015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DP with P fixes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to T   </a:t>
            </a:r>
            <a:r>
              <a:rPr lang="en-US" altLang="en-US" sz="2400" dirty="0" err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There is a DP proof of P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        DP with P fixes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to F   </a:t>
            </a:r>
            <a:r>
              <a:rPr lang="en-US" altLang="en-US" sz="2400" dirty="0" err="1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iff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There is a DP proof of P</a:t>
            </a:r>
            <a:r>
              <a:rPr lang="en-US" altLang="en-US" sz="2400" dirty="0" smtClean="0">
                <a:sym typeface="Symbol" panose="05050102010706020507" pitchFamily="18" charset="2"/>
              </a:rPr>
              <a:t></a:t>
            </a:r>
            <a:r>
              <a:rPr lang="el-GR" altLang="en-US" sz="2400" dirty="0" smtClean="0">
                <a:cs typeface="Times New Roman" panose="02020603050405020304" pitchFamily="18" charset="0"/>
                <a:sym typeface="Symbol" panose="05050102010706020507" pitchFamily="18" charset="2"/>
              </a:rPr>
              <a:t></a:t>
            </a:r>
            <a:r>
              <a:rPr lang="el-GR" altLang="en-US" sz="2400" dirty="0" smtClean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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1AB689C7-A9C6-428E-BCD1-8617381F1B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74822" y="-116148"/>
            <a:ext cx="3081478" cy="5225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Proofs of Tautologies</a:t>
            </a:r>
            <a:endParaRPr kumimoji="0" lang="en-CA" altLang="en-US" sz="24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3D4E66E5-4AFD-47F5-8FA9-AD841FF76E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90600" y="228600"/>
            <a:ext cx="7010400" cy="4686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sz="3200" dirty="0"/>
              <a:t>DP Computation </a:t>
            </a:r>
            <a:r>
              <a:rPr lang="el-GR" altLang="en-US" sz="3200" dirty="0">
                <a:cs typeface="Times New Roman" panose="02020603050405020304" pitchFamily="18" charset="0"/>
                <a:sym typeface="Symbol" panose="05050102010706020507" pitchFamily="18" charset="2"/>
              </a:rPr>
              <a:t></a:t>
            </a:r>
            <a:r>
              <a:rPr lang="en-US" sz="3200" dirty="0"/>
              <a:t> DP Proof</a:t>
            </a:r>
            <a:endParaRPr lang="en-US" altLang="en-US" sz="4000" dirty="0"/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D8161A8-82C4-4A6B-9AAF-18D5B1BCDF1A}"/>
              </a:ext>
            </a:extLst>
          </p:cNvPr>
          <p:cNvGrpSpPr/>
          <p:nvPr/>
        </p:nvGrpSpPr>
        <p:grpSpPr>
          <a:xfrm>
            <a:off x="-50800" y="609600"/>
            <a:ext cx="9975464" cy="1900902"/>
            <a:chOff x="-50800" y="609600"/>
            <a:chExt cx="9975464" cy="1900902"/>
          </a:xfrm>
        </p:grpSpPr>
        <p:sp>
          <p:nvSpPr>
            <p:cNvPr id="16" name="Text Box 21">
              <a:extLst>
                <a:ext uri="{FF2B5EF4-FFF2-40B4-BE49-F238E27FC236}">
                  <a16:creationId xmlns:a16="http://schemas.microsoft.com/office/drawing/2014/main" id="{7DE2B8D7-6A53-412E-8E3F-F4F86942D53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6014" y="1010304"/>
              <a:ext cx="9868650" cy="14465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Deduction: </a:t>
              </a:r>
              <a:r>
                <a:rPr lang="en-US" sz="2400" dirty="0"/>
                <a:t> </a:t>
              </a:r>
              <a:endParaRPr lang="en-US" altLang="en-US" sz="2400" dirty="0"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CA" altLang="en-US" sz="2400" dirty="0">
                  <a:solidFill>
                    <a:schemeClr val="tx2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Eval/Build:   </a:t>
              </a:r>
              <a:r>
                <a:rPr lang="en-US" altLang="en-US" sz="2400" dirty="0">
                  <a:solidFill>
                    <a:srgbClr val="FFFFFF"/>
                  </a:solidFill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</a:endParaRP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24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Merge: </a:t>
              </a:r>
            </a:p>
            <a:p>
              <a:pPr eaLnBrk="1" hangingPunct="1">
                <a:spcBef>
                  <a:spcPct val="0"/>
                </a:spcBef>
                <a:buNone/>
              </a:pPr>
              <a:r>
                <a:rPr lang="en-US" altLang="en-US" sz="1600" dirty="0">
                  <a:solidFill>
                    <a:schemeClr val="tx2"/>
                  </a:solidFill>
                  <a:cs typeface="Times New Roman" panose="02020603050405020304" pitchFamily="18" charset="0"/>
                </a:rPr>
                <a:t>                                </a:t>
              </a:r>
              <a:r>
                <a:rPr lang="en-US" altLang="en-US" sz="1600" dirty="0">
                  <a:cs typeface="Times New Roman" panose="02020603050405020304" pitchFamily="18" charset="0"/>
                </a:rPr>
                <a:t>(Remove excess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r>
                <a:rPr lang="el-GR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</a:t>
              </a:r>
              <a:r>
                <a:rPr lang="en-US" altLang="en-US" sz="1600" dirty="0" smtClean="0">
                  <a:cs typeface="Times New Roman" panose="02020603050405020304" pitchFamily="18" charset="0"/>
                  <a:sym typeface="Symbol" panose="05050102010706020507" pitchFamily="18" charset="2"/>
                </a:rPr>
                <a:t>. </a:t>
              </a:r>
              <a:r>
                <a:rPr lang="en-US" altLang="en-US" sz="1600" dirty="0">
                  <a:sym typeface="Symbol" panose="05050102010706020507" pitchFamily="18" charset="2"/>
                </a:rPr>
                <a:t>&amp;</a:t>
              </a:r>
              <a:r>
                <a:rPr lang="el-GR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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commute.)</a:t>
              </a:r>
              <a:r>
                <a:rPr lang="en-US" altLang="en-US" sz="1600" dirty="0">
                  <a:cs typeface="Times New Roman" panose="02020603050405020304" pitchFamily="18" charset="0"/>
                </a:rPr>
                <a:t>     </a:t>
              </a:r>
              <a:r>
                <a:rPr lang="en-US" altLang="en-US" sz="1600" dirty="0">
                  <a:cs typeface="Times New Roman" panose="02020603050405020304" pitchFamily="18" charset="0"/>
                  <a:sym typeface="Symbol" panose="05050102010706020507" pitchFamily="18" charset="2"/>
                </a:rPr>
                <a:t> </a:t>
              </a:r>
              <a:endPara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endParaRPr>
            </a:p>
          </p:txBody>
        </p:sp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7E4301DE-DCE4-48FB-B29A-35560383DBDD}"/>
                </a:ext>
              </a:extLst>
            </p:cNvPr>
            <p:cNvGrpSpPr/>
            <p:nvPr/>
          </p:nvGrpSpPr>
          <p:grpSpPr>
            <a:xfrm>
              <a:off x="-50800" y="609600"/>
              <a:ext cx="9096154" cy="1900902"/>
              <a:chOff x="-50800" y="609600"/>
              <a:chExt cx="9096154" cy="1900902"/>
            </a:xfrm>
          </p:grpSpPr>
          <p:sp>
            <p:nvSpPr>
              <p:cNvPr id="18" name="AutoShape 8">
                <a:extLst>
                  <a:ext uri="{FF2B5EF4-FFF2-40B4-BE49-F238E27FC236}">
                    <a16:creationId xmlns:a16="http://schemas.microsoft.com/office/drawing/2014/main" id="{D09BE52A-F13D-4EE5-B919-4C838C424CE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8714" y="1044636"/>
                <a:ext cx="8976640" cy="1465866"/>
              </a:xfrm>
              <a:prstGeom prst="wedgeRectCallout">
                <a:avLst>
                  <a:gd name="adj1" fmla="val -32084"/>
                  <a:gd name="adj2" fmla="val 48908"/>
                </a:avLst>
              </a:prstGeom>
              <a:noFill/>
              <a:ln w="38100">
                <a:solidFill>
                  <a:srgbClr val="CC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514350" indent="-514350" eaLnBrk="1" hangingPunct="1">
                  <a:spcBef>
                    <a:spcPct val="0"/>
                  </a:spcBef>
                  <a:buFont typeface="+mj-lt"/>
                  <a:buAutoNum type="arabicPeriod"/>
                </a:pPr>
                <a:endParaRPr lang="en-US" altLang="en-US" sz="2800" dirty="0"/>
              </a:p>
            </p:txBody>
          </p:sp>
          <p:sp>
            <p:nvSpPr>
              <p:cNvPr id="19" name="Rectangle 18">
                <a:extLst>
                  <a:ext uri="{FF2B5EF4-FFF2-40B4-BE49-F238E27FC236}">
                    <a16:creationId xmlns:a16="http://schemas.microsoft.com/office/drawing/2014/main" id="{3BC34E05-A1F9-4C4E-AA20-3744CD42BAE3}"/>
                  </a:ext>
                </a:extLst>
              </p:cNvPr>
              <p:cNvSpPr/>
              <p:nvPr/>
            </p:nvSpPr>
            <p:spPr>
              <a:xfrm>
                <a:off x="-50800" y="609600"/>
                <a:ext cx="3064300" cy="461665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l"/>
                <a:r>
                  <a:rPr lang="en-US" altLang="en-US" sz="2400" dirty="0">
                    <a:solidFill>
                      <a:schemeClr val="tx2"/>
                    </a:solidFill>
                  </a:rPr>
                  <a:t>Davis-Putnam Axioms</a:t>
                </a:r>
                <a:r>
                  <a:rPr lang="it-IT" sz="2400" dirty="0">
                    <a:solidFill>
                      <a:schemeClr val="tx2"/>
                    </a:solidFill>
                  </a:rPr>
                  <a:t>:</a:t>
                </a:r>
                <a:endParaRPr lang="en-US" sz="2400" dirty="0">
                  <a:solidFill>
                    <a:schemeClr val="tx2"/>
                  </a:solidFill>
                </a:endParaRPr>
              </a:p>
            </p:txBody>
          </p:sp>
          <p:sp>
            <p:nvSpPr>
              <p:cNvPr id="21" name="Text Box 21">
                <a:extLst>
                  <a:ext uri="{FF2B5EF4-FFF2-40B4-BE49-F238E27FC236}">
                    <a16:creationId xmlns:a16="http://schemas.microsoft.com/office/drawing/2014/main" id="{ECFDD739-475E-45A4-AA31-F50EFA60D7DD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494050" y="993795"/>
                <a:ext cx="7551304" cy="14465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square">
                <a:spAutoFit/>
              </a:bodyPr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it-IT" sz="2400" dirty="0"/>
                  <a:t>Assume </a:t>
                </a:r>
                <a:r>
                  <a:rPr lang="it-IT" sz="2400" dirty="0">
                    <a:solidFill>
                      <a:srgbClr val="FFC000"/>
                    </a:solidFill>
                  </a:rPr>
                  <a:t>α</a:t>
                </a:r>
                <a:r>
                  <a:rPr lang="it-IT" sz="2400" dirty="0"/>
                  <a:t>, prove </a:t>
                </a:r>
                <a:r>
                  <a:rPr lang="it-IT" sz="2400" dirty="0">
                    <a:solidFill>
                      <a:srgbClr val="FFC000"/>
                    </a:solidFill>
                  </a:rPr>
                  <a:t>β</a:t>
                </a:r>
                <a:r>
                  <a:rPr lang="it-IT" sz="2400" dirty="0"/>
                  <a:t>, conclude </a:t>
                </a:r>
                <a:r>
                  <a:rPr lang="it-IT" sz="2400" dirty="0">
                    <a:solidFill>
                      <a:srgbClr val="FFC000"/>
                    </a:solidFill>
                  </a:rPr>
                  <a:t>α→β</a:t>
                </a:r>
                <a:r>
                  <a:rPr lang="it-IT" sz="2400" dirty="0"/>
                  <a:t>.</a:t>
                </a:r>
                <a:endParaRPr lang="en-US" altLang="en-US" sz="2400" dirty="0"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F</a:t>
                </a:r>
                <a:r>
                  <a:rPr lang="en-CA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rom 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CA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and 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CA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US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c</a:t>
                </a:r>
                <a:r>
                  <a:rPr lang="en-US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onclude 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16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</a:t>
                </a:r>
                <a:r>
                  <a:rPr lang="en-US" altLang="en-US" sz="16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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γ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1600" dirty="0">
                    <a:cs typeface="Times New Roman" panose="02020603050405020304" pitchFamily="18" charset="0"/>
                  </a:rPr>
                  <a:t>,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γ</a:t>
                </a:r>
                <a:r>
                  <a:rPr lang="en-US" altLang="en-US" sz="1600" dirty="0">
                    <a:cs typeface="Times New Roman" panose="02020603050405020304" pitchFamily="18" charset="0"/>
                  </a:rPr>
                  <a:t>,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αα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US" altLang="en-US" sz="1600" dirty="0">
                    <a:cs typeface="Times New Roman" panose="02020603050405020304" pitchFamily="18" charset="0"/>
                  </a:rPr>
                  <a:t>,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γ</a:t>
                </a:r>
                <a:r>
                  <a:rPr lang="en-US" altLang="en-US" sz="16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16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l-GR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</a:t>
                </a:r>
                <a:r>
                  <a:rPr lang="en-US" altLang="en-US" sz="16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γ</a:t>
                </a:r>
                <a:r>
                  <a:rPr lang="en-US" altLang="en-US" sz="16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, and 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1600" dirty="0" smtClean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l-GR" altLang="en-US" sz="16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α</a:t>
                </a:r>
                <a:r>
                  <a:rPr lang="el-GR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lang="en-US" altLang="en-US" sz="16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)</a:t>
                </a:r>
                <a:r>
                  <a:rPr lang="en-US" altLang="en-US" sz="1600" dirty="0">
                    <a:cs typeface="Times New Roman" panose="02020603050405020304" pitchFamily="18" charset="0"/>
                  </a:rPr>
                  <a:t>.</a:t>
                </a:r>
                <a:r>
                  <a:rPr lang="en-US" altLang="en-US" sz="16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CA" altLang="en-US" sz="16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 </a:t>
                </a:r>
                <a:endParaRPr lang="en-US" altLang="en-US" sz="2000" dirty="0">
                  <a:solidFill>
                    <a:schemeClr val="tx2"/>
                  </a:solidFill>
                  <a:cs typeface="Times New Roman" panose="02020603050405020304" pitchFamily="18" charset="0"/>
                </a:endParaRPr>
              </a:p>
              <a:p>
                <a:pPr eaLnBrk="1" hangingPunct="1">
                  <a:spcBef>
                    <a:spcPct val="0"/>
                  </a:spcBef>
                  <a:buNone/>
                </a:pPr>
                <a:r>
                  <a:rPr lang="en-CA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From 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lang="en-CA" altLang="en-US" sz="2400" dirty="0">
                    <a:solidFill>
                      <a:schemeClr val="tx2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 </a:t>
                </a:r>
                <a:r>
                  <a:rPr lang="en-CA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and </a:t>
                </a:r>
                <a:r>
                  <a:rPr lang="el-GR" altLang="en-US" sz="2400" dirty="0" smtClean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</a:t>
                </a:r>
                <a:r>
                  <a:rPr lang="en-US" altLang="en-US" sz="2400" dirty="0" smtClean="0">
                    <a:solidFill>
                      <a:srgbClr val="FFC000"/>
                    </a:solidFill>
                    <a:cs typeface="Times New Roman" panose="02020603050405020304" pitchFamily="18" charset="0"/>
                  </a:rPr>
                  <a:t>α</a:t>
                </a:r>
                <a:r>
                  <a:rPr lang="en-US" altLang="en-US" sz="2400" dirty="0">
                    <a:solidFill>
                      <a:srgbClr val="FFC000"/>
                    </a:solidFill>
                    <a:sym typeface="Symbol" panose="05050102010706020507" pitchFamily="18" charset="2"/>
                  </a:rPr>
                  <a:t>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lang="en-US" altLang="en-US" sz="2400" dirty="0">
                    <a:solidFill>
                      <a:srgbClr val="FFFFFF"/>
                    </a:solidFill>
                    <a:cs typeface="Times New Roman" panose="02020603050405020304" pitchFamily="18" charset="0"/>
                  </a:rPr>
                  <a:t>, conclude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Φ</a:t>
                </a:r>
                <a:r>
                  <a:rPr lang="en-CA" altLang="en-US" sz="2400" dirty="0">
                    <a:cs typeface="Times New Roman" panose="02020603050405020304" pitchFamily="18" charset="0"/>
                    <a:sym typeface="Symbol" panose="05050102010706020507" pitchFamily="18" charset="2"/>
                  </a:rPr>
                  <a:t>.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409571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23" grpId="0"/>
      <p:bldP spid="25" grpId="0" animBg="1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Lets first to a simpler case: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to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endParaRPr lang="en-CA" altLang="en-US" sz="2400" dirty="0"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not true.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629F2BBA-B681-465B-A5A8-B15931C5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7606BE-A120-44BB-907D-BC301B90785B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D5E90-436D-4FC9-AF80-D0DC9ABB23A0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rgbClr val="FF00FF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rgbClr val="FFC000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  <a:blipFill>
                <a:blip r:embed="rId5"/>
                <a:stretch>
                  <a:fillRect l="-232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Rectangle 11">
            <a:extLst>
              <a:ext uri="{FF2B5EF4-FFF2-40B4-BE49-F238E27FC236}">
                <a16:creationId xmlns:a16="http://schemas.microsoft.com/office/drawing/2014/main" id="{FA3DF5BD-A00B-482A-AF61-EF238D48C06B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49494CF-48AB-49BF-8AC7-DA7E9BDBFA53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03964-114E-46F1-82D1-D224F71E18F5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3" name="AutoShape 35">
            <a:extLst>
              <a:ext uri="{FF2B5EF4-FFF2-40B4-BE49-F238E27FC236}">
                <a16:creationId xmlns:a16="http://schemas.microsoft.com/office/drawing/2014/main" id="{34928250-D91A-4C1D-AFBE-95299FF5585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38940" y="5819367"/>
            <a:ext cx="2295460" cy="513003"/>
          </a:xfrm>
          <a:prstGeom prst="wedgeRoundRectCallout">
            <a:avLst>
              <a:gd name="adj1" fmla="val 53410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Not much to say</a:t>
            </a:r>
          </a:p>
        </p:txBody>
      </p:sp>
      <p:grpSp>
        <p:nvGrpSpPr>
          <p:cNvPr id="16" name="Group 28">
            <a:extLst>
              <a:ext uri="{FF2B5EF4-FFF2-40B4-BE49-F238E27FC236}">
                <a16:creationId xmlns:a16="http://schemas.microsoft.com/office/drawing/2014/main" id="{E388DE8D-A3A8-4499-B834-1D74AA73E5CB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29070"/>
            <a:ext cx="590227" cy="1200330"/>
            <a:chOff x="2593" y="768"/>
            <a:chExt cx="849" cy="1475"/>
          </a:xfrm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BE021864-F7A1-49B4-88B9-969F970A9B05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8756295D-365C-421A-92B2-7553DEFE440E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71CE0A21-D882-4E07-BFC2-AE27B37F500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C0988E89-5997-4D05-9318-7C2451AD94AA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47AAD612-68F8-4A0C-8FDA-4202354FAAF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1D9698F7-4CAE-4414-BD0B-00A62C5853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28F92D4C-7082-4436-8F08-680235274184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36">
              <a:extLst>
                <a:ext uri="{FF2B5EF4-FFF2-40B4-BE49-F238E27FC236}">
                  <a16:creationId xmlns:a16="http://schemas.microsoft.com/office/drawing/2014/main" id="{1ADE00F5-D1D0-4F26-BD7A-DFF1FCE1830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id="{D478CD7B-3B40-4E62-AF28-C895E06A324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8">
                <a:extLst>
                  <a:ext uri="{FF2B5EF4-FFF2-40B4-BE49-F238E27FC236}">
                    <a16:creationId xmlns:a16="http://schemas.microsoft.com/office/drawing/2014/main" id="{A3AA403E-74D8-47CB-A6CD-E4B98EA05A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091506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 animBg="1"/>
    </p:bld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also not true,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Note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depends on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629F2BBA-B681-465B-A5A8-B15931C5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7606BE-A120-44BB-907D-BC301B90785B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D5E90-436D-4FC9-AF80-D0DC9ABB23A0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rgbClr val="FF00FF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rgbClr val="FFC000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  <a:blipFill>
                <a:blip r:embed="rId5"/>
                <a:stretch>
                  <a:fillRect l="-232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49494CF-48AB-49BF-8AC7-DA7E9BDBFA53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03964-114E-46F1-82D1-D224F71E18F5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13CAE-DDC4-4D4D-9471-6BAC822EC9D6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AutoShape 42">
                <a:extLst>
                  <a:ext uri="{FF2B5EF4-FFF2-40B4-BE49-F238E27FC236}">
                    <a16:creationId xmlns:a16="http://schemas.microsoft.com/office/drawing/2014/main" id="{14C9B40B-B43F-40BE-B016-ED09139A44D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400" y="5606871"/>
                <a:ext cx="4479443" cy="1200329"/>
              </a:xfrm>
              <a:prstGeom prst="wedgeRoundRectCallout">
                <a:avLst>
                  <a:gd name="adj1" fmla="val 53277"/>
                  <a:gd name="adj2" fmla="val -27092"/>
                  <a:gd name="adj3" fmla="val 16667"/>
                </a:avLst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I need to construct a function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rgbClr val="FF00FF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/>
                  <a:t> from each 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altLang="en-US" sz="2400" dirty="0"/>
                  <a:t> value some 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y</a:t>
                </a:r>
                <a:r>
                  <a:rPr lang="en-US" altLang="en-US" sz="2400" dirty="0"/>
                  <a:t> value. 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Let’s do it as needed.</a:t>
                </a:r>
              </a:p>
            </p:txBody>
          </p:sp>
        </mc:Choice>
        <mc:Fallback xmlns="">
          <p:sp>
            <p:nvSpPr>
              <p:cNvPr id="13" name="AutoShape 42">
                <a:extLst>
                  <a:ext uri="{FF2B5EF4-FFF2-40B4-BE49-F238E27FC236}">
                    <a16:creationId xmlns:a16="http://schemas.microsoft.com/office/drawing/2014/main" id="{14C9B40B-B43F-40BE-B016-ED09139A44D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5606871"/>
                <a:ext cx="4479443" cy="1200329"/>
              </a:xfrm>
              <a:prstGeom prst="wedgeRoundRectCallout">
                <a:avLst>
                  <a:gd name="adj1" fmla="val 53277"/>
                  <a:gd name="adj2" fmla="val -27092"/>
                  <a:gd name="adj3" fmla="val 16667"/>
                </a:avLst>
              </a:prstGeom>
              <a:blipFill>
                <a:blip r:embed="rId6"/>
                <a:stretch>
                  <a:fillRect b="-13300"/>
                </a:stretch>
              </a:blipFill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7" name="Group 13">
            <a:extLst>
              <a:ext uri="{FF2B5EF4-FFF2-40B4-BE49-F238E27FC236}">
                <a16:creationId xmlns:a16="http://schemas.microsoft.com/office/drawing/2014/main" id="{E46309E9-DB0B-47EC-B3B3-61BB6A92DE8D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21986"/>
            <a:ext cx="437819" cy="914400"/>
            <a:chOff x="2308" y="1513"/>
            <a:chExt cx="1162" cy="2570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77D9894F-F2EB-40CC-9267-D50F7F64FD3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AD4ACDBA-50C0-46D6-8B17-218C526357CD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6D621B23-5B04-4DDE-ABE2-AB0B21A45CD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5D5DCCB1-80A7-4AB2-8A51-4ED3EC9843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A0CC3BB3-3CAA-4D10-8AE4-B3A5B508055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0FD4423E-E4D1-49C4-9C69-FF29F4F9DE9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B3B1107B-D4EB-4D88-9683-FB9DDF286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E664F31F-A87C-42F3-90BB-A13A6A569104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BE44F2D4-DA7D-425A-AC7D-628D34857F99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179BC032-23C8-4049-A84A-D6EFD46DF69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6533A412-E94A-4408-9ED4-F990C8CD398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C54DA269-B82D-40CE-BF74-581359D6CAC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EB6B6998-DEE9-4B13-B407-42D3F5E99BF4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D7857806-E834-475C-976F-56AD4C9E759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7404039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3" grpId="0" animBg="1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also not true,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Note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depends on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629F2BBA-B681-465B-A5A8-B15931C5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7606BE-A120-44BB-907D-BC301B90785B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D5E90-436D-4FC9-AF80-D0DC9ABB23A0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rgbClr val="FF00FF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rgbClr val="FFC000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  <a:blipFill>
                <a:blip r:embed="rId5"/>
                <a:stretch>
                  <a:fillRect l="-232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49494CF-48AB-49BF-8AC7-DA7E9BDBFA53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03964-114E-46F1-82D1-D224F71E18F5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13CAE-DDC4-4D4D-9471-6BAC822EC9D6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32" name="AutoShape 35">
            <a:extLst>
              <a:ext uri="{FF2B5EF4-FFF2-40B4-BE49-F238E27FC236}">
                <a16:creationId xmlns:a16="http://schemas.microsoft.com/office/drawing/2014/main" id="{EB3A88FD-EE92-4D9B-A8F9-2BB0C61947E8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23" y="5819367"/>
            <a:ext cx="3047977" cy="886233"/>
          </a:xfrm>
          <a:prstGeom prst="wedgeRoundRectCallout">
            <a:avLst>
              <a:gd name="adj1" fmla="val 53410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I give you an arbitrary value of </a:t>
            </a:r>
            <a:r>
              <a:rPr lang="en-US" sz="2400" dirty="0">
                <a:solidFill>
                  <a:srgbClr val="66FF66"/>
                </a:solidFill>
              </a:rPr>
              <a:t>x</a:t>
            </a:r>
            <a:r>
              <a:rPr lang="en-US" sz="2400" dirty="0"/>
              <a:t>.</a:t>
            </a:r>
          </a:p>
        </p:txBody>
      </p:sp>
      <p:grpSp>
        <p:nvGrpSpPr>
          <p:cNvPr id="33" name="Group 28">
            <a:extLst>
              <a:ext uri="{FF2B5EF4-FFF2-40B4-BE49-F238E27FC236}">
                <a16:creationId xmlns:a16="http://schemas.microsoft.com/office/drawing/2014/main" id="{61084B6E-E45D-445C-ABD5-2AA5E5E895EE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29070"/>
            <a:ext cx="590227" cy="1200330"/>
            <a:chOff x="2593" y="768"/>
            <a:chExt cx="849" cy="1475"/>
          </a:xfrm>
        </p:grpSpPr>
        <p:sp>
          <p:nvSpPr>
            <p:cNvPr id="34" name="Freeform 29">
              <a:extLst>
                <a:ext uri="{FF2B5EF4-FFF2-40B4-BE49-F238E27FC236}">
                  <a16:creationId xmlns:a16="http://schemas.microsoft.com/office/drawing/2014/main" id="{6EC8CE6C-8BFA-4F7F-A3E4-17D573D1818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5" name="Freeform 30">
              <a:extLst>
                <a:ext uri="{FF2B5EF4-FFF2-40B4-BE49-F238E27FC236}">
                  <a16:creationId xmlns:a16="http://schemas.microsoft.com/office/drawing/2014/main" id="{6F2E0227-941F-4AEA-B2EB-91C0FB6FC10B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6" name="Freeform 31">
              <a:extLst>
                <a:ext uri="{FF2B5EF4-FFF2-40B4-BE49-F238E27FC236}">
                  <a16:creationId xmlns:a16="http://schemas.microsoft.com/office/drawing/2014/main" id="{AE3A79EB-A29C-4174-818A-D4EC60E4D5B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7" name="Freeform 32">
              <a:extLst>
                <a:ext uri="{FF2B5EF4-FFF2-40B4-BE49-F238E27FC236}">
                  <a16:creationId xmlns:a16="http://schemas.microsoft.com/office/drawing/2014/main" id="{E5977B7A-95B6-478A-964F-E0EB334215F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" name="Freeform 33">
              <a:extLst>
                <a:ext uri="{FF2B5EF4-FFF2-40B4-BE49-F238E27FC236}">
                  <a16:creationId xmlns:a16="http://schemas.microsoft.com/office/drawing/2014/main" id="{CCC67BDF-00C3-4715-94A3-74088EA3EBE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0" name="Freeform 34">
              <a:extLst>
                <a:ext uri="{FF2B5EF4-FFF2-40B4-BE49-F238E27FC236}">
                  <a16:creationId xmlns:a16="http://schemas.microsoft.com/office/drawing/2014/main" id="{BF73ACFB-DDB7-4978-BA3D-77866A8E3C6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" name="Freeform 35">
              <a:extLst>
                <a:ext uri="{FF2B5EF4-FFF2-40B4-BE49-F238E27FC236}">
                  <a16:creationId xmlns:a16="http://schemas.microsoft.com/office/drawing/2014/main" id="{50AA8ABC-654D-4FF9-9D36-40EEE0A248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42" name="Group 36">
              <a:extLst>
                <a:ext uri="{FF2B5EF4-FFF2-40B4-BE49-F238E27FC236}">
                  <a16:creationId xmlns:a16="http://schemas.microsoft.com/office/drawing/2014/main" id="{137EB773-8594-48CA-8BA9-80213080AF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43" name="Freeform 37">
                <a:extLst>
                  <a:ext uri="{FF2B5EF4-FFF2-40B4-BE49-F238E27FC236}">
                    <a16:creationId xmlns:a16="http://schemas.microsoft.com/office/drawing/2014/main" id="{5B7307A8-0E24-40A6-8159-47879455C6E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38">
                <a:extLst>
                  <a:ext uri="{FF2B5EF4-FFF2-40B4-BE49-F238E27FC236}">
                    <a16:creationId xmlns:a16="http://schemas.microsoft.com/office/drawing/2014/main" id="{35C1A953-E628-4A72-A96D-53C08A7C3F7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45" name="Picture 2" descr="http://www.swordofthespirit.net/bulwark/mosesbush.gif">
            <a:extLst>
              <a:ext uri="{FF2B5EF4-FFF2-40B4-BE49-F238E27FC236}">
                <a16:creationId xmlns:a16="http://schemas.microsoft.com/office/drawing/2014/main" id="{E3FE6AB9-316B-43DE-A530-86228B7A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7" name="AutoShape 38">
            <a:extLst>
              <a:ext uri="{FF2B5EF4-FFF2-40B4-BE49-F238E27FC236}">
                <a16:creationId xmlns:a16="http://schemas.microsoft.com/office/drawing/2014/main" id="{5DF25B15-711E-4530-9847-4EE3256B01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657671"/>
            <a:ext cx="2057400" cy="1124129"/>
          </a:xfrm>
          <a:prstGeom prst="wedgeRoundRectCallout">
            <a:avLst>
              <a:gd name="adj1" fmla="val -84400"/>
              <a:gd name="adj2" fmla="val -13100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give you a</a:t>
            </a:r>
            <a:r>
              <a:rPr lang="en-US" altLang="en-US" sz="2400" dirty="0">
                <a:solidFill>
                  <a:srgbClr val="FF00FF"/>
                </a:solidFill>
                <a:latin typeface="+mj-lt"/>
              </a:rPr>
              <a:t> y</a:t>
            </a:r>
            <a:r>
              <a:rPr lang="en-US" altLang="en-US" sz="2400" dirty="0">
                <a:latin typeface="+mj-lt"/>
              </a:rPr>
              <a:t> corresponding to this </a:t>
            </a: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x</a:t>
            </a:r>
            <a:r>
              <a:rPr lang="en-US" altLang="en-US" sz="2400" dirty="0">
                <a:latin typeface="+mj-lt"/>
              </a:rPr>
              <a:t>.</a:t>
            </a:r>
            <a:endParaRPr lang="en-CA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635560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" grpId="0" animBg="1"/>
      <p:bldP spid="47" grpId="0" animBg="1"/>
    </p:bld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also not true,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Note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depends on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629F2BBA-B681-465B-A5A8-B15931C5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7606BE-A120-44BB-907D-BC301B90785B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D5E90-436D-4FC9-AF80-D0DC9ABB23A0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rgbClr val="FF00FF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rgbClr val="FFC000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  <a:blipFill>
                <a:blip r:embed="rId5"/>
                <a:stretch>
                  <a:fillRect l="-232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49494CF-48AB-49BF-8AC7-DA7E9BDBFA53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03964-114E-46F1-82D1-D224F71E18F5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13CAE-DDC4-4D4D-9471-6BAC822EC9D6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pic>
        <p:nvPicPr>
          <p:cNvPr id="45" name="Picture 2" descr="http://www.swordofthespirit.net/bulwark/mosesbush.gif">
            <a:extLst>
              <a:ext uri="{FF2B5EF4-FFF2-40B4-BE49-F238E27FC236}">
                <a16:creationId xmlns:a16="http://schemas.microsoft.com/office/drawing/2014/main" id="{E3FE6AB9-316B-43DE-A530-86228B7A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7" name="AutoShape 42">
                <a:extLst>
                  <a:ext uri="{FF2B5EF4-FFF2-40B4-BE49-F238E27FC236}">
                    <a16:creationId xmlns:a16="http://schemas.microsoft.com/office/drawing/2014/main" id="{D9E9DA06-E609-4140-BDA8-5DDAE73FE5D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400" y="5606871"/>
                <a:ext cx="4479443" cy="1200329"/>
              </a:xfrm>
              <a:prstGeom prst="wedgeRoundRectCallout">
                <a:avLst>
                  <a:gd name="adj1" fmla="val 53277"/>
                  <a:gd name="adj2" fmla="val -27092"/>
                  <a:gd name="adj3" fmla="val 16667"/>
                </a:avLst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For the adversary’s 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altLang="en-US" sz="2400" dirty="0"/>
                  <a:t>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I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rgbClr val="FF00FF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)</a:t>
                </a:r>
                <a:r>
                  <a:rPr lang="en-US" altLang="en-US" sz="2400" dirty="0"/>
                  <a:t> is the 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y</a:t>
                </a:r>
                <a:r>
                  <a:rPr lang="en-US" altLang="en-US" sz="2400" dirty="0"/>
                  <a:t> value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provided by the oracle.</a:t>
                </a:r>
              </a:p>
            </p:txBody>
          </p:sp>
        </mc:Choice>
        <mc:Fallback xmlns="">
          <p:sp>
            <p:nvSpPr>
              <p:cNvPr id="27" name="AutoShape 42">
                <a:extLst>
                  <a:ext uri="{FF2B5EF4-FFF2-40B4-BE49-F238E27FC236}">
                    <a16:creationId xmlns:a16="http://schemas.microsoft.com/office/drawing/2014/main" id="{D9E9DA06-E609-4140-BDA8-5DDAE73FE5D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5606871"/>
                <a:ext cx="4479443" cy="1200329"/>
              </a:xfrm>
              <a:prstGeom prst="wedgeRoundRectCallout">
                <a:avLst>
                  <a:gd name="adj1" fmla="val 53277"/>
                  <a:gd name="adj2" fmla="val -27092"/>
                  <a:gd name="adj3" fmla="val 16667"/>
                </a:avLst>
              </a:prstGeom>
              <a:blipFill>
                <a:blip r:embed="rId7"/>
                <a:stretch>
                  <a:fillRect b="-13300"/>
                </a:stretch>
              </a:blipFill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8" name="Group 13">
            <a:extLst>
              <a:ext uri="{FF2B5EF4-FFF2-40B4-BE49-F238E27FC236}">
                <a16:creationId xmlns:a16="http://schemas.microsoft.com/office/drawing/2014/main" id="{1EE272D5-AF4A-487A-AAD2-F99431F91CDA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21986"/>
            <a:ext cx="437819" cy="914400"/>
            <a:chOff x="2308" y="1513"/>
            <a:chExt cx="1162" cy="2570"/>
          </a:xfrm>
        </p:grpSpPr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E9591F77-4CAB-4650-91A5-9C5177C0F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EDFC359E-E4D6-4A5B-8DB3-07C593F01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69777018-0F2B-41D8-8D72-03E8B9695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2D16B1C-3CBD-447E-90A7-24E51EC14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CA8470A2-3F96-4487-BE68-6DA59307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D488A199-16D7-429B-8E24-0E89B8AD7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50BE22F1-65CA-4E48-9C37-9E3897D35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27771F0-D237-4BC0-8A37-982EA6518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28B09A7-B923-4646-96D7-D79D4254D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23">
              <a:extLst>
                <a:ext uri="{FF2B5EF4-FFF2-40B4-BE49-F238E27FC236}">
                  <a16:creationId xmlns:a16="http://schemas.microsoft.com/office/drawing/2014/main" id="{6AB5EE6C-22CA-4E55-96D9-B1B238E783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" name="Oval 24">
              <a:extLst>
                <a:ext uri="{FF2B5EF4-FFF2-40B4-BE49-F238E27FC236}">
                  <a16:creationId xmlns:a16="http://schemas.microsoft.com/office/drawing/2014/main" id="{B951E05E-85D0-4259-BA0F-A7028EE62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9" name="Oval 25">
              <a:extLst>
                <a:ext uri="{FF2B5EF4-FFF2-40B4-BE49-F238E27FC236}">
                  <a16:creationId xmlns:a16="http://schemas.microsoft.com/office/drawing/2014/main" id="{60715794-5A4E-44D2-BE8E-87746E3156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0F3B09D9-EDC1-49BE-92CA-86EF7B350D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51" name="Oval 27">
              <a:extLst>
                <a:ext uri="{FF2B5EF4-FFF2-40B4-BE49-F238E27FC236}">
                  <a16:creationId xmlns:a16="http://schemas.microsoft.com/office/drawing/2014/main" id="{6E7A30FD-C701-4E01-B8B5-581BA20C1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58" name="AutoShape 38">
            <a:extLst>
              <a:ext uri="{FF2B5EF4-FFF2-40B4-BE49-F238E27FC236}">
                <a16:creationId xmlns:a16="http://schemas.microsoft.com/office/drawing/2014/main" id="{0629C8BC-BE53-452D-999F-D3CF369435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0" y="5657671"/>
            <a:ext cx="2057400" cy="1124129"/>
          </a:xfrm>
          <a:prstGeom prst="wedgeRoundRectCallout">
            <a:avLst>
              <a:gd name="adj1" fmla="val -84400"/>
              <a:gd name="adj2" fmla="val -13100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give you a</a:t>
            </a:r>
            <a:r>
              <a:rPr lang="en-US" altLang="en-US" sz="2400" dirty="0">
                <a:solidFill>
                  <a:srgbClr val="FF00FF"/>
                </a:solidFill>
                <a:latin typeface="+mj-lt"/>
              </a:rPr>
              <a:t> y</a:t>
            </a:r>
            <a:r>
              <a:rPr lang="en-US" altLang="en-US" sz="2400" dirty="0">
                <a:latin typeface="+mj-lt"/>
              </a:rPr>
              <a:t> corresponding to this </a:t>
            </a:r>
            <a:r>
              <a:rPr lang="en-US" altLang="en-US" sz="2400" dirty="0">
                <a:solidFill>
                  <a:srgbClr val="66FF66"/>
                </a:solidFill>
                <a:latin typeface="+mj-lt"/>
              </a:rPr>
              <a:t>x</a:t>
            </a:r>
            <a:r>
              <a:rPr lang="en-US" altLang="en-US" sz="2400" dirty="0">
                <a:latin typeface="+mj-lt"/>
              </a:rPr>
              <a:t>.</a:t>
            </a:r>
            <a:endParaRPr lang="en-CA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0366306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Removing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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is also not true,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Note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baseline="-250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depends on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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629F2BBA-B681-465B-A5A8-B15931C5E22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9922C496-DBA3-4A47-BE72-F633A87F546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2F7606BE-A120-44BB-907D-BC301B90785B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ym typeface="Symbol" panose="05050102010706020507" pitchFamily="18" charset="2"/>
            </a:endParaRP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</a:rPr>
              <a:t>x</a:t>
            </a:r>
            <a:r>
              <a:rPr lang="en-US" altLang="en-US" sz="2400" dirty="0">
                <a:solidFill>
                  <a:srgbClr val="FFC000"/>
                </a:solidFill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401D5E90-436D-4FC9-AF80-D0DC9ABB23A0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 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 err="1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 err="1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 err="1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(x))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</a:p>
              <a:p>
                <a:pPr algn="l">
                  <a:spcBef>
                    <a:spcPts val="0"/>
                  </a:spcBef>
                  <a:defRPr/>
                </a:pP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 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lang="en-US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n-US" altLang="en-US" sz="24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rgbClr val="FF00FF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66FF66"/>
                    </a:solidFill>
                    <a:latin typeface="Symbol" pitchFamily="18" charset="2"/>
                  </a:rPr>
                  <a:t>"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l-GR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,</a:t>
                </a:r>
                <a:r>
                  <a:rPr lang="en-CA" altLang="en-US" sz="2400" dirty="0">
                    <a:solidFill>
                      <a:srgbClr val="FF00FF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y</a:t>
                </a:r>
                <a:r>
                  <a:rPr lang="en-US" altLang="en-US" sz="2400" baseline="-25000" dirty="0">
                    <a:solidFill>
                      <a:srgbClr val="FF00FF"/>
                    </a:solidFill>
                    <a:latin typeface="Symbol" pitchFamily="18" charset="2"/>
                  </a:rPr>
                  <a:t>$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(</a:t>
                </a:r>
                <a:r>
                  <a:rPr lang="en-CA" altLang="en-US" sz="2400" dirty="0">
                    <a:solidFill>
                      <a:srgbClr val="66FF66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lang="en-CA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))</a:t>
                </a:r>
                <a:r>
                  <a:rPr lang="el-GR" altLang="en-US" sz="2400" dirty="0">
                    <a:solidFill>
                      <a:srgbClr val="FFC000"/>
                    </a:solidFill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lang="en-US" altLang="en-US" sz="2400" dirty="0">
                  <a:solidFill>
                    <a:srgbClr val="FFC000"/>
                  </a:solidFill>
                  <a:latin typeface="Symbol" pitchFamily="18" charset="2"/>
                </a:endParaRPr>
              </a:p>
            </p:txBody>
          </p:sp>
        </mc:Choice>
        <mc:Fallback xmlns=""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C4B69498-078E-49B4-A50C-A612AE3C82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648211" y="4426823"/>
                <a:ext cx="4201886" cy="1200329"/>
              </a:xfrm>
              <a:prstGeom prst="rect">
                <a:avLst/>
              </a:prstGeom>
              <a:blipFill>
                <a:blip r:embed="rId5"/>
                <a:stretch>
                  <a:fillRect l="-2322" t="-4061" b="-1066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Rectangle 13">
            <a:extLst>
              <a:ext uri="{FF2B5EF4-FFF2-40B4-BE49-F238E27FC236}">
                <a16:creationId xmlns:a16="http://schemas.microsoft.com/office/drawing/2014/main" id="{E49494CF-48AB-49BF-8AC7-DA7E9BDBFA53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29703964-114E-46F1-82D1-D224F71E18F5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FDB13CAE-DDC4-4D4D-9471-6BAC822EC9D6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pic>
        <p:nvPicPr>
          <p:cNvPr id="45" name="Picture 2" descr="http://www.swordofthespirit.net/bulwark/mosesbush.gif">
            <a:extLst>
              <a:ext uri="{FF2B5EF4-FFF2-40B4-BE49-F238E27FC236}">
                <a16:creationId xmlns:a16="http://schemas.microsoft.com/office/drawing/2014/main" id="{E3FE6AB9-316B-43DE-A530-86228B7A09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AutoShape 38">
            <a:extLst>
              <a:ext uri="{FF2B5EF4-FFF2-40B4-BE49-F238E27FC236}">
                <a16:creationId xmlns:a16="http://schemas.microsoft.com/office/drawing/2014/main" id="{F49E45E7-B178-43FE-A70C-BC1FEB7B9A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601" y="5791200"/>
            <a:ext cx="1904999" cy="868581"/>
          </a:xfrm>
          <a:prstGeom prst="wedgeRoundRectCallout">
            <a:avLst>
              <a:gd name="adj1" fmla="val -77666"/>
              <a:gd name="adj2" fmla="val -19464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assure you of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</a:t>
            </a:r>
            <a:r>
              <a:rPr lang="en-CA" altLang="en-US" sz="2400" dirty="0" err="1">
                <a:solidFill>
                  <a:srgbClr val="FF00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latin typeface="+mj-lt"/>
              </a:rPr>
              <a:t>.</a:t>
            </a:r>
            <a:endParaRPr lang="en-CA" altLang="en-US" sz="2400" dirty="0">
              <a:latin typeface="+mj-lt"/>
            </a:endParaRPr>
          </a:p>
        </p:txBody>
      </p:sp>
      <p:grpSp>
        <p:nvGrpSpPr>
          <p:cNvPr id="28" name="Group 13">
            <a:extLst>
              <a:ext uri="{FF2B5EF4-FFF2-40B4-BE49-F238E27FC236}">
                <a16:creationId xmlns:a16="http://schemas.microsoft.com/office/drawing/2014/main" id="{1EE272D5-AF4A-487A-AAD2-F99431F91CDA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21986"/>
            <a:ext cx="437819" cy="914400"/>
            <a:chOff x="2308" y="1513"/>
            <a:chExt cx="1162" cy="2570"/>
          </a:xfrm>
        </p:grpSpPr>
        <p:grpSp>
          <p:nvGrpSpPr>
            <p:cNvPr id="29" name="Group 14">
              <a:extLst>
                <a:ext uri="{FF2B5EF4-FFF2-40B4-BE49-F238E27FC236}">
                  <a16:creationId xmlns:a16="http://schemas.microsoft.com/office/drawing/2014/main" id="{E9591F77-4CAB-4650-91A5-9C5177C0F9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52" name="Freeform 15">
                <a:extLst>
                  <a:ext uri="{FF2B5EF4-FFF2-40B4-BE49-F238E27FC236}">
                    <a16:creationId xmlns:a16="http://schemas.microsoft.com/office/drawing/2014/main" id="{EDFC359E-E4D6-4A5B-8DB3-07C593F01A6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3" name="Freeform 16">
                <a:extLst>
                  <a:ext uri="{FF2B5EF4-FFF2-40B4-BE49-F238E27FC236}">
                    <a16:creationId xmlns:a16="http://schemas.microsoft.com/office/drawing/2014/main" id="{69777018-0F2B-41D8-8D72-03E8B969548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4" name="Freeform 17">
                <a:extLst>
                  <a:ext uri="{FF2B5EF4-FFF2-40B4-BE49-F238E27FC236}">
                    <a16:creationId xmlns:a16="http://schemas.microsoft.com/office/drawing/2014/main" id="{62D16B1C-3CBD-447E-90A7-24E51EC1484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5" name="Freeform 18">
                <a:extLst>
                  <a:ext uri="{FF2B5EF4-FFF2-40B4-BE49-F238E27FC236}">
                    <a16:creationId xmlns:a16="http://schemas.microsoft.com/office/drawing/2014/main" id="{CA8470A2-3F96-4487-BE68-6DA5930763B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6" name="Freeform 19">
                <a:extLst>
                  <a:ext uri="{FF2B5EF4-FFF2-40B4-BE49-F238E27FC236}">
                    <a16:creationId xmlns:a16="http://schemas.microsoft.com/office/drawing/2014/main" id="{D488A199-16D7-429B-8E24-0E89B8AD718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7" name="Freeform 20">
                <a:extLst>
                  <a:ext uri="{FF2B5EF4-FFF2-40B4-BE49-F238E27FC236}">
                    <a16:creationId xmlns:a16="http://schemas.microsoft.com/office/drawing/2014/main" id="{50BE22F1-65CA-4E48-9C37-9E3897D355B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627771F0-D237-4BC0-8A37-982EA65188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328B09A7-B923-4646-96D7-D79D4254DB5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Oval 23">
              <a:extLst>
                <a:ext uri="{FF2B5EF4-FFF2-40B4-BE49-F238E27FC236}">
                  <a16:creationId xmlns:a16="http://schemas.microsoft.com/office/drawing/2014/main" id="{6AB5EE6C-22CA-4E55-96D9-B1B238E78330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8" name="Oval 24">
              <a:extLst>
                <a:ext uri="{FF2B5EF4-FFF2-40B4-BE49-F238E27FC236}">
                  <a16:creationId xmlns:a16="http://schemas.microsoft.com/office/drawing/2014/main" id="{B951E05E-85D0-4259-BA0F-A7028EE62E01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49" name="Oval 25">
              <a:extLst>
                <a:ext uri="{FF2B5EF4-FFF2-40B4-BE49-F238E27FC236}">
                  <a16:creationId xmlns:a16="http://schemas.microsoft.com/office/drawing/2014/main" id="{60715794-5A4E-44D2-BE8E-87746E3156F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50" name="Oval 26">
              <a:extLst>
                <a:ext uri="{FF2B5EF4-FFF2-40B4-BE49-F238E27FC236}">
                  <a16:creationId xmlns:a16="http://schemas.microsoft.com/office/drawing/2014/main" id="{0F3B09D9-EDC1-49BE-92CA-86EF7B350D99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51" name="Oval 27">
              <a:extLst>
                <a:ext uri="{FF2B5EF4-FFF2-40B4-BE49-F238E27FC236}">
                  <a16:creationId xmlns:a16="http://schemas.microsoft.com/office/drawing/2014/main" id="{6E7A30FD-C701-4E01-B8B5-581BA20C178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AutoShape 42">
                <a:extLst>
                  <a:ext uri="{FF2B5EF4-FFF2-40B4-BE49-F238E27FC236}">
                    <a16:creationId xmlns:a16="http://schemas.microsoft.com/office/drawing/2014/main" id="{7C9C2E3B-5ED4-4986-8CFF-353BFA0E72FD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962400" y="5606871"/>
                <a:ext cx="4479443" cy="1200329"/>
              </a:xfrm>
              <a:prstGeom prst="wedgeRoundRectCallout">
                <a:avLst>
                  <a:gd name="adj1" fmla="val 53277"/>
                  <a:gd name="adj2" fmla="val -27092"/>
                  <a:gd name="adj3" fmla="val 16667"/>
                </a:avLst>
              </a:prstGeom>
              <a:noFill/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For the adversary’s 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altLang="en-US" sz="2400" dirty="0"/>
                  <a:t>,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/>
                  <a:t>I define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CA" altLang="en-US" sz="2400" dirty="0">
                        <a:solidFill>
                          <a:srgbClr val="FF00FF"/>
                        </a:solidFill>
                        <a:cs typeface="Times New Roman" panose="02020603050405020304" pitchFamily="18" charset="0"/>
                        <a:sym typeface="Symbol" panose="05050102010706020507" pitchFamily="18" charset="2"/>
                      </a:rPr>
                      <m:t>y</m:t>
                    </m:r>
                    <m:r>
                      <m:rPr>
                        <m:nor/>
                      </m:rPr>
                      <a:rPr lang="en-US" altLang="en-US" sz="2400" baseline="-25000" dirty="0">
                        <a:solidFill>
                          <a:srgbClr val="FF00FF"/>
                        </a:solidFill>
                        <a:latin typeface="Symbol" pitchFamily="18" charset="2"/>
                      </a:rPr>
                      <m:t>$</m:t>
                    </m:r>
                  </m:oMath>
                </a14:m>
                <a:r>
                  <a:rPr lang="en-US" altLang="en-US" sz="2400" dirty="0">
                    <a:solidFill>
                      <a:srgbClr val="FFC000"/>
                    </a:solidFill>
                  </a:rPr>
                  <a:t>(</a:t>
                </a:r>
                <a:r>
                  <a:rPr lang="en-US" altLang="en-US" sz="2400" dirty="0">
                    <a:solidFill>
                      <a:srgbClr val="66FF66"/>
                    </a:solidFill>
                  </a:rPr>
                  <a:t>x</a:t>
                </a:r>
                <a:r>
                  <a:rPr lang="en-US" altLang="en-US" sz="2400" dirty="0">
                    <a:solidFill>
                      <a:srgbClr val="FFC000"/>
                    </a:solidFill>
                  </a:rPr>
                  <a:t>)</a:t>
                </a:r>
                <a:r>
                  <a:rPr lang="en-US" altLang="en-US" sz="2400" dirty="0"/>
                  <a:t> is the </a:t>
                </a:r>
                <a:r>
                  <a:rPr lang="en-US" altLang="en-US" sz="2400" dirty="0">
                    <a:solidFill>
                      <a:srgbClr val="FF00FF"/>
                    </a:solidFill>
                  </a:rPr>
                  <a:t>y</a:t>
                </a:r>
                <a:r>
                  <a:rPr lang="en-US" altLang="en-US" sz="2400" dirty="0"/>
                  <a:t> value</a:t>
                </a:r>
              </a:p>
              <a:p>
                <a:pPr algn="ctr" eaLnBrk="1" hangingPunct="1">
                  <a:spcBef>
                    <a:spcPct val="0"/>
                  </a:spcBef>
                  <a:buFontTx/>
                  <a:buNone/>
                </a:pPr>
                <a:r>
                  <a:rPr lang="en-US" altLang="en-US" sz="2400" dirty="0">
                    <a:solidFill>
                      <a:srgbClr val="FFFFFF"/>
                    </a:solidFill>
                  </a:rPr>
                  <a:t>provided by the oracle.</a:t>
                </a:r>
              </a:p>
            </p:txBody>
          </p:sp>
        </mc:Choice>
        <mc:Fallback xmlns="">
          <p:sp>
            <p:nvSpPr>
              <p:cNvPr id="33" name="AutoShape 42">
                <a:extLst>
                  <a:ext uri="{FF2B5EF4-FFF2-40B4-BE49-F238E27FC236}">
                    <a16:creationId xmlns:a16="http://schemas.microsoft.com/office/drawing/2014/main" id="{7C9C2E3B-5ED4-4986-8CFF-353BFA0E72F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962400" y="5606871"/>
                <a:ext cx="4479443" cy="1200329"/>
              </a:xfrm>
              <a:prstGeom prst="wedgeRoundRectCallout">
                <a:avLst>
                  <a:gd name="adj1" fmla="val 53277"/>
                  <a:gd name="adj2" fmla="val -27092"/>
                  <a:gd name="adj3" fmla="val 16667"/>
                </a:avLst>
              </a:prstGeom>
              <a:blipFill>
                <a:blip r:embed="rId7"/>
                <a:stretch>
                  <a:fillRect b="-13300"/>
                </a:stretch>
              </a:blipFill>
              <a:ln w="38100">
                <a:solidFill>
                  <a:schemeClr val="accent2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2" name="AutoShape 42">
            <a:extLst>
              <a:ext uri="{FF2B5EF4-FFF2-40B4-BE49-F238E27FC236}">
                <a16:creationId xmlns:a16="http://schemas.microsoft.com/office/drawing/2014/main" id="{F4DC60FA-EA88-424C-96DF-C9E46AD9F4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8444" y="6356507"/>
            <a:ext cx="888887" cy="457253"/>
          </a:xfrm>
          <a:prstGeom prst="wedgeRoundRectCallout">
            <a:avLst>
              <a:gd name="adj1" fmla="val 49104"/>
              <a:gd name="adj2" fmla="val -115970"/>
              <a:gd name="adj3" fmla="val 16667"/>
            </a:avLst>
          </a:prstGeom>
          <a:solidFill>
            <a:srgbClr val="0000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Done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853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32" grpId="0" animBg="1"/>
    </p:bld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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ym typeface="Symbol" panose="05050102010706020507" pitchFamily="18" charset="2"/>
              </a:rPr>
              <a:t> is true.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If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(t) is true for some term t, </a:t>
            </a:r>
          </a:p>
          <a:p>
            <a:pPr marL="1371600" lvl="2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then there exists a y for which it is true.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34FC46E3-48C3-4DCB-8B29-88FBEA64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E9CCD53-8E29-4C85-97B0-E619EE254754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34FB91-191A-408F-ADA7-D255C0D8E314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4ADBA-74BB-4244-BCE3-52BBDC8A715C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endParaRPr lang="en-US" altLang="en-US" sz="2400" dirty="0">
              <a:solidFill>
                <a:srgbClr val="FFC000"/>
              </a:solidFill>
              <a:latin typeface="Symbol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CB71C-7795-4347-B740-877720B22631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DCB203-AA2A-45D5-AEA6-CADBDC8D95D7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612B1-44B1-4968-A4C8-45234CDDED75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5" name="AutoShape 42">
            <a:extLst>
              <a:ext uri="{FF2B5EF4-FFF2-40B4-BE49-F238E27FC236}">
                <a16:creationId xmlns:a16="http://schemas.microsoft.com/office/drawing/2014/main" id="{6D5C3414-ABCA-4719-B26F-8E3C530DF97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948" y="5803949"/>
            <a:ext cx="2819905" cy="825451"/>
          </a:xfrm>
          <a:prstGeom prst="wedgeRoundRectCallout">
            <a:avLst>
              <a:gd name="adj1" fmla="val 53277"/>
              <a:gd name="adj2" fmla="val -2709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 set 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n-US" altLang="en-US" sz="2400" dirty="0"/>
              <a:t> to this value </a:t>
            </a:r>
            <a:br>
              <a:rPr lang="en-US" altLang="en-US" sz="2400" dirty="0"/>
            </a:br>
            <a:r>
              <a:rPr lang="en-US" altLang="en-US" sz="2400" dirty="0"/>
              <a:t>to get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/>
              <a:t>. 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16" name="Group 13">
            <a:extLst>
              <a:ext uri="{FF2B5EF4-FFF2-40B4-BE49-F238E27FC236}">
                <a16:creationId xmlns:a16="http://schemas.microsoft.com/office/drawing/2014/main" id="{BCAD8ECC-0FFE-4FD2-BF60-60803AEA939E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21986"/>
            <a:ext cx="437819" cy="914400"/>
            <a:chOff x="2308" y="1513"/>
            <a:chExt cx="1162" cy="2570"/>
          </a:xfrm>
        </p:grpSpPr>
        <p:grpSp>
          <p:nvGrpSpPr>
            <p:cNvPr id="17" name="Group 14">
              <a:extLst>
                <a:ext uri="{FF2B5EF4-FFF2-40B4-BE49-F238E27FC236}">
                  <a16:creationId xmlns:a16="http://schemas.microsoft.com/office/drawing/2014/main" id="{D19450F2-4DF0-408D-9D10-B8D937F173B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5" name="Freeform 15">
                <a:extLst>
                  <a:ext uri="{FF2B5EF4-FFF2-40B4-BE49-F238E27FC236}">
                    <a16:creationId xmlns:a16="http://schemas.microsoft.com/office/drawing/2014/main" id="{C6C2A7D4-EDB9-492C-96EC-A7EF004709E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16">
                <a:extLst>
                  <a:ext uri="{FF2B5EF4-FFF2-40B4-BE49-F238E27FC236}">
                    <a16:creationId xmlns:a16="http://schemas.microsoft.com/office/drawing/2014/main" id="{CD98B7B8-24CE-4D6E-ACE6-E02CA0BC22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7">
                <a:extLst>
                  <a:ext uri="{FF2B5EF4-FFF2-40B4-BE49-F238E27FC236}">
                    <a16:creationId xmlns:a16="http://schemas.microsoft.com/office/drawing/2014/main" id="{59AD46C5-2AEB-48D3-9874-6484E651BAC6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8">
                <a:extLst>
                  <a:ext uri="{FF2B5EF4-FFF2-40B4-BE49-F238E27FC236}">
                    <a16:creationId xmlns:a16="http://schemas.microsoft.com/office/drawing/2014/main" id="{2C93DE7F-88D8-418F-B176-58EBF74EBEA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9">
                <a:extLst>
                  <a:ext uri="{FF2B5EF4-FFF2-40B4-BE49-F238E27FC236}">
                    <a16:creationId xmlns:a16="http://schemas.microsoft.com/office/drawing/2014/main" id="{44EACD92-2E50-4D9C-9247-C2E1EB202318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20">
                <a:extLst>
                  <a:ext uri="{FF2B5EF4-FFF2-40B4-BE49-F238E27FC236}">
                    <a16:creationId xmlns:a16="http://schemas.microsoft.com/office/drawing/2014/main" id="{088D5558-6BC9-4FBA-BF5E-7A45E560E68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5E49880A-8966-4DC7-A687-28BB85850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9C5BF618-5D9B-4871-A82B-92BADA542646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Oval 23">
              <a:extLst>
                <a:ext uri="{FF2B5EF4-FFF2-40B4-BE49-F238E27FC236}">
                  <a16:creationId xmlns:a16="http://schemas.microsoft.com/office/drawing/2014/main" id="{A7366651-3BE5-4176-82BE-25C79A1DFDD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1" name="Oval 24">
              <a:extLst>
                <a:ext uri="{FF2B5EF4-FFF2-40B4-BE49-F238E27FC236}">
                  <a16:creationId xmlns:a16="http://schemas.microsoft.com/office/drawing/2014/main" id="{EFBD827D-53B9-4AF3-A234-567A786B7E22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2" name="Oval 25">
              <a:extLst>
                <a:ext uri="{FF2B5EF4-FFF2-40B4-BE49-F238E27FC236}">
                  <a16:creationId xmlns:a16="http://schemas.microsoft.com/office/drawing/2014/main" id="{443CF4F5-8E6B-47BA-8A01-A7785B3DCF2A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3" name="Oval 26">
              <a:extLst>
                <a:ext uri="{FF2B5EF4-FFF2-40B4-BE49-F238E27FC236}">
                  <a16:creationId xmlns:a16="http://schemas.microsoft.com/office/drawing/2014/main" id="{1F8D0635-F31F-464C-8B8F-B0CDEE835F1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4" name="Oval 27">
              <a:extLst>
                <a:ext uri="{FF2B5EF4-FFF2-40B4-BE49-F238E27FC236}">
                  <a16:creationId xmlns:a16="http://schemas.microsoft.com/office/drawing/2014/main" id="{A812E0ED-660A-408C-A3B9-2D9B157C6080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pic>
        <p:nvPicPr>
          <p:cNvPr id="31" name="Picture 2" descr="http://www.swordofthespirit.net/bulwark/mosesbush.gif">
            <a:extLst>
              <a:ext uri="{FF2B5EF4-FFF2-40B4-BE49-F238E27FC236}">
                <a16:creationId xmlns:a16="http://schemas.microsoft.com/office/drawing/2014/main" id="{C80944A5-2131-4AB1-9222-D987A15804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AutoShape 38">
            <a:extLst>
              <a:ext uri="{FF2B5EF4-FFF2-40B4-BE49-F238E27FC236}">
                <a16:creationId xmlns:a16="http://schemas.microsoft.com/office/drawing/2014/main" id="{0E699F71-A5DB-4390-8194-43597550D8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83370" y="5772467"/>
            <a:ext cx="3264830" cy="856933"/>
          </a:xfrm>
          <a:prstGeom prst="wedgeRoundRectCallout">
            <a:avLst>
              <a:gd name="adj1" fmla="val -69118"/>
              <a:gd name="adj2" fmla="val -24809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give you the object 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term</a:t>
            </a:r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 for which is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α </a:t>
            </a:r>
            <a:r>
              <a:rPr lang="en-US" altLang="en-US" sz="2400" dirty="0">
                <a:latin typeface="+mj-lt"/>
                <a:sym typeface="Symbol" panose="05050102010706020507" pitchFamily="18" charset="2"/>
              </a:rPr>
              <a:t>true. </a:t>
            </a:r>
            <a:r>
              <a:rPr lang="en-US" altLang="en-US" sz="2400" dirty="0">
                <a:latin typeface="+mj-lt"/>
              </a:rPr>
              <a:t> </a:t>
            </a:r>
            <a:endParaRPr lang="en-CA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811257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32" grpId="0" animBg="1"/>
    </p:bld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It is fine if both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term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depend on a free variable x.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34FC46E3-48C3-4DCB-8B29-88FBEA64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E9CCD53-8E29-4C85-97B0-E619EE254754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34FB91-191A-408F-ADA7-D255C0D8E314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4ADBA-74BB-4244-BCE3-52BBDC8A715C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</a:rPr>
              <a:t>x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  <a:latin typeface="Symbol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CB71C-7795-4347-B740-877720B22631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DCB203-AA2A-45D5-AEA6-CADBDC8D95D7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612B1-44B1-4968-A4C8-45234CDDED75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sp>
        <p:nvSpPr>
          <p:cNvPr id="15" name="AutoShape 35">
            <a:extLst>
              <a:ext uri="{FF2B5EF4-FFF2-40B4-BE49-F238E27FC236}">
                <a16:creationId xmlns:a16="http://schemas.microsoft.com/office/drawing/2014/main" id="{CC7E5D21-105B-4DE4-8CD7-C133EE46F46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86423" y="5819367"/>
            <a:ext cx="3047977" cy="886233"/>
          </a:xfrm>
          <a:prstGeom prst="wedgeRoundRectCallout">
            <a:avLst>
              <a:gd name="adj1" fmla="val 53410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I give you an arbitrary value of </a:t>
            </a:r>
            <a:r>
              <a:rPr lang="en-US" sz="2400" dirty="0">
                <a:solidFill>
                  <a:srgbClr val="66FF66"/>
                </a:solidFill>
              </a:rPr>
              <a:t>x</a:t>
            </a:r>
            <a:r>
              <a:rPr lang="en-US" sz="2400" dirty="0"/>
              <a:t>.</a:t>
            </a:r>
          </a:p>
        </p:txBody>
      </p:sp>
      <p:grpSp>
        <p:nvGrpSpPr>
          <p:cNvPr id="16" name="Group 28">
            <a:extLst>
              <a:ext uri="{FF2B5EF4-FFF2-40B4-BE49-F238E27FC236}">
                <a16:creationId xmlns:a16="http://schemas.microsoft.com/office/drawing/2014/main" id="{FD900721-C3FF-4F1F-B271-B7747E1D8B76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429070"/>
            <a:ext cx="590227" cy="1200330"/>
            <a:chOff x="2593" y="768"/>
            <a:chExt cx="849" cy="1475"/>
          </a:xfrm>
        </p:grpSpPr>
        <p:sp>
          <p:nvSpPr>
            <p:cNvPr id="17" name="Freeform 29">
              <a:extLst>
                <a:ext uri="{FF2B5EF4-FFF2-40B4-BE49-F238E27FC236}">
                  <a16:creationId xmlns:a16="http://schemas.microsoft.com/office/drawing/2014/main" id="{2A8223F4-BD6F-4E11-A7AA-1F5EA05282D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Freeform 30">
              <a:extLst>
                <a:ext uri="{FF2B5EF4-FFF2-40B4-BE49-F238E27FC236}">
                  <a16:creationId xmlns:a16="http://schemas.microsoft.com/office/drawing/2014/main" id="{BF87462E-CA2F-4BCB-B77C-7B0685AB6DC3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" name="Freeform 31">
              <a:extLst>
                <a:ext uri="{FF2B5EF4-FFF2-40B4-BE49-F238E27FC236}">
                  <a16:creationId xmlns:a16="http://schemas.microsoft.com/office/drawing/2014/main" id="{25A11BF5-916A-4EA6-ABB5-F83826BED90B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32">
              <a:extLst>
                <a:ext uri="{FF2B5EF4-FFF2-40B4-BE49-F238E27FC236}">
                  <a16:creationId xmlns:a16="http://schemas.microsoft.com/office/drawing/2014/main" id="{C2C1DEBD-5F06-427D-91E2-1A8C45A87E61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Freeform 33">
              <a:extLst>
                <a:ext uri="{FF2B5EF4-FFF2-40B4-BE49-F238E27FC236}">
                  <a16:creationId xmlns:a16="http://schemas.microsoft.com/office/drawing/2014/main" id="{325E1498-84FB-4B8A-9D9B-A1612DCC8F2B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2" name="Freeform 34">
              <a:extLst>
                <a:ext uri="{FF2B5EF4-FFF2-40B4-BE49-F238E27FC236}">
                  <a16:creationId xmlns:a16="http://schemas.microsoft.com/office/drawing/2014/main" id="{9065BA06-9355-43E1-8E48-9F07E6A5E3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3" name="Freeform 35">
              <a:extLst>
                <a:ext uri="{FF2B5EF4-FFF2-40B4-BE49-F238E27FC236}">
                  <a16:creationId xmlns:a16="http://schemas.microsoft.com/office/drawing/2014/main" id="{2B6F0EBA-BDAC-4A7B-89B9-D7A196199C3D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24" name="Group 36">
              <a:extLst>
                <a:ext uri="{FF2B5EF4-FFF2-40B4-BE49-F238E27FC236}">
                  <a16:creationId xmlns:a16="http://schemas.microsoft.com/office/drawing/2014/main" id="{C16B56EE-C681-48C9-83C8-CD0203BB087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25" name="Freeform 37">
                <a:extLst>
                  <a:ext uri="{FF2B5EF4-FFF2-40B4-BE49-F238E27FC236}">
                    <a16:creationId xmlns:a16="http://schemas.microsoft.com/office/drawing/2014/main" id="{A9C700B3-6418-47B0-BC80-D29092235EF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6" name="Freeform 38">
                <a:extLst>
                  <a:ext uri="{FF2B5EF4-FFF2-40B4-BE49-F238E27FC236}">
                    <a16:creationId xmlns:a16="http://schemas.microsoft.com/office/drawing/2014/main" id="{0B8F7D9E-EEFD-4F38-A23C-3C9CFAC926E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27" name="Picture 2" descr="http://www.swordofthespirit.net/bulwark/mosesbush.gif">
            <a:extLst>
              <a:ext uri="{FF2B5EF4-FFF2-40B4-BE49-F238E27FC236}">
                <a16:creationId xmlns:a16="http://schemas.microsoft.com/office/drawing/2014/main" id="{7165C11C-C77C-45F3-8935-93BA7AFB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8">
            <a:extLst>
              <a:ext uri="{FF2B5EF4-FFF2-40B4-BE49-F238E27FC236}">
                <a16:creationId xmlns:a16="http://schemas.microsoft.com/office/drawing/2014/main" id="{98FE86C3-A2AC-4C69-B194-3B4DCCAC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9" y="5657671"/>
            <a:ext cx="2451059" cy="1200329"/>
          </a:xfrm>
          <a:prstGeom prst="wedgeRoundRectCallout">
            <a:avLst>
              <a:gd name="adj1" fmla="val -84400"/>
              <a:gd name="adj2" fmla="val -13100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give you 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y=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term(</a:t>
            </a:r>
            <a:r>
              <a:rPr lang="en-CA" altLang="en-US" sz="2400" dirty="0">
                <a:solidFill>
                  <a:srgbClr val="66FF66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such that</a:t>
            </a:r>
            <a:r>
              <a:rPr lang="el-GR" altLang="en-US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/>
              <a:t>.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449790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5" grpId="0" animBg="1"/>
      <p:bldP spid="28" grpId="0" animBg="1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It is fine if both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term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depend on a free variable x.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34FC46E3-48C3-4DCB-8B29-88FBEA64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E9CCD53-8E29-4C85-97B0-E619EE254754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34FB91-191A-408F-ADA7-D255C0D8E314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4ADBA-74BB-4244-BCE3-52BBDC8A715C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66FF66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66FF66"/>
                </a:solidFill>
              </a:rPr>
              <a:t>x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  <a:latin typeface="Symbol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CB71C-7795-4347-B740-877720B22631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DCB203-AA2A-45D5-AEA6-CADBDC8D95D7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612B1-44B1-4968-A4C8-45234CDDED75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pic>
        <p:nvPicPr>
          <p:cNvPr id="27" name="Picture 2" descr="http://www.swordofthespirit.net/bulwark/mosesbush.gif">
            <a:extLst>
              <a:ext uri="{FF2B5EF4-FFF2-40B4-BE49-F238E27FC236}">
                <a16:creationId xmlns:a16="http://schemas.microsoft.com/office/drawing/2014/main" id="{7165C11C-C77C-45F3-8935-93BA7AFBC6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8" name="AutoShape 38">
            <a:extLst>
              <a:ext uri="{FF2B5EF4-FFF2-40B4-BE49-F238E27FC236}">
                <a16:creationId xmlns:a16="http://schemas.microsoft.com/office/drawing/2014/main" id="{98FE86C3-A2AC-4C69-B194-3B4DCCACD9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9" y="5657671"/>
            <a:ext cx="2451059" cy="1200329"/>
          </a:xfrm>
          <a:prstGeom prst="wedgeRoundRectCallout">
            <a:avLst>
              <a:gd name="adj1" fmla="val -84400"/>
              <a:gd name="adj2" fmla="val -13100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n-US" altLang="en-US" sz="2400" dirty="0">
                <a:latin typeface="+mj-lt"/>
              </a:rPr>
              <a:t>I give you 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y=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term(</a:t>
            </a:r>
            <a:r>
              <a:rPr lang="en-CA" altLang="en-US" sz="2400" dirty="0">
                <a:solidFill>
                  <a:srgbClr val="66FF66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such that</a:t>
            </a:r>
            <a:r>
              <a:rPr lang="el-GR" altLang="en-US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/>
              <a:t>.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latin typeface="+mj-lt"/>
            </a:endParaRPr>
          </a:p>
        </p:txBody>
      </p:sp>
      <p:sp>
        <p:nvSpPr>
          <p:cNvPr id="29" name="AutoShape 42">
            <a:extLst>
              <a:ext uri="{FF2B5EF4-FFF2-40B4-BE49-F238E27FC236}">
                <a16:creationId xmlns:a16="http://schemas.microsoft.com/office/drawing/2014/main" id="{E62E81AB-4342-46C5-8FBA-6105DF3DE6AD}"/>
              </a:ext>
            </a:extLst>
          </p:cNvPr>
          <p:cNvSpPr>
            <a:spLocks noChangeArrowheads="1"/>
          </p:cNvSpPr>
          <p:nvPr/>
        </p:nvSpPr>
        <p:spPr bwMode="auto">
          <a:xfrm>
            <a:off x="5569948" y="5803949"/>
            <a:ext cx="2819905" cy="825451"/>
          </a:xfrm>
          <a:prstGeom prst="wedgeRoundRectCallout">
            <a:avLst>
              <a:gd name="adj1" fmla="val 53277"/>
              <a:gd name="adj2" fmla="val -2709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 set 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n-US" altLang="en-US" sz="2400" dirty="0"/>
              <a:t> to this value </a:t>
            </a:r>
            <a:br>
              <a:rPr lang="en-US" altLang="en-US" sz="2400" dirty="0"/>
            </a:br>
            <a:r>
              <a:rPr lang="en-US" altLang="en-US" sz="2400" dirty="0"/>
              <a:t>to get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/>
              <a:t>. 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30" name="Group 13">
            <a:extLst>
              <a:ext uri="{FF2B5EF4-FFF2-40B4-BE49-F238E27FC236}">
                <a16:creationId xmlns:a16="http://schemas.microsoft.com/office/drawing/2014/main" id="{ED63A640-8133-4036-B376-8691F24F2667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21986"/>
            <a:ext cx="437819" cy="914400"/>
            <a:chOff x="2308" y="1513"/>
            <a:chExt cx="1162" cy="2570"/>
          </a:xfrm>
        </p:grpSpPr>
        <p:grpSp>
          <p:nvGrpSpPr>
            <p:cNvPr id="31" name="Group 14">
              <a:extLst>
                <a:ext uri="{FF2B5EF4-FFF2-40B4-BE49-F238E27FC236}">
                  <a16:creationId xmlns:a16="http://schemas.microsoft.com/office/drawing/2014/main" id="{94203902-3488-43FC-BCDE-D8A4E52D0FD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40" name="Freeform 15">
                <a:extLst>
                  <a:ext uri="{FF2B5EF4-FFF2-40B4-BE49-F238E27FC236}">
                    <a16:creationId xmlns:a16="http://schemas.microsoft.com/office/drawing/2014/main" id="{B39ABF94-9631-44F4-8DD4-087CE43C52C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1" name="Freeform 16">
                <a:extLst>
                  <a:ext uri="{FF2B5EF4-FFF2-40B4-BE49-F238E27FC236}">
                    <a16:creationId xmlns:a16="http://schemas.microsoft.com/office/drawing/2014/main" id="{14B05218-3B1D-4400-B0D0-50412B3F5A9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2" name="Freeform 17">
                <a:extLst>
                  <a:ext uri="{FF2B5EF4-FFF2-40B4-BE49-F238E27FC236}">
                    <a16:creationId xmlns:a16="http://schemas.microsoft.com/office/drawing/2014/main" id="{1F6B4E0D-F52E-4BAF-B5E6-00826710087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3" name="Freeform 18">
                <a:extLst>
                  <a:ext uri="{FF2B5EF4-FFF2-40B4-BE49-F238E27FC236}">
                    <a16:creationId xmlns:a16="http://schemas.microsoft.com/office/drawing/2014/main" id="{03EC8C3D-C1B8-46A4-9ABE-6A66C506D76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4" name="Freeform 19">
                <a:extLst>
                  <a:ext uri="{FF2B5EF4-FFF2-40B4-BE49-F238E27FC236}">
                    <a16:creationId xmlns:a16="http://schemas.microsoft.com/office/drawing/2014/main" id="{6DE33AD5-4BD0-4B78-9D85-5816B452607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45" name="Freeform 20">
                <a:extLst>
                  <a:ext uri="{FF2B5EF4-FFF2-40B4-BE49-F238E27FC236}">
                    <a16:creationId xmlns:a16="http://schemas.microsoft.com/office/drawing/2014/main" id="{CB38FB18-33B6-43E8-8367-AE0C513A08F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32" name="Freeform 21">
              <a:extLst>
                <a:ext uri="{FF2B5EF4-FFF2-40B4-BE49-F238E27FC236}">
                  <a16:creationId xmlns:a16="http://schemas.microsoft.com/office/drawing/2014/main" id="{9AFB8D9E-E981-4748-A85B-B233362226E0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3" name="Freeform 22">
              <a:extLst>
                <a:ext uri="{FF2B5EF4-FFF2-40B4-BE49-F238E27FC236}">
                  <a16:creationId xmlns:a16="http://schemas.microsoft.com/office/drawing/2014/main" id="{7E76B4E9-8EC0-460C-A374-874B2950D93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4" name="Oval 23">
              <a:extLst>
                <a:ext uri="{FF2B5EF4-FFF2-40B4-BE49-F238E27FC236}">
                  <a16:creationId xmlns:a16="http://schemas.microsoft.com/office/drawing/2014/main" id="{1F88323E-A37A-4FA6-8FFF-5F90B41FAE5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5" name="Oval 24">
              <a:extLst>
                <a:ext uri="{FF2B5EF4-FFF2-40B4-BE49-F238E27FC236}">
                  <a16:creationId xmlns:a16="http://schemas.microsoft.com/office/drawing/2014/main" id="{844B49D0-1A72-4139-B1D5-79E76567AC77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6" name="Oval 25">
              <a:extLst>
                <a:ext uri="{FF2B5EF4-FFF2-40B4-BE49-F238E27FC236}">
                  <a16:creationId xmlns:a16="http://schemas.microsoft.com/office/drawing/2014/main" id="{90FA291F-011D-4191-889C-1971D0A23DB8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7" name="Oval 26">
              <a:extLst>
                <a:ext uri="{FF2B5EF4-FFF2-40B4-BE49-F238E27FC236}">
                  <a16:creationId xmlns:a16="http://schemas.microsoft.com/office/drawing/2014/main" id="{5AE500F4-3124-4C4D-BACC-4D9A1D686043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38" name="Oval 27">
              <a:extLst>
                <a:ext uri="{FF2B5EF4-FFF2-40B4-BE49-F238E27FC236}">
                  <a16:creationId xmlns:a16="http://schemas.microsoft.com/office/drawing/2014/main" id="{78608362-1758-49CD-8AC3-D077AFB46EE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3008295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It is fine if both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term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depend on a free variable 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But 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not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if this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quantified with in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CA" altLang="en-US" sz="2400" dirty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34FC46E3-48C3-4DCB-8B29-88FBEA64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E9CCD53-8E29-4C85-97B0-E619EE254754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34FB91-191A-408F-ADA7-D255C0D8E314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4ADBA-74BB-4244-BCE3-52BBDC8A715C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  <a:latin typeface="Symbol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CB71C-7795-4347-B740-877720B22631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DCB203-AA2A-45D5-AEA6-CADBDC8D95D7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612B1-44B1-4968-A4C8-45234CDDED75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B05F64-8813-446E-AC72-97A312EC0D98}"/>
              </a:ext>
            </a:extLst>
          </p:cNvPr>
          <p:cNvCxnSpPr/>
          <p:nvPr/>
        </p:nvCxnSpPr>
        <p:spPr bwMode="auto">
          <a:xfrm flipV="1">
            <a:off x="4095424" y="5226654"/>
            <a:ext cx="304800" cy="369106"/>
          </a:xfrm>
          <a:prstGeom prst="line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6" name="AutoShape 42">
            <a:extLst>
              <a:ext uri="{FF2B5EF4-FFF2-40B4-BE49-F238E27FC236}">
                <a16:creationId xmlns:a16="http://schemas.microsoft.com/office/drawing/2014/main" id="{EE52B881-CDAE-490B-B9A5-AB94B739991C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80350" y="5549949"/>
            <a:ext cx="2819905" cy="825451"/>
          </a:xfrm>
          <a:prstGeom prst="wedgeRoundRectCallout">
            <a:avLst>
              <a:gd name="adj1" fmla="val 53277"/>
              <a:gd name="adj2" fmla="val -27092"/>
              <a:gd name="adj3" fmla="val 16667"/>
            </a:avLst>
          </a:prstGeom>
          <a:noFill/>
          <a:ln w="38100">
            <a:solidFill>
              <a:schemeClr val="accent2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I set </a:t>
            </a:r>
            <a:r>
              <a:rPr lang="en-US" altLang="en-US" sz="2400" dirty="0">
                <a:solidFill>
                  <a:srgbClr val="FFC000"/>
                </a:solidFill>
              </a:rPr>
              <a:t>y</a:t>
            </a:r>
            <a:r>
              <a:rPr lang="en-US" altLang="en-US" sz="2400" dirty="0"/>
              <a:t> to some value before I know </a:t>
            </a:r>
            <a:r>
              <a:rPr lang="en-US" altLang="en-US" sz="2400" dirty="0">
                <a:solidFill>
                  <a:srgbClr val="FFC000"/>
                </a:solidFill>
              </a:rPr>
              <a:t>x</a:t>
            </a:r>
            <a:r>
              <a:rPr lang="en-US" altLang="en-US" sz="2400" dirty="0"/>
              <a:t>.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  <p:grpSp>
        <p:nvGrpSpPr>
          <p:cNvPr id="17" name="Group 13">
            <a:extLst>
              <a:ext uri="{FF2B5EF4-FFF2-40B4-BE49-F238E27FC236}">
                <a16:creationId xmlns:a16="http://schemas.microsoft.com/office/drawing/2014/main" id="{EC4C2D9F-FA4F-482F-8979-F3694B690DDF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21986"/>
            <a:ext cx="437819" cy="914400"/>
            <a:chOff x="2308" y="1513"/>
            <a:chExt cx="1162" cy="2570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0339557B-4CE3-4A57-86E7-744A26839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66D6E10-C428-4AB9-ABF6-1DC32627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6447A789-57E5-4AE3-BCD7-EADBF1E11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3922EC6B-B0F5-4BE5-8DF9-848B2D25B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46A66834-D674-4A06-A5F4-FE810A55A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9C8B158C-CD8D-494B-9496-E917A9FB9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0F5A22D7-6E3D-4F40-9AFF-DA24837D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C1E1E85A-8B92-463C-8632-7C575C22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BE7DAB4-65A4-4F55-8B5F-4F35B7CD9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76F89C08-9835-4AE9-B069-8175CB940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17EAD20C-39B1-4D92-B38D-798331C10F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39E7FAF3-258F-417D-8E09-78FBCCF45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D556F6CF-E3A1-4EC5-BF3B-9CB427912A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C6D5C147-2D82-48E7-8E9B-92B62229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sp>
        <p:nvSpPr>
          <p:cNvPr id="47" name="AutoShape 35">
            <a:extLst>
              <a:ext uri="{FF2B5EF4-FFF2-40B4-BE49-F238E27FC236}">
                <a16:creationId xmlns:a16="http://schemas.microsoft.com/office/drawing/2014/main" id="{580E1EAC-F269-42B9-B228-4ABC900194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025148" y="6396220"/>
            <a:ext cx="2128252" cy="444602"/>
          </a:xfrm>
          <a:prstGeom prst="wedgeRoundRectCallout">
            <a:avLst>
              <a:gd name="adj1" fmla="val 53410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US" sz="2400" dirty="0"/>
              <a:t>I give you </a:t>
            </a:r>
            <a:r>
              <a:rPr lang="en-US" sz="2400" dirty="0">
                <a:solidFill>
                  <a:srgbClr val="66FF66"/>
                </a:solidFill>
              </a:rPr>
              <a:t>x</a:t>
            </a:r>
            <a:r>
              <a:rPr lang="en-US" sz="2400" dirty="0"/>
              <a:t>.</a:t>
            </a:r>
          </a:p>
        </p:txBody>
      </p:sp>
      <p:grpSp>
        <p:nvGrpSpPr>
          <p:cNvPr id="48" name="Group 28">
            <a:extLst>
              <a:ext uri="{FF2B5EF4-FFF2-40B4-BE49-F238E27FC236}">
                <a16:creationId xmlns:a16="http://schemas.microsoft.com/office/drawing/2014/main" id="{9832C831-9157-4A17-A131-0353FA0DA47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644970"/>
            <a:ext cx="590227" cy="1200330"/>
            <a:chOff x="2593" y="768"/>
            <a:chExt cx="849" cy="1475"/>
          </a:xfrm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97FC4B46-5906-4CFC-81C3-318452A6A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1422F4D3-2091-4E4D-B148-3562AF98C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631E7A53-6358-4A1D-BD7F-92D8410F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27CAFCC9-32F9-4533-A948-478FA025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B1ACA947-B743-4AEC-A4D1-E356992A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4FB2081E-92B9-4501-BFE2-1F199FE1B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3EEDC061-BB7C-4DAA-BDE3-5901AF43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3D808908-7F62-41BE-BFF9-70A03C589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645B852F-20E5-4C05-B593-AF1BE5B54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3D96D93D-73AF-4CC9-885A-FAA40F189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9" name="Picture 2" descr="http://www.swordofthespirit.net/bulwark/mosesbush.gif">
            <a:extLst>
              <a:ext uri="{FF2B5EF4-FFF2-40B4-BE49-F238E27FC236}">
                <a16:creationId xmlns:a16="http://schemas.microsoft.com/office/drawing/2014/main" id="{6E6986AB-561E-4260-9E15-44F79AEB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" name="AutoShape 38">
            <a:extLst>
              <a:ext uri="{FF2B5EF4-FFF2-40B4-BE49-F238E27FC236}">
                <a16:creationId xmlns:a16="http://schemas.microsoft.com/office/drawing/2014/main" id="{38E726A1-95BB-42D4-8D8B-01259F226D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71599" y="5866207"/>
            <a:ext cx="3792562" cy="839393"/>
          </a:xfrm>
          <a:prstGeom prst="wedgeRoundRectCallout">
            <a:avLst>
              <a:gd name="adj1" fmla="val -72680"/>
              <a:gd name="adj2" fmla="val -25204"/>
              <a:gd name="adj3" fmla="val 16667"/>
            </a:avLst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</p:spPr>
        <p:txBody>
          <a:bodyPr/>
          <a:lstStyle>
            <a:lvl1pPr algn="l">
              <a:spcBef>
                <a:spcPct val="20000"/>
              </a:spcBef>
              <a:defRPr sz="3200">
                <a:solidFill>
                  <a:schemeClr val="tx1"/>
                </a:solidFill>
                <a:latin typeface="Comic Sans MS" pitchFamily="66" charset="0"/>
              </a:defRPr>
            </a:lvl1pPr>
            <a:lvl2pPr marL="742950" indent="-285750" algn="l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algn="l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algn="l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algn="l">
              <a:spcBef>
                <a:spcPct val="20000"/>
              </a:spcBef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>
              <a:spcBef>
                <a:spcPts val="0"/>
              </a:spcBef>
              <a:defRPr/>
            </a:pPr>
            <a:r>
              <a:rPr lang="el-GR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66FF66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 err="1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,y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US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is true for </a:t>
            </a:r>
            <a:r>
              <a:rPr lang="en-US" altLang="en-US" sz="2400" dirty="0">
                <a:solidFill>
                  <a:srgbClr val="FFFFFF"/>
                </a:solidFill>
                <a:latin typeface="+mj-lt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+mj-lt"/>
              </a:rPr>
              <a:t>y=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term(</a:t>
            </a:r>
            <a:r>
              <a:rPr lang="en-CA" altLang="en-US" sz="2400" dirty="0">
                <a:solidFill>
                  <a:srgbClr val="66FF66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, </a:t>
            </a:r>
          </a:p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but not for your value of 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latin typeface="+mj-lt"/>
              </a:rPr>
              <a:t>.</a:t>
            </a:r>
            <a:r>
              <a:rPr lang="en-CA" altLang="en-US" sz="2400" dirty="0">
                <a:solidFill>
                  <a:srgbClr val="FFC000"/>
                </a:solidFill>
                <a:latin typeface="+mj-lt"/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latin typeface="+mj-lt"/>
            </a:endParaRPr>
          </a:p>
        </p:txBody>
      </p:sp>
      <p:sp>
        <p:nvSpPr>
          <p:cNvPr id="61" name="AutoShape 42">
            <a:extLst>
              <a:ext uri="{FF2B5EF4-FFF2-40B4-BE49-F238E27FC236}">
                <a16:creationId xmlns:a16="http://schemas.microsoft.com/office/drawing/2014/main" id="{14222C53-6C58-4FB6-A984-9705222A353C}"/>
              </a:ext>
            </a:extLst>
          </p:cNvPr>
          <p:cNvSpPr>
            <a:spLocks noChangeArrowheads="1"/>
          </p:cNvSpPr>
          <p:nvPr/>
        </p:nvSpPr>
        <p:spPr bwMode="auto">
          <a:xfrm>
            <a:off x="8102713" y="6356507"/>
            <a:ext cx="888887" cy="457253"/>
          </a:xfrm>
          <a:prstGeom prst="wedgeRoundRectCallout">
            <a:avLst>
              <a:gd name="adj1" fmla="val 21958"/>
              <a:gd name="adj2" fmla="val -154854"/>
              <a:gd name="adj3" fmla="val 16667"/>
            </a:avLst>
          </a:prstGeom>
          <a:solidFill>
            <a:srgbClr val="000066"/>
          </a:solidFill>
          <a:ln w="38100">
            <a:solidFill>
              <a:schemeClr val="accent2"/>
            </a:solidFill>
            <a:miter lim="800000"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/>
              <a:t>Oops</a:t>
            </a:r>
            <a:endParaRPr lang="en-US" altLang="en-US" sz="2400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5765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4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6" grpId="0" animBg="1"/>
      <p:bldP spid="47" grpId="0" animBg="1"/>
      <p:bldP spid="60" grpId="0" animBg="1"/>
      <p:bldP spid="61" grpId="0" animBg="1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Rectangle 38">
            <a:extLst>
              <a:ext uri="{FF2B5EF4-FFF2-40B4-BE49-F238E27FC236}">
                <a16:creationId xmlns:a16="http://schemas.microsoft.com/office/drawing/2014/main" id="{F51103F6-0336-4B2E-AD4C-C0D1365FBCD6}"/>
              </a:ext>
            </a:extLst>
          </p:cNvPr>
          <p:cNvSpPr/>
          <p:nvPr/>
        </p:nvSpPr>
        <p:spPr>
          <a:xfrm>
            <a:off x="542363" y="597952"/>
            <a:ext cx="9592237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  <a:defRPr/>
            </a:pPr>
            <a:r>
              <a:rPr lang="en-CA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Adding </a:t>
            </a:r>
            <a:r>
              <a:rPr lang="en-US" altLang="en-US" sz="2400" dirty="0">
                <a:solidFill>
                  <a:srgbClr val="FFFF00"/>
                </a:solidFill>
                <a:latin typeface="Symbol" pitchFamily="18" charset="2"/>
              </a:rPr>
              <a:t>$</a:t>
            </a:r>
            <a:r>
              <a:rPr lang="en-US" altLang="en-US" sz="2400" dirty="0">
                <a:solidFill>
                  <a:schemeClr val="tx2"/>
                </a:solidFill>
                <a:latin typeface="Symbol" pitchFamily="18" charset="2"/>
              </a:rPr>
              <a:t>: </a:t>
            </a:r>
            <a:r>
              <a:rPr lang="en-US" altLang="en-US" sz="2400" dirty="0"/>
              <a:t>From line</a:t>
            </a:r>
            <a:r>
              <a:rPr lang="en-US" altLang="en-US" sz="2400" dirty="0"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(term)</a:t>
            </a:r>
            <a:r>
              <a:rPr lang="en-US" altLang="en-US" sz="2400" dirty="0">
                <a:sym typeface="Symbol" panose="05050102010706020507" pitchFamily="18" charset="2"/>
              </a:rPr>
              <a:t>, 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(y)</a:t>
            </a:r>
            <a:r>
              <a:rPr lang="en-US" altLang="en-US" sz="2400" dirty="0"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It is fine if both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and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term 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depend on a free variable 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  <a:p>
            <a:pPr marL="914400" lvl="1" indent="-457200" algn="l">
              <a:buFont typeface="Arial" panose="020B0604020202020204" pitchFamily="34" charset="0"/>
              <a:buChar char="•"/>
              <a:defRPr/>
            </a:pP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But </a:t>
            </a:r>
            <a:r>
              <a:rPr lang="en-CA" altLang="en-US" sz="2400" dirty="0">
                <a:solidFill>
                  <a:srgbClr val="FF0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not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if this 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 is quantified with in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</a:t>
            </a:r>
            <a:r>
              <a:rPr lang="en-CA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  <a:endParaRPr lang="en-CA" altLang="en-US" sz="2400" dirty="0">
              <a:solidFill>
                <a:srgbClr val="FF0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>
          <a:xfrm>
            <a:off x="685800" y="-44304"/>
            <a:ext cx="7772400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altLang="en-US" kern="0" dirty="0">
                <a:solidFill>
                  <a:srgbClr val="FFFF00"/>
                </a:solidFill>
                <a:latin typeface="Times New Roman"/>
              </a:rPr>
              <a:t>Proving Sound</a:t>
            </a:r>
            <a:endParaRPr kumimoji="0" lang="en-CA" altLang="en-US" sz="4400" b="0" i="0" u="none" strike="noStrike" kern="0" cap="none" spc="0" normalizeH="0" baseline="-2500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8" name="Rectangle 2"/>
          <p:cNvSpPr txBox="1">
            <a:spLocks noChangeArrowheads="1"/>
          </p:cNvSpPr>
          <p:nvPr/>
        </p:nvSpPr>
        <p:spPr>
          <a:xfrm>
            <a:off x="1828800" y="152400"/>
            <a:ext cx="5715000" cy="5334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algn="l">
              <a:defRPr/>
            </a:pPr>
            <a:endParaRPr lang="en-US" altLang="en-US" sz="3200" dirty="0">
              <a:latin typeface="Symbol" pitchFamily="18" charset="2"/>
            </a:endParaRPr>
          </a:p>
        </p:txBody>
      </p:sp>
      <p:pic>
        <p:nvPicPr>
          <p:cNvPr id="6" name="Picture 5" descr="j0116172">
            <a:extLst>
              <a:ext uri="{FF2B5EF4-FFF2-40B4-BE49-F238E27FC236}">
                <a16:creationId xmlns:a16="http://schemas.microsoft.com/office/drawing/2014/main" id="{34FC46E3-48C3-4DCB-8B29-88FBEA6434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0" y="2198152"/>
            <a:ext cx="1050393" cy="14287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noFill/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</a:extLst>
            </p:spPr>
            <p:txBody>
              <a:bodyPr tIns="0"/>
              <a:lstStyle>
                <a:lvl1pPr algn="l" eaLnBrk="0" hangingPunct="0"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Recall that the meaning of each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of the proof is its </a:t>
                </a: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Quantifier Closure: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Φ ≡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≡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Monotype Corsiva" panose="03010101010201010101" pitchFamily="66" charset="0"/>
                    <a:ea typeface="+mn-ea"/>
                    <a:cs typeface="+mn-cs"/>
                  </a:rPr>
                  <a:t>M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$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FF00FF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𝑦</m:t>
                        </m:r>
                      </m:e>
                    </m:acc>
                    <m:r>
                      <m:rPr>
                        <m:nor/>
                      </m:rPr>
                      <a:rPr kumimoji="0" lang="en-US" altLang="en-US" sz="2400" b="0" i="0" u="none" strike="noStrike" kern="1200" cap="none" spc="0" normalizeH="0" baseline="-25000" noProof="0" dirty="0">
                        <a:ln>
                          <a:noFill/>
                        </a:ln>
                        <a:solidFill>
                          <a:srgbClr val="FF00FF"/>
                        </a:solidFill>
                        <a:effectLst/>
                        <a:uLnTx/>
                        <a:uFillTx/>
                        <a:latin typeface="Symbol" pitchFamily="18" charset="2"/>
                        <a:ea typeface="+mn-ea"/>
                        <a:cs typeface="+mn-cs"/>
                      </a:rPr>
                      <m:t>$</m:t>
                    </m:r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"</a:t>
                </a:r>
                <a14:m>
                  <m:oMath xmlns:m="http://schemas.openxmlformats.org/officeDocument/2006/math">
                    <m:acc>
                      <m:accPr>
                        <m:chr m:val="⃗"/>
                        <m:ctrlPr>
                          <a:rPr kumimoji="0" lang="en-US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accPr>
                      <m:e>
                        <m:r>
                          <a:rPr kumimoji="0" lang="en-CA" altLang="en-US" sz="2400" b="0" i="1" u="none" strike="noStrike" kern="1200" cap="none" spc="0" normalizeH="0" baseline="0" noProof="0" dirty="0">
                            <a:ln>
                              <a:noFill/>
                            </a:ln>
                            <a:solidFill>
                              <a:srgbClr val="66FF66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  <m:t>𝑥</m:t>
                        </m:r>
                      </m:e>
                    </m:acc>
                  </m:oMath>
                </a14:m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 "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00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[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α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</a:rPr>
                  <a:t>(</a:t>
                </a:r>
                <a:r>
                  <a:rPr kumimoji="0" lang="en-CA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x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Symbol" pitchFamily="18" charset="2"/>
                    <a:ea typeface="+mn-ea"/>
                    <a:cs typeface="+mn-cs"/>
                  </a:rPr>
                  <a:t>].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Symbol" pitchFamily="18" charset="2"/>
                  <a:ea typeface="+mn-ea"/>
                  <a:cs typeface="+mn-cs"/>
                </a:endParaRPr>
              </a:p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2000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Require: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From 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  <a:sym typeface="Symbol" panose="05050102010706020507" pitchFamily="18" charset="2"/>
                  </a:rPr>
                  <a:t>, include 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line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US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Wingdings" panose="05000000000000000000" pitchFamily="2" charset="2"/>
                  </a:rPr>
                  <a:t>  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E7E7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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 QC(</a:t>
                </a:r>
                <a:r>
                  <a:rPr kumimoji="0" lang="el-GR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´</a:t>
                </a:r>
                <a:r>
                  <a:rPr kumimoji="0" lang="en-CA" alt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66FF66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Times New Roman" panose="02020603050405020304" pitchFamily="18" charset="0"/>
                    <a:sym typeface="Symbol" panose="05050102010706020507" pitchFamily="18" charset="2"/>
                  </a:rPr>
                  <a:t>)</a:t>
                </a:r>
              </a:p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AutoShape 35">
                <a:extLst>
                  <a:ext uri="{FF2B5EF4-FFF2-40B4-BE49-F238E27FC236}">
                    <a16:creationId xmlns:a16="http://schemas.microsoft.com/office/drawing/2014/main" id="{A8AAC15F-4CBF-424D-BC69-2F2059B8C2A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050393" y="2218545"/>
                <a:ext cx="8017407" cy="1415866"/>
              </a:xfrm>
              <a:prstGeom prst="wedgeRoundRectCallout">
                <a:avLst>
                  <a:gd name="adj1" fmla="val -54832"/>
                  <a:gd name="adj2" fmla="val -23857"/>
                  <a:gd name="adj3" fmla="val 16667"/>
                </a:avLst>
              </a:prstGeom>
              <a:blipFill>
                <a:blip r:embed="rId4"/>
                <a:stretch>
                  <a:fillRect t="-1271" b="-5085"/>
                </a:stretch>
              </a:blipFill>
              <a:ln w="22225">
                <a:solidFill>
                  <a:srgbClr val="FF00FF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Rectangle 8">
            <a:extLst>
              <a:ext uri="{FF2B5EF4-FFF2-40B4-BE49-F238E27FC236}">
                <a16:creationId xmlns:a16="http://schemas.microsoft.com/office/drawing/2014/main" id="{EE9CCD53-8E29-4C85-97B0-E619EE254754}"/>
              </a:ext>
            </a:extLst>
          </p:cNvPr>
          <p:cNvSpPr/>
          <p:nvPr/>
        </p:nvSpPr>
        <p:spPr>
          <a:xfrm>
            <a:off x="217714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US" altLang="en-US" sz="2400" dirty="0">
                <a:solidFill>
                  <a:srgbClr val="FFC000"/>
                </a:solidFill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x,term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(x))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endParaRPr lang="en-CA" altLang="en-US" sz="2400" dirty="0">
              <a:solidFill>
                <a:srgbClr val="FF00FF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F34FB91-191A-408F-ADA7-D255C0D8E314}"/>
              </a:ext>
            </a:extLst>
          </p:cNvPr>
          <p:cNvCxnSpPr>
            <a:cxnSpLocks/>
          </p:cNvCxnSpPr>
          <p:nvPr/>
        </p:nvCxnSpPr>
        <p:spPr bwMode="auto">
          <a:xfrm>
            <a:off x="4247824" y="4027990"/>
            <a:ext cx="0" cy="1827762"/>
          </a:xfrm>
          <a:prstGeom prst="line">
            <a:avLst/>
          </a:pr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none"/>
          </a:ln>
          <a:effectLst/>
        </p:spPr>
      </p:cxnSp>
      <p:sp>
        <p:nvSpPr>
          <p:cNvPr id="11" name="Rectangle 10">
            <a:extLst>
              <a:ext uri="{FF2B5EF4-FFF2-40B4-BE49-F238E27FC236}">
                <a16:creationId xmlns:a16="http://schemas.microsoft.com/office/drawing/2014/main" id="{D0C4ADBA-74BB-4244-BCE3-52BBDC8A715C}"/>
              </a:ext>
            </a:extLst>
          </p:cNvPr>
          <p:cNvSpPr>
            <a:spLocks/>
          </p:cNvSpPr>
          <p:nvPr/>
        </p:nvSpPr>
        <p:spPr>
          <a:xfrm>
            <a:off x="4648211" y="4426823"/>
            <a:ext cx="420188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  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QC(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66FF66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  <a:p>
            <a:pPr algn="l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 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≡</a:t>
            </a:r>
            <a:r>
              <a:rPr lang="en-US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$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y </a:t>
            </a:r>
            <a:r>
              <a:rPr lang="en-US" altLang="en-US" sz="2400" dirty="0">
                <a:solidFill>
                  <a:srgbClr val="FFC000"/>
                </a:solidFill>
                <a:latin typeface="Symbol" pitchFamily="18" charset="2"/>
              </a:rPr>
              <a:t>"</a:t>
            </a:r>
            <a:r>
              <a:rPr lang="en-US" altLang="en-US" sz="2400" dirty="0">
                <a:solidFill>
                  <a:srgbClr val="FFC000"/>
                </a:solidFill>
              </a:rPr>
              <a:t>x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(</a:t>
            </a:r>
            <a:r>
              <a:rPr lang="en-CA" altLang="en-US" sz="2400" dirty="0" err="1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x,y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endParaRPr lang="en-US" altLang="en-US" sz="2400" dirty="0">
              <a:solidFill>
                <a:srgbClr val="FFC000"/>
              </a:solidFill>
              <a:latin typeface="Symbol" pitchFamily="18" charset="2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A02CB71C-7795-4347-B740-877720B22631}"/>
              </a:ext>
            </a:extLst>
          </p:cNvPr>
          <p:cNvSpPr/>
          <p:nvPr/>
        </p:nvSpPr>
        <p:spPr>
          <a:xfrm>
            <a:off x="4346847" y="3697468"/>
            <a:ext cx="281595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Right hand side: </a:t>
            </a:r>
            <a:r>
              <a:rPr lang="en-US" altLang="en-US" sz="2400" dirty="0">
                <a:sym typeface="Symbol" panose="05050102010706020507" pitchFamily="18" charset="2"/>
              </a:rPr>
              <a:t>Include </a:t>
            </a:r>
            <a:r>
              <a:rPr lang="en-US" altLang="en-US" sz="2400" dirty="0"/>
              <a:t>line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0DCB203-AA2A-45D5-AEA6-CADBDC8D95D7}"/>
              </a:ext>
            </a:extLst>
          </p:cNvPr>
          <p:cNvSpPr/>
          <p:nvPr/>
        </p:nvSpPr>
        <p:spPr>
          <a:xfrm>
            <a:off x="-76200" y="3706320"/>
            <a:ext cx="26064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ts val="0"/>
              </a:spcBef>
              <a:defRPr/>
            </a:pP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Left hand side:</a:t>
            </a:r>
            <a:r>
              <a:rPr lang="en-US" altLang="en-US" sz="2400" dirty="0"/>
              <a:t> From line </a:t>
            </a:r>
            <a:endParaRPr lang="en-CA" altLang="en-US" sz="2400" dirty="0">
              <a:solidFill>
                <a:srgbClr val="FFC000"/>
              </a:solidFill>
              <a:cs typeface="Times New Roman" panose="02020603050405020304" pitchFamily="18" charset="0"/>
              <a:sym typeface="Symbol" panose="05050102010706020507" pitchFamily="18" charset="2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56612B1-44B1-4968-A4C8-45234CDDED75}"/>
              </a:ext>
            </a:extLst>
          </p:cNvPr>
          <p:cNvSpPr/>
          <p:nvPr/>
        </p:nvSpPr>
        <p:spPr>
          <a:xfrm>
            <a:off x="3962400" y="5068135"/>
            <a:ext cx="590225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altLang="en-US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endParaRPr lang="en-US" dirty="0"/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44B05F64-8813-446E-AC72-97A312EC0D98}"/>
              </a:ext>
            </a:extLst>
          </p:cNvPr>
          <p:cNvCxnSpPr/>
          <p:nvPr/>
        </p:nvCxnSpPr>
        <p:spPr bwMode="auto">
          <a:xfrm flipV="1">
            <a:off x="4095424" y="5226654"/>
            <a:ext cx="304800" cy="369106"/>
          </a:xfrm>
          <a:prstGeom prst="line">
            <a:avLst/>
          </a:prstGeom>
          <a:noFill/>
          <a:ln w="19050" cap="flat" cmpd="sng" algn="ctr">
            <a:solidFill>
              <a:schemeClr val="hlink"/>
            </a:solidFill>
            <a:prstDash val="solid"/>
            <a:round/>
            <a:headEnd type="none" w="med" len="med"/>
            <a:tailEnd type="none"/>
          </a:ln>
          <a:effectLst/>
        </p:spPr>
      </p:cxnSp>
      <p:grpSp>
        <p:nvGrpSpPr>
          <p:cNvPr id="17" name="Group 13">
            <a:extLst>
              <a:ext uri="{FF2B5EF4-FFF2-40B4-BE49-F238E27FC236}">
                <a16:creationId xmlns:a16="http://schemas.microsoft.com/office/drawing/2014/main" id="{EC4C2D9F-FA4F-482F-8979-F3694B690DDF}"/>
              </a:ext>
            </a:extLst>
          </p:cNvPr>
          <p:cNvGrpSpPr>
            <a:grpSpLocks/>
          </p:cNvGrpSpPr>
          <p:nvPr/>
        </p:nvGrpSpPr>
        <p:grpSpPr bwMode="auto">
          <a:xfrm>
            <a:off x="8579368" y="5621986"/>
            <a:ext cx="437819" cy="914400"/>
            <a:chOff x="2308" y="1513"/>
            <a:chExt cx="1162" cy="2570"/>
          </a:xfrm>
        </p:grpSpPr>
        <p:grpSp>
          <p:nvGrpSpPr>
            <p:cNvPr id="18" name="Group 14">
              <a:extLst>
                <a:ext uri="{FF2B5EF4-FFF2-40B4-BE49-F238E27FC236}">
                  <a16:creationId xmlns:a16="http://schemas.microsoft.com/office/drawing/2014/main" id="{0339557B-4CE3-4A57-86E7-744A26839E8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308" y="1740"/>
              <a:ext cx="957" cy="2343"/>
              <a:chOff x="2308" y="1740"/>
              <a:chExt cx="957" cy="2343"/>
            </a:xfrm>
          </p:grpSpPr>
          <p:sp>
            <p:nvSpPr>
              <p:cNvPr id="26" name="Freeform 15">
                <a:extLst>
                  <a:ext uri="{FF2B5EF4-FFF2-40B4-BE49-F238E27FC236}">
                    <a16:creationId xmlns:a16="http://schemas.microsoft.com/office/drawing/2014/main" id="{966D6E10-C428-4AB9-ABF6-1DC326272E0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73" y="1740"/>
                <a:ext cx="432" cy="485"/>
              </a:xfrm>
              <a:custGeom>
                <a:avLst/>
                <a:gdLst>
                  <a:gd name="T0" fmla="*/ 123 w 432"/>
                  <a:gd name="T1" fmla="*/ 206 h 485"/>
                  <a:gd name="T2" fmla="*/ 159 w 432"/>
                  <a:gd name="T3" fmla="*/ 53 h 485"/>
                  <a:gd name="T4" fmla="*/ 248 w 432"/>
                  <a:gd name="T5" fmla="*/ 0 h 485"/>
                  <a:gd name="T6" fmla="*/ 335 w 432"/>
                  <a:gd name="T7" fmla="*/ 0 h 485"/>
                  <a:gd name="T8" fmla="*/ 388 w 432"/>
                  <a:gd name="T9" fmla="*/ 53 h 485"/>
                  <a:gd name="T10" fmla="*/ 432 w 432"/>
                  <a:gd name="T11" fmla="*/ 215 h 485"/>
                  <a:gd name="T12" fmla="*/ 415 w 432"/>
                  <a:gd name="T13" fmla="*/ 349 h 485"/>
                  <a:gd name="T14" fmla="*/ 379 w 432"/>
                  <a:gd name="T15" fmla="*/ 458 h 485"/>
                  <a:gd name="T16" fmla="*/ 309 w 432"/>
                  <a:gd name="T17" fmla="*/ 485 h 485"/>
                  <a:gd name="T18" fmla="*/ 221 w 432"/>
                  <a:gd name="T19" fmla="*/ 475 h 485"/>
                  <a:gd name="T20" fmla="*/ 132 w 432"/>
                  <a:gd name="T21" fmla="*/ 368 h 485"/>
                  <a:gd name="T22" fmla="*/ 123 w 432"/>
                  <a:gd name="T23" fmla="*/ 288 h 485"/>
                  <a:gd name="T24" fmla="*/ 0 w 432"/>
                  <a:gd name="T25" fmla="*/ 242 h 485"/>
                  <a:gd name="T26" fmla="*/ 0 w 432"/>
                  <a:gd name="T27" fmla="*/ 189 h 485"/>
                  <a:gd name="T28" fmla="*/ 123 w 432"/>
                  <a:gd name="T29" fmla="*/ 206 h 485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w 432"/>
                  <a:gd name="T46" fmla="*/ 0 h 485"/>
                  <a:gd name="T47" fmla="*/ 432 w 432"/>
                  <a:gd name="T48" fmla="*/ 485 h 485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T45" t="T46" r="T47" b="T48"/>
                <a:pathLst>
                  <a:path w="432" h="485">
                    <a:moveTo>
                      <a:pt x="123" y="206"/>
                    </a:moveTo>
                    <a:lnTo>
                      <a:pt x="159" y="53"/>
                    </a:lnTo>
                    <a:lnTo>
                      <a:pt x="248" y="0"/>
                    </a:lnTo>
                    <a:lnTo>
                      <a:pt x="335" y="0"/>
                    </a:lnTo>
                    <a:lnTo>
                      <a:pt x="388" y="53"/>
                    </a:lnTo>
                    <a:lnTo>
                      <a:pt x="432" y="215"/>
                    </a:lnTo>
                    <a:lnTo>
                      <a:pt x="415" y="349"/>
                    </a:lnTo>
                    <a:lnTo>
                      <a:pt x="379" y="458"/>
                    </a:lnTo>
                    <a:lnTo>
                      <a:pt x="309" y="485"/>
                    </a:lnTo>
                    <a:lnTo>
                      <a:pt x="221" y="475"/>
                    </a:lnTo>
                    <a:lnTo>
                      <a:pt x="132" y="368"/>
                    </a:lnTo>
                    <a:lnTo>
                      <a:pt x="123" y="288"/>
                    </a:lnTo>
                    <a:lnTo>
                      <a:pt x="0" y="242"/>
                    </a:lnTo>
                    <a:lnTo>
                      <a:pt x="0" y="189"/>
                    </a:lnTo>
                    <a:lnTo>
                      <a:pt x="123" y="2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7" name="Freeform 16">
                <a:extLst>
                  <a:ext uri="{FF2B5EF4-FFF2-40B4-BE49-F238E27FC236}">
                    <a16:creationId xmlns:a16="http://schemas.microsoft.com/office/drawing/2014/main" id="{6447A789-57E5-4AE3-BCD7-EADBF1E1189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573" y="2253"/>
                <a:ext cx="500" cy="828"/>
              </a:xfrm>
              <a:custGeom>
                <a:avLst/>
                <a:gdLst>
                  <a:gd name="T0" fmla="*/ 41 w 500"/>
                  <a:gd name="T1" fmla="*/ 173 h 828"/>
                  <a:gd name="T2" fmla="*/ 163 w 500"/>
                  <a:gd name="T3" fmla="*/ 35 h 828"/>
                  <a:gd name="T4" fmla="*/ 232 w 500"/>
                  <a:gd name="T5" fmla="*/ 0 h 828"/>
                  <a:gd name="T6" fmla="*/ 366 w 500"/>
                  <a:gd name="T7" fmla="*/ 5 h 828"/>
                  <a:gd name="T8" fmla="*/ 488 w 500"/>
                  <a:gd name="T9" fmla="*/ 57 h 828"/>
                  <a:gd name="T10" fmla="*/ 500 w 500"/>
                  <a:gd name="T11" fmla="*/ 126 h 828"/>
                  <a:gd name="T12" fmla="*/ 483 w 500"/>
                  <a:gd name="T13" fmla="*/ 207 h 828"/>
                  <a:gd name="T14" fmla="*/ 396 w 500"/>
                  <a:gd name="T15" fmla="*/ 281 h 828"/>
                  <a:gd name="T16" fmla="*/ 349 w 500"/>
                  <a:gd name="T17" fmla="*/ 414 h 828"/>
                  <a:gd name="T18" fmla="*/ 349 w 500"/>
                  <a:gd name="T19" fmla="*/ 552 h 828"/>
                  <a:gd name="T20" fmla="*/ 384 w 500"/>
                  <a:gd name="T21" fmla="*/ 637 h 828"/>
                  <a:gd name="T22" fmla="*/ 448 w 500"/>
                  <a:gd name="T23" fmla="*/ 695 h 828"/>
                  <a:gd name="T24" fmla="*/ 448 w 500"/>
                  <a:gd name="T25" fmla="*/ 765 h 828"/>
                  <a:gd name="T26" fmla="*/ 419 w 500"/>
                  <a:gd name="T27" fmla="*/ 800 h 828"/>
                  <a:gd name="T28" fmla="*/ 384 w 500"/>
                  <a:gd name="T29" fmla="*/ 816 h 828"/>
                  <a:gd name="T30" fmla="*/ 268 w 500"/>
                  <a:gd name="T31" fmla="*/ 828 h 828"/>
                  <a:gd name="T32" fmla="*/ 163 w 500"/>
                  <a:gd name="T33" fmla="*/ 747 h 828"/>
                  <a:gd name="T34" fmla="*/ 53 w 500"/>
                  <a:gd name="T35" fmla="*/ 574 h 828"/>
                  <a:gd name="T36" fmla="*/ 0 w 500"/>
                  <a:gd name="T37" fmla="*/ 368 h 828"/>
                  <a:gd name="T38" fmla="*/ 140 w 500"/>
                  <a:gd name="T39" fmla="*/ 436 h 828"/>
                  <a:gd name="T40" fmla="*/ 192 w 500"/>
                  <a:gd name="T41" fmla="*/ 436 h 828"/>
                  <a:gd name="T42" fmla="*/ 227 w 500"/>
                  <a:gd name="T43" fmla="*/ 396 h 828"/>
                  <a:gd name="T44" fmla="*/ 251 w 500"/>
                  <a:gd name="T45" fmla="*/ 316 h 828"/>
                  <a:gd name="T46" fmla="*/ 209 w 500"/>
                  <a:gd name="T47" fmla="*/ 293 h 828"/>
                  <a:gd name="T48" fmla="*/ 53 w 500"/>
                  <a:gd name="T49" fmla="*/ 293 h 828"/>
                  <a:gd name="T50" fmla="*/ 18 w 500"/>
                  <a:gd name="T51" fmla="*/ 293 h 828"/>
                  <a:gd name="T52" fmla="*/ 41 w 500"/>
                  <a:gd name="T53" fmla="*/ 173 h 828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00"/>
                  <a:gd name="T82" fmla="*/ 0 h 828"/>
                  <a:gd name="T83" fmla="*/ 500 w 500"/>
                  <a:gd name="T84" fmla="*/ 828 h 828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00" h="828">
                    <a:moveTo>
                      <a:pt x="41" y="173"/>
                    </a:moveTo>
                    <a:lnTo>
                      <a:pt x="163" y="35"/>
                    </a:lnTo>
                    <a:lnTo>
                      <a:pt x="232" y="0"/>
                    </a:lnTo>
                    <a:lnTo>
                      <a:pt x="366" y="5"/>
                    </a:lnTo>
                    <a:lnTo>
                      <a:pt x="488" y="57"/>
                    </a:lnTo>
                    <a:lnTo>
                      <a:pt x="500" y="126"/>
                    </a:lnTo>
                    <a:lnTo>
                      <a:pt x="483" y="207"/>
                    </a:lnTo>
                    <a:lnTo>
                      <a:pt x="396" y="281"/>
                    </a:lnTo>
                    <a:lnTo>
                      <a:pt x="349" y="414"/>
                    </a:lnTo>
                    <a:lnTo>
                      <a:pt x="349" y="552"/>
                    </a:lnTo>
                    <a:lnTo>
                      <a:pt x="384" y="637"/>
                    </a:lnTo>
                    <a:lnTo>
                      <a:pt x="448" y="695"/>
                    </a:lnTo>
                    <a:lnTo>
                      <a:pt x="448" y="765"/>
                    </a:lnTo>
                    <a:lnTo>
                      <a:pt x="419" y="800"/>
                    </a:lnTo>
                    <a:lnTo>
                      <a:pt x="384" y="816"/>
                    </a:lnTo>
                    <a:lnTo>
                      <a:pt x="268" y="828"/>
                    </a:lnTo>
                    <a:lnTo>
                      <a:pt x="163" y="747"/>
                    </a:lnTo>
                    <a:lnTo>
                      <a:pt x="53" y="574"/>
                    </a:lnTo>
                    <a:lnTo>
                      <a:pt x="0" y="368"/>
                    </a:lnTo>
                    <a:lnTo>
                      <a:pt x="140" y="436"/>
                    </a:lnTo>
                    <a:lnTo>
                      <a:pt x="192" y="436"/>
                    </a:lnTo>
                    <a:lnTo>
                      <a:pt x="227" y="396"/>
                    </a:lnTo>
                    <a:lnTo>
                      <a:pt x="251" y="316"/>
                    </a:lnTo>
                    <a:lnTo>
                      <a:pt x="209" y="293"/>
                    </a:lnTo>
                    <a:lnTo>
                      <a:pt x="53" y="293"/>
                    </a:lnTo>
                    <a:lnTo>
                      <a:pt x="18" y="293"/>
                    </a:lnTo>
                    <a:lnTo>
                      <a:pt x="41" y="173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" name="Freeform 17">
                <a:extLst>
                  <a:ext uri="{FF2B5EF4-FFF2-40B4-BE49-F238E27FC236}">
                    <a16:creationId xmlns:a16="http://schemas.microsoft.com/office/drawing/2014/main" id="{3922EC6B-B0F5-4BE5-8DF9-848B2D25B41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950" y="2289"/>
                <a:ext cx="265" cy="895"/>
              </a:xfrm>
              <a:custGeom>
                <a:avLst/>
                <a:gdLst>
                  <a:gd name="T0" fmla="*/ 0 w 265"/>
                  <a:gd name="T1" fmla="*/ 75 h 895"/>
                  <a:gd name="T2" fmla="*/ 29 w 265"/>
                  <a:gd name="T3" fmla="*/ 23 h 895"/>
                  <a:gd name="T4" fmla="*/ 83 w 265"/>
                  <a:gd name="T5" fmla="*/ 0 h 895"/>
                  <a:gd name="T6" fmla="*/ 135 w 265"/>
                  <a:gd name="T7" fmla="*/ 5 h 895"/>
                  <a:gd name="T8" fmla="*/ 206 w 265"/>
                  <a:gd name="T9" fmla="*/ 108 h 895"/>
                  <a:gd name="T10" fmla="*/ 265 w 265"/>
                  <a:gd name="T11" fmla="*/ 264 h 895"/>
                  <a:gd name="T12" fmla="*/ 265 w 265"/>
                  <a:gd name="T13" fmla="*/ 384 h 895"/>
                  <a:gd name="T14" fmla="*/ 241 w 265"/>
                  <a:gd name="T15" fmla="*/ 447 h 895"/>
                  <a:gd name="T16" fmla="*/ 118 w 265"/>
                  <a:gd name="T17" fmla="*/ 522 h 895"/>
                  <a:gd name="T18" fmla="*/ 83 w 265"/>
                  <a:gd name="T19" fmla="*/ 573 h 895"/>
                  <a:gd name="T20" fmla="*/ 83 w 265"/>
                  <a:gd name="T21" fmla="*/ 608 h 895"/>
                  <a:gd name="T22" fmla="*/ 123 w 265"/>
                  <a:gd name="T23" fmla="*/ 654 h 895"/>
                  <a:gd name="T24" fmla="*/ 189 w 265"/>
                  <a:gd name="T25" fmla="*/ 723 h 895"/>
                  <a:gd name="T26" fmla="*/ 224 w 265"/>
                  <a:gd name="T27" fmla="*/ 814 h 895"/>
                  <a:gd name="T28" fmla="*/ 212 w 265"/>
                  <a:gd name="T29" fmla="*/ 895 h 895"/>
                  <a:gd name="T30" fmla="*/ 177 w 265"/>
                  <a:gd name="T31" fmla="*/ 877 h 895"/>
                  <a:gd name="T32" fmla="*/ 159 w 265"/>
                  <a:gd name="T33" fmla="*/ 764 h 895"/>
                  <a:gd name="T34" fmla="*/ 101 w 265"/>
                  <a:gd name="T35" fmla="*/ 694 h 895"/>
                  <a:gd name="T36" fmla="*/ 54 w 265"/>
                  <a:gd name="T37" fmla="*/ 676 h 895"/>
                  <a:gd name="T38" fmla="*/ 29 w 265"/>
                  <a:gd name="T39" fmla="*/ 643 h 895"/>
                  <a:gd name="T40" fmla="*/ 29 w 265"/>
                  <a:gd name="T41" fmla="*/ 568 h 895"/>
                  <a:gd name="T42" fmla="*/ 64 w 265"/>
                  <a:gd name="T43" fmla="*/ 505 h 895"/>
                  <a:gd name="T44" fmla="*/ 123 w 265"/>
                  <a:gd name="T45" fmla="*/ 465 h 895"/>
                  <a:gd name="T46" fmla="*/ 212 w 265"/>
                  <a:gd name="T47" fmla="*/ 402 h 895"/>
                  <a:gd name="T48" fmla="*/ 224 w 265"/>
                  <a:gd name="T49" fmla="*/ 327 h 895"/>
                  <a:gd name="T50" fmla="*/ 177 w 265"/>
                  <a:gd name="T51" fmla="*/ 224 h 895"/>
                  <a:gd name="T52" fmla="*/ 101 w 265"/>
                  <a:gd name="T53" fmla="*/ 143 h 895"/>
                  <a:gd name="T54" fmla="*/ 0 w 265"/>
                  <a:gd name="T55" fmla="*/ 75 h 895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265"/>
                  <a:gd name="T85" fmla="*/ 0 h 895"/>
                  <a:gd name="T86" fmla="*/ 265 w 265"/>
                  <a:gd name="T87" fmla="*/ 895 h 895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265" h="895">
                    <a:moveTo>
                      <a:pt x="0" y="75"/>
                    </a:moveTo>
                    <a:lnTo>
                      <a:pt x="29" y="23"/>
                    </a:lnTo>
                    <a:lnTo>
                      <a:pt x="83" y="0"/>
                    </a:lnTo>
                    <a:lnTo>
                      <a:pt x="135" y="5"/>
                    </a:lnTo>
                    <a:lnTo>
                      <a:pt x="206" y="108"/>
                    </a:lnTo>
                    <a:lnTo>
                      <a:pt x="265" y="264"/>
                    </a:lnTo>
                    <a:lnTo>
                      <a:pt x="265" y="384"/>
                    </a:lnTo>
                    <a:lnTo>
                      <a:pt x="241" y="447"/>
                    </a:lnTo>
                    <a:lnTo>
                      <a:pt x="118" y="522"/>
                    </a:lnTo>
                    <a:lnTo>
                      <a:pt x="83" y="573"/>
                    </a:lnTo>
                    <a:lnTo>
                      <a:pt x="83" y="608"/>
                    </a:lnTo>
                    <a:lnTo>
                      <a:pt x="123" y="654"/>
                    </a:lnTo>
                    <a:lnTo>
                      <a:pt x="189" y="723"/>
                    </a:lnTo>
                    <a:lnTo>
                      <a:pt x="224" y="814"/>
                    </a:lnTo>
                    <a:lnTo>
                      <a:pt x="212" y="895"/>
                    </a:lnTo>
                    <a:lnTo>
                      <a:pt x="177" y="877"/>
                    </a:lnTo>
                    <a:lnTo>
                      <a:pt x="159" y="764"/>
                    </a:lnTo>
                    <a:lnTo>
                      <a:pt x="101" y="694"/>
                    </a:lnTo>
                    <a:lnTo>
                      <a:pt x="54" y="676"/>
                    </a:lnTo>
                    <a:lnTo>
                      <a:pt x="29" y="643"/>
                    </a:lnTo>
                    <a:lnTo>
                      <a:pt x="29" y="568"/>
                    </a:lnTo>
                    <a:lnTo>
                      <a:pt x="64" y="505"/>
                    </a:lnTo>
                    <a:lnTo>
                      <a:pt x="123" y="465"/>
                    </a:lnTo>
                    <a:lnTo>
                      <a:pt x="212" y="402"/>
                    </a:lnTo>
                    <a:lnTo>
                      <a:pt x="224" y="327"/>
                    </a:lnTo>
                    <a:lnTo>
                      <a:pt x="177" y="224"/>
                    </a:lnTo>
                    <a:lnTo>
                      <a:pt x="101" y="143"/>
                    </a:lnTo>
                    <a:lnTo>
                      <a:pt x="0" y="7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" name="Freeform 18">
                <a:extLst>
                  <a:ext uri="{FF2B5EF4-FFF2-40B4-BE49-F238E27FC236}">
                    <a16:creationId xmlns:a16="http://schemas.microsoft.com/office/drawing/2014/main" id="{46A66834-D674-4A06-A5F4-FE810A55A26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308" y="2238"/>
                <a:ext cx="520" cy="435"/>
              </a:xfrm>
              <a:custGeom>
                <a:avLst/>
                <a:gdLst>
                  <a:gd name="T0" fmla="*/ 398 w 520"/>
                  <a:gd name="T1" fmla="*/ 5 h 435"/>
                  <a:gd name="T2" fmla="*/ 485 w 520"/>
                  <a:gd name="T3" fmla="*/ 0 h 435"/>
                  <a:gd name="T4" fmla="*/ 520 w 520"/>
                  <a:gd name="T5" fmla="*/ 35 h 435"/>
                  <a:gd name="T6" fmla="*/ 497 w 520"/>
                  <a:gd name="T7" fmla="*/ 87 h 435"/>
                  <a:gd name="T8" fmla="*/ 428 w 520"/>
                  <a:gd name="T9" fmla="*/ 110 h 435"/>
                  <a:gd name="T10" fmla="*/ 365 w 520"/>
                  <a:gd name="T11" fmla="*/ 110 h 435"/>
                  <a:gd name="T12" fmla="*/ 272 w 520"/>
                  <a:gd name="T13" fmla="*/ 127 h 435"/>
                  <a:gd name="T14" fmla="*/ 168 w 520"/>
                  <a:gd name="T15" fmla="*/ 145 h 435"/>
                  <a:gd name="T16" fmla="*/ 87 w 520"/>
                  <a:gd name="T17" fmla="*/ 180 h 435"/>
                  <a:gd name="T18" fmla="*/ 63 w 520"/>
                  <a:gd name="T19" fmla="*/ 214 h 435"/>
                  <a:gd name="T20" fmla="*/ 70 w 520"/>
                  <a:gd name="T21" fmla="*/ 249 h 435"/>
                  <a:gd name="T22" fmla="*/ 115 w 520"/>
                  <a:gd name="T23" fmla="*/ 296 h 435"/>
                  <a:gd name="T24" fmla="*/ 202 w 520"/>
                  <a:gd name="T25" fmla="*/ 331 h 435"/>
                  <a:gd name="T26" fmla="*/ 306 w 520"/>
                  <a:gd name="T27" fmla="*/ 331 h 435"/>
                  <a:gd name="T28" fmla="*/ 382 w 520"/>
                  <a:gd name="T29" fmla="*/ 331 h 435"/>
                  <a:gd name="T30" fmla="*/ 468 w 520"/>
                  <a:gd name="T31" fmla="*/ 348 h 435"/>
                  <a:gd name="T32" fmla="*/ 450 w 520"/>
                  <a:gd name="T33" fmla="*/ 435 h 435"/>
                  <a:gd name="T34" fmla="*/ 330 w 520"/>
                  <a:gd name="T35" fmla="*/ 401 h 435"/>
                  <a:gd name="T36" fmla="*/ 290 w 520"/>
                  <a:gd name="T37" fmla="*/ 371 h 435"/>
                  <a:gd name="T38" fmla="*/ 208 w 520"/>
                  <a:gd name="T39" fmla="*/ 371 h 435"/>
                  <a:gd name="T40" fmla="*/ 70 w 520"/>
                  <a:gd name="T41" fmla="*/ 336 h 435"/>
                  <a:gd name="T42" fmla="*/ 12 w 520"/>
                  <a:gd name="T43" fmla="*/ 284 h 435"/>
                  <a:gd name="T44" fmla="*/ 0 w 520"/>
                  <a:gd name="T45" fmla="*/ 214 h 435"/>
                  <a:gd name="T46" fmla="*/ 46 w 520"/>
                  <a:gd name="T47" fmla="*/ 145 h 435"/>
                  <a:gd name="T48" fmla="*/ 202 w 520"/>
                  <a:gd name="T49" fmla="*/ 75 h 435"/>
                  <a:gd name="T50" fmla="*/ 340 w 520"/>
                  <a:gd name="T51" fmla="*/ 40 h 435"/>
                  <a:gd name="T52" fmla="*/ 398 w 520"/>
                  <a:gd name="T53" fmla="*/ 5 h 435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520"/>
                  <a:gd name="T82" fmla="*/ 0 h 435"/>
                  <a:gd name="T83" fmla="*/ 520 w 520"/>
                  <a:gd name="T84" fmla="*/ 435 h 435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520" h="435">
                    <a:moveTo>
                      <a:pt x="398" y="5"/>
                    </a:moveTo>
                    <a:lnTo>
                      <a:pt x="485" y="0"/>
                    </a:lnTo>
                    <a:lnTo>
                      <a:pt x="520" y="35"/>
                    </a:lnTo>
                    <a:lnTo>
                      <a:pt x="497" y="87"/>
                    </a:lnTo>
                    <a:lnTo>
                      <a:pt x="428" y="110"/>
                    </a:lnTo>
                    <a:lnTo>
                      <a:pt x="365" y="110"/>
                    </a:lnTo>
                    <a:lnTo>
                      <a:pt x="272" y="127"/>
                    </a:lnTo>
                    <a:lnTo>
                      <a:pt x="168" y="145"/>
                    </a:lnTo>
                    <a:lnTo>
                      <a:pt x="87" y="180"/>
                    </a:lnTo>
                    <a:lnTo>
                      <a:pt x="63" y="214"/>
                    </a:lnTo>
                    <a:lnTo>
                      <a:pt x="70" y="249"/>
                    </a:lnTo>
                    <a:lnTo>
                      <a:pt x="115" y="296"/>
                    </a:lnTo>
                    <a:lnTo>
                      <a:pt x="202" y="331"/>
                    </a:lnTo>
                    <a:lnTo>
                      <a:pt x="306" y="331"/>
                    </a:lnTo>
                    <a:lnTo>
                      <a:pt x="382" y="331"/>
                    </a:lnTo>
                    <a:lnTo>
                      <a:pt x="468" y="348"/>
                    </a:lnTo>
                    <a:lnTo>
                      <a:pt x="450" y="435"/>
                    </a:lnTo>
                    <a:lnTo>
                      <a:pt x="330" y="401"/>
                    </a:lnTo>
                    <a:lnTo>
                      <a:pt x="290" y="371"/>
                    </a:lnTo>
                    <a:lnTo>
                      <a:pt x="208" y="371"/>
                    </a:lnTo>
                    <a:lnTo>
                      <a:pt x="70" y="336"/>
                    </a:lnTo>
                    <a:lnTo>
                      <a:pt x="12" y="284"/>
                    </a:lnTo>
                    <a:lnTo>
                      <a:pt x="0" y="214"/>
                    </a:lnTo>
                    <a:lnTo>
                      <a:pt x="46" y="145"/>
                    </a:lnTo>
                    <a:lnTo>
                      <a:pt x="202" y="75"/>
                    </a:lnTo>
                    <a:lnTo>
                      <a:pt x="340" y="40"/>
                    </a:lnTo>
                    <a:lnTo>
                      <a:pt x="398" y="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0" name="Freeform 19">
                <a:extLst>
                  <a:ext uri="{FF2B5EF4-FFF2-40B4-BE49-F238E27FC236}">
                    <a16:creationId xmlns:a16="http://schemas.microsoft.com/office/drawing/2014/main" id="{9C8B158C-CD8D-494B-9496-E917A9FB98E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882" y="2923"/>
                <a:ext cx="383" cy="1160"/>
              </a:xfrm>
              <a:custGeom>
                <a:avLst/>
                <a:gdLst>
                  <a:gd name="T0" fmla="*/ 0 w 383"/>
                  <a:gd name="T1" fmla="*/ 0 h 1160"/>
                  <a:gd name="T2" fmla="*/ 99 w 383"/>
                  <a:gd name="T3" fmla="*/ 17 h 1160"/>
                  <a:gd name="T4" fmla="*/ 151 w 383"/>
                  <a:gd name="T5" fmla="*/ 103 h 1160"/>
                  <a:gd name="T6" fmla="*/ 203 w 383"/>
                  <a:gd name="T7" fmla="*/ 257 h 1160"/>
                  <a:gd name="T8" fmla="*/ 226 w 383"/>
                  <a:gd name="T9" fmla="*/ 451 h 1160"/>
                  <a:gd name="T10" fmla="*/ 226 w 383"/>
                  <a:gd name="T11" fmla="*/ 560 h 1160"/>
                  <a:gd name="T12" fmla="*/ 191 w 383"/>
                  <a:gd name="T13" fmla="*/ 696 h 1160"/>
                  <a:gd name="T14" fmla="*/ 134 w 383"/>
                  <a:gd name="T15" fmla="*/ 885 h 1160"/>
                  <a:gd name="T16" fmla="*/ 122 w 383"/>
                  <a:gd name="T17" fmla="*/ 937 h 1160"/>
                  <a:gd name="T18" fmla="*/ 139 w 383"/>
                  <a:gd name="T19" fmla="*/ 965 h 1160"/>
                  <a:gd name="T20" fmla="*/ 261 w 383"/>
                  <a:gd name="T21" fmla="*/ 1006 h 1160"/>
                  <a:gd name="T22" fmla="*/ 383 w 383"/>
                  <a:gd name="T23" fmla="*/ 1086 h 1160"/>
                  <a:gd name="T24" fmla="*/ 378 w 383"/>
                  <a:gd name="T25" fmla="*/ 1119 h 1160"/>
                  <a:gd name="T26" fmla="*/ 290 w 383"/>
                  <a:gd name="T27" fmla="*/ 1160 h 1160"/>
                  <a:gd name="T28" fmla="*/ 256 w 383"/>
                  <a:gd name="T29" fmla="*/ 1142 h 1160"/>
                  <a:gd name="T30" fmla="*/ 191 w 383"/>
                  <a:gd name="T31" fmla="*/ 1057 h 1160"/>
                  <a:gd name="T32" fmla="*/ 116 w 383"/>
                  <a:gd name="T33" fmla="*/ 1016 h 1160"/>
                  <a:gd name="T34" fmla="*/ 34 w 383"/>
                  <a:gd name="T35" fmla="*/ 988 h 1160"/>
                  <a:gd name="T36" fmla="*/ 29 w 383"/>
                  <a:gd name="T37" fmla="*/ 948 h 1160"/>
                  <a:gd name="T38" fmla="*/ 52 w 383"/>
                  <a:gd name="T39" fmla="*/ 868 h 1160"/>
                  <a:gd name="T40" fmla="*/ 116 w 383"/>
                  <a:gd name="T41" fmla="*/ 743 h 1160"/>
                  <a:gd name="T42" fmla="*/ 156 w 383"/>
                  <a:gd name="T43" fmla="*/ 594 h 1160"/>
                  <a:gd name="T44" fmla="*/ 156 w 383"/>
                  <a:gd name="T45" fmla="*/ 423 h 1160"/>
                  <a:gd name="T46" fmla="*/ 122 w 383"/>
                  <a:gd name="T47" fmla="*/ 274 h 1160"/>
                  <a:gd name="T48" fmla="*/ 47 w 383"/>
                  <a:gd name="T49" fmla="*/ 136 h 1160"/>
                  <a:gd name="T50" fmla="*/ 12 w 383"/>
                  <a:gd name="T51" fmla="*/ 63 h 1160"/>
                  <a:gd name="T52" fmla="*/ 0 w 383"/>
                  <a:gd name="T53" fmla="*/ 0 h 1160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w 383"/>
                  <a:gd name="T82" fmla="*/ 0 h 1160"/>
                  <a:gd name="T83" fmla="*/ 383 w 383"/>
                  <a:gd name="T84" fmla="*/ 1160 h 1160"/>
                </a:gdLst>
                <a:ahLst/>
                <a:cxnLst>
                  <a:cxn ang="T54">
                    <a:pos x="T0" y="T1"/>
                  </a:cxn>
                  <a:cxn ang="T55">
                    <a:pos x="T2" y="T3"/>
                  </a:cxn>
                  <a:cxn ang="T56">
                    <a:pos x="T4" y="T5"/>
                  </a:cxn>
                  <a:cxn ang="T57">
                    <a:pos x="T6" y="T7"/>
                  </a:cxn>
                  <a:cxn ang="T58">
                    <a:pos x="T8" y="T9"/>
                  </a:cxn>
                  <a:cxn ang="T59">
                    <a:pos x="T10" y="T11"/>
                  </a:cxn>
                  <a:cxn ang="T60">
                    <a:pos x="T12" y="T13"/>
                  </a:cxn>
                  <a:cxn ang="T61">
                    <a:pos x="T14" y="T15"/>
                  </a:cxn>
                  <a:cxn ang="T62">
                    <a:pos x="T16" y="T17"/>
                  </a:cxn>
                  <a:cxn ang="T63">
                    <a:pos x="T18" y="T19"/>
                  </a:cxn>
                  <a:cxn ang="T64">
                    <a:pos x="T20" y="T21"/>
                  </a:cxn>
                  <a:cxn ang="T65">
                    <a:pos x="T22" y="T23"/>
                  </a:cxn>
                  <a:cxn ang="T66">
                    <a:pos x="T24" y="T25"/>
                  </a:cxn>
                  <a:cxn ang="T67">
                    <a:pos x="T26" y="T27"/>
                  </a:cxn>
                  <a:cxn ang="T68">
                    <a:pos x="T28" y="T29"/>
                  </a:cxn>
                  <a:cxn ang="T69">
                    <a:pos x="T30" y="T31"/>
                  </a:cxn>
                  <a:cxn ang="T70">
                    <a:pos x="T32" y="T33"/>
                  </a:cxn>
                  <a:cxn ang="T71">
                    <a:pos x="T34" y="T35"/>
                  </a:cxn>
                  <a:cxn ang="T72">
                    <a:pos x="T36" y="T37"/>
                  </a:cxn>
                  <a:cxn ang="T73">
                    <a:pos x="T38" y="T39"/>
                  </a:cxn>
                  <a:cxn ang="T74">
                    <a:pos x="T40" y="T41"/>
                  </a:cxn>
                  <a:cxn ang="T75">
                    <a:pos x="T42" y="T43"/>
                  </a:cxn>
                  <a:cxn ang="T76">
                    <a:pos x="T44" y="T45"/>
                  </a:cxn>
                  <a:cxn ang="T77">
                    <a:pos x="T46" y="T47"/>
                  </a:cxn>
                  <a:cxn ang="T78">
                    <a:pos x="T48" y="T49"/>
                  </a:cxn>
                  <a:cxn ang="T79">
                    <a:pos x="T50" y="T51"/>
                  </a:cxn>
                  <a:cxn ang="T80">
                    <a:pos x="T52" y="T53"/>
                  </a:cxn>
                </a:cxnLst>
                <a:rect l="T81" t="T82" r="T83" b="T84"/>
                <a:pathLst>
                  <a:path w="383" h="1160">
                    <a:moveTo>
                      <a:pt x="0" y="0"/>
                    </a:moveTo>
                    <a:lnTo>
                      <a:pt x="99" y="17"/>
                    </a:lnTo>
                    <a:lnTo>
                      <a:pt x="151" y="103"/>
                    </a:lnTo>
                    <a:lnTo>
                      <a:pt x="203" y="257"/>
                    </a:lnTo>
                    <a:lnTo>
                      <a:pt x="226" y="451"/>
                    </a:lnTo>
                    <a:lnTo>
                      <a:pt x="226" y="560"/>
                    </a:lnTo>
                    <a:lnTo>
                      <a:pt x="191" y="696"/>
                    </a:lnTo>
                    <a:lnTo>
                      <a:pt x="134" y="885"/>
                    </a:lnTo>
                    <a:lnTo>
                      <a:pt x="122" y="937"/>
                    </a:lnTo>
                    <a:lnTo>
                      <a:pt x="139" y="965"/>
                    </a:lnTo>
                    <a:lnTo>
                      <a:pt x="261" y="1006"/>
                    </a:lnTo>
                    <a:lnTo>
                      <a:pt x="383" y="1086"/>
                    </a:lnTo>
                    <a:lnTo>
                      <a:pt x="378" y="1119"/>
                    </a:lnTo>
                    <a:lnTo>
                      <a:pt x="290" y="1160"/>
                    </a:lnTo>
                    <a:lnTo>
                      <a:pt x="256" y="1142"/>
                    </a:lnTo>
                    <a:lnTo>
                      <a:pt x="191" y="1057"/>
                    </a:lnTo>
                    <a:lnTo>
                      <a:pt x="116" y="1016"/>
                    </a:lnTo>
                    <a:lnTo>
                      <a:pt x="34" y="988"/>
                    </a:lnTo>
                    <a:lnTo>
                      <a:pt x="29" y="948"/>
                    </a:lnTo>
                    <a:lnTo>
                      <a:pt x="52" y="868"/>
                    </a:lnTo>
                    <a:lnTo>
                      <a:pt x="116" y="743"/>
                    </a:lnTo>
                    <a:lnTo>
                      <a:pt x="156" y="594"/>
                    </a:lnTo>
                    <a:lnTo>
                      <a:pt x="156" y="423"/>
                    </a:lnTo>
                    <a:lnTo>
                      <a:pt x="122" y="274"/>
                    </a:lnTo>
                    <a:lnTo>
                      <a:pt x="47" y="136"/>
                    </a:lnTo>
                    <a:lnTo>
                      <a:pt x="12" y="6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31" name="Freeform 20">
                <a:extLst>
                  <a:ext uri="{FF2B5EF4-FFF2-40B4-BE49-F238E27FC236}">
                    <a16:creationId xmlns:a16="http://schemas.microsoft.com/office/drawing/2014/main" id="{0F5A22D7-6E3D-4F40-9AFF-DA24837D552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443" y="2919"/>
                <a:ext cx="461" cy="1027"/>
              </a:xfrm>
              <a:custGeom>
                <a:avLst/>
                <a:gdLst>
                  <a:gd name="T0" fmla="*/ 421 w 461"/>
                  <a:gd name="T1" fmla="*/ 0 h 1027"/>
                  <a:gd name="T2" fmla="*/ 449 w 461"/>
                  <a:gd name="T3" fmla="*/ 22 h 1027"/>
                  <a:gd name="T4" fmla="*/ 461 w 461"/>
                  <a:gd name="T5" fmla="*/ 91 h 1027"/>
                  <a:gd name="T6" fmla="*/ 439 w 461"/>
                  <a:gd name="T7" fmla="*/ 159 h 1027"/>
                  <a:gd name="T8" fmla="*/ 380 w 461"/>
                  <a:gd name="T9" fmla="*/ 245 h 1027"/>
                  <a:gd name="T10" fmla="*/ 315 w 461"/>
                  <a:gd name="T11" fmla="*/ 348 h 1027"/>
                  <a:gd name="T12" fmla="*/ 293 w 461"/>
                  <a:gd name="T13" fmla="*/ 462 h 1027"/>
                  <a:gd name="T14" fmla="*/ 310 w 461"/>
                  <a:gd name="T15" fmla="*/ 645 h 1027"/>
                  <a:gd name="T16" fmla="*/ 350 w 461"/>
                  <a:gd name="T17" fmla="*/ 868 h 1027"/>
                  <a:gd name="T18" fmla="*/ 380 w 461"/>
                  <a:gd name="T19" fmla="*/ 959 h 1027"/>
                  <a:gd name="T20" fmla="*/ 368 w 461"/>
                  <a:gd name="T21" fmla="*/ 987 h 1027"/>
                  <a:gd name="T22" fmla="*/ 298 w 461"/>
                  <a:gd name="T23" fmla="*/ 992 h 1027"/>
                  <a:gd name="T24" fmla="*/ 211 w 461"/>
                  <a:gd name="T25" fmla="*/ 969 h 1027"/>
                  <a:gd name="T26" fmla="*/ 134 w 461"/>
                  <a:gd name="T27" fmla="*/ 1004 h 1027"/>
                  <a:gd name="T28" fmla="*/ 87 w 461"/>
                  <a:gd name="T29" fmla="*/ 1027 h 1027"/>
                  <a:gd name="T30" fmla="*/ 53 w 461"/>
                  <a:gd name="T31" fmla="*/ 1022 h 1027"/>
                  <a:gd name="T32" fmla="*/ 0 w 461"/>
                  <a:gd name="T33" fmla="*/ 959 h 1027"/>
                  <a:gd name="T34" fmla="*/ 53 w 461"/>
                  <a:gd name="T35" fmla="*/ 936 h 1027"/>
                  <a:gd name="T36" fmla="*/ 187 w 461"/>
                  <a:gd name="T37" fmla="*/ 908 h 1027"/>
                  <a:gd name="T38" fmla="*/ 263 w 461"/>
                  <a:gd name="T39" fmla="*/ 936 h 1027"/>
                  <a:gd name="T40" fmla="*/ 315 w 461"/>
                  <a:gd name="T41" fmla="*/ 936 h 1027"/>
                  <a:gd name="T42" fmla="*/ 310 w 461"/>
                  <a:gd name="T43" fmla="*/ 890 h 1027"/>
                  <a:gd name="T44" fmla="*/ 258 w 461"/>
                  <a:gd name="T45" fmla="*/ 616 h 1027"/>
                  <a:gd name="T46" fmla="*/ 222 w 461"/>
                  <a:gd name="T47" fmla="*/ 456 h 1027"/>
                  <a:gd name="T48" fmla="*/ 228 w 461"/>
                  <a:gd name="T49" fmla="*/ 376 h 1027"/>
                  <a:gd name="T50" fmla="*/ 280 w 461"/>
                  <a:gd name="T51" fmla="*/ 227 h 1027"/>
                  <a:gd name="T52" fmla="*/ 333 w 461"/>
                  <a:gd name="T53" fmla="*/ 91 h 1027"/>
                  <a:gd name="T54" fmla="*/ 421 w 461"/>
                  <a:gd name="T55" fmla="*/ 0 h 1027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w 461"/>
                  <a:gd name="T85" fmla="*/ 0 h 1027"/>
                  <a:gd name="T86" fmla="*/ 461 w 461"/>
                  <a:gd name="T87" fmla="*/ 1027 h 1027"/>
                </a:gdLst>
                <a:ahLst/>
                <a:cxnLst>
                  <a:cxn ang="T56">
                    <a:pos x="T0" y="T1"/>
                  </a:cxn>
                  <a:cxn ang="T57">
                    <a:pos x="T2" y="T3"/>
                  </a:cxn>
                  <a:cxn ang="T58">
                    <a:pos x="T4" y="T5"/>
                  </a:cxn>
                  <a:cxn ang="T59">
                    <a:pos x="T6" y="T7"/>
                  </a:cxn>
                  <a:cxn ang="T60">
                    <a:pos x="T8" y="T9"/>
                  </a:cxn>
                  <a:cxn ang="T61">
                    <a:pos x="T10" y="T11"/>
                  </a:cxn>
                  <a:cxn ang="T62">
                    <a:pos x="T12" y="T13"/>
                  </a:cxn>
                  <a:cxn ang="T63">
                    <a:pos x="T14" y="T15"/>
                  </a:cxn>
                  <a:cxn ang="T64">
                    <a:pos x="T16" y="T17"/>
                  </a:cxn>
                  <a:cxn ang="T65">
                    <a:pos x="T18" y="T19"/>
                  </a:cxn>
                  <a:cxn ang="T66">
                    <a:pos x="T20" y="T21"/>
                  </a:cxn>
                  <a:cxn ang="T67">
                    <a:pos x="T22" y="T23"/>
                  </a:cxn>
                  <a:cxn ang="T68">
                    <a:pos x="T24" y="T25"/>
                  </a:cxn>
                  <a:cxn ang="T69">
                    <a:pos x="T26" y="T27"/>
                  </a:cxn>
                  <a:cxn ang="T70">
                    <a:pos x="T28" y="T29"/>
                  </a:cxn>
                  <a:cxn ang="T71">
                    <a:pos x="T30" y="T31"/>
                  </a:cxn>
                  <a:cxn ang="T72">
                    <a:pos x="T32" y="T33"/>
                  </a:cxn>
                  <a:cxn ang="T73">
                    <a:pos x="T34" y="T35"/>
                  </a:cxn>
                  <a:cxn ang="T74">
                    <a:pos x="T36" y="T37"/>
                  </a:cxn>
                  <a:cxn ang="T75">
                    <a:pos x="T38" y="T39"/>
                  </a:cxn>
                  <a:cxn ang="T76">
                    <a:pos x="T40" y="T41"/>
                  </a:cxn>
                  <a:cxn ang="T77">
                    <a:pos x="T42" y="T43"/>
                  </a:cxn>
                  <a:cxn ang="T78">
                    <a:pos x="T44" y="T45"/>
                  </a:cxn>
                  <a:cxn ang="T79">
                    <a:pos x="T46" y="T47"/>
                  </a:cxn>
                  <a:cxn ang="T80">
                    <a:pos x="T48" y="T49"/>
                  </a:cxn>
                  <a:cxn ang="T81">
                    <a:pos x="T50" y="T51"/>
                  </a:cxn>
                  <a:cxn ang="T82">
                    <a:pos x="T52" y="T53"/>
                  </a:cxn>
                  <a:cxn ang="T83">
                    <a:pos x="T54" y="T55"/>
                  </a:cxn>
                </a:cxnLst>
                <a:rect l="T84" t="T85" r="T86" b="T87"/>
                <a:pathLst>
                  <a:path w="461" h="1027">
                    <a:moveTo>
                      <a:pt x="421" y="0"/>
                    </a:moveTo>
                    <a:lnTo>
                      <a:pt x="449" y="22"/>
                    </a:lnTo>
                    <a:lnTo>
                      <a:pt x="461" y="91"/>
                    </a:lnTo>
                    <a:lnTo>
                      <a:pt x="439" y="159"/>
                    </a:lnTo>
                    <a:lnTo>
                      <a:pt x="380" y="245"/>
                    </a:lnTo>
                    <a:lnTo>
                      <a:pt x="315" y="348"/>
                    </a:lnTo>
                    <a:lnTo>
                      <a:pt x="293" y="462"/>
                    </a:lnTo>
                    <a:lnTo>
                      <a:pt x="310" y="645"/>
                    </a:lnTo>
                    <a:lnTo>
                      <a:pt x="350" y="868"/>
                    </a:lnTo>
                    <a:lnTo>
                      <a:pt x="380" y="959"/>
                    </a:lnTo>
                    <a:lnTo>
                      <a:pt x="368" y="987"/>
                    </a:lnTo>
                    <a:lnTo>
                      <a:pt x="298" y="992"/>
                    </a:lnTo>
                    <a:lnTo>
                      <a:pt x="211" y="969"/>
                    </a:lnTo>
                    <a:lnTo>
                      <a:pt x="134" y="1004"/>
                    </a:lnTo>
                    <a:lnTo>
                      <a:pt x="87" y="1027"/>
                    </a:lnTo>
                    <a:lnTo>
                      <a:pt x="53" y="1022"/>
                    </a:lnTo>
                    <a:lnTo>
                      <a:pt x="0" y="959"/>
                    </a:lnTo>
                    <a:lnTo>
                      <a:pt x="53" y="936"/>
                    </a:lnTo>
                    <a:lnTo>
                      <a:pt x="187" y="908"/>
                    </a:lnTo>
                    <a:lnTo>
                      <a:pt x="263" y="936"/>
                    </a:lnTo>
                    <a:lnTo>
                      <a:pt x="315" y="936"/>
                    </a:lnTo>
                    <a:lnTo>
                      <a:pt x="310" y="890"/>
                    </a:lnTo>
                    <a:lnTo>
                      <a:pt x="258" y="616"/>
                    </a:lnTo>
                    <a:lnTo>
                      <a:pt x="222" y="456"/>
                    </a:lnTo>
                    <a:lnTo>
                      <a:pt x="228" y="376"/>
                    </a:lnTo>
                    <a:lnTo>
                      <a:pt x="280" y="227"/>
                    </a:lnTo>
                    <a:lnTo>
                      <a:pt x="333" y="91"/>
                    </a:lnTo>
                    <a:lnTo>
                      <a:pt x="421" y="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19" name="Freeform 21">
              <a:extLst>
                <a:ext uri="{FF2B5EF4-FFF2-40B4-BE49-F238E27FC236}">
                  <a16:creationId xmlns:a16="http://schemas.microsoft.com/office/drawing/2014/main" id="{C1E1E85A-8B92-463C-8632-7C575C227DB2}"/>
                </a:ext>
              </a:extLst>
            </p:cNvPr>
            <p:cNvSpPr>
              <a:spLocks/>
            </p:cNvSpPr>
            <p:nvPr/>
          </p:nvSpPr>
          <p:spPr bwMode="auto">
            <a:xfrm>
              <a:off x="2626" y="1540"/>
              <a:ext cx="827" cy="563"/>
            </a:xfrm>
            <a:custGeom>
              <a:avLst/>
              <a:gdLst>
                <a:gd name="T0" fmla="*/ 0 w 827"/>
                <a:gd name="T1" fmla="*/ 139 h 563"/>
                <a:gd name="T2" fmla="*/ 108 w 827"/>
                <a:gd name="T3" fmla="*/ 18 h 563"/>
                <a:gd name="T4" fmla="*/ 160 w 827"/>
                <a:gd name="T5" fmla="*/ 75 h 563"/>
                <a:gd name="T6" fmla="*/ 213 w 827"/>
                <a:gd name="T7" fmla="*/ 110 h 563"/>
                <a:gd name="T8" fmla="*/ 269 w 827"/>
                <a:gd name="T9" fmla="*/ 110 h 563"/>
                <a:gd name="T10" fmla="*/ 327 w 827"/>
                <a:gd name="T11" fmla="*/ 52 h 563"/>
                <a:gd name="T12" fmla="*/ 396 w 827"/>
                <a:gd name="T13" fmla="*/ 5 h 563"/>
                <a:gd name="T14" fmla="*/ 477 w 827"/>
                <a:gd name="T15" fmla="*/ 0 h 563"/>
                <a:gd name="T16" fmla="*/ 563 w 827"/>
                <a:gd name="T17" fmla="*/ 35 h 563"/>
                <a:gd name="T18" fmla="*/ 620 w 827"/>
                <a:gd name="T19" fmla="*/ 87 h 563"/>
                <a:gd name="T20" fmla="*/ 648 w 827"/>
                <a:gd name="T21" fmla="*/ 157 h 563"/>
                <a:gd name="T22" fmla="*/ 654 w 827"/>
                <a:gd name="T23" fmla="*/ 249 h 563"/>
                <a:gd name="T24" fmla="*/ 671 w 827"/>
                <a:gd name="T25" fmla="*/ 331 h 563"/>
                <a:gd name="T26" fmla="*/ 718 w 827"/>
                <a:gd name="T27" fmla="*/ 371 h 563"/>
                <a:gd name="T28" fmla="*/ 774 w 827"/>
                <a:gd name="T29" fmla="*/ 389 h 563"/>
                <a:gd name="T30" fmla="*/ 827 w 827"/>
                <a:gd name="T31" fmla="*/ 401 h 563"/>
                <a:gd name="T32" fmla="*/ 786 w 827"/>
                <a:gd name="T33" fmla="*/ 563 h 563"/>
                <a:gd name="T34" fmla="*/ 654 w 827"/>
                <a:gd name="T35" fmla="*/ 540 h 563"/>
                <a:gd name="T36" fmla="*/ 517 w 827"/>
                <a:gd name="T37" fmla="*/ 493 h 563"/>
                <a:gd name="T38" fmla="*/ 407 w 827"/>
                <a:gd name="T39" fmla="*/ 441 h 563"/>
                <a:gd name="T40" fmla="*/ 286 w 827"/>
                <a:gd name="T41" fmla="*/ 389 h 563"/>
                <a:gd name="T42" fmla="*/ 160 w 827"/>
                <a:gd name="T43" fmla="*/ 331 h 563"/>
                <a:gd name="T44" fmla="*/ 57 w 827"/>
                <a:gd name="T45" fmla="*/ 209 h 563"/>
                <a:gd name="T46" fmla="*/ 0 w 827"/>
                <a:gd name="T47" fmla="*/ 139 h 563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w 827"/>
                <a:gd name="T73" fmla="*/ 0 h 563"/>
                <a:gd name="T74" fmla="*/ 827 w 827"/>
                <a:gd name="T75" fmla="*/ 563 h 563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T72" t="T73" r="T74" b="T75"/>
              <a:pathLst>
                <a:path w="827" h="563">
                  <a:moveTo>
                    <a:pt x="0" y="139"/>
                  </a:moveTo>
                  <a:lnTo>
                    <a:pt x="108" y="18"/>
                  </a:lnTo>
                  <a:lnTo>
                    <a:pt x="160" y="75"/>
                  </a:lnTo>
                  <a:lnTo>
                    <a:pt x="213" y="110"/>
                  </a:lnTo>
                  <a:lnTo>
                    <a:pt x="269" y="110"/>
                  </a:lnTo>
                  <a:lnTo>
                    <a:pt x="327" y="52"/>
                  </a:lnTo>
                  <a:lnTo>
                    <a:pt x="396" y="5"/>
                  </a:lnTo>
                  <a:lnTo>
                    <a:pt x="477" y="0"/>
                  </a:lnTo>
                  <a:lnTo>
                    <a:pt x="563" y="35"/>
                  </a:lnTo>
                  <a:lnTo>
                    <a:pt x="620" y="87"/>
                  </a:lnTo>
                  <a:lnTo>
                    <a:pt x="648" y="157"/>
                  </a:lnTo>
                  <a:lnTo>
                    <a:pt x="654" y="249"/>
                  </a:lnTo>
                  <a:lnTo>
                    <a:pt x="671" y="331"/>
                  </a:lnTo>
                  <a:lnTo>
                    <a:pt x="718" y="371"/>
                  </a:lnTo>
                  <a:lnTo>
                    <a:pt x="774" y="389"/>
                  </a:lnTo>
                  <a:lnTo>
                    <a:pt x="827" y="401"/>
                  </a:lnTo>
                  <a:lnTo>
                    <a:pt x="786" y="563"/>
                  </a:lnTo>
                  <a:lnTo>
                    <a:pt x="654" y="540"/>
                  </a:lnTo>
                  <a:lnTo>
                    <a:pt x="517" y="493"/>
                  </a:lnTo>
                  <a:lnTo>
                    <a:pt x="407" y="441"/>
                  </a:lnTo>
                  <a:lnTo>
                    <a:pt x="286" y="389"/>
                  </a:lnTo>
                  <a:lnTo>
                    <a:pt x="160" y="331"/>
                  </a:lnTo>
                  <a:lnTo>
                    <a:pt x="57" y="209"/>
                  </a:lnTo>
                  <a:lnTo>
                    <a:pt x="0" y="139"/>
                  </a:lnTo>
                  <a:close/>
                </a:path>
              </a:pathLst>
            </a:custGeom>
            <a:solidFill>
              <a:srgbClr val="063DE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" name="Freeform 22">
              <a:extLst>
                <a:ext uri="{FF2B5EF4-FFF2-40B4-BE49-F238E27FC236}">
                  <a16:creationId xmlns:a16="http://schemas.microsoft.com/office/drawing/2014/main" id="{5BE7DAB4-65A4-4F55-8B5F-4F35B7CD9B2E}"/>
                </a:ext>
              </a:extLst>
            </p:cNvPr>
            <p:cNvSpPr>
              <a:spLocks/>
            </p:cNvSpPr>
            <p:nvPr/>
          </p:nvSpPr>
          <p:spPr bwMode="auto">
            <a:xfrm>
              <a:off x="2614" y="1513"/>
              <a:ext cx="856" cy="606"/>
            </a:xfrm>
            <a:custGeom>
              <a:avLst/>
              <a:gdLst>
                <a:gd name="T0" fmla="*/ 75 w 856"/>
                <a:gd name="T1" fmla="*/ 266 h 606"/>
                <a:gd name="T2" fmla="*/ 172 w 856"/>
                <a:gd name="T3" fmla="*/ 363 h 606"/>
                <a:gd name="T4" fmla="*/ 304 w 856"/>
                <a:gd name="T5" fmla="*/ 428 h 606"/>
                <a:gd name="T6" fmla="*/ 489 w 856"/>
                <a:gd name="T7" fmla="*/ 513 h 606"/>
                <a:gd name="T8" fmla="*/ 615 w 856"/>
                <a:gd name="T9" fmla="*/ 566 h 606"/>
                <a:gd name="T10" fmla="*/ 816 w 856"/>
                <a:gd name="T11" fmla="*/ 606 h 606"/>
                <a:gd name="T12" fmla="*/ 856 w 856"/>
                <a:gd name="T13" fmla="*/ 393 h 606"/>
                <a:gd name="T14" fmla="*/ 804 w 856"/>
                <a:gd name="T15" fmla="*/ 393 h 606"/>
                <a:gd name="T16" fmla="*/ 753 w 856"/>
                <a:gd name="T17" fmla="*/ 363 h 606"/>
                <a:gd name="T18" fmla="*/ 695 w 856"/>
                <a:gd name="T19" fmla="*/ 323 h 606"/>
                <a:gd name="T20" fmla="*/ 695 w 856"/>
                <a:gd name="T21" fmla="*/ 243 h 606"/>
                <a:gd name="T22" fmla="*/ 660 w 856"/>
                <a:gd name="T23" fmla="*/ 116 h 606"/>
                <a:gd name="T24" fmla="*/ 597 w 856"/>
                <a:gd name="T25" fmla="*/ 46 h 606"/>
                <a:gd name="T26" fmla="*/ 505 w 856"/>
                <a:gd name="T27" fmla="*/ 0 h 606"/>
                <a:gd name="T28" fmla="*/ 391 w 856"/>
                <a:gd name="T29" fmla="*/ 12 h 606"/>
                <a:gd name="T30" fmla="*/ 321 w 856"/>
                <a:gd name="T31" fmla="*/ 53 h 606"/>
                <a:gd name="T32" fmla="*/ 286 w 856"/>
                <a:gd name="T33" fmla="*/ 98 h 606"/>
                <a:gd name="T34" fmla="*/ 253 w 856"/>
                <a:gd name="T35" fmla="*/ 121 h 606"/>
                <a:gd name="T36" fmla="*/ 218 w 856"/>
                <a:gd name="T37" fmla="*/ 116 h 606"/>
                <a:gd name="T38" fmla="*/ 166 w 856"/>
                <a:gd name="T39" fmla="*/ 63 h 606"/>
                <a:gd name="T40" fmla="*/ 132 w 856"/>
                <a:gd name="T41" fmla="*/ 0 h 606"/>
                <a:gd name="T42" fmla="*/ 103 w 856"/>
                <a:gd name="T43" fmla="*/ 30 h 606"/>
                <a:gd name="T44" fmla="*/ 0 w 856"/>
                <a:gd name="T45" fmla="*/ 150 h 606"/>
                <a:gd name="T46" fmla="*/ 5 w 856"/>
                <a:gd name="T47" fmla="*/ 178 h 606"/>
                <a:gd name="T48" fmla="*/ 17 w 856"/>
                <a:gd name="T49" fmla="*/ 191 h 606"/>
                <a:gd name="T50" fmla="*/ 120 w 856"/>
                <a:gd name="T51" fmla="*/ 81 h 606"/>
                <a:gd name="T52" fmla="*/ 172 w 856"/>
                <a:gd name="T53" fmla="*/ 133 h 606"/>
                <a:gd name="T54" fmla="*/ 206 w 856"/>
                <a:gd name="T55" fmla="*/ 168 h 606"/>
                <a:gd name="T56" fmla="*/ 253 w 856"/>
                <a:gd name="T57" fmla="*/ 168 h 606"/>
                <a:gd name="T58" fmla="*/ 286 w 856"/>
                <a:gd name="T59" fmla="*/ 156 h 606"/>
                <a:gd name="T60" fmla="*/ 339 w 856"/>
                <a:gd name="T61" fmla="*/ 116 h 606"/>
                <a:gd name="T62" fmla="*/ 367 w 856"/>
                <a:gd name="T63" fmla="*/ 70 h 606"/>
                <a:gd name="T64" fmla="*/ 442 w 856"/>
                <a:gd name="T65" fmla="*/ 46 h 606"/>
                <a:gd name="T66" fmla="*/ 505 w 856"/>
                <a:gd name="T67" fmla="*/ 53 h 606"/>
                <a:gd name="T68" fmla="*/ 562 w 856"/>
                <a:gd name="T69" fmla="*/ 87 h 606"/>
                <a:gd name="T70" fmla="*/ 615 w 856"/>
                <a:gd name="T71" fmla="*/ 138 h 606"/>
                <a:gd name="T72" fmla="*/ 643 w 856"/>
                <a:gd name="T73" fmla="*/ 203 h 606"/>
                <a:gd name="T74" fmla="*/ 643 w 856"/>
                <a:gd name="T75" fmla="*/ 260 h 606"/>
                <a:gd name="T76" fmla="*/ 643 w 856"/>
                <a:gd name="T77" fmla="*/ 323 h 606"/>
                <a:gd name="T78" fmla="*/ 666 w 856"/>
                <a:gd name="T79" fmla="*/ 375 h 606"/>
                <a:gd name="T80" fmla="*/ 730 w 856"/>
                <a:gd name="T81" fmla="*/ 410 h 606"/>
                <a:gd name="T82" fmla="*/ 804 w 856"/>
                <a:gd name="T83" fmla="*/ 444 h 606"/>
                <a:gd name="T84" fmla="*/ 770 w 856"/>
                <a:gd name="T85" fmla="*/ 554 h 606"/>
                <a:gd name="T86" fmla="*/ 580 w 856"/>
                <a:gd name="T87" fmla="*/ 503 h 606"/>
                <a:gd name="T88" fmla="*/ 454 w 856"/>
                <a:gd name="T89" fmla="*/ 450 h 606"/>
                <a:gd name="T90" fmla="*/ 339 w 856"/>
                <a:gd name="T91" fmla="*/ 416 h 606"/>
                <a:gd name="T92" fmla="*/ 241 w 856"/>
                <a:gd name="T93" fmla="*/ 363 h 606"/>
                <a:gd name="T94" fmla="*/ 120 w 856"/>
                <a:gd name="T95" fmla="*/ 266 h 606"/>
                <a:gd name="T96" fmla="*/ 34 w 856"/>
                <a:gd name="T97" fmla="*/ 173 h 606"/>
                <a:gd name="T98" fmla="*/ 22 w 856"/>
                <a:gd name="T99" fmla="*/ 185 h 606"/>
                <a:gd name="T100" fmla="*/ 75 w 856"/>
                <a:gd name="T101" fmla="*/ 266 h 60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w 856"/>
                <a:gd name="T154" fmla="*/ 0 h 606"/>
                <a:gd name="T155" fmla="*/ 856 w 856"/>
                <a:gd name="T156" fmla="*/ 606 h 606"/>
              </a:gdLst>
              <a:ahLst/>
              <a:cxnLst>
                <a:cxn ang="T102">
                  <a:pos x="T0" y="T1"/>
                </a:cxn>
                <a:cxn ang="T103">
                  <a:pos x="T2" y="T3"/>
                </a:cxn>
                <a:cxn ang="T104">
                  <a:pos x="T4" y="T5"/>
                </a:cxn>
                <a:cxn ang="T105">
                  <a:pos x="T6" y="T7"/>
                </a:cxn>
                <a:cxn ang="T106">
                  <a:pos x="T8" y="T9"/>
                </a:cxn>
                <a:cxn ang="T107">
                  <a:pos x="T10" y="T11"/>
                </a:cxn>
                <a:cxn ang="T108">
                  <a:pos x="T12" y="T13"/>
                </a:cxn>
                <a:cxn ang="T109">
                  <a:pos x="T14" y="T15"/>
                </a:cxn>
                <a:cxn ang="T110">
                  <a:pos x="T16" y="T17"/>
                </a:cxn>
                <a:cxn ang="T111">
                  <a:pos x="T18" y="T19"/>
                </a:cxn>
                <a:cxn ang="T112">
                  <a:pos x="T20" y="T21"/>
                </a:cxn>
                <a:cxn ang="T113">
                  <a:pos x="T22" y="T23"/>
                </a:cxn>
                <a:cxn ang="T114">
                  <a:pos x="T24" y="T25"/>
                </a:cxn>
                <a:cxn ang="T115">
                  <a:pos x="T26" y="T27"/>
                </a:cxn>
                <a:cxn ang="T116">
                  <a:pos x="T28" y="T29"/>
                </a:cxn>
                <a:cxn ang="T117">
                  <a:pos x="T30" y="T31"/>
                </a:cxn>
                <a:cxn ang="T118">
                  <a:pos x="T32" y="T33"/>
                </a:cxn>
                <a:cxn ang="T119">
                  <a:pos x="T34" y="T35"/>
                </a:cxn>
                <a:cxn ang="T120">
                  <a:pos x="T36" y="T37"/>
                </a:cxn>
                <a:cxn ang="T121">
                  <a:pos x="T38" y="T39"/>
                </a:cxn>
                <a:cxn ang="T122">
                  <a:pos x="T40" y="T41"/>
                </a:cxn>
                <a:cxn ang="T123">
                  <a:pos x="T42" y="T43"/>
                </a:cxn>
                <a:cxn ang="T124">
                  <a:pos x="T44" y="T45"/>
                </a:cxn>
                <a:cxn ang="T125">
                  <a:pos x="T46" y="T47"/>
                </a:cxn>
                <a:cxn ang="T126">
                  <a:pos x="T48" y="T49"/>
                </a:cxn>
                <a:cxn ang="T127">
                  <a:pos x="T50" y="T51"/>
                </a:cxn>
                <a:cxn ang="T128">
                  <a:pos x="T52" y="T53"/>
                </a:cxn>
                <a:cxn ang="T129">
                  <a:pos x="T54" y="T55"/>
                </a:cxn>
                <a:cxn ang="T130">
                  <a:pos x="T56" y="T57"/>
                </a:cxn>
                <a:cxn ang="T131">
                  <a:pos x="T58" y="T59"/>
                </a:cxn>
                <a:cxn ang="T132">
                  <a:pos x="T60" y="T61"/>
                </a:cxn>
                <a:cxn ang="T133">
                  <a:pos x="T62" y="T63"/>
                </a:cxn>
                <a:cxn ang="T134">
                  <a:pos x="T64" y="T65"/>
                </a:cxn>
                <a:cxn ang="T135">
                  <a:pos x="T66" y="T67"/>
                </a:cxn>
                <a:cxn ang="T136">
                  <a:pos x="T68" y="T69"/>
                </a:cxn>
                <a:cxn ang="T137">
                  <a:pos x="T70" y="T71"/>
                </a:cxn>
                <a:cxn ang="T138">
                  <a:pos x="T72" y="T73"/>
                </a:cxn>
                <a:cxn ang="T139">
                  <a:pos x="T74" y="T75"/>
                </a:cxn>
                <a:cxn ang="T140">
                  <a:pos x="T76" y="T77"/>
                </a:cxn>
                <a:cxn ang="T141">
                  <a:pos x="T78" y="T79"/>
                </a:cxn>
                <a:cxn ang="T142">
                  <a:pos x="T80" y="T81"/>
                </a:cxn>
                <a:cxn ang="T143">
                  <a:pos x="T82" y="T83"/>
                </a:cxn>
                <a:cxn ang="T144">
                  <a:pos x="T84" y="T85"/>
                </a:cxn>
                <a:cxn ang="T145">
                  <a:pos x="T86" y="T87"/>
                </a:cxn>
                <a:cxn ang="T146">
                  <a:pos x="T88" y="T89"/>
                </a:cxn>
                <a:cxn ang="T147">
                  <a:pos x="T90" y="T91"/>
                </a:cxn>
                <a:cxn ang="T148">
                  <a:pos x="T92" y="T93"/>
                </a:cxn>
                <a:cxn ang="T149">
                  <a:pos x="T94" y="T95"/>
                </a:cxn>
                <a:cxn ang="T150">
                  <a:pos x="T96" y="T97"/>
                </a:cxn>
                <a:cxn ang="T151">
                  <a:pos x="T98" y="T99"/>
                </a:cxn>
                <a:cxn ang="T152">
                  <a:pos x="T100" y="T101"/>
                </a:cxn>
              </a:cxnLst>
              <a:rect l="T153" t="T154" r="T155" b="T156"/>
              <a:pathLst>
                <a:path w="856" h="606">
                  <a:moveTo>
                    <a:pt x="75" y="266"/>
                  </a:moveTo>
                  <a:lnTo>
                    <a:pt x="172" y="363"/>
                  </a:lnTo>
                  <a:lnTo>
                    <a:pt x="304" y="428"/>
                  </a:lnTo>
                  <a:lnTo>
                    <a:pt x="489" y="513"/>
                  </a:lnTo>
                  <a:lnTo>
                    <a:pt x="615" y="566"/>
                  </a:lnTo>
                  <a:lnTo>
                    <a:pt x="816" y="606"/>
                  </a:lnTo>
                  <a:lnTo>
                    <a:pt x="856" y="393"/>
                  </a:lnTo>
                  <a:lnTo>
                    <a:pt x="804" y="393"/>
                  </a:lnTo>
                  <a:lnTo>
                    <a:pt x="753" y="363"/>
                  </a:lnTo>
                  <a:lnTo>
                    <a:pt x="695" y="323"/>
                  </a:lnTo>
                  <a:lnTo>
                    <a:pt x="695" y="243"/>
                  </a:lnTo>
                  <a:lnTo>
                    <a:pt x="660" y="116"/>
                  </a:lnTo>
                  <a:lnTo>
                    <a:pt x="597" y="46"/>
                  </a:lnTo>
                  <a:lnTo>
                    <a:pt x="505" y="0"/>
                  </a:lnTo>
                  <a:lnTo>
                    <a:pt x="391" y="12"/>
                  </a:lnTo>
                  <a:lnTo>
                    <a:pt x="321" y="53"/>
                  </a:lnTo>
                  <a:lnTo>
                    <a:pt x="286" y="98"/>
                  </a:lnTo>
                  <a:lnTo>
                    <a:pt x="253" y="121"/>
                  </a:lnTo>
                  <a:lnTo>
                    <a:pt x="218" y="116"/>
                  </a:lnTo>
                  <a:lnTo>
                    <a:pt x="166" y="63"/>
                  </a:lnTo>
                  <a:lnTo>
                    <a:pt x="132" y="0"/>
                  </a:lnTo>
                  <a:lnTo>
                    <a:pt x="103" y="30"/>
                  </a:lnTo>
                  <a:lnTo>
                    <a:pt x="0" y="150"/>
                  </a:lnTo>
                  <a:lnTo>
                    <a:pt x="5" y="178"/>
                  </a:lnTo>
                  <a:lnTo>
                    <a:pt x="17" y="191"/>
                  </a:lnTo>
                  <a:lnTo>
                    <a:pt x="120" y="81"/>
                  </a:lnTo>
                  <a:lnTo>
                    <a:pt x="172" y="133"/>
                  </a:lnTo>
                  <a:lnTo>
                    <a:pt x="206" y="168"/>
                  </a:lnTo>
                  <a:lnTo>
                    <a:pt x="253" y="168"/>
                  </a:lnTo>
                  <a:lnTo>
                    <a:pt x="286" y="156"/>
                  </a:lnTo>
                  <a:lnTo>
                    <a:pt x="339" y="116"/>
                  </a:lnTo>
                  <a:lnTo>
                    <a:pt x="367" y="70"/>
                  </a:lnTo>
                  <a:lnTo>
                    <a:pt x="442" y="46"/>
                  </a:lnTo>
                  <a:lnTo>
                    <a:pt x="505" y="53"/>
                  </a:lnTo>
                  <a:lnTo>
                    <a:pt x="562" y="87"/>
                  </a:lnTo>
                  <a:lnTo>
                    <a:pt x="615" y="138"/>
                  </a:lnTo>
                  <a:lnTo>
                    <a:pt x="643" y="203"/>
                  </a:lnTo>
                  <a:lnTo>
                    <a:pt x="643" y="260"/>
                  </a:lnTo>
                  <a:lnTo>
                    <a:pt x="643" y="323"/>
                  </a:lnTo>
                  <a:lnTo>
                    <a:pt x="666" y="375"/>
                  </a:lnTo>
                  <a:lnTo>
                    <a:pt x="730" y="410"/>
                  </a:lnTo>
                  <a:lnTo>
                    <a:pt x="804" y="444"/>
                  </a:lnTo>
                  <a:lnTo>
                    <a:pt x="770" y="554"/>
                  </a:lnTo>
                  <a:lnTo>
                    <a:pt x="580" y="503"/>
                  </a:lnTo>
                  <a:lnTo>
                    <a:pt x="454" y="450"/>
                  </a:lnTo>
                  <a:lnTo>
                    <a:pt x="339" y="416"/>
                  </a:lnTo>
                  <a:lnTo>
                    <a:pt x="241" y="363"/>
                  </a:lnTo>
                  <a:lnTo>
                    <a:pt x="120" y="266"/>
                  </a:lnTo>
                  <a:lnTo>
                    <a:pt x="34" y="173"/>
                  </a:lnTo>
                  <a:lnTo>
                    <a:pt x="22" y="185"/>
                  </a:lnTo>
                  <a:lnTo>
                    <a:pt x="75" y="26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Oval 23">
              <a:extLst>
                <a:ext uri="{FF2B5EF4-FFF2-40B4-BE49-F238E27FC236}">
                  <a16:creationId xmlns:a16="http://schemas.microsoft.com/office/drawing/2014/main" id="{76F89C08-9835-4AE9-B069-8175CB94076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9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2" name="Oval 24">
              <a:extLst>
                <a:ext uri="{FF2B5EF4-FFF2-40B4-BE49-F238E27FC236}">
                  <a16:creationId xmlns:a16="http://schemas.microsoft.com/office/drawing/2014/main" id="{17EAD20C-39B1-4D92-B38D-798331C10FE5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81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3" name="Oval 25">
              <a:extLst>
                <a:ext uri="{FF2B5EF4-FFF2-40B4-BE49-F238E27FC236}">
                  <a16:creationId xmlns:a16="http://schemas.microsoft.com/office/drawing/2014/main" id="{39E7FAF3-258F-417D-8E09-78FBCCF454EC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41" y="1887"/>
              <a:ext cx="141" cy="50"/>
            </a:xfrm>
            <a:prstGeom prst="ellipse">
              <a:avLst/>
            </a:prstGeom>
            <a:solidFill>
              <a:schemeClr val="tx2"/>
            </a:solidFill>
            <a:ln w="12700" cap="sq">
              <a:solidFill>
                <a:schemeClr val="tx1"/>
              </a:solidFill>
              <a:round/>
              <a:headEnd type="none" w="sm" len="sm"/>
              <a:tailEnd type="none" w="sm" len="sm"/>
            </a:ln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4" name="Oval 26">
              <a:extLst>
                <a:ext uri="{FF2B5EF4-FFF2-40B4-BE49-F238E27FC236}">
                  <a16:creationId xmlns:a16="http://schemas.microsoft.com/office/drawing/2014/main" id="{D556F6CF-E3A1-4EC5-BF3B-9CB427912AF6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-4286940">
              <a:off x="2760" y="1913"/>
              <a:ext cx="81" cy="19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wrap="none" lIns="274320" rIns="274320" anchor="ctr">
              <a:spAutoFit/>
            </a:bodyPr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r" eaLnBrk="1" hangingPunct="1">
                <a:spcBef>
                  <a:spcPct val="0"/>
                </a:spcBef>
                <a:buFontTx/>
                <a:buNone/>
              </a:pPr>
              <a:endParaRPr lang="en-US" altLang="en-US"/>
            </a:p>
          </p:txBody>
        </p:sp>
        <p:sp>
          <p:nvSpPr>
            <p:cNvPr id="25" name="Oval 27">
              <a:extLst>
                <a:ext uri="{FF2B5EF4-FFF2-40B4-BE49-F238E27FC236}">
                  <a16:creationId xmlns:a16="http://schemas.microsoft.com/office/drawing/2014/main" id="{C6D5C147-2D82-48E7-8E9B-92B62229469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68" y="2110"/>
              <a:ext cx="117" cy="6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round/>
                  <a:headEnd type="none" w="sm" len="sm"/>
                  <a:tailEnd type="none" w="sm" len="sm"/>
                </a14:hiddenLine>
              </a:ext>
            </a:extLst>
          </p:spPr>
          <p:txBody>
            <a:bodyPr lIns="274320" rIns="274320" anchor="ctr"/>
            <a:lstStyle>
              <a:lvl1pPr algn="l" eaLnBrk="0" hangingPunct="0">
                <a:spcBef>
                  <a:spcPct val="20000"/>
                </a:spcBef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spcBef>
                  <a:spcPct val="20000"/>
                </a:spcBef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spcBef>
                  <a:spcPct val="20000"/>
                </a:spcBef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spcBef>
                  <a:spcPct val="20000"/>
                </a:spcBef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endParaRPr lang="en-US" altLang="en-US" sz="2400"/>
            </a:p>
          </p:txBody>
        </p:sp>
      </p:grpSp>
      <p:grpSp>
        <p:nvGrpSpPr>
          <p:cNvPr id="48" name="Group 28">
            <a:extLst>
              <a:ext uri="{FF2B5EF4-FFF2-40B4-BE49-F238E27FC236}">
                <a16:creationId xmlns:a16="http://schemas.microsoft.com/office/drawing/2014/main" id="{9832C831-9157-4A17-A131-0353FA0DA47D}"/>
              </a:ext>
            </a:extLst>
          </p:cNvPr>
          <p:cNvGrpSpPr>
            <a:grpSpLocks/>
          </p:cNvGrpSpPr>
          <p:nvPr/>
        </p:nvGrpSpPr>
        <p:grpSpPr bwMode="auto">
          <a:xfrm flipH="1">
            <a:off x="8589369" y="5644970"/>
            <a:ext cx="590227" cy="1200330"/>
            <a:chOff x="2593" y="768"/>
            <a:chExt cx="849" cy="1475"/>
          </a:xfrm>
        </p:grpSpPr>
        <p:sp>
          <p:nvSpPr>
            <p:cNvPr id="49" name="Freeform 29">
              <a:extLst>
                <a:ext uri="{FF2B5EF4-FFF2-40B4-BE49-F238E27FC236}">
                  <a16:creationId xmlns:a16="http://schemas.microsoft.com/office/drawing/2014/main" id="{97FC4B46-5906-4CFC-81C3-318452A6ABF7}"/>
                </a:ext>
              </a:extLst>
            </p:cNvPr>
            <p:cNvSpPr>
              <a:spLocks/>
            </p:cNvSpPr>
            <p:nvPr/>
          </p:nvSpPr>
          <p:spPr bwMode="auto">
            <a:xfrm>
              <a:off x="3035" y="1179"/>
              <a:ext cx="302" cy="308"/>
            </a:xfrm>
            <a:custGeom>
              <a:avLst/>
              <a:gdLst>
                <a:gd name="T0" fmla="*/ 220 w 302"/>
                <a:gd name="T1" fmla="*/ 225 h 308"/>
                <a:gd name="T2" fmla="*/ 220 w 302"/>
                <a:gd name="T3" fmla="*/ 197 h 308"/>
                <a:gd name="T4" fmla="*/ 216 w 302"/>
                <a:gd name="T5" fmla="*/ 159 h 308"/>
                <a:gd name="T6" fmla="*/ 208 w 302"/>
                <a:gd name="T7" fmla="*/ 135 h 308"/>
                <a:gd name="T8" fmla="*/ 198 w 302"/>
                <a:gd name="T9" fmla="*/ 116 h 308"/>
                <a:gd name="T10" fmla="*/ 181 w 302"/>
                <a:gd name="T11" fmla="*/ 93 h 308"/>
                <a:gd name="T12" fmla="*/ 193 w 302"/>
                <a:gd name="T13" fmla="*/ 80 h 308"/>
                <a:gd name="T14" fmla="*/ 199 w 302"/>
                <a:gd name="T15" fmla="*/ 60 h 308"/>
                <a:gd name="T16" fmla="*/ 196 w 302"/>
                <a:gd name="T17" fmla="*/ 38 h 308"/>
                <a:gd name="T18" fmla="*/ 184 w 302"/>
                <a:gd name="T19" fmla="*/ 18 h 308"/>
                <a:gd name="T20" fmla="*/ 163 w 302"/>
                <a:gd name="T21" fmla="*/ 5 h 308"/>
                <a:gd name="T22" fmla="*/ 142 w 302"/>
                <a:gd name="T23" fmla="*/ 0 h 308"/>
                <a:gd name="T24" fmla="*/ 136 w 302"/>
                <a:gd name="T25" fmla="*/ 9 h 308"/>
                <a:gd name="T26" fmla="*/ 148 w 302"/>
                <a:gd name="T27" fmla="*/ 15 h 308"/>
                <a:gd name="T28" fmla="*/ 160 w 302"/>
                <a:gd name="T29" fmla="*/ 23 h 308"/>
                <a:gd name="T30" fmla="*/ 172 w 302"/>
                <a:gd name="T31" fmla="*/ 39 h 308"/>
                <a:gd name="T32" fmla="*/ 171 w 302"/>
                <a:gd name="T33" fmla="*/ 57 h 308"/>
                <a:gd name="T34" fmla="*/ 157 w 302"/>
                <a:gd name="T35" fmla="*/ 71 h 308"/>
                <a:gd name="T36" fmla="*/ 151 w 302"/>
                <a:gd name="T37" fmla="*/ 74 h 308"/>
                <a:gd name="T38" fmla="*/ 117 w 302"/>
                <a:gd name="T39" fmla="*/ 71 h 308"/>
                <a:gd name="T40" fmla="*/ 93 w 302"/>
                <a:gd name="T41" fmla="*/ 74 h 308"/>
                <a:gd name="T42" fmla="*/ 69 w 302"/>
                <a:gd name="T43" fmla="*/ 84 h 308"/>
                <a:gd name="T44" fmla="*/ 64 w 302"/>
                <a:gd name="T45" fmla="*/ 87 h 308"/>
                <a:gd name="T46" fmla="*/ 45 w 302"/>
                <a:gd name="T47" fmla="*/ 75 h 308"/>
                <a:gd name="T48" fmla="*/ 28 w 302"/>
                <a:gd name="T49" fmla="*/ 59 h 308"/>
                <a:gd name="T50" fmla="*/ 25 w 302"/>
                <a:gd name="T51" fmla="*/ 48 h 308"/>
                <a:gd name="T52" fmla="*/ 30 w 302"/>
                <a:gd name="T53" fmla="*/ 36 h 308"/>
                <a:gd name="T54" fmla="*/ 43 w 302"/>
                <a:gd name="T55" fmla="*/ 29 h 308"/>
                <a:gd name="T56" fmla="*/ 48 w 302"/>
                <a:gd name="T57" fmla="*/ 20 h 308"/>
                <a:gd name="T58" fmla="*/ 40 w 302"/>
                <a:gd name="T59" fmla="*/ 15 h 308"/>
                <a:gd name="T60" fmla="*/ 25 w 302"/>
                <a:gd name="T61" fmla="*/ 18 h 308"/>
                <a:gd name="T62" fmla="*/ 6 w 302"/>
                <a:gd name="T63" fmla="*/ 36 h 308"/>
                <a:gd name="T64" fmla="*/ 0 w 302"/>
                <a:gd name="T65" fmla="*/ 56 h 308"/>
                <a:gd name="T66" fmla="*/ 6 w 302"/>
                <a:gd name="T67" fmla="*/ 74 h 308"/>
                <a:gd name="T68" fmla="*/ 22 w 302"/>
                <a:gd name="T69" fmla="*/ 93 h 308"/>
                <a:gd name="T70" fmla="*/ 40 w 302"/>
                <a:gd name="T71" fmla="*/ 107 h 308"/>
                <a:gd name="T72" fmla="*/ 25 w 302"/>
                <a:gd name="T73" fmla="*/ 140 h 308"/>
                <a:gd name="T74" fmla="*/ 22 w 302"/>
                <a:gd name="T75" fmla="*/ 171 h 308"/>
                <a:gd name="T76" fmla="*/ 24 w 302"/>
                <a:gd name="T77" fmla="*/ 204 h 308"/>
                <a:gd name="T78" fmla="*/ 27 w 302"/>
                <a:gd name="T79" fmla="*/ 233 h 308"/>
                <a:gd name="T80" fmla="*/ 39 w 302"/>
                <a:gd name="T81" fmla="*/ 258 h 308"/>
                <a:gd name="T82" fmla="*/ 55 w 302"/>
                <a:gd name="T83" fmla="*/ 278 h 308"/>
                <a:gd name="T84" fmla="*/ 79 w 302"/>
                <a:gd name="T85" fmla="*/ 293 h 308"/>
                <a:gd name="T86" fmla="*/ 99 w 302"/>
                <a:gd name="T87" fmla="*/ 303 h 308"/>
                <a:gd name="T88" fmla="*/ 124 w 302"/>
                <a:gd name="T89" fmla="*/ 308 h 308"/>
                <a:gd name="T90" fmla="*/ 148 w 302"/>
                <a:gd name="T91" fmla="*/ 308 h 308"/>
                <a:gd name="T92" fmla="*/ 172 w 302"/>
                <a:gd name="T93" fmla="*/ 305 h 308"/>
                <a:gd name="T94" fmla="*/ 196 w 302"/>
                <a:gd name="T95" fmla="*/ 297 h 308"/>
                <a:gd name="T96" fmla="*/ 208 w 302"/>
                <a:gd name="T97" fmla="*/ 284 h 308"/>
                <a:gd name="T98" fmla="*/ 220 w 302"/>
                <a:gd name="T99" fmla="*/ 266 h 308"/>
                <a:gd name="T100" fmla="*/ 253 w 302"/>
                <a:gd name="T101" fmla="*/ 278 h 308"/>
                <a:gd name="T102" fmla="*/ 273 w 302"/>
                <a:gd name="T103" fmla="*/ 288 h 308"/>
                <a:gd name="T104" fmla="*/ 288 w 302"/>
                <a:gd name="T105" fmla="*/ 290 h 308"/>
                <a:gd name="T106" fmla="*/ 298 w 302"/>
                <a:gd name="T107" fmla="*/ 281 h 308"/>
                <a:gd name="T108" fmla="*/ 302 w 302"/>
                <a:gd name="T109" fmla="*/ 269 h 308"/>
                <a:gd name="T110" fmla="*/ 294 w 302"/>
                <a:gd name="T111" fmla="*/ 254 h 308"/>
                <a:gd name="T112" fmla="*/ 270 w 302"/>
                <a:gd name="T113" fmla="*/ 243 h 308"/>
                <a:gd name="T114" fmla="*/ 238 w 302"/>
                <a:gd name="T115" fmla="*/ 236 h 308"/>
                <a:gd name="T116" fmla="*/ 220 w 302"/>
                <a:gd name="T117" fmla="*/ 225 h 308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302"/>
                <a:gd name="T178" fmla="*/ 0 h 308"/>
                <a:gd name="T179" fmla="*/ 302 w 302"/>
                <a:gd name="T180" fmla="*/ 308 h 308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302" h="308">
                  <a:moveTo>
                    <a:pt x="220" y="225"/>
                  </a:moveTo>
                  <a:lnTo>
                    <a:pt x="220" y="197"/>
                  </a:lnTo>
                  <a:lnTo>
                    <a:pt x="216" y="159"/>
                  </a:lnTo>
                  <a:lnTo>
                    <a:pt x="208" y="135"/>
                  </a:lnTo>
                  <a:lnTo>
                    <a:pt x="198" y="116"/>
                  </a:lnTo>
                  <a:lnTo>
                    <a:pt x="181" y="93"/>
                  </a:lnTo>
                  <a:lnTo>
                    <a:pt x="193" y="80"/>
                  </a:lnTo>
                  <a:lnTo>
                    <a:pt x="199" y="60"/>
                  </a:lnTo>
                  <a:lnTo>
                    <a:pt x="196" y="38"/>
                  </a:lnTo>
                  <a:lnTo>
                    <a:pt x="184" y="18"/>
                  </a:lnTo>
                  <a:lnTo>
                    <a:pt x="163" y="5"/>
                  </a:lnTo>
                  <a:lnTo>
                    <a:pt x="142" y="0"/>
                  </a:lnTo>
                  <a:lnTo>
                    <a:pt x="136" y="9"/>
                  </a:lnTo>
                  <a:lnTo>
                    <a:pt x="148" y="15"/>
                  </a:lnTo>
                  <a:lnTo>
                    <a:pt x="160" y="23"/>
                  </a:lnTo>
                  <a:lnTo>
                    <a:pt x="172" y="39"/>
                  </a:lnTo>
                  <a:lnTo>
                    <a:pt x="171" y="57"/>
                  </a:lnTo>
                  <a:lnTo>
                    <a:pt x="157" y="71"/>
                  </a:lnTo>
                  <a:lnTo>
                    <a:pt x="151" y="74"/>
                  </a:lnTo>
                  <a:lnTo>
                    <a:pt x="117" y="71"/>
                  </a:lnTo>
                  <a:lnTo>
                    <a:pt x="93" y="74"/>
                  </a:lnTo>
                  <a:lnTo>
                    <a:pt x="69" y="84"/>
                  </a:lnTo>
                  <a:lnTo>
                    <a:pt x="64" y="87"/>
                  </a:lnTo>
                  <a:lnTo>
                    <a:pt x="45" y="75"/>
                  </a:lnTo>
                  <a:lnTo>
                    <a:pt x="28" y="59"/>
                  </a:lnTo>
                  <a:lnTo>
                    <a:pt x="25" y="48"/>
                  </a:lnTo>
                  <a:lnTo>
                    <a:pt x="30" y="36"/>
                  </a:lnTo>
                  <a:lnTo>
                    <a:pt x="43" y="29"/>
                  </a:lnTo>
                  <a:lnTo>
                    <a:pt x="48" y="20"/>
                  </a:lnTo>
                  <a:lnTo>
                    <a:pt x="40" y="15"/>
                  </a:lnTo>
                  <a:lnTo>
                    <a:pt x="25" y="18"/>
                  </a:lnTo>
                  <a:lnTo>
                    <a:pt x="6" y="36"/>
                  </a:lnTo>
                  <a:lnTo>
                    <a:pt x="0" y="56"/>
                  </a:lnTo>
                  <a:lnTo>
                    <a:pt x="6" y="74"/>
                  </a:lnTo>
                  <a:lnTo>
                    <a:pt x="22" y="93"/>
                  </a:lnTo>
                  <a:lnTo>
                    <a:pt x="40" y="107"/>
                  </a:lnTo>
                  <a:lnTo>
                    <a:pt x="25" y="140"/>
                  </a:lnTo>
                  <a:lnTo>
                    <a:pt x="22" y="171"/>
                  </a:lnTo>
                  <a:lnTo>
                    <a:pt x="24" y="204"/>
                  </a:lnTo>
                  <a:lnTo>
                    <a:pt x="27" y="233"/>
                  </a:lnTo>
                  <a:lnTo>
                    <a:pt x="39" y="258"/>
                  </a:lnTo>
                  <a:lnTo>
                    <a:pt x="55" y="278"/>
                  </a:lnTo>
                  <a:lnTo>
                    <a:pt x="79" y="293"/>
                  </a:lnTo>
                  <a:lnTo>
                    <a:pt x="99" y="303"/>
                  </a:lnTo>
                  <a:lnTo>
                    <a:pt x="124" y="308"/>
                  </a:lnTo>
                  <a:lnTo>
                    <a:pt x="148" y="308"/>
                  </a:lnTo>
                  <a:lnTo>
                    <a:pt x="172" y="305"/>
                  </a:lnTo>
                  <a:lnTo>
                    <a:pt x="196" y="297"/>
                  </a:lnTo>
                  <a:lnTo>
                    <a:pt x="208" y="284"/>
                  </a:lnTo>
                  <a:lnTo>
                    <a:pt x="220" y="266"/>
                  </a:lnTo>
                  <a:lnTo>
                    <a:pt x="253" y="278"/>
                  </a:lnTo>
                  <a:lnTo>
                    <a:pt x="273" y="288"/>
                  </a:lnTo>
                  <a:lnTo>
                    <a:pt x="288" y="290"/>
                  </a:lnTo>
                  <a:lnTo>
                    <a:pt x="298" y="281"/>
                  </a:lnTo>
                  <a:lnTo>
                    <a:pt x="302" y="269"/>
                  </a:lnTo>
                  <a:lnTo>
                    <a:pt x="294" y="254"/>
                  </a:lnTo>
                  <a:lnTo>
                    <a:pt x="270" y="243"/>
                  </a:lnTo>
                  <a:lnTo>
                    <a:pt x="238" y="236"/>
                  </a:lnTo>
                  <a:lnTo>
                    <a:pt x="220" y="225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Freeform 30">
              <a:extLst>
                <a:ext uri="{FF2B5EF4-FFF2-40B4-BE49-F238E27FC236}">
                  <a16:creationId xmlns:a16="http://schemas.microsoft.com/office/drawing/2014/main" id="{1422F4D3-2091-4E4D-B148-3562AF98C498}"/>
                </a:ext>
              </a:extLst>
            </p:cNvPr>
            <p:cNvSpPr>
              <a:spLocks/>
            </p:cNvSpPr>
            <p:nvPr/>
          </p:nvSpPr>
          <p:spPr bwMode="auto">
            <a:xfrm>
              <a:off x="3065" y="1498"/>
              <a:ext cx="216" cy="346"/>
            </a:xfrm>
            <a:custGeom>
              <a:avLst/>
              <a:gdLst>
                <a:gd name="T0" fmla="*/ 45 w 216"/>
                <a:gd name="T1" fmla="*/ 18 h 346"/>
                <a:gd name="T2" fmla="*/ 57 w 216"/>
                <a:gd name="T3" fmla="*/ 8 h 346"/>
                <a:gd name="T4" fmla="*/ 78 w 216"/>
                <a:gd name="T5" fmla="*/ 0 h 346"/>
                <a:gd name="T6" fmla="*/ 99 w 216"/>
                <a:gd name="T7" fmla="*/ 2 h 346"/>
                <a:gd name="T8" fmla="*/ 117 w 216"/>
                <a:gd name="T9" fmla="*/ 5 h 346"/>
                <a:gd name="T10" fmla="*/ 140 w 216"/>
                <a:gd name="T11" fmla="*/ 12 h 346"/>
                <a:gd name="T12" fmla="*/ 158 w 216"/>
                <a:gd name="T13" fmla="*/ 28 h 346"/>
                <a:gd name="T14" fmla="*/ 174 w 216"/>
                <a:gd name="T15" fmla="*/ 44 h 346"/>
                <a:gd name="T16" fmla="*/ 191 w 216"/>
                <a:gd name="T17" fmla="*/ 73 h 346"/>
                <a:gd name="T18" fmla="*/ 203 w 216"/>
                <a:gd name="T19" fmla="*/ 104 h 346"/>
                <a:gd name="T20" fmla="*/ 210 w 216"/>
                <a:gd name="T21" fmla="*/ 139 h 346"/>
                <a:gd name="T22" fmla="*/ 215 w 216"/>
                <a:gd name="T23" fmla="*/ 173 h 346"/>
                <a:gd name="T24" fmla="*/ 216 w 216"/>
                <a:gd name="T25" fmla="*/ 211 h 346"/>
                <a:gd name="T26" fmla="*/ 210 w 216"/>
                <a:gd name="T27" fmla="*/ 245 h 346"/>
                <a:gd name="T28" fmla="*/ 206 w 216"/>
                <a:gd name="T29" fmla="*/ 271 h 346"/>
                <a:gd name="T30" fmla="*/ 195 w 216"/>
                <a:gd name="T31" fmla="*/ 299 h 346"/>
                <a:gd name="T32" fmla="*/ 176 w 216"/>
                <a:gd name="T33" fmla="*/ 320 h 346"/>
                <a:gd name="T34" fmla="*/ 150 w 216"/>
                <a:gd name="T35" fmla="*/ 337 h 346"/>
                <a:gd name="T36" fmla="*/ 114 w 216"/>
                <a:gd name="T37" fmla="*/ 344 h 346"/>
                <a:gd name="T38" fmla="*/ 78 w 216"/>
                <a:gd name="T39" fmla="*/ 346 h 346"/>
                <a:gd name="T40" fmla="*/ 50 w 216"/>
                <a:gd name="T41" fmla="*/ 340 h 346"/>
                <a:gd name="T42" fmla="*/ 24 w 216"/>
                <a:gd name="T43" fmla="*/ 325 h 346"/>
                <a:gd name="T44" fmla="*/ 9 w 216"/>
                <a:gd name="T45" fmla="*/ 302 h 346"/>
                <a:gd name="T46" fmla="*/ 0 w 216"/>
                <a:gd name="T47" fmla="*/ 268 h 346"/>
                <a:gd name="T48" fmla="*/ 3 w 216"/>
                <a:gd name="T49" fmla="*/ 236 h 346"/>
                <a:gd name="T50" fmla="*/ 17 w 216"/>
                <a:gd name="T51" fmla="*/ 211 h 346"/>
                <a:gd name="T52" fmla="*/ 30 w 216"/>
                <a:gd name="T53" fmla="*/ 193 h 346"/>
                <a:gd name="T54" fmla="*/ 42 w 216"/>
                <a:gd name="T55" fmla="*/ 175 h 346"/>
                <a:gd name="T56" fmla="*/ 47 w 216"/>
                <a:gd name="T57" fmla="*/ 155 h 346"/>
                <a:gd name="T58" fmla="*/ 45 w 216"/>
                <a:gd name="T59" fmla="*/ 134 h 346"/>
                <a:gd name="T60" fmla="*/ 38 w 216"/>
                <a:gd name="T61" fmla="*/ 109 h 346"/>
                <a:gd name="T62" fmla="*/ 32 w 216"/>
                <a:gd name="T63" fmla="*/ 85 h 346"/>
                <a:gd name="T64" fmla="*/ 30 w 216"/>
                <a:gd name="T65" fmla="*/ 59 h 346"/>
                <a:gd name="T66" fmla="*/ 35 w 216"/>
                <a:gd name="T67" fmla="*/ 34 h 346"/>
                <a:gd name="T68" fmla="*/ 45 w 216"/>
                <a:gd name="T69" fmla="*/ 18 h 34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w 216"/>
                <a:gd name="T106" fmla="*/ 0 h 346"/>
                <a:gd name="T107" fmla="*/ 216 w 216"/>
                <a:gd name="T108" fmla="*/ 346 h 34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T105" t="T106" r="T107" b="T108"/>
              <a:pathLst>
                <a:path w="216" h="346">
                  <a:moveTo>
                    <a:pt x="45" y="18"/>
                  </a:moveTo>
                  <a:lnTo>
                    <a:pt x="57" y="8"/>
                  </a:lnTo>
                  <a:lnTo>
                    <a:pt x="78" y="0"/>
                  </a:lnTo>
                  <a:lnTo>
                    <a:pt x="99" y="2"/>
                  </a:lnTo>
                  <a:lnTo>
                    <a:pt x="117" y="5"/>
                  </a:lnTo>
                  <a:lnTo>
                    <a:pt x="140" y="12"/>
                  </a:lnTo>
                  <a:lnTo>
                    <a:pt x="158" y="28"/>
                  </a:lnTo>
                  <a:lnTo>
                    <a:pt x="174" y="44"/>
                  </a:lnTo>
                  <a:lnTo>
                    <a:pt x="191" y="73"/>
                  </a:lnTo>
                  <a:lnTo>
                    <a:pt x="203" y="104"/>
                  </a:lnTo>
                  <a:lnTo>
                    <a:pt x="210" y="139"/>
                  </a:lnTo>
                  <a:lnTo>
                    <a:pt x="215" y="173"/>
                  </a:lnTo>
                  <a:lnTo>
                    <a:pt x="216" y="211"/>
                  </a:lnTo>
                  <a:lnTo>
                    <a:pt x="210" y="245"/>
                  </a:lnTo>
                  <a:lnTo>
                    <a:pt x="206" y="271"/>
                  </a:lnTo>
                  <a:lnTo>
                    <a:pt x="195" y="299"/>
                  </a:lnTo>
                  <a:lnTo>
                    <a:pt x="176" y="320"/>
                  </a:lnTo>
                  <a:lnTo>
                    <a:pt x="150" y="337"/>
                  </a:lnTo>
                  <a:lnTo>
                    <a:pt x="114" y="344"/>
                  </a:lnTo>
                  <a:lnTo>
                    <a:pt x="78" y="346"/>
                  </a:lnTo>
                  <a:lnTo>
                    <a:pt x="50" y="340"/>
                  </a:lnTo>
                  <a:lnTo>
                    <a:pt x="24" y="325"/>
                  </a:lnTo>
                  <a:lnTo>
                    <a:pt x="9" y="302"/>
                  </a:lnTo>
                  <a:lnTo>
                    <a:pt x="0" y="268"/>
                  </a:lnTo>
                  <a:lnTo>
                    <a:pt x="3" y="236"/>
                  </a:lnTo>
                  <a:lnTo>
                    <a:pt x="17" y="211"/>
                  </a:lnTo>
                  <a:lnTo>
                    <a:pt x="30" y="193"/>
                  </a:lnTo>
                  <a:lnTo>
                    <a:pt x="42" y="175"/>
                  </a:lnTo>
                  <a:lnTo>
                    <a:pt x="47" y="155"/>
                  </a:lnTo>
                  <a:lnTo>
                    <a:pt x="45" y="134"/>
                  </a:lnTo>
                  <a:lnTo>
                    <a:pt x="38" y="109"/>
                  </a:lnTo>
                  <a:lnTo>
                    <a:pt x="32" y="85"/>
                  </a:lnTo>
                  <a:lnTo>
                    <a:pt x="30" y="59"/>
                  </a:lnTo>
                  <a:lnTo>
                    <a:pt x="35" y="34"/>
                  </a:lnTo>
                  <a:lnTo>
                    <a:pt x="45" y="18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Freeform 31">
              <a:extLst>
                <a:ext uri="{FF2B5EF4-FFF2-40B4-BE49-F238E27FC236}">
                  <a16:creationId xmlns:a16="http://schemas.microsoft.com/office/drawing/2014/main" id="{631E7A53-6358-4A1D-BD7F-92D8410F4F73}"/>
                </a:ext>
              </a:extLst>
            </p:cNvPr>
            <p:cNvSpPr>
              <a:spLocks/>
            </p:cNvSpPr>
            <p:nvPr/>
          </p:nvSpPr>
          <p:spPr bwMode="auto">
            <a:xfrm>
              <a:off x="2825" y="1515"/>
              <a:ext cx="321" cy="165"/>
            </a:xfrm>
            <a:custGeom>
              <a:avLst/>
              <a:gdLst>
                <a:gd name="T0" fmla="*/ 254 w 321"/>
                <a:gd name="T1" fmla="*/ 36 h 165"/>
                <a:gd name="T2" fmla="*/ 269 w 321"/>
                <a:gd name="T3" fmla="*/ 15 h 165"/>
                <a:gd name="T4" fmla="*/ 294 w 321"/>
                <a:gd name="T5" fmla="*/ 0 h 165"/>
                <a:gd name="T6" fmla="*/ 311 w 321"/>
                <a:gd name="T7" fmla="*/ 3 h 165"/>
                <a:gd name="T8" fmla="*/ 321 w 321"/>
                <a:gd name="T9" fmla="*/ 18 h 165"/>
                <a:gd name="T10" fmla="*/ 318 w 321"/>
                <a:gd name="T11" fmla="*/ 50 h 165"/>
                <a:gd name="T12" fmla="*/ 306 w 321"/>
                <a:gd name="T13" fmla="*/ 80 h 165"/>
                <a:gd name="T14" fmla="*/ 282 w 321"/>
                <a:gd name="T15" fmla="*/ 98 h 165"/>
                <a:gd name="T16" fmla="*/ 243 w 321"/>
                <a:gd name="T17" fmla="*/ 119 h 165"/>
                <a:gd name="T18" fmla="*/ 207 w 321"/>
                <a:gd name="T19" fmla="*/ 147 h 165"/>
                <a:gd name="T20" fmla="*/ 179 w 321"/>
                <a:gd name="T21" fmla="*/ 165 h 165"/>
                <a:gd name="T22" fmla="*/ 162 w 321"/>
                <a:gd name="T23" fmla="*/ 164 h 165"/>
                <a:gd name="T24" fmla="*/ 137 w 321"/>
                <a:gd name="T25" fmla="*/ 149 h 165"/>
                <a:gd name="T26" fmla="*/ 104 w 321"/>
                <a:gd name="T27" fmla="*/ 116 h 165"/>
                <a:gd name="T28" fmla="*/ 75 w 321"/>
                <a:gd name="T29" fmla="*/ 93 h 165"/>
                <a:gd name="T30" fmla="*/ 62 w 321"/>
                <a:gd name="T31" fmla="*/ 98 h 165"/>
                <a:gd name="T32" fmla="*/ 54 w 321"/>
                <a:gd name="T33" fmla="*/ 116 h 165"/>
                <a:gd name="T34" fmla="*/ 50 w 321"/>
                <a:gd name="T35" fmla="*/ 117 h 165"/>
                <a:gd name="T36" fmla="*/ 24 w 321"/>
                <a:gd name="T37" fmla="*/ 120 h 165"/>
                <a:gd name="T38" fmla="*/ 9 w 321"/>
                <a:gd name="T39" fmla="*/ 107 h 165"/>
                <a:gd name="T40" fmla="*/ 2 w 321"/>
                <a:gd name="T41" fmla="*/ 75 h 165"/>
                <a:gd name="T42" fmla="*/ 0 w 321"/>
                <a:gd name="T43" fmla="*/ 30 h 165"/>
                <a:gd name="T44" fmla="*/ 18 w 321"/>
                <a:gd name="T45" fmla="*/ 9 h 165"/>
                <a:gd name="T46" fmla="*/ 45 w 321"/>
                <a:gd name="T47" fmla="*/ 9 h 165"/>
                <a:gd name="T48" fmla="*/ 69 w 321"/>
                <a:gd name="T49" fmla="*/ 20 h 165"/>
                <a:gd name="T50" fmla="*/ 89 w 321"/>
                <a:gd name="T51" fmla="*/ 51 h 165"/>
                <a:gd name="T52" fmla="*/ 104 w 321"/>
                <a:gd name="T53" fmla="*/ 77 h 165"/>
                <a:gd name="T54" fmla="*/ 126 w 321"/>
                <a:gd name="T55" fmla="*/ 101 h 165"/>
                <a:gd name="T56" fmla="*/ 152 w 321"/>
                <a:gd name="T57" fmla="*/ 120 h 165"/>
                <a:gd name="T58" fmla="*/ 171 w 321"/>
                <a:gd name="T59" fmla="*/ 123 h 165"/>
                <a:gd name="T60" fmla="*/ 189 w 321"/>
                <a:gd name="T61" fmla="*/ 116 h 165"/>
                <a:gd name="T62" fmla="*/ 212 w 321"/>
                <a:gd name="T63" fmla="*/ 96 h 165"/>
                <a:gd name="T64" fmla="*/ 231 w 321"/>
                <a:gd name="T65" fmla="*/ 72 h 165"/>
                <a:gd name="T66" fmla="*/ 254 w 321"/>
                <a:gd name="T67" fmla="*/ 36 h 165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w 321"/>
                <a:gd name="T103" fmla="*/ 0 h 165"/>
                <a:gd name="T104" fmla="*/ 321 w 321"/>
                <a:gd name="T105" fmla="*/ 165 h 165"/>
              </a:gdLst>
              <a:ahLst/>
              <a:cxnLst>
                <a:cxn ang="T68">
                  <a:pos x="T0" y="T1"/>
                </a:cxn>
                <a:cxn ang="T69">
                  <a:pos x="T2" y="T3"/>
                </a:cxn>
                <a:cxn ang="T70">
                  <a:pos x="T4" y="T5"/>
                </a:cxn>
                <a:cxn ang="T71">
                  <a:pos x="T6" y="T7"/>
                </a:cxn>
                <a:cxn ang="T72">
                  <a:pos x="T8" y="T9"/>
                </a:cxn>
                <a:cxn ang="T73">
                  <a:pos x="T10" y="T11"/>
                </a:cxn>
                <a:cxn ang="T74">
                  <a:pos x="T12" y="T13"/>
                </a:cxn>
                <a:cxn ang="T75">
                  <a:pos x="T14" y="T15"/>
                </a:cxn>
                <a:cxn ang="T76">
                  <a:pos x="T16" y="T17"/>
                </a:cxn>
                <a:cxn ang="T77">
                  <a:pos x="T18" y="T19"/>
                </a:cxn>
                <a:cxn ang="T78">
                  <a:pos x="T20" y="T21"/>
                </a:cxn>
                <a:cxn ang="T79">
                  <a:pos x="T22" y="T23"/>
                </a:cxn>
                <a:cxn ang="T80">
                  <a:pos x="T24" y="T25"/>
                </a:cxn>
                <a:cxn ang="T81">
                  <a:pos x="T26" y="T27"/>
                </a:cxn>
                <a:cxn ang="T82">
                  <a:pos x="T28" y="T29"/>
                </a:cxn>
                <a:cxn ang="T83">
                  <a:pos x="T30" y="T31"/>
                </a:cxn>
                <a:cxn ang="T84">
                  <a:pos x="T32" y="T33"/>
                </a:cxn>
                <a:cxn ang="T85">
                  <a:pos x="T34" y="T35"/>
                </a:cxn>
                <a:cxn ang="T86">
                  <a:pos x="T36" y="T37"/>
                </a:cxn>
                <a:cxn ang="T87">
                  <a:pos x="T38" y="T39"/>
                </a:cxn>
                <a:cxn ang="T88">
                  <a:pos x="T40" y="T41"/>
                </a:cxn>
                <a:cxn ang="T89">
                  <a:pos x="T42" y="T43"/>
                </a:cxn>
                <a:cxn ang="T90">
                  <a:pos x="T44" y="T45"/>
                </a:cxn>
                <a:cxn ang="T91">
                  <a:pos x="T46" y="T47"/>
                </a:cxn>
                <a:cxn ang="T92">
                  <a:pos x="T48" y="T49"/>
                </a:cxn>
                <a:cxn ang="T93">
                  <a:pos x="T50" y="T51"/>
                </a:cxn>
                <a:cxn ang="T94">
                  <a:pos x="T52" y="T53"/>
                </a:cxn>
                <a:cxn ang="T95">
                  <a:pos x="T54" y="T55"/>
                </a:cxn>
                <a:cxn ang="T96">
                  <a:pos x="T56" y="T57"/>
                </a:cxn>
                <a:cxn ang="T97">
                  <a:pos x="T58" y="T59"/>
                </a:cxn>
                <a:cxn ang="T98">
                  <a:pos x="T60" y="T61"/>
                </a:cxn>
                <a:cxn ang="T99">
                  <a:pos x="T62" y="T63"/>
                </a:cxn>
                <a:cxn ang="T100">
                  <a:pos x="T64" y="T65"/>
                </a:cxn>
                <a:cxn ang="T101">
                  <a:pos x="T66" y="T67"/>
                </a:cxn>
              </a:cxnLst>
              <a:rect l="T102" t="T103" r="T104" b="T105"/>
              <a:pathLst>
                <a:path w="321" h="165">
                  <a:moveTo>
                    <a:pt x="254" y="36"/>
                  </a:moveTo>
                  <a:lnTo>
                    <a:pt x="269" y="15"/>
                  </a:lnTo>
                  <a:lnTo>
                    <a:pt x="294" y="0"/>
                  </a:lnTo>
                  <a:lnTo>
                    <a:pt x="311" y="3"/>
                  </a:lnTo>
                  <a:lnTo>
                    <a:pt x="321" y="18"/>
                  </a:lnTo>
                  <a:lnTo>
                    <a:pt x="318" y="50"/>
                  </a:lnTo>
                  <a:lnTo>
                    <a:pt x="306" y="80"/>
                  </a:lnTo>
                  <a:lnTo>
                    <a:pt x="282" y="98"/>
                  </a:lnTo>
                  <a:lnTo>
                    <a:pt x="243" y="119"/>
                  </a:lnTo>
                  <a:lnTo>
                    <a:pt x="207" y="147"/>
                  </a:lnTo>
                  <a:lnTo>
                    <a:pt x="179" y="165"/>
                  </a:lnTo>
                  <a:lnTo>
                    <a:pt x="162" y="164"/>
                  </a:lnTo>
                  <a:lnTo>
                    <a:pt x="137" y="149"/>
                  </a:lnTo>
                  <a:lnTo>
                    <a:pt x="104" y="116"/>
                  </a:lnTo>
                  <a:lnTo>
                    <a:pt x="75" y="93"/>
                  </a:lnTo>
                  <a:lnTo>
                    <a:pt x="62" y="98"/>
                  </a:lnTo>
                  <a:lnTo>
                    <a:pt x="54" y="116"/>
                  </a:lnTo>
                  <a:lnTo>
                    <a:pt x="50" y="117"/>
                  </a:lnTo>
                  <a:lnTo>
                    <a:pt x="24" y="120"/>
                  </a:lnTo>
                  <a:lnTo>
                    <a:pt x="9" y="107"/>
                  </a:lnTo>
                  <a:lnTo>
                    <a:pt x="2" y="75"/>
                  </a:lnTo>
                  <a:lnTo>
                    <a:pt x="0" y="30"/>
                  </a:lnTo>
                  <a:lnTo>
                    <a:pt x="18" y="9"/>
                  </a:lnTo>
                  <a:lnTo>
                    <a:pt x="45" y="9"/>
                  </a:lnTo>
                  <a:lnTo>
                    <a:pt x="69" y="20"/>
                  </a:lnTo>
                  <a:lnTo>
                    <a:pt x="89" y="51"/>
                  </a:lnTo>
                  <a:lnTo>
                    <a:pt x="104" y="77"/>
                  </a:lnTo>
                  <a:lnTo>
                    <a:pt x="126" y="101"/>
                  </a:lnTo>
                  <a:lnTo>
                    <a:pt x="152" y="120"/>
                  </a:lnTo>
                  <a:lnTo>
                    <a:pt x="171" y="123"/>
                  </a:lnTo>
                  <a:lnTo>
                    <a:pt x="189" y="116"/>
                  </a:lnTo>
                  <a:lnTo>
                    <a:pt x="212" y="96"/>
                  </a:lnTo>
                  <a:lnTo>
                    <a:pt x="231" y="72"/>
                  </a:lnTo>
                  <a:lnTo>
                    <a:pt x="254" y="36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2" name="Freeform 32">
              <a:extLst>
                <a:ext uri="{FF2B5EF4-FFF2-40B4-BE49-F238E27FC236}">
                  <a16:creationId xmlns:a16="http://schemas.microsoft.com/office/drawing/2014/main" id="{27CAFCC9-32F9-4533-A948-478FA025C8CC}"/>
                </a:ext>
              </a:extLst>
            </p:cNvPr>
            <p:cNvSpPr>
              <a:spLocks/>
            </p:cNvSpPr>
            <p:nvPr/>
          </p:nvSpPr>
          <p:spPr bwMode="auto">
            <a:xfrm>
              <a:off x="3202" y="1530"/>
              <a:ext cx="240" cy="348"/>
            </a:xfrm>
            <a:custGeom>
              <a:avLst/>
              <a:gdLst>
                <a:gd name="T0" fmla="*/ 16 w 240"/>
                <a:gd name="T1" fmla="*/ 2 h 348"/>
                <a:gd name="T2" fmla="*/ 45 w 240"/>
                <a:gd name="T3" fmla="*/ 6 h 348"/>
                <a:gd name="T4" fmla="*/ 67 w 240"/>
                <a:gd name="T5" fmla="*/ 32 h 348"/>
                <a:gd name="T6" fmla="*/ 91 w 240"/>
                <a:gd name="T7" fmla="*/ 57 h 348"/>
                <a:gd name="T8" fmla="*/ 121 w 240"/>
                <a:gd name="T9" fmla="*/ 81 h 348"/>
                <a:gd name="T10" fmla="*/ 144 w 240"/>
                <a:gd name="T11" fmla="*/ 99 h 348"/>
                <a:gd name="T12" fmla="*/ 169 w 240"/>
                <a:gd name="T13" fmla="*/ 113 h 348"/>
                <a:gd name="T14" fmla="*/ 196 w 240"/>
                <a:gd name="T15" fmla="*/ 126 h 348"/>
                <a:gd name="T16" fmla="*/ 219 w 240"/>
                <a:gd name="T17" fmla="*/ 135 h 348"/>
                <a:gd name="T18" fmla="*/ 235 w 240"/>
                <a:gd name="T19" fmla="*/ 147 h 348"/>
                <a:gd name="T20" fmla="*/ 240 w 240"/>
                <a:gd name="T21" fmla="*/ 159 h 348"/>
                <a:gd name="T22" fmla="*/ 231 w 240"/>
                <a:gd name="T23" fmla="*/ 176 h 348"/>
                <a:gd name="T24" fmla="*/ 210 w 240"/>
                <a:gd name="T25" fmla="*/ 191 h 348"/>
                <a:gd name="T26" fmla="*/ 166 w 240"/>
                <a:gd name="T27" fmla="*/ 203 h 348"/>
                <a:gd name="T28" fmla="*/ 127 w 240"/>
                <a:gd name="T29" fmla="*/ 215 h 348"/>
                <a:gd name="T30" fmla="*/ 103 w 240"/>
                <a:gd name="T31" fmla="*/ 230 h 348"/>
                <a:gd name="T32" fmla="*/ 108 w 240"/>
                <a:gd name="T33" fmla="*/ 245 h 348"/>
                <a:gd name="T34" fmla="*/ 109 w 240"/>
                <a:gd name="T35" fmla="*/ 249 h 348"/>
                <a:gd name="T36" fmla="*/ 135 w 240"/>
                <a:gd name="T37" fmla="*/ 273 h 348"/>
                <a:gd name="T38" fmla="*/ 163 w 240"/>
                <a:gd name="T39" fmla="*/ 293 h 348"/>
                <a:gd name="T40" fmla="*/ 189 w 240"/>
                <a:gd name="T41" fmla="*/ 309 h 348"/>
                <a:gd name="T42" fmla="*/ 193 w 240"/>
                <a:gd name="T43" fmla="*/ 317 h 348"/>
                <a:gd name="T44" fmla="*/ 195 w 240"/>
                <a:gd name="T45" fmla="*/ 321 h 348"/>
                <a:gd name="T46" fmla="*/ 192 w 240"/>
                <a:gd name="T47" fmla="*/ 330 h 348"/>
                <a:gd name="T48" fmla="*/ 187 w 240"/>
                <a:gd name="T49" fmla="*/ 333 h 348"/>
                <a:gd name="T50" fmla="*/ 177 w 240"/>
                <a:gd name="T51" fmla="*/ 341 h 348"/>
                <a:gd name="T52" fmla="*/ 172 w 240"/>
                <a:gd name="T53" fmla="*/ 344 h 348"/>
                <a:gd name="T54" fmla="*/ 153 w 240"/>
                <a:gd name="T55" fmla="*/ 348 h 348"/>
                <a:gd name="T56" fmla="*/ 130 w 240"/>
                <a:gd name="T57" fmla="*/ 330 h 348"/>
                <a:gd name="T58" fmla="*/ 112 w 240"/>
                <a:gd name="T59" fmla="*/ 305 h 348"/>
                <a:gd name="T60" fmla="*/ 87 w 240"/>
                <a:gd name="T61" fmla="*/ 270 h 348"/>
                <a:gd name="T62" fmla="*/ 70 w 240"/>
                <a:gd name="T63" fmla="*/ 237 h 348"/>
                <a:gd name="T64" fmla="*/ 69 w 240"/>
                <a:gd name="T65" fmla="*/ 219 h 348"/>
                <a:gd name="T66" fmla="*/ 81 w 240"/>
                <a:gd name="T67" fmla="*/ 203 h 348"/>
                <a:gd name="T68" fmla="*/ 112 w 240"/>
                <a:gd name="T69" fmla="*/ 194 h 348"/>
                <a:gd name="T70" fmla="*/ 148 w 240"/>
                <a:gd name="T71" fmla="*/ 180 h 348"/>
                <a:gd name="T72" fmla="*/ 172 w 240"/>
                <a:gd name="T73" fmla="*/ 173 h 348"/>
                <a:gd name="T74" fmla="*/ 180 w 240"/>
                <a:gd name="T75" fmla="*/ 164 h 348"/>
                <a:gd name="T76" fmla="*/ 175 w 240"/>
                <a:gd name="T77" fmla="*/ 155 h 348"/>
                <a:gd name="T78" fmla="*/ 154 w 240"/>
                <a:gd name="T79" fmla="*/ 141 h 348"/>
                <a:gd name="T80" fmla="*/ 121 w 240"/>
                <a:gd name="T81" fmla="*/ 125 h 348"/>
                <a:gd name="T82" fmla="*/ 85 w 240"/>
                <a:gd name="T83" fmla="*/ 113 h 348"/>
                <a:gd name="T84" fmla="*/ 57 w 240"/>
                <a:gd name="T85" fmla="*/ 101 h 348"/>
                <a:gd name="T86" fmla="*/ 24 w 240"/>
                <a:gd name="T87" fmla="*/ 75 h 348"/>
                <a:gd name="T88" fmla="*/ 9 w 240"/>
                <a:gd name="T89" fmla="*/ 53 h 348"/>
                <a:gd name="T90" fmla="*/ 0 w 240"/>
                <a:gd name="T91" fmla="*/ 24 h 348"/>
                <a:gd name="T92" fmla="*/ 9 w 240"/>
                <a:gd name="T93" fmla="*/ 8 h 348"/>
                <a:gd name="T94" fmla="*/ 22 w 240"/>
                <a:gd name="T95" fmla="*/ 0 h 348"/>
                <a:gd name="T96" fmla="*/ 16 w 240"/>
                <a:gd name="T97" fmla="*/ 2 h 348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w 240"/>
                <a:gd name="T148" fmla="*/ 0 h 348"/>
                <a:gd name="T149" fmla="*/ 240 w 240"/>
                <a:gd name="T150" fmla="*/ 348 h 348"/>
              </a:gdLst>
              <a:ahLst/>
              <a:cxnLst>
                <a:cxn ang="T98">
                  <a:pos x="T0" y="T1"/>
                </a:cxn>
                <a:cxn ang="T99">
                  <a:pos x="T2" y="T3"/>
                </a:cxn>
                <a:cxn ang="T100">
                  <a:pos x="T4" y="T5"/>
                </a:cxn>
                <a:cxn ang="T101">
                  <a:pos x="T6" y="T7"/>
                </a:cxn>
                <a:cxn ang="T102">
                  <a:pos x="T8" y="T9"/>
                </a:cxn>
                <a:cxn ang="T103">
                  <a:pos x="T10" y="T11"/>
                </a:cxn>
                <a:cxn ang="T104">
                  <a:pos x="T12" y="T13"/>
                </a:cxn>
                <a:cxn ang="T105">
                  <a:pos x="T14" y="T15"/>
                </a:cxn>
                <a:cxn ang="T106">
                  <a:pos x="T16" y="T17"/>
                </a:cxn>
                <a:cxn ang="T107">
                  <a:pos x="T18" y="T19"/>
                </a:cxn>
                <a:cxn ang="T108">
                  <a:pos x="T20" y="T21"/>
                </a:cxn>
                <a:cxn ang="T109">
                  <a:pos x="T22" y="T23"/>
                </a:cxn>
                <a:cxn ang="T110">
                  <a:pos x="T24" y="T25"/>
                </a:cxn>
                <a:cxn ang="T111">
                  <a:pos x="T26" y="T27"/>
                </a:cxn>
                <a:cxn ang="T112">
                  <a:pos x="T28" y="T29"/>
                </a:cxn>
                <a:cxn ang="T113">
                  <a:pos x="T30" y="T31"/>
                </a:cxn>
                <a:cxn ang="T114">
                  <a:pos x="T32" y="T33"/>
                </a:cxn>
                <a:cxn ang="T115">
                  <a:pos x="T34" y="T35"/>
                </a:cxn>
                <a:cxn ang="T116">
                  <a:pos x="T36" y="T37"/>
                </a:cxn>
                <a:cxn ang="T117">
                  <a:pos x="T38" y="T39"/>
                </a:cxn>
                <a:cxn ang="T118">
                  <a:pos x="T40" y="T41"/>
                </a:cxn>
                <a:cxn ang="T119">
                  <a:pos x="T42" y="T43"/>
                </a:cxn>
                <a:cxn ang="T120">
                  <a:pos x="T44" y="T45"/>
                </a:cxn>
                <a:cxn ang="T121">
                  <a:pos x="T46" y="T47"/>
                </a:cxn>
                <a:cxn ang="T122">
                  <a:pos x="T48" y="T49"/>
                </a:cxn>
                <a:cxn ang="T123">
                  <a:pos x="T50" y="T51"/>
                </a:cxn>
                <a:cxn ang="T124">
                  <a:pos x="T52" y="T53"/>
                </a:cxn>
                <a:cxn ang="T125">
                  <a:pos x="T54" y="T55"/>
                </a:cxn>
                <a:cxn ang="T126">
                  <a:pos x="T56" y="T57"/>
                </a:cxn>
                <a:cxn ang="T127">
                  <a:pos x="T58" y="T59"/>
                </a:cxn>
                <a:cxn ang="T128">
                  <a:pos x="T60" y="T61"/>
                </a:cxn>
                <a:cxn ang="T129">
                  <a:pos x="T62" y="T63"/>
                </a:cxn>
                <a:cxn ang="T130">
                  <a:pos x="T64" y="T65"/>
                </a:cxn>
                <a:cxn ang="T131">
                  <a:pos x="T66" y="T67"/>
                </a:cxn>
                <a:cxn ang="T132">
                  <a:pos x="T68" y="T69"/>
                </a:cxn>
                <a:cxn ang="T133">
                  <a:pos x="T70" y="T71"/>
                </a:cxn>
                <a:cxn ang="T134">
                  <a:pos x="T72" y="T73"/>
                </a:cxn>
                <a:cxn ang="T135">
                  <a:pos x="T74" y="T75"/>
                </a:cxn>
                <a:cxn ang="T136">
                  <a:pos x="T76" y="T77"/>
                </a:cxn>
                <a:cxn ang="T137">
                  <a:pos x="T78" y="T79"/>
                </a:cxn>
                <a:cxn ang="T138">
                  <a:pos x="T80" y="T81"/>
                </a:cxn>
                <a:cxn ang="T139">
                  <a:pos x="T82" y="T83"/>
                </a:cxn>
                <a:cxn ang="T140">
                  <a:pos x="T84" y="T85"/>
                </a:cxn>
                <a:cxn ang="T141">
                  <a:pos x="T86" y="T87"/>
                </a:cxn>
                <a:cxn ang="T142">
                  <a:pos x="T88" y="T89"/>
                </a:cxn>
                <a:cxn ang="T143">
                  <a:pos x="T90" y="T91"/>
                </a:cxn>
                <a:cxn ang="T144">
                  <a:pos x="T92" y="T93"/>
                </a:cxn>
                <a:cxn ang="T145">
                  <a:pos x="T94" y="T95"/>
                </a:cxn>
                <a:cxn ang="T146">
                  <a:pos x="T96" y="T97"/>
                </a:cxn>
              </a:cxnLst>
              <a:rect l="T147" t="T148" r="T149" b="T150"/>
              <a:pathLst>
                <a:path w="240" h="348">
                  <a:moveTo>
                    <a:pt x="16" y="2"/>
                  </a:moveTo>
                  <a:lnTo>
                    <a:pt x="45" y="6"/>
                  </a:lnTo>
                  <a:lnTo>
                    <a:pt x="67" y="32"/>
                  </a:lnTo>
                  <a:lnTo>
                    <a:pt x="91" y="57"/>
                  </a:lnTo>
                  <a:lnTo>
                    <a:pt x="121" y="81"/>
                  </a:lnTo>
                  <a:lnTo>
                    <a:pt x="144" y="99"/>
                  </a:lnTo>
                  <a:lnTo>
                    <a:pt x="169" y="113"/>
                  </a:lnTo>
                  <a:lnTo>
                    <a:pt x="196" y="126"/>
                  </a:lnTo>
                  <a:lnTo>
                    <a:pt x="219" y="135"/>
                  </a:lnTo>
                  <a:lnTo>
                    <a:pt x="235" y="147"/>
                  </a:lnTo>
                  <a:lnTo>
                    <a:pt x="240" y="159"/>
                  </a:lnTo>
                  <a:lnTo>
                    <a:pt x="231" y="176"/>
                  </a:lnTo>
                  <a:lnTo>
                    <a:pt x="210" y="191"/>
                  </a:lnTo>
                  <a:lnTo>
                    <a:pt x="166" y="203"/>
                  </a:lnTo>
                  <a:lnTo>
                    <a:pt x="127" y="215"/>
                  </a:lnTo>
                  <a:lnTo>
                    <a:pt x="103" y="230"/>
                  </a:lnTo>
                  <a:lnTo>
                    <a:pt x="108" y="245"/>
                  </a:lnTo>
                  <a:lnTo>
                    <a:pt x="109" y="249"/>
                  </a:lnTo>
                  <a:lnTo>
                    <a:pt x="135" y="273"/>
                  </a:lnTo>
                  <a:lnTo>
                    <a:pt x="163" y="293"/>
                  </a:lnTo>
                  <a:lnTo>
                    <a:pt x="189" y="309"/>
                  </a:lnTo>
                  <a:lnTo>
                    <a:pt x="193" y="317"/>
                  </a:lnTo>
                  <a:lnTo>
                    <a:pt x="195" y="321"/>
                  </a:lnTo>
                  <a:lnTo>
                    <a:pt x="192" y="330"/>
                  </a:lnTo>
                  <a:lnTo>
                    <a:pt x="187" y="333"/>
                  </a:lnTo>
                  <a:lnTo>
                    <a:pt x="177" y="341"/>
                  </a:lnTo>
                  <a:lnTo>
                    <a:pt x="172" y="344"/>
                  </a:lnTo>
                  <a:lnTo>
                    <a:pt x="153" y="348"/>
                  </a:lnTo>
                  <a:lnTo>
                    <a:pt x="130" y="330"/>
                  </a:lnTo>
                  <a:lnTo>
                    <a:pt x="112" y="305"/>
                  </a:lnTo>
                  <a:lnTo>
                    <a:pt x="87" y="270"/>
                  </a:lnTo>
                  <a:lnTo>
                    <a:pt x="70" y="237"/>
                  </a:lnTo>
                  <a:lnTo>
                    <a:pt x="69" y="219"/>
                  </a:lnTo>
                  <a:lnTo>
                    <a:pt x="81" y="203"/>
                  </a:lnTo>
                  <a:lnTo>
                    <a:pt x="112" y="194"/>
                  </a:lnTo>
                  <a:lnTo>
                    <a:pt x="148" y="180"/>
                  </a:lnTo>
                  <a:lnTo>
                    <a:pt x="172" y="173"/>
                  </a:lnTo>
                  <a:lnTo>
                    <a:pt x="180" y="164"/>
                  </a:lnTo>
                  <a:lnTo>
                    <a:pt x="175" y="155"/>
                  </a:lnTo>
                  <a:lnTo>
                    <a:pt x="154" y="141"/>
                  </a:lnTo>
                  <a:lnTo>
                    <a:pt x="121" y="125"/>
                  </a:lnTo>
                  <a:lnTo>
                    <a:pt x="85" y="113"/>
                  </a:lnTo>
                  <a:lnTo>
                    <a:pt x="57" y="101"/>
                  </a:lnTo>
                  <a:lnTo>
                    <a:pt x="24" y="75"/>
                  </a:lnTo>
                  <a:lnTo>
                    <a:pt x="9" y="53"/>
                  </a:lnTo>
                  <a:lnTo>
                    <a:pt x="0" y="24"/>
                  </a:lnTo>
                  <a:lnTo>
                    <a:pt x="9" y="8"/>
                  </a:lnTo>
                  <a:lnTo>
                    <a:pt x="22" y="0"/>
                  </a:lnTo>
                  <a:lnTo>
                    <a:pt x="16" y="2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" name="Freeform 33">
              <a:extLst>
                <a:ext uri="{FF2B5EF4-FFF2-40B4-BE49-F238E27FC236}">
                  <a16:creationId xmlns:a16="http://schemas.microsoft.com/office/drawing/2014/main" id="{B1ACA947-B743-4AEC-A4D1-E356992A4A0C}"/>
                </a:ext>
              </a:extLst>
            </p:cNvPr>
            <p:cNvSpPr>
              <a:spLocks/>
            </p:cNvSpPr>
            <p:nvPr/>
          </p:nvSpPr>
          <p:spPr bwMode="auto">
            <a:xfrm>
              <a:off x="3148" y="1775"/>
              <a:ext cx="187" cy="420"/>
            </a:xfrm>
            <a:custGeom>
              <a:avLst/>
              <a:gdLst>
                <a:gd name="T0" fmla="*/ 52 w 187"/>
                <a:gd name="T1" fmla="*/ 0 h 420"/>
                <a:gd name="T2" fmla="*/ 67 w 187"/>
                <a:gd name="T3" fmla="*/ 7 h 420"/>
                <a:gd name="T4" fmla="*/ 84 w 187"/>
                <a:gd name="T5" fmla="*/ 21 h 420"/>
                <a:gd name="T6" fmla="*/ 91 w 187"/>
                <a:gd name="T7" fmla="*/ 39 h 420"/>
                <a:gd name="T8" fmla="*/ 103 w 187"/>
                <a:gd name="T9" fmla="*/ 69 h 420"/>
                <a:gd name="T10" fmla="*/ 111 w 187"/>
                <a:gd name="T11" fmla="*/ 102 h 420"/>
                <a:gd name="T12" fmla="*/ 117 w 187"/>
                <a:gd name="T13" fmla="*/ 133 h 420"/>
                <a:gd name="T14" fmla="*/ 114 w 187"/>
                <a:gd name="T15" fmla="*/ 160 h 420"/>
                <a:gd name="T16" fmla="*/ 108 w 187"/>
                <a:gd name="T17" fmla="*/ 181 h 420"/>
                <a:gd name="T18" fmla="*/ 99 w 187"/>
                <a:gd name="T19" fmla="*/ 205 h 420"/>
                <a:gd name="T20" fmla="*/ 82 w 187"/>
                <a:gd name="T21" fmla="*/ 235 h 420"/>
                <a:gd name="T22" fmla="*/ 64 w 187"/>
                <a:gd name="T23" fmla="*/ 265 h 420"/>
                <a:gd name="T24" fmla="*/ 51 w 187"/>
                <a:gd name="T25" fmla="*/ 286 h 420"/>
                <a:gd name="T26" fmla="*/ 43 w 187"/>
                <a:gd name="T27" fmla="*/ 303 h 420"/>
                <a:gd name="T28" fmla="*/ 43 w 187"/>
                <a:gd name="T29" fmla="*/ 319 h 420"/>
                <a:gd name="T30" fmla="*/ 48 w 187"/>
                <a:gd name="T31" fmla="*/ 333 h 420"/>
                <a:gd name="T32" fmla="*/ 72 w 187"/>
                <a:gd name="T33" fmla="*/ 340 h 420"/>
                <a:gd name="T34" fmla="*/ 106 w 187"/>
                <a:gd name="T35" fmla="*/ 349 h 420"/>
                <a:gd name="T36" fmla="*/ 157 w 187"/>
                <a:gd name="T37" fmla="*/ 366 h 420"/>
                <a:gd name="T38" fmla="*/ 181 w 187"/>
                <a:gd name="T39" fmla="*/ 378 h 420"/>
                <a:gd name="T40" fmla="*/ 187 w 187"/>
                <a:gd name="T41" fmla="*/ 391 h 420"/>
                <a:gd name="T42" fmla="*/ 181 w 187"/>
                <a:gd name="T43" fmla="*/ 402 h 420"/>
                <a:gd name="T44" fmla="*/ 163 w 187"/>
                <a:gd name="T45" fmla="*/ 414 h 420"/>
                <a:gd name="T46" fmla="*/ 157 w 187"/>
                <a:gd name="T47" fmla="*/ 415 h 420"/>
                <a:gd name="T48" fmla="*/ 133 w 187"/>
                <a:gd name="T49" fmla="*/ 420 h 420"/>
                <a:gd name="T50" fmla="*/ 121 w 187"/>
                <a:gd name="T51" fmla="*/ 415 h 420"/>
                <a:gd name="T52" fmla="*/ 112 w 187"/>
                <a:gd name="T53" fmla="*/ 405 h 420"/>
                <a:gd name="T54" fmla="*/ 97 w 187"/>
                <a:gd name="T55" fmla="*/ 387 h 420"/>
                <a:gd name="T56" fmla="*/ 73 w 187"/>
                <a:gd name="T57" fmla="*/ 370 h 420"/>
                <a:gd name="T58" fmla="*/ 54 w 187"/>
                <a:gd name="T59" fmla="*/ 367 h 420"/>
                <a:gd name="T60" fmla="*/ 36 w 187"/>
                <a:gd name="T61" fmla="*/ 367 h 420"/>
                <a:gd name="T62" fmla="*/ 22 w 187"/>
                <a:gd name="T63" fmla="*/ 367 h 420"/>
                <a:gd name="T64" fmla="*/ 10 w 187"/>
                <a:gd name="T65" fmla="*/ 360 h 420"/>
                <a:gd name="T66" fmla="*/ 4 w 187"/>
                <a:gd name="T67" fmla="*/ 352 h 420"/>
                <a:gd name="T68" fmla="*/ 0 w 187"/>
                <a:gd name="T69" fmla="*/ 339 h 420"/>
                <a:gd name="T70" fmla="*/ 3 w 187"/>
                <a:gd name="T71" fmla="*/ 327 h 420"/>
                <a:gd name="T72" fmla="*/ 7 w 187"/>
                <a:gd name="T73" fmla="*/ 307 h 420"/>
                <a:gd name="T74" fmla="*/ 15 w 187"/>
                <a:gd name="T75" fmla="*/ 291 h 420"/>
                <a:gd name="T76" fmla="*/ 27 w 187"/>
                <a:gd name="T77" fmla="*/ 264 h 420"/>
                <a:gd name="T78" fmla="*/ 49 w 187"/>
                <a:gd name="T79" fmla="*/ 229 h 420"/>
                <a:gd name="T80" fmla="*/ 64 w 187"/>
                <a:gd name="T81" fmla="*/ 201 h 420"/>
                <a:gd name="T82" fmla="*/ 70 w 187"/>
                <a:gd name="T83" fmla="*/ 175 h 420"/>
                <a:gd name="T84" fmla="*/ 73 w 187"/>
                <a:gd name="T85" fmla="*/ 150 h 420"/>
                <a:gd name="T86" fmla="*/ 64 w 187"/>
                <a:gd name="T87" fmla="*/ 121 h 420"/>
                <a:gd name="T88" fmla="*/ 52 w 187"/>
                <a:gd name="T89" fmla="*/ 97 h 420"/>
                <a:gd name="T90" fmla="*/ 37 w 187"/>
                <a:gd name="T91" fmla="*/ 72 h 420"/>
                <a:gd name="T92" fmla="*/ 25 w 187"/>
                <a:gd name="T93" fmla="*/ 51 h 420"/>
                <a:gd name="T94" fmla="*/ 21 w 187"/>
                <a:gd name="T95" fmla="*/ 30 h 420"/>
                <a:gd name="T96" fmla="*/ 25 w 187"/>
                <a:gd name="T97" fmla="*/ 16 h 420"/>
                <a:gd name="T98" fmla="*/ 33 w 187"/>
                <a:gd name="T99" fmla="*/ 7 h 420"/>
                <a:gd name="T100" fmla="*/ 46 w 187"/>
                <a:gd name="T101" fmla="*/ 3 h 420"/>
                <a:gd name="T102" fmla="*/ 52 w 187"/>
                <a:gd name="T103" fmla="*/ 0 h 420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w 187"/>
                <a:gd name="T157" fmla="*/ 0 h 420"/>
                <a:gd name="T158" fmla="*/ 187 w 187"/>
                <a:gd name="T159" fmla="*/ 420 h 420"/>
              </a:gdLst>
              <a:ahLst/>
              <a:cxnLst>
                <a:cxn ang="T104">
                  <a:pos x="T0" y="T1"/>
                </a:cxn>
                <a:cxn ang="T105">
                  <a:pos x="T2" y="T3"/>
                </a:cxn>
                <a:cxn ang="T106">
                  <a:pos x="T4" y="T5"/>
                </a:cxn>
                <a:cxn ang="T107">
                  <a:pos x="T6" y="T7"/>
                </a:cxn>
                <a:cxn ang="T108">
                  <a:pos x="T8" y="T9"/>
                </a:cxn>
                <a:cxn ang="T109">
                  <a:pos x="T10" y="T11"/>
                </a:cxn>
                <a:cxn ang="T110">
                  <a:pos x="T12" y="T13"/>
                </a:cxn>
                <a:cxn ang="T111">
                  <a:pos x="T14" y="T15"/>
                </a:cxn>
                <a:cxn ang="T112">
                  <a:pos x="T16" y="T17"/>
                </a:cxn>
                <a:cxn ang="T113">
                  <a:pos x="T18" y="T19"/>
                </a:cxn>
                <a:cxn ang="T114">
                  <a:pos x="T20" y="T21"/>
                </a:cxn>
                <a:cxn ang="T115">
                  <a:pos x="T22" y="T23"/>
                </a:cxn>
                <a:cxn ang="T116">
                  <a:pos x="T24" y="T25"/>
                </a:cxn>
                <a:cxn ang="T117">
                  <a:pos x="T26" y="T27"/>
                </a:cxn>
                <a:cxn ang="T118">
                  <a:pos x="T28" y="T29"/>
                </a:cxn>
                <a:cxn ang="T119">
                  <a:pos x="T30" y="T31"/>
                </a:cxn>
                <a:cxn ang="T120">
                  <a:pos x="T32" y="T33"/>
                </a:cxn>
                <a:cxn ang="T121">
                  <a:pos x="T34" y="T35"/>
                </a:cxn>
                <a:cxn ang="T122">
                  <a:pos x="T36" y="T37"/>
                </a:cxn>
                <a:cxn ang="T123">
                  <a:pos x="T38" y="T39"/>
                </a:cxn>
                <a:cxn ang="T124">
                  <a:pos x="T40" y="T41"/>
                </a:cxn>
                <a:cxn ang="T125">
                  <a:pos x="T42" y="T43"/>
                </a:cxn>
                <a:cxn ang="T126">
                  <a:pos x="T44" y="T45"/>
                </a:cxn>
                <a:cxn ang="T127">
                  <a:pos x="T46" y="T47"/>
                </a:cxn>
                <a:cxn ang="T128">
                  <a:pos x="T48" y="T49"/>
                </a:cxn>
                <a:cxn ang="T129">
                  <a:pos x="T50" y="T51"/>
                </a:cxn>
                <a:cxn ang="T130">
                  <a:pos x="T52" y="T53"/>
                </a:cxn>
                <a:cxn ang="T131">
                  <a:pos x="T54" y="T55"/>
                </a:cxn>
                <a:cxn ang="T132">
                  <a:pos x="T56" y="T57"/>
                </a:cxn>
                <a:cxn ang="T133">
                  <a:pos x="T58" y="T59"/>
                </a:cxn>
                <a:cxn ang="T134">
                  <a:pos x="T60" y="T61"/>
                </a:cxn>
                <a:cxn ang="T135">
                  <a:pos x="T62" y="T63"/>
                </a:cxn>
                <a:cxn ang="T136">
                  <a:pos x="T64" y="T65"/>
                </a:cxn>
                <a:cxn ang="T137">
                  <a:pos x="T66" y="T67"/>
                </a:cxn>
                <a:cxn ang="T138">
                  <a:pos x="T68" y="T69"/>
                </a:cxn>
                <a:cxn ang="T139">
                  <a:pos x="T70" y="T71"/>
                </a:cxn>
                <a:cxn ang="T140">
                  <a:pos x="T72" y="T73"/>
                </a:cxn>
                <a:cxn ang="T141">
                  <a:pos x="T74" y="T75"/>
                </a:cxn>
                <a:cxn ang="T142">
                  <a:pos x="T76" y="T77"/>
                </a:cxn>
                <a:cxn ang="T143">
                  <a:pos x="T78" y="T79"/>
                </a:cxn>
                <a:cxn ang="T144">
                  <a:pos x="T80" y="T81"/>
                </a:cxn>
                <a:cxn ang="T145">
                  <a:pos x="T82" y="T83"/>
                </a:cxn>
                <a:cxn ang="T146">
                  <a:pos x="T84" y="T85"/>
                </a:cxn>
                <a:cxn ang="T147">
                  <a:pos x="T86" y="T87"/>
                </a:cxn>
                <a:cxn ang="T148">
                  <a:pos x="T88" y="T89"/>
                </a:cxn>
                <a:cxn ang="T149">
                  <a:pos x="T90" y="T91"/>
                </a:cxn>
                <a:cxn ang="T150">
                  <a:pos x="T92" y="T93"/>
                </a:cxn>
                <a:cxn ang="T151">
                  <a:pos x="T94" y="T95"/>
                </a:cxn>
                <a:cxn ang="T152">
                  <a:pos x="T96" y="T97"/>
                </a:cxn>
                <a:cxn ang="T153">
                  <a:pos x="T98" y="T99"/>
                </a:cxn>
                <a:cxn ang="T154">
                  <a:pos x="T100" y="T101"/>
                </a:cxn>
                <a:cxn ang="T155">
                  <a:pos x="T102" y="T103"/>
                </a:cxn>
              </a:cxnLst>
              <a:rect l="T156" t="T157" r="T158" b="T159"/>
              <a:pathLst>
                <a:path w="187" h="420">
                  <a:moveTo>
                    <a:pt x="52" y="0"/>
                  </a:moveTo>
                  <a:lnTo>
                    <a:pt x="67" y="7"/>
                  </a:lnTo>
                  <a:lnTo>
                    <a:pt x="84" y="21"/>
                  </a:lnTo>
                  <a:lnTo>
                    <a:pt x="91" y="39"/>
                  </a:lnTo>
                  <a:lnTo>
                    <a:pt x="103" y="69"/>
                  </a:lnTo>
                  <a:lnTo>
                    <a:pt x="111" y="102"/>
                  </a:lnTo>
                  <a:lnTo>
                    <a:pt x="117" y="133"/>
                  </a:lnTo>
                  <a:lnTo>
                    <a:pt x="114" y="160"/>
                  </a:lnTo>
                  <a:lnTo>
                    <a:pt x="108" y="181"/>
                  </a:lnTo>
                  <a:lnTo>
                    <a:pt x="99" y="205"/>
                  </a:lnTo>
                  <a:lnTo>
                    <a:pt x="82" y="235"/>
                  </a:lnTo>
                  <a:lnTo>
                    <a:pt x="64" y="265"/>
                  </a:lnTo>
                  <a:lnTo>
                    <a:pt x="51" y="286"/>
                  </a:lnTo>
                  <a:lnTo>
                    <a:pt x="43" y="303"/>
                  </a:lnTo>
                  <a:lnTo>
                    <a:pt x="43" y="319"/>
                  </a:lnTo>
                  <a:lnTo>
                    <a:pt x="48" y="333"/>
                  </a:lnTo>
                  <a:lnTo>
                    <a:pt x="72" y="340"/>
                  </a:lnTo>
                  <a:lnTo>
                    <a:pt x="106" y="349"/>
                  </a:lnTo>
                  <a:lnTo>
                    <a:pt x="157" y="366"/>
                  </a:lnTo>
                  <a:lnTo>
                    <a:pt x="181" y="378"/>
                  </a:lnTo>
                  <a:lnTo>
                    <a:pt x="187" y="391"/>
                  </a:lnTo>
                  <a:lnTo>
                    <a:pt x="181" y="402"/>
                  </a:lnTo>
                  <a:lnTo>
                    <a:pt x="163" y="414"/>
                  </a:lnTo>
                  <a:lnTo>
                    <a:pt x="157" y="415"/>
                  </a:lnTo>
                  <a:lnTo>
                    <a:pt x="133" y="420"/>
                  </a:lnTo>
                  <a:lnTo>
                    <a:pt x="121" y="415"/>
                  </a:lnTo>
                  <a:lnTo>
                    <a:pt x="112" y="405"/>
                  </a:lnTo>
                  <a:lnTo>
                    <a:pt x="97" y="387"/>
                  </a:lnTo>
                  <a:lnTo>
                    <a:pt x="73" y="370"/>
                  </a:lnTo>
                  <a:lnTo>
                    <a:pt x="54" y="367"/>
                  </a:lnTo>
                  <a:lnTo>
                    <a:pt x="36" y="367"/>
                  </a:lnTo>
                  <a:lnTo>
                    <a:pt x="22" y="367"/>
                  </a:lnTo>
                  <a:lnTo>
                    <a:pt x="10" y="360"/>
                  </a:lnTo>
                  <a:lnTo>
                    <a:pt x="4" y="352"/>
                  </a:lnTo>
                  <a:lnTo>
                    <a:pt x="0" y="339"/>
                  </a:lnTo>
                  <a:lnTo>
                    <a:pt x="3" y="327"/>
                  </a:lnTo>
                  <a:lnTo>
                    <a:pt x="7" y="307"/>
                  </a:lnTo>
                  <a:lnTo>
                    <a:pt x="15" y="291"/>
                  </a:lnTo>
                  <a:lnTo>
                    <a:pt x="27" y="264"/>
                  </a:lnTo>
                  <a:lnTo>
                    <a:pt x="49" y="229"/>
                  </a:lnTo>
                  <a:lnTo>
                    <a:pt x="64" y="201"/>
                  </a:lnTo>
                  <a:lnTo>
                    <a:pt x="70" y="175"/>
                  </a:lnTo>
                  <a:lnTo>
                    <a:pt x="73" y="150"/>
                  </a:lnTo>
                  <a:lnTo>
                    <a:pt x="64" y="121"/>
                  </a:lnTo>
                  <a:lnTo>
                    <a:pt x="52" y="97"/>
                  </a:lnTo>
                  <a:lnTo>
                    <a:pt x="37" y="72"/>
                  </a:lnTo>
                  <a:lnTo>
                    <a:pt x="25" y="51"/>
                  </a:lnTo>
                  <a:lnTo>
                    <a:pt x="21" y="30"/>
                  </a:lnTo>
                  <a:lnTo>
                    <a:pt x="25" y="16"/>
                  </a:lnTo>
                  <a:lnTo>
                    <a:pt x="33" y="7"/>
                  </a:lnTo>
                  <a:lnTo>
                    <a:pt x="46" y="3"/>
                  </a:lnTo>
                  <a:lnTo>
                    <a:pt x="52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4" name="Freeform 34">
              <a:extLst>
                <a:ext uri="{FF2B5EF4-FFF2-40B4-BE49-F238E27FC236}">
                  <a16:creationId xmlns:a16="http://schemas.microsoft.com/office/drawing/2014/main" id="{4FB2081E-92B9-4501-BFE2-1F199FE1BDEA}"/>
                </a:ext>
              </a:extLst>
            </p:cNvPr>
            <p:cNvSpPr>
              <a:spLocks/>
            </p:cNvSpPr>
            <p:nvPr/>
          </p:nvSpPr>
          <p:spPr bwMode="auto">
            <a:xfrm>
              <a:off x="2989" y="1773"/>
              <a:ext cx="165" cy="450"/>
            </a:xfrm>
            <a:custGeom>
              <a:avLst/>
              <a:gdLst>
                <a:gd name="T0" fmla="*/ 81 w 165"/>
                <a:gd name="T1" fmla="*/ 49 h 450"/>
                <a:gd name="T2" fmla="*/ 97 w 165"/>
                <a:gd name="T3" fmla="*/ 25 h 450"/>
                <a:gd name="T4" fmla="*/ 123 w 165"/>
                <a:gd name="T5" fmla="*/ 3 h 450"/>
                <a:gd name="T6" fmla="*/ 147 w 165"/>
                <a:gd name="T7" fmla="*/ 0 h 450"/>
                <a:gd name="T8" fmla="*/ 160 w 165"/>
                <a:gd name="T9" fmla="*/ 15 h 450"/>
                <a:gd name="T10" fmla="*/ 165 w 165"/>
                <a:gd name="T11" fmla="*/ 37 h 450"/>
                <a:gd name="T12" fmla="*/ 157 w 165"/>
                <a:gd name="T13" fmla="*/ 60 h 450"/>
                <a:gd name="T14" fmla="*/ 141 w 165"/>
                <a:gd name="T15" fmla="*/ 75 h 450"/>
                <a:gd name="T16" fmla="*/ 112 w 165"/>
                <a:gd name="T17" fmla="*/ 97 h 450"/>
                <a:gd name="T18" fmla="*/ 93 w 165"/>
                <a:gd name="T19" fmla="*/ 120 h 450"/>
                <a:gd name="T20" fmla="*/ 82 w 165"/>
                <a:gd name="T21" fmla="*/ 144 h 450"/>
                <a:gd name="T22" fmla="*/ 78 w 165"/>
                <a:gd name="T23" fmla="*/ 168 h 450"/>
                <a:gd name="T24" fmla="*/ 76 w 165"/>
                <a:gd name="T25" fmla="*/ 195 h 450"/>
                <a:gd name="T26" fmla="*/ 82 w 165"/>
                <a:gd name="T27" fmla="*/ 223 h 450"/>
                <a:gd name="T28" fmla="*/ 82 w 165"/>
                <a:gd name="T29" fmla="*/ 228 h 450"/>
                <a:gd name="T30" fmla="*/ 90 w 165"/>
                <a:gd name="T31" fmla="*/ 261 h 450"/>
                <a:gd name="T32" fmla="*/ 97 w 165"/>
                <a:gd name="T33" fmla="*/ 294 h 450"/>
                <a:gd name="T34" fmla="*/ 108 w 165"/>
                <a:gd name="T35" fmla="*/ 327 h 450"/>
                <a:gd name="T36" fmla="*/ 118 w 165"/>
                <a:gd name="T37" fmla="*/ 351 h 450"/>
                <a:gd name="T38" fmla="*/ 121 w 165"/>
                <a:gd name="T39" fmla="*/ 369 h 450"/>
                <a:gd name="T40" fmla="*/ 114 w 165"/>
                <a:gd name="T41" fmla="*/ 376 h 450"/>
                <a:gd name="T42" fmla="*/ 96 w 165"/>
                <a:gd name="T43" fmla="*/ 385 h 450"/>
                <a:gd name="T44" fmla="*/ 78 w 165"/>
                <a:gd name="T45" fmla="*/ 405 h 450"/>
                <a:gd name="T46" fmla="*/ 67 w 165"/>
                <a:gd name="T47" fmla="*/ 433 h 450"/>
                <a:gd name="T48" fmla="*/ 63 w 165"/>
                <a:gd name="T49" fmla="*/ 447 h 450"/>
                <a:gd name="T50" fmla="*/ 58 w 165"/>
                <a:gd name="T51" fmla="*/ 450 h 450"/>
                <a:gd name="T52" fmla="*/ 48 w 165"/>
                <a:gd name="T53" fmla="*/ 450 h 450"/>
                <a:gd name="T54" fmla="*/ 13 w 165"/>
                <a:gd name="T55" fmla="*/ 438 h 450"/>
                <a:gd name="T56" fmla="*/ 0 w 165"/>
                <a:gd name="T57" fmla="*/ 424 h 450"/>
                <a:gd name="T58" fmla="*/ 3 w 165"/>
                <a:gd name="T59" fmla="*/ 411 h 450"/>
                <a:gd name="T60" fmla="*/ 13 w 165"/>
                <a:gd name="T61" fmla="*/ 396 h 450"/>
                <a:gd name="T62" fmla="*/ 31 w 165"/>
                <a:gd name="T63" fmla="*/ 381 h 450"/>
                <a:gd name="T64" fmla="*/ 61 w 165"/>
                <a:gd name="T65" fmla="*/ 364 h 450"/>
                <a:gd name="T66" fmla="*/ 72 w 165"/>
                <a:gd name="T67" fmla="*/ 349 h 450"/>
                <a:gd name="T68" fmla="*/ 73 w 165"/>
                <a:gd name="T69" fmla="*/ 325 h 450"/>
                <a:gd name="T70" fmla="*/ 69 w 165"/>
                <a:gd name="T71" fmla="*/ 286 h 450"/>
                <a:gd name="T72" fmla="*/ 55 w 165"/>
                <a:gd name="T73" fmla="*/ 241 h 450"/>
                <a:gd name="T74" fmla="*/ 48 w 165"/>
                <a:gd name="T75" fmla="*/ 195 h 450"/>
                <a:gd name="T76" fmla="*/ 42 w 165"/>
                <a:gd name="T77" fmla="*/ 154 h 450"/>
                <a:gd name="T78" fmla="*/ 43 w 165"/>
                <a:gd name="T79" fmla="*/ 127 h 450"/>
                <a:gd name="T80" fmla="*/ 49 w 165"/>
                <a:gd name="T81" fmla="*/ 100 h 450"/>
                <a:gd name="T82" fmla="*/ 58 w 165"/>
                <a:gd name="T83" fmla="*/ 78 h 450"/>
                <a:gd name="T84" fmla="*/ 72 w 165"/>
                <a:gd name="T85" fmla="*/ 57 h 450"/>
                <a:gd name="T86" fmla="*/ 81 w 165"/>
                <a:gd name="T87" fmla="*/ 49 h 450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w 165"/>
                <a:gd name="T133" fmla="*/ 0 h 450"/>
                <a:gd name="T134" fmla="*/ 165 w 165"/>
                <a:gd name="T135" fmla="*/ 450 h 450"/>
              </a:gdLst>
              <a:ahLst/>
              <a:cxnLst>
                <a:cxn ang="T88">
                  <a:pos x="T0" y="T1"/>
                </a:cxn>
                <a:cxn ang="T89">
                  <a:pos x="T2" y="T3"/>
                </a:cxn>
                <a:cxn ang="T90">
                  <a:pos x="T4" y="T5"/>
                </a:cxn>
                <a:cxn ang="T91">
                  <a:pos x="T6" y="T7"/>
                </a:cxn>
                <a:cxn ang="T92">
                  <a:pos x="T8" y="T9"/>
                </a:cxn>
                <a:cxn ang="T93">
                  <a:pos x="T10" y="T11"/>
                </a:cxn>
                <a:cxn ang="T94">
                  <a:pos x="T12" y="T13"/>
                </a:cxn>
                <a:cxn ang="T95">
                  <a:pos x="T14" y="T15"/>
                </a:cxn>
                <a:cxn ang="T96">
                  <a:pos x="T16" y="T17"/>
                </a:cxn>
                <a:cxn ang="T97">
                  <a:pos x="T18" y="T19"/>
                </a:cxn>
                <a:cxn ang="T98">
                  <a:pos x="T20" y="T21"/>
                </a:cxn>
                <a:cxn ang="T99">
                  <a:pos x="T22" y="T23"/>
                </a:cxn>
                <a:cxn ang="T100">
                  <a:pos x="T24" y="T25"/>
                </a:cxn>
                <a:cxn ang="T101">
                  <a:pos x="T26" y="T27"/>
                </a:cxn>
                <a:cxn ang="T102">
                  <a:pos x="T28" y="T29"/>
                </a:cxn>
                <a:cxn ang="T103">
                  <a:pos x="T30" y="T31"/>
                </a:cxn>
                <a:cxn ang="T104">
                  <a:pos x="T32" y="T33"/>
                </a:cxn>
                <a:cxn ang="T105">
                  <a:pos x="T34" y="T35"/>
                </a:cxn>
                <a:cxn ang="T106">
                  <a:pos x="T36" y="T37"/>
                </a:cxn>
                <a:cxn ang="T107">
                  <a:pos x="T38" y="T39"/>
                </a:cxn>
                <a:cxn ang="T108">
                  <a:pos x="T40" y="T41"/>
                </a:cxn>
                <a:cxn ang="T109">
                  <a:pos x="T42" y="T43"/>
                </a:cxn>
                <a:cxn ang="T110">
                  <a:pos x="T44" y="T45"/>
                </a:cxn>
                <a:cxn ang="T111">
                  <a:pos x="T46" y="T47"/>
                </a:cxn>
                <a:cxn ang="T112">
                  <a:pos x="T48" y="T49"/>
                </a:cxn>
                <a:cxn ang="T113">
                  <a:pos x="T50" y="T51"/>
                </a:cxn>
                <a:cxn ang="T114">
                  <a:pos x="T52" y="T53"/>
                </a:cxn>
                <a:cxn ang="T115">
                  <a:pos x="T54" y="T55"/>
                </a:cxn>
                <a:cxn ang="T116">
                  <a:pos x="T56" y="T57"/>
                </a:cxn>
                <a:cxn ang="T117">
                  <a:pos x="T58" y="T59"/>
                </a:cxn>
                <a:cxn ang="T118">
                  <a:pos x="T60" y="T61"/>
                </a:cxn>
                <a:cxn ang="T119">
                  <a:pos x="T62" y="T63"/>
                </a:cxn>
                <a:cxn ang="T120">
                  <a:pos x="T64" y="T65"/>
                </a:cxn>
                <a:cxn ang="T121">
                  <a:pos x="T66" y="T67"/>
                </a:cxn>
                <a:cxn ang="T122">
                  <a:pos x="T68" y="T69"/>
                </a:cxn>
                <a:cxn ang="T123">
                  <a:pos x="T70" y="T71"/>
                </a:cxn>
                <a:cxn ang="T124">
                  <a:pos x="T72" y="T73"/>
                </a:cxn>
                <a:cxn ang="T125">
                  <a:pos x="T74" y="T75"/>
                </a:cxn>
                <a:cxn ang="T126">
                  <a:pos x="T76" y="T77"/>
                </a:cxn>
                <a:cxn ang="T127">
                  <a:pos x="T78" y="T79"/>
                </a:cxn>
                <a:cxn ang="T128">
                  <a:pos x="T80" y="T81"/>
                </a:cxn>
                <a:cxn ang="T129">
                  <a:pos x="T82" y="T83"/>
                </a:cxn>
                <a:cxn ang="T130">
                  <a:pos x="T84" y="T85"/>
                </a:cxn>
                <a:cxn ang="T131">
                  <a:pos x="T86" y="T87"/>
                </a:cxn>
              </a:cxnLst>
              <a:rect l="T132" t="T133" r="T134" b="T135"/>
              <a:pathLst>
                <a:path w="165" h="450">
                  <a:moveTo>
                    <a:pt x="81" y="49"/>
                  </a:moveTo>
                  <a:lnTo>
                    <a:pt x="97" y="25"/>
                  </a:lnTo>
                  <a:lnTo>
                    <a:pt x="123" y="3"/>
                  </a:lnTo>
                  <a:lnTo>
                    <a:pt x="147" y="0"/>
                  </a:lnTo>
                  <a:lnTo>
                    <a:pt x="160" y="15"/>
                  </a:lnTo>
                  <a:lnTo>
                    <a:pt x="165" y="37"/>
                  </a:lnTo>
                  <a:lnTo>
                    <a:pt x="157" y="60"/>
                  </a:lnTo>
                  <a:lnTo>
                    <a:pt x="141" y="75"/>
                  </a:lnTo>
                  <a:lnTo>
                    <a:pt x="112" y="97"/>
                  </a:lnTo>
                  <a:lnTo>
                    <a:pt x="93" y="120"/>
                  </a:lnTo>
                  <a:lnTo>
                    <a:pt x="82" y="144"/>
                  </a:lnTo>
                  <a:lnTo>
                    <a:pt x="78" y="168"/>
                  </a:lnTo>
                  <a:lnTo>
                    <a:pt x="76" y="195"/>
                  </a:lnTo>
                  <a:lnTo>
                    <a:pt x="82" y="223"/>
                  </a:lnTo>
                  <a:lnTo>
                    <a:pt x="82" y="228"/>
                  </a:lnTo>
                  <a:lnTo>
                    <a:pt x="90" y="261"/>
                  </a:lnTo>
                  <a:lnTo>
                    <a:pt x="97" y="294"/>
                  </a:lnTo>
                  <a:lnTo>
                    <a:pt x="108" y="327"/>
                  </a:lnTo>
                  <a:lnTo>
                    <a:pt x="118" y="351"/>
                  </a:lnTo>
                  <a:lnTo>
                    <a:pt x="121" y="369"/>
                  </a:lnTo>
                  <a:lnTo>
                    <a:pt x="114" y="376"/>
                  </a:lnTo>
                  <a:lnTo>
                    <a:pt x="96" y="385"/>
                  </a:lnTo>
                  <a:lnTo>
                    <a:pt x="78" y="405"/>
                  </a:lnTo>
                  <a:lnTo>
                    <a:pt x="67" y="433"/>
                  </a:lnTo>
                  <a:lnTo>
                    <a:pt x="63" y="447"/>
                  </a:lnTo>
                  <a:lnTo>
                    <a:pt x="58" y="450"/>
                  </a:lnTo>
                  <a:lnTo>
                    <a:pt x="48" y="450"/>
                  </a:lnTo>
                  <a:lnTo>
                    <a:pt x="13" y="438"/>
                  </a:lnTo>
                  <a:lnTo>
                    <a:pt x="0" y="424"/>
                  </a:lnTo>
                  <a:lnTo>
                    <a:pt x="3" y="411"/>
                  </a:lnTo>
                  <a:lnTo>
                    <a:pt x="13" y="396"/>
                  </a:lnTo>
                  <a:lnTo>
                    <a:pt x="31" y="381"/>
                  </a:lnTo>
                  <a:lnTo>
                    <a:pt x="61" y="364"/>
                  </a:lnTo>
                  <a:lnTo>
                    <a:pt x="72" y="349"/>
                  </a:lnTo>
                  <a:lnTo>
                    <a:pt x="73" y="325"/>
                  </a:lnTo>
                  <a:lnTo>
                    <a:pt x="69" y="286"/>
                  </a:lnTo>
                  <a:lnTo>
                    <a:pt x="55" y="241"/>
                  </a:lnTo>
                  <a:lnTo>
                    <a:pt x="48" y="195"/>
                  </a:lnTo>
                  <a:lnTo>
                    <a:pt x="42" y="154"/>
                  </a:lnTo>
                  <a:lnTo>
                    <a:pt x="43" y="127"/>
                  </a:lnTo>
                  <a:lnTo>
                    <a:pt x="49" y="100"/>
                  </a:lnTo>
                  <a:lnTo>
                    <a:pt x="58" y="78"/>
                  </a:lnTo>
                  <a:lnTo>
                    <a:pt x="72" y="57"/>
                  </a:lnTo>
                  <a:lnTo>
                    <a:pt x="81" y="49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5" name="Freeform 35">
              <a:extLst>
                <a:ext uri="{FF2B5EF4-FFF2-40B4-BE49-F238E27FC236}">
                  <a16:creationId xmlns:a16="http://schemas.microsoft.com/office/drawing/2014/main" id="{3EEDC061-BB7C-4DAA-BDE3-5901AF4381EF}"/>
                </a:ext>
              </a:extLst>
            </p:cNvPr>
            <p:cNvSpPr>
              <a:spLocks/>
            </p:cNvSpPr>
            <p:nvPr/>
          </p:nvSpPr>
          <p:spPr bwMode="auto">
            <a:xfrm>
              <a:off x="2593" y="1767"/>
              <a:ext cx="488" cy="476"/>
            </a:xfrm>
            <a:custGeom>
              <a:avLst/>
              <a:gdLst>
                <a:gd name="T0" fmla="*/ 480 w 488"/>
                <a:gd name="T1" fmla="*/ 0 h 476"/>
                <a:gd name="T2" fmla="*/ 432 w 488"/>
                <a:gd name="T3" fmla="*/ 19 h 476"/>
                <a:gd name="T4" fmla="*/ 402 w 488"/>
                <a:gd name="T5" fmla="*/ 45 h 476"/>
                <a:gd name="T6" fmla="*/ 381 w 488"/>
                <a:gd name="T7" fmla="*/ 81 h 476"/>
                <a:gd name="T8" fmla="*/ 363 w 488"/>
                <a:gd name="T9" fmla="*/ 118 h 476"/>
                <a:gd name="T10" fmla="*/ 352 w 488"/>
                <a:gd name="T11" fmla="*/ 160 h 476"/>
                <a:gd name="T12" fmla="*/ 346 w 488"/>
                <a:gd name="T13" fmla="*/ 202 h 476"/>
                <a:gd name="T14" fmla="*/ 337 w 488"/>
                <a:gd name="T15" fmla="*/ 241 h 476"/>
                <a:gd name="T16" fmla="*/ 327 w 488"/>
                <a:gd name="T17" fmla="*/ 265 h 476"/>
                <a:gd name="T18" fmla="*/ 313 w 488"/>
                <a:gd name="T19" fmla="*/ 283 h 476"/>
                <a:gd name="T20" fmla="*/ 294 w 488"/>
                <a:gd name="T21" fmla="*/ 300 h 476"/>
                <a:gd name="T22" fmla="*/ 289 w 488"/>
                <a:gd name="T23" fmla="*/ 301 h 476"/>
                <a:gd name="T24" fmla="*/ 264 w 488"/>
                <a:gd name="T25" fmla="*/ 316 h 476"/>
                <a:gd name="T26" fmla="*/ 223 w 488"/>
                <a:gd name="T27" fmla="*/ 334 h 476"/>
                <a:gd name="T28" fmla="*/ 184 w 488"/>
                <a:gd name="T29" fmla="*/ 354 h 476"/>
                <a:gd name="T30" fmla="*/ 148 w 488"/>
                <a:gd name="T31" fmla="*/ 367 h 476"/>
                <a:gd name="T32" fmla="*/ 127 w 488"/>
                <a:gd name="T33" fmla="*/ 333 h 476"/>
                <a:gd name="T34" fmla="*/ 127 w 488"/>
                <a:gd name="T35" fmla="*/ 337 h 476"/>
                <a:gd name="T36" fmla="*/ 111 w 488"/>
                <a:gd name="T37" fmla="*/ 373 h 476"/>
                <a:gd name="T38" fmla="*/ 88 w 488"/>
                <a:gd name="T39" fmla="*/ 405 h 476"/>
                <a:gd name="T40" fmla="*/ 51 w 488"/>
                <a:gd name="T41" fmla="*/ 435 h 476"/>
                <a:gd name="T42" fmla="*/ 12 w 488"/>
                <a:gd name="T43" fmla="*/ 460 h 476"/>
                <a:gd name="T44" fmla="*/ 0 w 488"/>
                <a:gd name="T45" fmla="*/ 469 h 476"/>
                <a:gd name="T46" fmla="*/ 10 w 488"/>
                <a:gd name="T47" fmla="*/ 474 h 476"/>
                <a:gd name="T48" fmla="*/ 6 w 488"/>
                <a:gd name="T49" fmla="*/ 476 h 476"/>
                <a:gd name="T50" fmla="*/ 64 w 488"/>
                <a:gd name="T51" fmla="*/ 459 h 476"/>
                <a:gd name="T52" fmla="*/ 118 w 488"/>
                <a:gd name="T53" fmla="*/ 448 h 476"/>
                <a:gd name="T54" fmla="*/ 175 w 488"/>
                <a:gd name="T55" fmla="*/ 438 h 476"/>
                <a:gd name="T56" fmla="*/ 204 w 488"/>
                <a:gd name="T57" fmla="*/ 436 h 476"/>
                <a:gd name="T58" fmla="*/ 168 w 488"/>
                <a:gd name="T59" fmla="*/ 393 h 476"/>
                <a:gd name="T60" fmla="*/ 163 w 488"/>
                <a:gd name="T61" fmla="*/ 396 h 476"/>
                <a:gd name="T62" fmla="*/ 217 w 488"/>
                <a:gd name="T63" fmla="*/ 366 h 476"/>
                <a:gd name="T64" fmla="*/ 262 w 488"/>
                <a:gd name="T65" fmla="*/ 342 h 476"/>
                <a:gd name="T66" fmla="*/ 298 w 488"/>
                <a:gd name="T67" fmla="*/ 324 h 476"/>
                <a:gd name="T68" fmla="*/ 328 w 488"/>
                <a:gd name="T69" fmla="*/ 301 h 476"/>
                <a:gd name="T70" fmla="*/ 346 w 488"/>
                <a:gd name="T71" fmla="*/ 279 h 476"/>
                <a:gd name="T72" fmla="*/ 358 w 488"/>
                <a:gd name="T73" fmla="*/ 249 h 476"/>
                <a:gd name="T74" fmla="*/ 367 w 488"/>
                <a:gd name="T75" fmla="*/ 208 h 476"/>
                <a:gd name="T76" fmla="*/ 375 w 488"/>
                <a:gd name="T77" fmla="*/ 171 h 476"/>
                <a:gd name="T78" fmla="*/ 384 w 488"/>
                <a:gd name="T79" fmla="*/ 135 h 476"/>
                <a:gd name="T80" fmla="*/ 394 w 488"/>
                <a:gd name="T81" fmla="*/ 99 h 476"/>
                <a:gd name="T82" fmla="*/ 412 w 488"/>
                <a:gd name="T83" fmla="*/ 69 h 476"/>
                <a:gd name="T84" fmla="*/ 433 w 488"/>
                <a:gd name="T85" fmla="*/ 48 h 476"/>
                <a:gd name="T86" fmla="*/ 465 w 488"/>
                <a:gd name="T87" fmla="*/ 33 h 476"/>
                <a:gd name="T88" fmla="*/ 488 w 488"/>
                <a:gd name="T89" fmla="*/ 22 h 476"/>
                <a:gd name="T90" fmla="*/ 480 w 488"/>
                <a:gd name="T91" fmla="*/ 0 h 47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w 488"/>
                <a:gd name="T139" fmla="*/ 0 h 476"/>
                <a:gd name="T140" fmla="*/ 488 w 488"/>
                <a:gd name="T141" fmla="*/ 476 h 476"/>
              </a:gdLst>
              <a:ahLst/>
              <a:cxnLst>
                <a:cxn ang="T92">
                  <a:pos x="T0" y="T1"/>
                </a:cxn>
                <a:cxn ang="T93">
                  <a:pos x="T2" y="T3"/>
                </a:cxn>
                <a:cxn ang="T94">
                  <a:pos x="T4" y="T5"/>
                </a:cxn>
                <a:cxn ang="T95">
                  <a:pos x="T6" y="T7"/>
                </a:cxn>
                <a:cxn ang="T96">
                  <a:pos x="T8" y="T9"/>
                </a:cxn>
                <a:cxn ang="T97">
                  <a:pos x="T10" y="T11"/>
                </a:cxn>
                <a:cxn ang="T98">
                  <a:pos x="T12" y="T13"/>
                </a:cxn>
                <a:cxn ang="T99">
                  <a:pos x="T14" y="T15"/>
                </a:cxn>
                <a:cxn ang="T100">
                  <a:pos x="T16" y="T17"/>
                </a:cxn>
                <a:cxn ang="T101">
                  <a:pos x="T18" y="T19"/>
                </a:cxn>
                <a:cxn ang="T102">
                  <a:pos x="T20" y="T21"/>
                </a:cxn>
                <a:cxn ang="T103">
                  <a:pos x="T22" y="T23"/>
                </a:cxn>
                <a:cxn ang="T104">
                  <a:pos x="T24" y="T25"/>
                </a:cxn>
                <a:cxn ang="T105">
                  <a:pos x="T26" y="T27"/>
                </a:cxn>
                <a:cxn ang="T106">
                  <a:pos x="T28" y="T29"/>
                </a:cxn>
                <a:cxn ang="T107">
                  <a:pos x="T30" y="T31"/>
                </a:cxn>
                <a:cxn ang="T108">
                  <a:pos x="T32" y="T33"/>
                </a:cxn>
                <a:cxn ang="T109">
                  <a:pos x="T34" y="T35"/>
                </a:cxn>
                <a:cxn ang="T110">
                  <a:pos x="T36" y="T37"/>
                </a:cxn>
                <a:cxn ang="T111">
                  <a:pos x="T38" y="T39"/>
                </a:cxn>
                <a:cxn ang="T112">
                  <a:pos x="T40" y="T41"/>
                </a:cxn>
                <a:cxn ang="T113">
                  <a:pos x="T42" y="T43"/>
                </a:cxn>
                <a:cxn ang="T114">
                  <a:pos x="T44" y="T45"/>
                </a:cxn>
                <a:cxn ang="T115">
                  <a:pos x="T46" y="T47"/>
                </a:cxn>
                <a:cxn ang="T116">
                  <a:pos x="T48" y="T49"/>
                </a:cxn>
                <a:cxn ang="T117">
                  <a:pos x="T50" y="T51"/>
                </a:cxn>
                <a:cxn ang="T118">
                  <a:pos x="T52" y="T53"/>
                </a:cxn>
                <a:cxn ang="T119">
                  <a:pos x="T54" y="T55"/>
                </a:cxn>
                <a:cxn ang="T120">
                  <a:pos x="T56" y="T57"/>
                </a:cxn>
                <a:cxn ang="T121">
                  <a:pos x="T58" y="T59"/>
                </a:cxn>
                <a:cxn ang="T122">
                  <a:pos x="T60" y="T61"/>
                </a:cxn>
                <a:cxn ang="T123">
                  <a:pos x="T62" y="T63"/>
                </a:cxn>
                <a:cxn ang="T124">
                  <a:pos x="T64" y="T65"/>
                </a:cxn>
                <a:cxn ang="T125">
                  <a:pos x="T66" y="T67"/>
                </a:cxn>
                <a:cxn ang="T126">
                  <a:pos x="T68" y="T69"/>
                </a:cxn>
                <a:cxn ang="T127">
                  <a:pos x="T70" y="T71"/>
                </a:cxn>
                <a:cxn ang="T128">
                  <a:pos x="T72" y="T73"/>
                </a:cxn>
                <a:cxn ang="T129">
                  <a:pos x="T74" y="T75"/>
                </a:cxn>
                <a:cxn ang="T130">
                  <a:pos x="T76" y="T77"/>
                </a:cxn>
                <a:cxn ang="T131">
                  <a:pos x="T78" y="T79"/>
                </a:cxn>
                <a:cxn ang="T132">
                  <a:pos x="T80" y="T81"/>
                </a:cxn>
                <a:cxn ang="T133">
                  <a:pos x="T82" y="T83"/>
                </a:cxn>
                <a:cxn ang="T134">
                  <a:pos x="T84" y="T85"/>
                </a:cxn>
                <a:cxn ang="T135">
                  <a:pos x="T86" y="T87"/>
                </a:cxn>
                <a:cxn ang="T136">
                  <a:pos x="T88" y="T89"/>
                </a:cxn>
                <a:cxn ang="T137">
                  <a:pos x="T90" y="T91"/>
                </a:cxn>
              </a:cxnLst>
              <a:rect l="T138" t="T139" r="T140" b="T141"/>
              <a:pathLst>
                <a:path w="488" h="476">
                  <a:moveTo>
                    <a:pt x="480" y="0"/>
                  </a:moveTo>
                  <a:lnTo>
                    <a:pt x="432" y="19"/>
                  </a:lnTo>
                  <a:lnTo>
                    <a:pt x="402" y="45"/>
                  </a:lnTo>
                  <a:lnTo>
                    <a:pt x="381" y="81"/>
                  </a:lnTo>
                  <a:lnTo>
                    <a:pt x="363" y="118"/>
                  </a:lnTo>
                  <a:lnTo>
                    <a:pt x="352" y="160"/>
                  </a:lnTo>
                  <a:lnTo>
                    <a:pt x="346" y="202"/>
                  </a:lnTo>
                  <a:lnTo>
                    <a:pt x="337" y="241"/>
                  </a:lnTo>
                  <a:lnTo>
                    <a:pt x="327" y="265"/>
                  </a:lnTo>
                  <a:lnTo>
                    <a:pt x="313" y="283"/>
                  </a:lnTo>
                  <a:lnTo>
                    <a:pt x="294" y="300"/>
                  </a:lnTo>
                  <a:lnTo>
                    <a:pt x="289" y="301"/>
                  </a:lnTo>
                  <a:lnTo>
                    <a:pt x="264" y="316"/>
                  </a:lnTo>
                  <a:lnTo>
                    <a:pt x="223" y="334"/>
                  </a:lnTo>
                  <a:lnTo>
                    <a:pt x="184" y="354"/>
                  </a:lnTo>
                  <a:lnTo>
                    <a:pt x="148" y="367"/>
                  </a:lnTo>
                  <a:lnTo>
                    <a:pt x="127" y="333"/>
                  </a:lnTo>
                  <a:lnTo>
                    <a:pt x="127" y="337"/>
                  </a:lnTo>
                  <a:lnTo>
                    <a:pt x="111" y="373"/>
                  </a:lnTo>
                  <a:lnTo>
                    <a:pt x="88" y="405"/>
                  </a:lnTo>
                  <a:lnTo>
                    <a:pt x="51" y="435"/>
                  </a:lnTo>
                  <a:lnTo>
                    <a:pt x="12" y="460"/>
                  </a:lnTo>
                  <a:lnTo>
                    <a:pt x="0" y="469"/>
                  </a:lnTo>
                  <a:lnTo>
                    <a:pt x="10" y="474"/>
                  </a:lnTo>
                  <a:lnTo>
                    <a:pt x="6" y="476"/>
                  </a:lnTo>
                  <a:lnTo>
                    <a:pt x="64" y="459"/>
                  </a:lnTo>
                  <a:lnTo>
                    <a:pt x="118" y="448"/>
                  </a:lnTo>
                  <a:lnTo>
                    <a:pt x="175" y="438"/>
                  </a:lnTo>
                  <a:lnTo>
                    <a:pt x="204" y="436"/>
                  </a:lnTo>
                  <a:lnTo>
                    <a:pt x="168" y="393"/>
                  </a:lnTo>
                  <a:lnTo>
                    <a:pt x="163" y="396"/>
                  </a:lnTo>
                  <a:lnTo>
                    <a:pt x="217" y="366"/>
                  </a:lnTo>
                  <a:lnTo>
                    <a:pt x="262" y="342"/>
                  </a:lnTo>
                  <a:lnTo>
                    <a:pt x="298" y="324"/>
                  </a:lnTo>
                  <a:lnTo>
                    <a:pt x="328" y="301"/>
                  </a:lnTo>
                  <a:lnTo>
                    <a:pt x="346" y="279"/>
                  </a:lnTo>
                  <a:lnTo>
                    <a:pt x="358" y="249"/>
                  </a:lnTo>
                  <a:lnTo>
                    <a:pt x="367" y="208"/>
                  </a:lnTo>
                  <a:lnTo>
                    <a:pt x="375" y="171"/>
                  </a:lnTo>
                  <a:lnTo>
                    <a:pt x="384" y="135"/>
                  </a:lnTo>
                  <a:lnTo>
                    <a:pt x="394" y="99"/>
                  </a:lnTo>
                  <a:lnTo>
                    <a:pt x="412" y="69"/>
                  </a:lnTo>
                  <a:lnTo>
                    <a:pt x="433" y="48"/>
                  </a:lnTo>
                  <a:lnTo>
                    <a:pt x="465" y="33"/>
                  </a:lnTo>
                  <a:lnTo>
                    <a:pt x="488" y="22"/>
                  </a:lnTo>
                  <a:lnTo>
                    <a:pt x="480" y="0"/>
                  </a:lnTo>
                  <a:close/>
                </a:path>
              </a:pathLst>
            </a:custGeom>
            <a:solidFill>
              <a:schemeClr val="hlink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grpSp>
          <p:nvGrpSpPr>
            <p:cNvPr id="56" name="Group 36">
              <a:extLst>
                <a:ext uri="{FF2B5EF4-FFF2-40B4-BE49-F238E27FC236}">
                  <a16:creationId xmlns:a16="http://schemas.microsoft.com/office/drawing/2014/main" id="{3D808908-7F62-41BE-BFF9-70A03C589AE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20" y="768"/>
              <a:ext cx="230" cy="1456"/>
              <a:chOff x="2720" y="768"/>
              <a:chExt cx="230" cy="1456"/>
            </a:xfrm>
          </p:grpSpPr>
          <p:sp>
            <p:nvSpPr>
              <p:cNvPr id="57" name="Freeform 37">
                <a:extLst>
                  <a:ext uri="{FF2B5EF4-FFF2-40B4-BE49-F238E27FC236}">
                    <a16:creationId xmlns:a16="http://schemas.microsoft.com/office/drawing/2014/main" id="{645B852F-20E5-4C05-B593-AF1BE5B5464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20" y="795"/>
                <a:ext cx="230" cy="293"/>
              </a:xfrm>
              <a:custGeom>
                <a:avLst/>
                <a:gdLst>
                  <a:gd name="T0" fmla="*/ 147 w 230"/>
                  <a:gd name="T1" fmla="*/ 264 h 293"/>
                  <a:gd name="T2" fmla="*/ 170 w 230"/>
                  <a:gd name="T3" fmla="*/ 252 h 293"/>
                  <a:gd name="T4" fmla="*/ 182 w 230"/>
                  <a:gd name="T5" fmla="*/ 234 h 293"/>
                  <a:gd name="T6" fmla="*/ 192 w 230"/>
                  <a:gd name="T7" fmla="*/ 204 h 293"/>
                  <a:gd name="T8" fmla="*/ 198 w 230"/>
                  <a:gd name="T9" fmla="*/ 165 h 293"/>
                  <a:gd name="T10" fmla="*/ 195 w 230"/>
                  <a:gd name="T11" fmla="*/ 111 h 293"/>
                  <a:gd name="T12" fmla="*/ 192 w 230"/>
                  <a:gd name="T13" fmla="*/ 81 h 293"/>
                  <a:gd name="T14" fmla="*/ 167 w 230"/>
                  <a:gd name="T15" fmla="*/ 84 h 293"/>
                  <a:gd name="T16" fmla="*/ 177 w 230"/>
                  <a:gd name="T17" fmla="*/ 2 h 293"/>
                  <a:gd name="T18" fmla="*/ 230 w 230"/>
                  <a:gd name="T19" fmla="*/ 69 h 293"/>
                  <a:gd name="T20" fmla="*/ 212 w 230"/>
                  <a:gd name="T21" fmla="*/ 77 h 293"/>
                  <a:gd name="T22" fmla="*/ 219 w 230"/>
                  <a:gd name="T23" fmla="*/ 125 h 293"/>
                  <a:gd name="T24" fmla="*/ 219 w 230"/>
                  <a:gd name="T25" fmla="*/ 129 h 293"/>
                  <a:gd name="T26" fmla="*/ 219 w 230"/>
                  <a:gd name="T27" fmla="*/ 179 h 293"/>
                  <a:gd name="T28" fmla="*/ 218 w 230"/>
                  <a:gd name="T29" fmla="*/ 183 h 293"/>
                  <a:gd name="T30" fmla="*/ 210 w 230"/>
                  <a:gd name="T31" fmla="*/ 222 h 293"/>
                  <a:gd name="T32" fmla="*/ 197 w 230"/>
                  <a:gd name="T33" fmla="*/ 258 h 293"/>
                  <a:gd name="T34" fmla="*/ 174 w 230"/>
                  <a:gd name="T35" fmla="*/ 279 h 293"/>
                  <a:gd name="T36" fmla="*/ 143 w 230"/>
                  <a:gd name="T37" fmla="*/ 288 h 293"/>
                  <a:gd name="T38" fmla="*/ 113 w 230"/>
                  <a:gd name="T39" fmla="*/ 293 h 293"/>
                  <a:gd name="T40" fmla="*/ 84 w 230"/>
                  <a:gd name="T41" fmla="*/ 290 h 293"/>
                  <a:gd name="T42" fmla="*/ 57 w 230"/>
                  <a:gd name="T43" fmla="*/ 279 h 293"/>
                  <a:gd name="T44" fmla="*/ 33 w 230"/>
                  <a:gd name="T45" fmla="*/ 257 h 293"/>
                  <a:gd name="T46" fmla="*/ 17 w 230"/>
                  <a:gd name="T47" fmla="*/ 227 h 293"/>
                  <a:gd name="T48" fmla="*/ 8 w 230"/>
                  <a:gd name="T49" fmla="*/ 192 h 293"/>
                  <a:gd name="T50" fmla="*/ 5 w 230"/>
                  <a:gd name="T51" fmla="*/ 153 h 293"/>
                  <a:gd name="T52" fmla="*/ 8 w 230"/>
                  <a:gd name="T53" fmla="*/ 116 h 293"/>
                  <a:gd name="T54" fmla="*/ 21 w 230"/>
                  <a:gd name="T55" fmla="*/ 89 h 293"/>
                  <a:gd name="T56" fmla="*/ 0 w 230"/>
                  <a:gd name="T57" fmla="*/ 72 h 293"/>
                  <a:gd name="T58" fmla="*/ 50 w 230"/>
                  <a:gd name="T59" fmla="*/ 0 h 293"/>
                  <a:gd name="T60" fmla="*/ 60 w 230"/>
                  <a:gd name="T61" fmla="*/ 92 h 293"/>
                  <a:gd name="T62" fmla="*/ 36 w 230"/>
                  <a:gd name="T63" fmla="*/ 90 h 293"/>
                  <a:gd name="T64" fmla="*/ 26 w 230"/>
                  <a:gd name="T65" fmla="*/ 128 h 293"/>
                  <a:gd name="T66" fmla="*/ 26 w 230"/>
                  <a:gd name="T67" fmla="*/ 162 h 293"/>
                  <a:gd name="T68" fmla="*/ 29 w 230"/>
                  <a:gd name="T69" fmla="*/ 192 h 293"/>
                  <a:gd name="T70" fmla="*/ 38 w 230"/>
                  <a:gd name="T71" fmla="*/ 221 h 293"/>
                  <a:gd name="T72" fmla="*/ 54 w 230"/>
                  <a:gd name="T73" fmla="*/ 242 h 293"/>
                  <a:gd name="T74" fmla="*/ 74 w 230"/>
                  <a:gd name="T75" fmla="*/ 258 h 293"/>
                  <a:gd name="T76" fmla="*/ 99 w 230"/>
                  <a:gd name="T77" fmla="*/ 267 h 293"/>
                  <a:gd name="T78" fmla="*/ 125 w 230"/>
                  <a:gd name="T79" fmla="*/ 267 h 293"/>
                  <a:gd name="T80" fmla="*/ 147 w 230"/>
                  <a:gd name="T81" fmla="*/ 264 h 293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w 230"/>
                  <a:gd name="T124" fmla="*/ 0 h 293"/>
                  <a:gd name="T125" fmla="*/ 230 w 230"/>
                  <a:gd name="T126" fmla="*/ 293 h 293"/>
                </a:gdLst>
                <a:ahLst/>
                <a:cxnLst>
                  <a:cxn ang="T82">
                    <a:pos x="T0" y="T1"/>
                  </a:cxn>
                  <a:cxn ang="T83">
                    <a:pos x="T2" y="T3"/>
                  </a:cxn>
                  <a:cxn ang="T84">
                    <a:pos x="T4" y="T5"/>
                  </a:cxn>
                  <a:cxn ang="T85">
                    <a:pos x="T6" y="T7"/>
                  </a:cxn>
                  <a:cxn ang="T86">
                    <a:pos x="T8" y="T9"/>
                  </a:cxn>
                  <a:cxn ang="T87">
                    <a:pos x="T10" y="T11"/>
                  </a:cxn>
                  <a:cxn ang="T88">
                    <a:pos x="T12" y="T13"/>
                  </a:cxn>
                  <a:cxn ang="T89">
                    <a:pos x="T14" y="T15"/>
                  </a:cxn>
                  <a:cxn ang="T90">
                    <a:pos x="T16" y="T17"/>
                  </a:cxn>
                  <a:cxn ang="T91">
                    <a:pos x="T18" y="T19"/>
                  </a:cxn>
                  <a:cxn ang="T92">
                    <a:pos x="T20" y="T21"/>
                  </a:cxn>
                  <a:cxn ang="T93">
                    <a:pos x="T22" y="T23"/>
                  </a:cxn>
                  <a:cxn ang="T94">
                    <a:pos x="T24" y="T25"/>
                  </a:cxn>
                  <a:cxn ang="T95">
                    <a:pos x="T26" y="T27"/>
                  </a:cxn>
                  <a:cxn ang="T96">
                    <a:pos x="T28" y="T29"/>
                  </a:cxn>
                  <a:cxn ang="T97">
                    <a:pos x="T30" y="T31"/>
                  </a:cxn>
                  <a:cxn ang="T98">
                    <a:pos x="T32" y="T33"/>
                  </a:cxn>
                  <a:cxn ang="T99">
                    <a:pos x="T34" y="T35"/>
                  </a:cxn>
                  <a:cxn ang="T100">
                    <a:pos x="T36" y="T37"/>
                  </a:cxn>
                  <a:cxn ang="T101">
                    <a:pos x="T38" y="T39"/>
                  </a:cxn>
                  <a:cxn ang="T102">
                    <a:pos x="T40" y="T41"/>
                  </a:cxn>
                  <a:cxn ang="T103">
                    <a:pos x="T42" y="T43"/>
                  </a:cxn>
                  <a:cxn ang="T104">
                    <a:pos x="T44" y="T45"/>
                  </a:cxn>
                  <a:cxn ang="T105">
                    <a:pos x="T46" y="T47"/>
                  </a:cxn>
                  <a:cxn ang="T106">
                    <a:pos x="T48" y="T49"/>
                  </a:cxn>
                  <a:cxn ang="T107">
                    <a:pos x="T50" y="T51"/>
                  </a:cxn>
                  <a:cxn ang="T108">
                    <a:pos x="T52" y="T53"/>
                  </a:cxn>
                  <a:cxn ang="T109">
                    <a:pos x="T54" y="T55"/>
                  </a:cxn>
                  <a:cxn ang="T110">
                    <a:pos x="T56" y="T57"/>
                  </a:cxn>
                  <a:cxn ang="T111">
                    <a:pos x="T58" y="T59"/>
                  </a:cxn>
                  <a:cxn ang="T112">
                    <a:pos x="T60" y="T61"/>
                  </a:cxn>
                  <a:cxn ang="T113">
                    <a:pos x="T62" y="T63"/>
                  </a:cxn>
                  <a:cxn ang="T114">
                    <a:pos x="T64" y="T65"/>
                  </a:cxn>
                  <a:cxn ang="T115">
                    <a:pos x="T66" y="T67"/>
                  </a:cxn>
                  <a:cxn ang="T116">
                    <a:pos x="T68" y="T69"/>
                  </a:cxn>
                  <a:cxn ang="T117">
                    <a:pos x="T70" y="T71"/>
                  </a:cxn>
                  <a:cxn ang="T118">
                    <a:pos x="T72" y="T73"/>
                  </a:cxn>
                  <a:cxn ang="T119">
                    <a:pos x="T74" y="T75"/>
                  </a:cxn>
                  <a:cxn ang="T120">
                    <a:pos x="T76" y="T77"/>
                  </a:cxn>
                  <a:cxn ang="T121">
                    <a:pos x="T78" y="T79"/>
                  </a:cxn>
                  <a:cxn ang="T122">
                    <a:pos x="T80" y="T81"/>
                  </a:cxn>
                </a:cxnLst>
                <a:rect l="T123" t="T124" r="T125" b="T126"/>
                <a:pathLst>
                  <a:path w="230" h="293">
                    <a:moveTo>
                      <a:pt x="147" y="264"/>
                    </a:moveTo>
                    <a:lnTo>
                      <a:pt x="170" y="252"/>
                    </a:lnTo>
                    <a:lnTo>
                      <a:pt x="182" y="234"/>
                    </a:lnTo>
                    <a:lnTo>
                      <a:pt x="192" y="204"/>
                    </a:lnTo>
                    <a:lnTo>
                      <a:pt x="198" y="165"/>
                    </a:lnTo>
                    <a:lnTo>
                      <a:pt x="195" y="111"/>
                    </a:lnTo>
                    <a:lnTo>
                      <a:pt x="192" y="81"/>
                    </a:lnTo>
                    <a:lnTo>
                      <a:pt x="167" y="84"/>
                    </a:lnTo>
                    <a:lnTo>
                      <a:pt x="177" y="2"/>
                    </a:lnTo>
                    <a:lnTo>
                      <a:pt x="230" y="69"/>
                    </a:lnTo>
                    <a:lnTo>
                      <a:pt x="212" y="77"/>
                    </a:lnTo>
                    <a:lnTo>
                      <a:pt x="219" y="125"/>
                    </a:lnTo>
                    <a:lnTo>
                      <a:pt x="219" y="129"/>
                    </a:lnTo>
                    <a:lnTo>
                      <a:pt x="219" y="179"/>
                    </a:lnTo>
                    <a:lnTo>
                      <a:pt x="218" y="183"/>
                    </a:lnTo>
                    <a:lnTo>
                      <a:pt x="210" y="222"/>
                    </a:lnTo>
                    <a:lnTo>
                      <a:pt x="197" y="258"/>
                    </a:lnTo>
                    <a:lnTo>
                      <a:pt x="174" y="279"/>
                    </a:lnTo>
                    <a:lnTo>
                      <a:pt x="143" y="288"/>
                    </a:lnTo>
                    <a:lnTo>
                      <a:pt x="113" y="293"/>
                    </a:lnTo>
                    <a:lnTo>
                      <a:pt x="84" y="290"/>
                    </a:lnTo>
                    <a:lnTo>
                      <a:pt x="57" y="279"/>
                    </a:lnTo>
                    <a:lnTo>
                      <a:pt x="33" y="257"/>
                    </a:lnTo>
                    <a:lnTo>
                      <a:pt x="17" y="227"/>
                    </a:lnTo>
                    <a:lnTo>
                      <a:pt x="8" y="192"/>
                    </a:lnTo>
                    <a:lnTo>
                      <a:pt x="5" y="153"/>
                    </a:lnTo>
                    <a:lnTo>
                      <a:pt x="8" y="116"/>
                    </a:lnTo>
                    <a:lnTo>
                      <a:pt x="21" y="89"/>
                    </a:lnTo>
                    <a:lnTo>
                      <a:pt x="0" y="72"/>
                    </a:lnTo>
                    <a:lnTo>
                      <a:pt x="50" y="0"/>
                    </a:lnTo>
                    <a:lnTo>
                      <a:pt x="60" y="92"/>
                    </a:lnTo>
                    <a:lnTo>
                      <a:pt x="36" y="90"/>
                    </a:lnTo>
                    <a:lnTo>
                      <a:pt x="26" y="128"/>
                    </a:lnTo>
                    <a:lnTo>
                      <a:pt x="26" y="162"/>
                    </a:lnTo>
                    <a:lnTo>
                      <a:pt x="29" y="192"/>
                    </a:lnTo>
                    <a:lnTo>
                      <a:pt x="38" y="221"/>
                    </a:lnTo>
                    <a:lnTo>
                      <a:pt x="54" y="242"/>
                    </a:lnTo>
                    <a:lnTo>
                      <a:pt x="74" y="258"/>
                    </a:lnTo>
                    <a:lnTo>
                      <a:pt x="99" y="267"/>
                    </a:lnTo>
                    <a:lnTo>
                      <a:pt x="125" y="267"/>
                    </a:lnTo>
                    <a:lnTo>
                      <a:pt x="147" y="264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58" name="Freeform 38">
                <a:extLst>
                  <a:ext uri="{FF2B5EF4-FFF2-40B4-BE49-F238E27FC236}">
                    <a16:creationId xmlns:a16="http://schemas.microsoft.com/office/drawing/2014/main" id="{3D96D93D-73AF-4CC9-885A-FAA40F189C0A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794" y="768"/>
                <a:ext cx="96" cy="1456"/>
              </a:xfrm>
              <a:custGeom>
                <a:avLst/>
                <a:gdLst>
                  <a:gd name="T0" fmla="*/ 27 w 96"/>
                  <a:gd name="T1" fmla="*/ 306 h 1456"/>
                  <a:gd name="T2" fmla="*/ 28 w 96"/>
                  <a:gd name="T3" fmla="*/ 78 h 1456"/>
                  <a:gd name="T4" fmla="*/ 0 w 96"/>
                  <a:gd name="T5" fmla="*/ 80 h 1456"/>
                  <a:gd name="T6" fmla="*/ 40 w 96"/>
                  <a:gd name="T7" fmla="*/ 0 h 1456"/>
                  <a:gd name="T8" fmla="*/ 73 w 96"/>
                  <a:gd name="T9" fmla="*/ 80 h 1456"/>
                  <a:gd name="T10" fmla="*/ 45 w 96"/>
                  <a:gd name="T11" fmla="*/ 75 h 1456"/>
                  <a:gd name="T12" fmla="*/ 46 w 96"/>
                  <a:gd name="T13" fmla="*/ 306 h 1456"/>
                  <a:gd name="T14" fmla="*/ 55 w 96"/>
                  <a:gd name="T15" fmla="*/ 582 h 1456"/>
                  <a:gd name="T16" fmla="*/ 70 w 96"/>
                  <a:gd name="T17" fmla="*/ 815 h 1456"/>
                  <a:gd name="T18" fmla="*/ 81 w 96"/>
                  <a:gd name="T19" fmla="*/ 1129 h 1456"/>
                  <a:gd name="T20" fmla="*/ 79 w 96"/>
                  <a:gd name="T21" fmla="*/ 1134 h 1456"/>
                  <a:gd name="T22" fmla="*/ 94 w 96"/>
                  <a:gd name="T23" fmla="*/ 1398 h 1456"/>
                  <a:gd name="T24" fmla="*/ 96 w 96"/>
                  <a:gd name="T25" fmla="*/ 1446 h 1456"/>
                  <a:gd name="T26" fmla="*/ 88 w 96"/>
                  <a:gd name="T27" fmla="*/ 1455 h 1456"/>
                  <a:gd name="T28" fmla="*/ 76 w 96"/>
                  <a:gd name="T29" fmla="*/ 1456 h 1456"/>
                  <a:gd name="T30" fmla="*/ 67 w 96"/>
                  <a:gd name="T31" fmla="*/ 1447 h 1456"/>
                  <a:gd name="T32" fmla="*/ 64 w 96"/>
                  <a:gd name="T33" fmla="*/ 1438 h 1456"/>
                  <a:gd name="T34" fmla="*/ 51 w 96"/>
                  <a:gd name="T35" fmla="*/ 911 h 1456"/>
                  <a:gd name="T36" fmla="*/ 34 w 96"/>
                  <a:gd name="T37" fmla="*/ 540 h 1456"/>
                  <a:gd name="T38" fmla="*/ 27 w 96"/>
                  <a:gd name="T39" fmla="*/ 306 h 145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w 96"/>
                  <a:gd name="T61" fmla="*/ 0 h 1456"/>
                  <a:gd name="T62" fmla="*/ 96 w 96"/>
                  <a:gd name="T63" fmla="*/ 1456 h 145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T60" t="T61" r="T62" b="T63"/>
                <a:pathLst>
                  <a:path w="96" h="1456">
                    <a:moveTo>
                      <a:pt x="27" y="306"/>
                    </a:moveTo>
                    <a:lnTo>
                      <a:pt x="28" y="78"/>
                    </a:lnTo>
                    <a:lnTo>
                      <a:pt x="0" y="80"/>
                    </a:lnTo>
                    <a:lnTo>
                      <a:pt x="40" y="0"/>
                    </a:lnTo>
                    <a:lnTo>
                      <a:pt x="73" y="80"/>
                    </a:lnTo>
                    <a:lnTo>
                      <a:pt x="45" y="75"/>
                    </a:lnTo>
                    <a:lnTo>
                      <a:pt x="46" y="306"/>
                    </a:lnTo>
                    <a:lnTo>
                      <a:pt x="55" y="582"/>
                    </a:lnTo>
                    <a:lnTo>
                      <a:pt x="70" y="815"/>
                    </a:lnTo>
                    <a:lnTo>
                      <a:pt x="81" y="1129"/>
                    </a:lnTo>
                    <a:lnTo>
                      <a:pt x="79" y="1134"/>
                    </a:lnTo>
                    <a:lnTo>
                      <a:pt x="94" y="1398"/>
                    </a:lnTo>
                    <a:lnTo>
                      <a:pt x="96" y="1446"/>
                    </a:lnTo>
                    <a:lnTo>
                      <a:pt x="88" y="1455"/>
                    </a:lnTo>
                    <a:lnTo>
                      <a:pt x="76" y="1456"/>
                    </a:lnTo>
                    <a:lnTo>
                      <a:pt x="67" y="1447"/>
                    </a:lnTo>
                    <a:lnTo>
                      <a:pt x="64" y="1438"/>
                    </a:lnTo>
                    <a:lnTo>
                      <a:pt x="51" y="911"/>
                    </a:lnTo>
                    <a:lnTo>
                      <a:pt x="34" y="540"/>
                    </a:lnTo>
                    <a:lnTo>
                      <a:pt x="27" y="306"/>
                    </a:lnTo>
                    <a:close/>
                  </a:path>
                </a:pathLst>
              </a:custGeom>
              <a:solidFill>
                <a:schemeClr val="hlink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pic>
        <p:nvPicPr>
          <p:cNvPr id="59" name="Picture 2" descr="http://www.swordofthespirit.net/bulwark/mosesbush.gif">
            <a:extLst>
              <a:ext uri="{FF2B5EF4-FFF2-40B4-BE49-F238E27FC236}">
                <a16:creationId xmlns:a16="http://schemas.microsoft.com/office/drawing/2014/main" id="{6E6986AB-561E-4260-9E15-44F79AEB9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356" y="5858203"/>
            <a:ext cx="1218759" cy="709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" name="AutoShape 35">
            <a:extLst>
              <a:ext uri="{FF2B5EF4-FFF2-40B4-BE49-F238E27FC236}">
                <a16:creationId xmlns:a16="http://schemas.microsoft.com/office/drawing/2014/main" id="{9991CCE5-A9CD-4317-857F-B80F4F4F0A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59588" y="5549733"/>
            <a:ext cx="6517612" cy="1308267"/>
          </a:xfrm>
          <a:prstGeom prst="wedgeRoundRectCallout">
            <a:avLst>
              <a:gd name="adj1" fmla="val 51166"/>
              <a:gd name="adj2" fmla="val -31042"/>
              <a:gd name="adj3" fmla="val 16667"/>
            </a:avLst>
          </a:prstGeom>
          <a:noFill/>
          <a:ln w="22225">
            <a:solidFill>
              <a:srgbClr val="FF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buNone/>
            </a:pPr>
            <a:r>
              <a:rPr lang="en-CA" sz="2400" dirty="0"/>
              <a:t>A model in which it is not true is as follows.</a:t>
            </a:r>
            <a:br>
              <a:rPr lang="en-CA" sz="2400" dirty="0"/>
            </a:br>
            <a:r>
              <a:rPr lang="en-CA" sz="2400" dirty="0">
                <a:solidFill>
                  <a:srgbClr val="FFC000"/>
                </a:solidFill>
              </a:rPr>
              <a:t>term(x)=x</a:t>
            </a:r>
          </a:p>
          <a:p>
            <a:pPr algn="ctr">
              <a:buNone/>
            </a:pP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0,0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1,1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=T</a:t>
            </a:r>
            <a:r>
              <a:rPr lang="en-CA" altLang="en-US" sz="2400" dirty="0">
                <a:sym typeface="Symbol" panose="05050102010706020507" pitchFamily="18" charset="2"/>
              </a:rPr>
              <a:t> and 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(0,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)=</a:t>
            </a:r>
            <a:r>
              <a:rPr lang="el-GR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sz="2400" dirty="0">
                <a:solidFill>
                  <a:srgbClr val="FFC000"/>
                </a:solidFill>
                <a:cs typeface="Times New Roman" panose="02020603050405020304" pitchFamily="18" charset="0"/>
              </a:rPr>
              <a:t>(1,</a:t>
            </a:r>
            <a:r>
              <a:rPr lang="en-CA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0</a:t>
            </a:r>
            <a:r>
              <a:rPr lang="en-CA" altLang="en-US" sz="2400" dirty="0">
                <a:solidFill>
                  <a:srgbClr val="FFC000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)</a:t>
            </a:r>
            <a:r>
              <a:rPr lang="en-CA" altLang="en-US" sz="2400" dirty="0">
                <a:solidFill>
                  <a:srgbClr val="FFC000"/>
                </a:solidFill>
                <a:sym typeface="Symbol" panose="05050102010706020507" pitchFamily="18" charset="2"/>
              </a:rPr>
              <a:t>=F. </a:t>
            </a:r>
            <a:endParaRPr lang="en-US" sz="24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8372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7" name="Group 276">
            <a:extLst>
              <a:ext uri="{FF2B5EF4-FFF2-40B4-BE49-F238E27FC236}">
                <a16:creationId xmlns:a16="http://schemas.microsoft.com/office/drawing/2014/main" id="{1846A0D7-E43B-4659-8C19-F6AA53587697}"/>
              </a:ext>
            </a:extLst>
          </p:cNvPr>
          <p:cNvGrpSpPr/>
          <p:nvPr/>
        </p:nvGrpSpPr>
        <p:grpSpPr>
          <a:xfrm>
            <a:off x="1939413" y="474578"/>
            <a:ext cx="1399605" cy="1288155"/>
            <a:chOff x="2777613" y="4008438"/>
            <a:chExt cx="1399605" cy="1288155"/>
          </a:xfrm>
        </p:grpSpPr>
        <p:sp>
          <p:nvSpPr>
            <p:cNvPr id="278" name="Oval 9">
              <a:extLst>
                <a:ext uri="{FF2B5EF4-FFF2-40B4-BE49-F238E27FC236}">
                  <a16:creationId xmlns:a16="http://schemas.microsoft.com/office/drawing/2014/main" id="{B250DAA5-D28D-4C5F-A5C6-8B70C06C311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77613" y="5055524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79" name="Oval 15">
              <a:extLst>
                <a:ext uri="{FF2B5EF4-FFF2-40B4-BE49-F238E27FC236}">
                  <a16:creationId xmlns:a16="http://schemas.microsoft.com/office/drawing/2014/main" id="{B2C7A23F-E77E-4CB8-85A4-19BDA69E0E3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895418" y="5055524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280" name="AutoShape 14">
              <a:extLst>
                <a:ext uri="{FF2B5EF4-FFF2-40B4-BE49-F238E27FC236}">
                  <a16:creationId xmlns:a16="http://schemas.microsoft.com/office/drawing/2014/main" id="{EA3C8EC7-56EB-422D-AAEB-FB6535CB56F4}"/>
                </a:ext>
              </a:extLst>
            </p:cNvPr>
            <p:cNvCxnSpPr>
              <a:cxnSpLocks noChangeShapeType="1"/>
              <a:endCxn id="278" idx="0"/>
            </p:cNvCxnSpPr>
            <p:nvPr/>
          </p:nvCxnSpPr>
          <p:spPr bwMode="auto">
            <a:xfrm flipH="1">
              <a:off x="2918513" y="4698942"/>
              <a:ext cx="544812" cy="35155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1" name="AutoShape 20">
              <a:extLst>
                <a:ext uri="{FF2B5EF4-FFF2-40B4-BE49-F238E27FC236}">
                  <a16:creationId xmlns:a16="http://schemas.microsoft.com/office/drawing/2014/main" id="{8AF404F6-ABE1-40B1-8B2F-25D9C7535FBF}"/>
                </a:ext>
              </a:extLst>
            </p:cNvPr>
            <p:cNvCxnSpPr>
              <a:cxnSpLocks noChangeShapeType="1"/>
              <a:endCxn id="279" idx="0"/>
            </p:cNvCxnSpPr>
            <p:nvPr/>
          </p:nvCxnSpPr>
          <p:spPr bwMode="auto">
            <a:xfrm>
              <a:off x="3463325" y="4698942"/>
              <a:ext cx="572992" cy="351559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2" name="Rectangle 38">
              <a:extLst>
                <a:ext uri="{FF2B5EF4-FFF2-40B4-BE49-F238E27FC236}">
                  <a16:creationId xmlns:a16="http://schemas.microsoft.com/office/drawing/2014/main" id="{D77DED77-0A1E-44F7-AC67-BAE9628719C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962275" y="4008438"/>
              <a:ext cx="4619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2</a:t>
              </a:r>
            </a:p>
          </p:txBody>
        </p:sp>
        <p:sp>
          <p:nvSpPr>
            <p:cNvPr id="283" name="Text Box 39">
              <a:extLst>
                <a:ext uri="{FF2B5EF4-FFF2-40B4-BE49-F238E27FC236}">
                  <a16:creationId xmlns:a16="http://schemas.microsoft.com/office/drawing/2014/main" id="{A0129DDE-66B2-4861-9DFC-D52A0FFEF1C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4556125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284" name="Text Box 40">
              <a:extLst>
                <a:ext uri="{FF2B5EF4-FFF2-40B4-BE49-F238E27FC236}">
                  <a16:creationId xmlns:a16="http://schemas.microsoft.com/office/drawing/2014/main" id="{C6597D1E-06BF-49A9-B487-BFA68C1F8B7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4541838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285" name="Group 284">
            <a:extLst>
              <a:ext uri="{FF2B5EF4-FFF2-40B4-BE49-F238E27FC236}">
                <a16:creationId xmlns:a16="http://schemas.microsoft.com/office/drawing/2014/main" id="{576FBE27-4394-4C14-AD8B-C73AB0117670}"/>
              </a:ext>
            </a:extLst>
          </p:cNvPr>
          <p:cNvGrpSpPr/>
          <p:nvPr/>
        </p:nvGrpSpPr>
        <p:grpSpPr>
          <a:xfrm>
            <a:off x="1524000" y="1160378"/>
            <a:ext cx="950913" cy="1325562"/>
            <a:chOff x="2362200" y="4694238"/>
            <a:chExt cx="950913" cy="1325562"/>
          </a:xfrm>
        </p:grpSpPr>
        <p:sp>
          <p:nvSpPr>
            <p:cNvPr id="286" name="Oval 10">
              <a:extLst>
                <a:ext uri="{FF2B5EF4-FFF2-40B4-BE49-F238E27FC236}">
                  <a16:creationId xmlns:a16="http://schemas.microsoft.com/office/drawing/2014/main" id="{0CB33192-761E-4E60-8406-A65A7E9E3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14600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87" name="Oval 11">
              <a:extLst>
                <a:ext uri="{FF2B5EF4-FFF2-40B4-BE49-F238E27FC236}">
                  <a16:creationId xmlns:a16="http://schemas.microsoft.com/office/drawing/2014/main" id="{5AEF6517-D741-484F-A41E-B5E796F36E8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021839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288" name="AutoShape 12">
              <a:extLst>
                <a:ext uri="{FF2B5EF4-FFF2-40B4-BE49-F238E27FC236}">
                  <a16:creationId xmlns:a16="http://schemas.microsoft.com/office/drawing/2014/main" id="{992E8231-DBAF-405F-88C5-94709AE9CA15}"/>
                </a:ext>
              </a:extLst>
            </p:cNvPr>
            <p:cNvCxnSpPr>
              <a:cxnSpLocks noChangeShapeType="1"/>
              <a:endCxn id="286" idx="0"/>
            </p:cNvCxnSpPr>
            <p:nvPr/>
          </p:nvCxnSpPr>
          <p:spPr bwMode="auto">
            <a:xfrm flipH="1">
              <a:off x="2655500" y="5301615"/>
              <a:ext cx="263013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89" name="AutoShape 13">
              <a:extLst>
                <a:ext uri="{FF2B5EF4-FFF2-40B4-BE49-F238E27FC236}">
                  <a16:creationId xmlns:a16="http://schemas.microsoft.com/office/drawing/2014/main" id="{C7649EE0-DC3D-425C-AF8F-EF9EAF1D020D}"/>
                </a:ext>
              </a:extLst>
            </p:cNvPr>
            <p:cNvCxnSpPr>
              <a:cxnSpLocks noChangeShapeType="1"/>
              <a:endCxn id="287" idx="0"/>
            </p:cNvCxnSpPr>
            <p:nvPr/>
          </p:nvCxnSpPr>
          <p:spPr bwMode="auto">
            <a:xfrm>
              <a:off x="2918513" y="5301615"/>
              <a:ext cx="244226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0" name="Rectangle 44">
              <a:extLst>
                <a:ext uri="{FF2B5EF4-FFF2-40B4-BE49-F238E27FC236}">
                  <a16:creationId xmlns:a16="http://schemas.microsoft.com/office/drawing/2014/main" id="{B5FA71B8-A829-410F-8AB3-74045CC6EF7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362200" y="4694238"/>
              <a:ext cx="4619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1</a:t>
              </a:r>
            </a:p>
          </p:txBody>
        </p:sp>
        <p:sp>
          <p:nvSpPr>
            <p:cNvPr id="291" name="Text Box 45">
              <a:extLst>
                <a:ext uri="{FF2B5EF4-FFF2-40B4-BE49-F238E27FC236}">
                  <a16:creationId xmlns:a16="http://schemas.microsoft.com/office/drawing/2014/main" id="{9B31566F-04F9-4AC9-9E34-3A800DF01DA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514600" y="5241925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292" name="Text Box 46">
              <a:extLst>
                <a:ext uri="{FF2B5EF4-FFF2-40B4-BE49-F238E27FC236}">
                  <a16:creationId xmlns:a16="http://schemas.microsoft.com/office/drawing/2014/main" id="{EAA07515-77BD-4971-99C2-D2A841446DA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971800" y="5227638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293" name="Group 292">
            <a:extLst>
              <a:ext uri="{FF2B5EF4-FFF2-40B4-BE49-F238E27FC236}">
                <a16:creationId xmlns:a16="http://schemas.microsoft.com/office/drawing/2014/main" id="{42DE34DE-7E45-491A-AC3D-70F23B5FFC11}"/>
              </a:ext>
            </a:extLst>
          </p:cNvPr>
          <p:cNvGrpSpPr/>
          <p:nvPr/>
        </p:nvGrpSpPr>
        <p:grpSpPr>
          <a:xfrm>
            <a:off x="2794205" y="1114340"/>
            <a:ext cx="850733" cy="1371600"/>
            <a:chOff x="3632405" y="4648200"/>
            <a:chExt cx="850733" cy="1371600"/>
          </a:xfrm>
        </p:grpSpPr>
        <p:sp>
          <p:nvSpPr>
            <p:cNvPr id="294" name="Oval 16">
              <a:extLst>
                <a:ext uri="{FF2B5EF4-FFF2-40B4-BE49-F238E27FC236}">
                  <a16:creationId xmlns:a16="http://schemas.microsoft.com/office/drawing/2014/main" id="{D9FA16EB-DAD9-4147-A3C7-E9BBDD7B6D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32405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sp>
          <p:nvSpPr>
            <p:cNvPr id="295" name="Oval 17">
              <a:extLst>
                <a:ext uri="{FF2B5EF4-FFF2-40B4-BE49-F238E27FC236}">
                  <a16:creationId xmlns:a16="http://schemas.microsoft.com/office/drawing/2014/main" id="{C3BBCE95-BFDA-4DC7-974B-1FC3A8B8D5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39644" y="5778731"/>
              <a:ext cx="281800" cy="241069"/>
            </a:xfrm>
            <a:prstGeom prst="ellipse">
              <a:avLst/>
            </a:prstGeom>
            <a:solidFill>
              <a:srgbClr val="FFC000"/>
            </a:solidFill>
            <a:ln w="19050">
              <a:solidFill>
                <a:schemeClr val="accent2"/>
              </a:solidFill>
              <a:round/>
              <a:headEnd/>
              <a:tailEnd/>
            </a:ln>
          </p:spPr>
          <p:txBody>
            <a:bodyPr wrap="none" anchor="ctr"/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ctr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altLang="en-US" sz="1400" b="0" i="0" u="none" strike="noStrike" kern="120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endParaRPr>
            </a:p>
          </p:txBody>
        </p:sp>
        <p:cxnSp>
          <p:nvCxnSpPr>
            <p:cNvPr id="296" name="AutoShape 18">
              <a:extLst>
                <a:ext uri="{FF2B5EF4-FFF2-40B4-BE49-F238E27FC236}">
                  <a16:creationId xmlns:a16="http://schemas.microsoft.com/office/drawing/2014/main" id="{1B857711-E37D-4DAB-81D2-64DEA0E942ED}"/>
                </a:ext>
              </a:extLst>
            </p:cNvPr>
            <p:cNvCxnSpPr>
              <a:cxnSpLocks noChangeShapeType="1"/>
              <a:endCxn id="294" idx="0"/>
            </p:cNvCxnSpPr>
            <p:nvPr/>
          </p:nvCxnSpPr>
          <p:spPr bwMode="auto">
            <a:xfrm flipH="1">
              <a:off x="3773305" y="5301615"/>
              <a:ext cx="263013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97" name="AutoShape 19">
              <a:extLst>
                <a:ext uri="{FF2B5EF4-FFF2-40B4-BE49-F238E27FC236}">
                  <a16:creationId xmlns:a16="http://schemas.microsoft.com/office/drawing/2014/main" id="{FE17E918-CF2A-4518-9F6A-3AB7C652DB4A}"/>
                </a:ext>
              </a:extLst>
            </p:cNvPr>
            <p:cNvCxnSpPr>
              <a:cxnSpLocks noChangeShapeType="1"/>
              <a:endCxn id="295" idx="0"/>
            </p:cNvCxnSpPr>
            <p:nvPr/>
          </p:nvCxnSpPr>
          <p:spPr bwMode="auto">
            <a:xfrm>
              <a:off x="4036318" y="5301615"/>
              <a:ext cx="244226" cy="472094"/>
            </a:xfrm>
            <a:prstGeom prst="straightConnector1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98" name="Rectangle 53">
              <a:extLst>
                <a:ext uri="{FF2B5EF4-FFF2-40B4-BE49-F238E27FC236}">
                  <a16:creationId xmlns:a16="http://schemas.microsoft.com/office/drawing/2014/main" id="{A3226C15-8319-45C7-A541-9530CF9692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019550" y="4648200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4</a:t>
              </a:r>
            </a:p>
          </p:txBody>
        </p:sp>
        <p:sp>
          <p:nvSpPr>
            <p:cNvPr id="299" name="Text Box 54">
              <a:extLst>
                <a:ext uri="{FF2B5EF4-FFF2-40B4-BE49-F238E27FC236}">
                  <a16:creationId xmlns:a16="http://schemas.microsoft.com/office/drawing/2014/main" id="{768798B1-7B13-4F01-AF0B-F99DF23B2E3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657600" y="519588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  <p:sp>
          <p:nvSpPr>
            <p:cNvPr id="300" name="Text Box 55">
              <a:extLst>
                <a:ext uri="{FF2B5EF4-FFF2-40B4-BE49-F238E27FC236}">
                  <a16:creationId xmlns:a16="http://schemas.microsoft.com/office/drawing/2014/main" id="{D8CF08BC-A754-46F7-B434-A95F08D8486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044950" y="5181600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grpSp>
        <p:nvGrpSpPr>
          <p:cNvPr id="301" name="Group 300">
            <a:extLst>
              <a:ext uri="{FF2B5EF4-FFF2-40B4-BE49-F238E27FC236}">
                <a16:creationId xmlns:a16="http://schemas.microsoft.com/office/drawing/2014/main" id="{67E4B1EA-01BE-455A-83BB-0D79369E3166}"/>
              </a:ext>
            </a:extLst>
          </p:cNvPr>
          <p:cNvGrpSpPr/>
          <p:nvPr/>
        </p:nvGrpSpPr>
        <p:grpSpPr>
          <a:xfrm>
            <a:off x="2474844" y="-10397"/>
            <a:ext cx="2451657" cy="1174433"/>
            <a:chOff x="2474844" y="-10397"/>
            <a:chExt cx="2451657" cy="1174433"/>
          </a:xfrm>
        </p:grpSpPr>
        <p:sp>
          <p:nvSpPr>
            <p:cNvPr id="302" name="Rectangle 35">
              <a:extLst>
                <a:ext uri="{FF2B5EF4-FFF2-40B4-BE49-F238E27FC236}">
                  <a16:creationId xmlns:a16="http://schemas.microsoft.com/office/drawing/2014/main" id="{25A46C82-3AB0-4A07-A337-734FBCC6E25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-10397"/>
              <a:ext cx="4619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</a:t>
              </a:r>
            </a:p>
          </p:txBody>
        </p:sp>
        <p:grpSp>
          <p:nvGrpSpPr>
            <p:cNvPr id="303" name="Group 302">
              <a:extLst>
                <a:ext uri="{FF2B5EF4-FFF2-40B4-BE49-F238E27FC236}">
                  <a16:creationId xmlns:a16="http://schemas.microsoft.com/office/drawing/2014/main" id="{5A95424B-2CD3-4CAC-A0CE-9D2A4C585EFF}"/>
                </a:ext>
              </a:extLst>
            </p:cNvPr>
            <p:cNvGrpSpPr/>
            <p:nvPr/>
          </p:nvGrpSpPr>
          <p:grpSpPr>
            <a:xfrm>
              <a:off x="2474844" y="356316"/>
              <a:ext cx="2451657" cy="807720"/>
              <a:chOff x="2474844" y="356316"/>
              <a:chExt cx="2451657" cy="807720"/>
            </a:xfrm>
          </p:grpSpPr>
          <p:grpSp>
            <p:nvGrpSpPr>
              <p:cNvPr id="304" name="Group 303">
                <a:extLst>
                  <a:ext uri="{FF2B5EF4-FFF2-40B4-BE49-F238E27FC236}">
                    <a16:creationId xmlns:a16="http://schemas.microsoft.com/office/drawing/2014/main" id="{B0B3E95D-7134-406B-8F24-9761373F8842}"/>
                  </a:ext>
                </a:extLst>
              </p:cNvPr>
              <p:cNvGrpSpPr/>
              <p:nvPr/>
            </p:nvGrpSpPr>
            <p:grpSpPr>
              <a:xfrm>
                <a:off x="2474844" y="370604"/>
                <a:ext cx="2451657" cy="793432"/>
                <a:chOff x="3246225" y="2605088"/>
                <a:chExt cx="2451657" cy="793432"/>
              </a:xfrm>
            </p:grpSpPr>
            <p:sp>
              <p:nvSpPr>
                <p:cNvPr id="306" name="Oval 7">
                  <a:extLst>
                    <a:ext uri="{FF2B5EF4-FFF2-40B4-BE49-F238E27FC236}">
                      <a16:creationId xmlns:a16="http://schemas.microsoft.com/office/drawing/2014/main" id="{68890C1F-7552-4143-A04C-CE7C3B983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3246225" y="315745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307" name="AutoShape 8">
                  <a:extLst>
                    <a:ext uri="{FF2B5EF4-FFF2-40B4-BE49-F238E27FC236}">
                      <a16:creationId xmlns:a16="http://schemas.microsoft.com/office/drawing/2014/main" id="{D19DD2F3-C5A0-43A1-BC91-D47FE4866D17}"/>
                    </a:ext>
                  </a:extLst>
                </p:cNvPr>
                <p:cNvCxnSpPr>
                  <a:cxnSpLocks noChangeShapeType="1"/>
                  <a:endCxn id="306" idx="0"/>
                </p:cNvCxnSpPr>
                <p:nvPr/>
              </p:nvCxnSpPr>
              <p:spPr bwMode="auto">
                <a:xfrm flipH="1">
                  <a:off x="3387125" y="2760691"/>
                  <a:ext cx="1052052" cy="391737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08" name="Oval 21">
                  <a:extLst>
                    <a:ext uri="{FF2B5EF4-FFF2-40B4-BE49-F238E27FC236}">
                      <a16:creationId xmlns:a16="http://schemas.microsoft.com/office/drawing/2014/main" id="{E6D16A37-0955-410D-A1E4-1AA7946271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6082" y="315745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309" name="AutoShape 22">
                  <a:extLst>
                    <a:ext uri="{FF2B5EF4-FFF2-40B4-BE49-F238E27FC236}">
                      <a16:creationId xmlns:a16="http://schemas.microsoft.com/office/drawing/2014/main" id="{A01EDAD8-560C-4109-996D-24862A6DC405}"/>
                    </a:ext>
                  </a:extLst>
                </p:cNvPr>
                <p:cNvCxnSpPr>
                  <a:cxnSpLocks noChangeShapeType="1"/>
                  <a:endCxn id="308" idx="0"/>
                </p:cNvCxnSpPr>
                <p:nvPr/>
              </p:nvCxnSpPr>
              <p:spPr bwMode="auto">
                <a:xfrm>
                  <a:off x="4439177" y="2760691"/>
                  <a:ext cx="1117805" cy="391737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10" name="Text Box 36">
                  <a:extLst>
                    <a:ext uri="{FF2B5EF4-FFF2-40B4-BE49-F238E27FC236}">
                      <a16:creationId xmlns:a16="http://schemas.microsoft.com/office/drawing/2014/main" id="{B30882CB-5ABD-421D-A1D0-148180C9FB4A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794125" y="2605088"/>
                  <a:ext cx="3270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</a:t>
                  </a:r>
                </a:p>
              </p:txBody>
            </p:sp>
          </p:grpSp>
          <p:sp>
            <p:nvSpPr>
              <p:cNvPr id="305" name="Text Box 37">
                <a:extLst>
                  <a:ext uri="{FF2B5EF4-FFF2-40B4-BE49-F238E27FC236}">
                    <a16:creationId xmlns:a16="http://schemas.microsoft.com/office/drawing/2014/main" id="{6265AC73-0CCC-4BF3-924A-5F18E23AC577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9219" y="356316"/>
                <a:ext cx="341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</a:t>
                </a:r>
              </a:p>
            </p:txBody>
          </p:sp>
        </p:grpSp>
      </p:grpSp>
      <p:grpSp>
        <p:nvGrpSpPr>
          <p:cNvPr id="311" name="Group 310">
            <a:extLst>
              <a:ext uri="{FF2B5EF4-FFF2-40B4-BE49-F238E27FC236}">
                <a16:creationId xmlns:a16="http://schemas.microsoft.com/office/drawing/2014/main" id="{CBA7B990-4B8C-4E71-8D13-E66858C07172}"/>
              </a:ext>
            </a:extLst>
          </p:cNvPr>
          <p:cNvGrpSpPr/>
          <p:nvPr/>
        </p:nvGrpSpPr>
        <p:grpSpPr>
          <a:xfrm>
            <a:off x="4109269" y="504740"/>
            <a:ext cx="1399605" cy="1257993"/>
            <a:chOff x="4109269" y="504740"/>
            <a:chExt cx="1399605" cy="1257993"/>
          </a:xfrm>
        </p:grpSpPr>
        <p:grpSp>
          <p:nvGrpSpPr>
            <p:cNvPr id="312" name="Group 311">
              <a:extLst>
                <a:ext uri="{FF2B5EF4-FFF2-40B4-BE49-F238E27FC236}">
                  <a16:creationId xmlns:a16="http://schemas.microsoft.com/office/drawing/2014/main" id="{6703DC40-DF93-4FC2-ABAF-E34E87CD893D}"/>
                </a:ext>
              </a:extLst>
            </p:cNvPr>
            <p:cNvGrpSpPr/>
            <p:nvPr/>
          </p:nvGrpSpPr>
          <p:grpSpPr>
            <a:xfrm>
              <a:off x="4109269" y="1038140"/>
              <a:ext cx="1399605" cy="724593"/>
              <a:chOff x="4947469" y="4572000"/>
              <a:chExt cx="1399605" cy="724593"/>
            </a:xfrm>
          </p:grpSpPr>
          <p:sp>
            <p:nvSpPr>
              <p:cNvPr id="315" name="Oval 23">
                <a:extLst>
                  <a:ext uri="{FF2B5EF4-FFF2-40B4-BE49-F238E27FC236}">
                    <a16:creationId xmlns:a16="http://schemas.microsoft.com/office/drawing/2014/main" id="{857578EF-1817-4F6E-AC9D-801934ACE19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469" y="5055524"/>
                <a:ext cx="281800" cy="241069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sp>
            <p:nvSpPr>
              <p:cNvPr id="316" name="Oval 29">
                <a:extLst>
                  <a:ext uri="{FF2B5EF4-FFF2-40B4-BE49-F238E27FC236}">
                    <a16:creationId xmlns:a16="http://schemas.microsoft.com/office/drawing/2014/main" id="{4E8831A8-ADB1-4271-BF3F-04378CFB827A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6065274" y="5055524"/>
                <a:ext cx="281800" cy="241069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317" name="AutoShape 28">
                <a:extLst>
                  <a:ext uri="{FF2B5EF4-FFF2-40B4-BE49-F238E27FC236}">
                    <a16:creationId xmlns:a16="http://schemas.microsoft.com/office/drawing/2014/main" id="{6C0F2586-FA33-4C42-B181-68693944E767}"/>
                  </a:ext>
                </a:extLst>
              </p:cNvPr>
              <p:cNvCxnSpPr>
                <a:cxnSpLocks noChangeShapeType="1"/>
                <a:endCxn id="315" idx="0"/>
              </p:cNvCxnSpPr>
              <p:nvPr/>
            </p:nvCxnSpPr>
            <p:spPr bwMode="auto">
              <a:xfrm flipH="1">
                <a:off x="5088369" y="4698942"/>
                <a:ext cx="544812" cy="351559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cxnSp>
            <p:nvCxnSpPr>
              <p:cNvPr id="318" name="AutoShape 34">
                <a:extLst>
                  <a:ext uri="{FF2B5EF4-FFF2-40B4-BE49-F238E27FC236}">
                    <a16:creationId xmlns:a16="http://schemas.microsoft.com/office/drawing/2014/main" id="{448B2A09-4D83-44A0-B87E-B492790E344E}"/>
                  </a:ext>
                </a:extLst>
              </p:cNvPr>
              <p:cNvCxnSpPr>
                <a:cxnSpLocks noChangeShapeType="1"/>
                <a:endCxn id="316" idx="0"/>
              </p:cNvCxnSpPr>
              <p:nvPr/>
            </p:nvCxnSpPr>
            <p:spPr bwMode="auto">
              <a:xfrm>
                <a:off x="5633182" y="4698942"/>
                <a:ext cx="572992" cy="351559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  <p:sp>
            <p:nvSpPr>
              <p:cNvPr id="319" name="Text Box 43">
                <a:extLst>
                  <a:ext uri="{FF2B5EF4-FFF2-40B4-BE49-F238E27FC236}">
                    <a16:creationId xmlns:a16="http://schemas.microsoft.com/office/drawing/2014/main" id="{624108FB-114E-47A9-9E9D-D36371789B0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5800725" y="4572000"/>
                <a:ext cx="341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</a:t>
                </a:r>
              </a:p>
            </p:txBody>
          </p:sp>
        </p:grpSp>
        <p:sp>
          <p:nvSpPr>
            <p:cNvPr id="313" name="Rectangle 41">
              <a:extLst>
                <a:ext uri="{FF2B5EF4-FFF2-40B4-BE49-F238E27FC236}">
                  <a16:creationId xmlns:a16="http://schemas.microsoft.com/office/drawing/2014/main" id="{AC88885F-5E6F-4106-9C0D-A6FD716CFAD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04740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lang="en-US" altLang="en-US" sz="2800" i="1" baseline="-25000" dirty="0"/>
                <a:t>5</a:t>
              </a:r>
              <a:endParaRPr kumimoji="0" lang="en-US" altLang="en-US" sz="28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</a:endParaRPr>
            </a:p>
          </p:txBody>
        </p:sp>
        <p:sp>
          <p:nvSpPr>
            <p:cNvPr id="314" name="Text Box 42">
              <a:extLst>
                <a:ext uri="{FF2B5EF4-FFF2-40B4-BE49-F238E27FC236}">
                  <a16:creationId xmlns:a16="http://schemas.microsoft.com/office/drawing/2014/main" id="{19138042-D529-453B-86E3-CBCDE87D489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725" y="105242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</p:grpSp>
      <p:grpSp>
        <p:nvGrpSpPr>
          <p:cNvPr id="320" name="Group 319">
            <a:extLst>
              <a:ext uri="{FF2B5EF4-FFF2-40B4-BE49-F238E27FC236}">
                <a16:creationId xmlns:a16="http://schemas.microsoft.com/office/drawing/2014/main" id="{E3ACC349-DBB4-4D70-91FD-DE1F9D98B7B8}"/>
              </a:ext>
            </a:extLst>
          </p:cNvPr>
          <p:cNvGrpSpPr/>
          <p:nvPr/>
        </p:nvGrpSpPr>
        <p:grpSpPr>
          <a:xfrm>
            <a:off x="3727450" y="1114340"/>
            <a:ext cx="950913" cy="1381997"/>
            <a:chOff x="3727450" y="1114340"/>
            <a:chExt cx="950913" cy="1381997"/>
          </a:xfrm>
        </p:grpSpPr>
        <p:grpSp>
          <p:nvGrpSpPr>
            <p:cNvPr id="321" name="Group 320">
              <a:extLst>
                <a:ext uri="{FF2B5EF4-FFF2-40B4-BE49-F238E27FC236}">
                  <a16:creationId xmlns:a16="http://schemas.microsoft.com/office/drawing/2014/main" id="{F0A83FB8-0EA7-4DD0-A66B-83246AA6B720}"/>
                </a:ext>
              </a:extLst>
            </p:cNvPr>
            <p:cNvGrpSpPr/>
            <p:nvPr/>
          </p:nvGrpSpPr>
          <p:grpSpPr>
            <a:xfrm>
              <a:off x="3727450" y="1114340"/>
              <a:ext cx="907846" cy="1381997"/>
              <a:chOff x="3727450" y="1114340"/>
              <a:chExt cx="907846" cy="1381997"/>
            </a:xfrm>
          </p:grpSpPr>
          <p:sp>
            <p:nvSpPr>
              <p:cNvPr id="323" name="Rectangle 47">
                <a:extLst>
                  <a:ext uri="{FF2B5EF4-FFF2-40B4-BE49-F238E27FC236}">
                    <a16:creationId xmlns:a16="http://schemas.microsoft.com/office/drawing/2014/main" id="{2183633F-582E-4C0C-A3F1-F64C14EE934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0" y="1114340"/>
                <a:ext cx="4635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2800" b="0" i="1" u="none" strike="noStrike" kern="1200" cap="none" spc="0" normalizeH="0" baseline="-25000" noProof="0" dirty="0">
                    <a:ln>
                      <a:noFill/>
                    </a:ln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grpSp>
            <p:nvGrpSpPr>
              <p:cNvPr id="324" name="Group 323">
                <a:extLst>
                  <a:ext uri="{FF2B5EF4-FFF2-40B4-BE49-F238E27FC236}">
                    <a16:creationId xmlns:a16="http://schemas.microsoft.com/office/drawing/2014/main" id="{01D7AD37-AC9E-45C8-97D2-BFFF78EF822D}"/>
                  </a:ext>
                </a:extLst>
              </p:cNvPr>
              <p:cNvGrpSpPr/>
              <p:nvPr/>
            </p:nvGrpSpPr>
            <p:grpSpPr>
              <a:xfrm>
                <a:off x="3846256" y="1672425"/>
                <a:ext cx="789040" cy="823912"/>
                <a:chOff x="4684456" y="5195888"/>
                <a:chExt cx="789040" cy="823912"/>
              </a:xfrm>
            </p:grpSpPr>
            <p:sp>
              <p:nvSpPr>
                <p:cNvPr id="325" name="Oval 24">
                  <a:extLst>
                    <a:ext uri="{FF2B5EF4-FFF2-40B4-BE49-F238E27FC236}">
                      <a16:creationId xmlns:a16="http://schemas.microsoft.com/office/drawing/2014/main" id="{5209A9A4-8047-41EF-AC4C-3E1E1D212A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4456" y="577873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326" name="Oval 25">
                  <a:extLst>
                    <a:ext uri="{FF2B5EF4-FFF2-40B4-BE49-F238E27FC236}">
                      <a16:creationId xmlns:a16="http://schemas.microsoft.com/office/drawing/2014/main" id="{D08F4F76-127C-4C60-805D-43FA7A53C2F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1696" y="577873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327" name="AutoShape 26">
                  <a:extLst>
                    <a:ext uri="{FF2B5EF4-FFF2-40B4-BE49-F238E27FC236}">
                      <a16:creationId xmlns:a16="http://schemas.microsoft.com/office/drawing/2014/main" id="{50C15D61-1C7D-4C2C-883A-E619F85BE236}"/>
                    </a:ext>
                  </a:extLst>
                </p:cNvPr>
                <p:cNvCxnSpPr>
                  <a:cxnSpLocks noChangeShapeType="1"/>
                  <a:endCxn id="325" idx="0"/>
                </p:cNvCxnSpPr>
                <p:nvPr/>
              </p:nvCxnSpPr>
              <p:spPr bwMode="auto">
                <a:xfrm flipH="1">
                  <a:off x="4825356" y="5301615"/>
                  <a:ext cx="263013" cy="472094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328" name="AutoShape 27">
                  <a:extLst>
                    <a:ext uri="{FF2B5EF4-FFF2-40B4-BE49-F238E27FC236}">
                      <a16:creationId xmlns:a16="http://schemas.microsoft.com/office/drawing/2014/main" id="{11F99B91-3EF6-489C-8A1C-57BF591E4EB9}"/>
                    </a:ext>
                  </a:extLst>
                </p:cNvPr>
                <p:cNvCxnSpPr>
                  <a:cxnSpLocks noChangeShapeType="1"/>
                  <a:endCxn id="326" idx="0"/>
                </p:cNvCxnSpPr>
                <p:nvPr/>
              </p:nvCxnSpPr>
              <p:spPr bwMode="auto">
                <a:xfrm>
                  <a:off x="5088369" y="5301615"/>
                  <a:ext cx="244226" cy="472094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329" name="Text Box 48">
                  <a:extLst>
                    <a:ext uri="{FF2B5EF4-FFF2-40B4-BE49-F238E27FC236}">
                      <a16:creationId xmlns:a16="http://schemas.microsoft.com/office/drawing/2014/main" id="{A7F2A204-9865-41CC-A37A-79CFF1361340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8050" y="5195888"/>
                  <a:ext cx="3270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FFFF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</a:t>
                  </a:r>
                </a:p>
              </p:txBody>
            </p:sp>
          </p:grpSp>
        </p:grpSp>
        <p:sp>
          <p:nvSpPr>
            <p:cNvPr id="322" name="Text Box 49">
              <a:extLst>
                <a:ext uri="{FF2B5EF4-FFF2-40B4-BE49-F238E27FC236}">
                  <a16:creationId xmlns:a16="http://schemas.microsoft.com/office/drawing/2014/main" id="{188099D3-18C4-4DAE-81CE-462FEA421D4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050" y="1658137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331" name="Oval 6">
            <a:extLst>
              <a:ext uri="{FF2B5EF4-FFF2-40B4-BE49-F238E27FC236}">
                <a16:creationId xmlns:a16="http://schemas.microsoft.com/office/drawing/2014/main" id="{CC6F5331-CFCC-47EB-94F8-15206961DA1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896" y="280116"/>
            <a:ext cx="281800" cy="24106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53" name="AutoShape 8">
            <a:extLst>
              <a:ext uri="{FF2B5EF4-FFF2-40B4-BE49-F238E27FC236}">
                <a16:creationId xmlns:a16="http://schemas.microsoft.com/office/drawing/2014/main" id="{B19F2169-773C-4A63-AF05-0DEC4B1590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2" y="4161487"/>
            <a:ext cx="7264014" cy="2016389"/>
          </a:xfrm>
          <a:prstGeom prst="wedgeRectCallout">
            <a:avLst>
              <a:gd name="adj1" fmla="val -38466"/>
              <a:gd name="adj2" fmla="val 444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C000"/>
              </a:buClr>
              <a:buNone/>
            </a:pPr>
            <a:endParaRPr lang="en-US" alt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54" name="Text Box 21">
            <a:extLst>
              <a:ext uri="{FF2B5EF4-FFF2-40B4-BE49-F238E27FC236}">
                <a16:creationId xmlns:a16="http://schemas.microsoft.com/office/drawing/2014/main" id="{B40A6D18-24EF-4A05-9A92-842E979E25C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390" y="4198203"/>
            <a:ext cx="721806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</a:rPr>
              <a:t>DP Proof: </a:t>
            </a:r>
          </a:p>
          <a:p>
            <a:pPr eaLnBrk="1" hangingPunct="1">
              <a:spcBef>
                <a:spcPct val="0"/>
              </a:spcBef>
              <a:buNone/>
            </a:pPr>
            <a:r>
              <a:rPr lang="en-US" altLang="en-US" sz="2400" dirty="0">
                <a:cs typeface="Times New Roman" panose="02020603050405020304" pitchFamily="18" charset="0"/>
              </a:rPr>
              <a:t>Consider each root-leaf path P in the Davis-Putnam Tree.</a:t>
            </a:r>
          </a:p>
        </p:txBody>
      </p:sp>
      <p:sp>
        <p:nvSpPr>
          <p:cNvPr id="56" name="Text Box 21">
            <a:extLst>
              <a:ext uri="{FF2B5EF4-FFF2-40B4-BE49-F238E27FC236}">
                <a16:creationId xmlns:a16="http://schemas.microsoft.com/office/drawing/2014/main" id="{0D2D089B-FABF-4851-AAD7-45D1DFED09D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5" y="5346879"/>
            <a:ext cx="544706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Merge paths together, one fork at a time</a:t>
            </a:r>
          </a:p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Concluding with a proof of 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5E2C6E6C-542A-4300-97DD-F677043E5F05}"/>
              </a:ext>
            </a:extLst>
          </p:cNvPr>
          <p:cNvSpPr/>
          <p:nvPr/>
        </p:nvSpPr>
        <p:spPr>
          <a:xfrm>
            <a:off x="1206321" y="4961414"/>
            <a:ext cx="8706986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There is a DP proof of P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.</a:t>
            </a:r>
          </a:p>
        </p:txBody>
      </p:sp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353E3E5A-A99C-472C-B87B-4A6028BA1425}"/>
              </a:ext>
            </a:extLst>
          </p:cNvPr>
          <p:cNvSpPr/>
          <p:nvPr/>
        </p:nvSpPr>
        <p:spPr bwMode="auto">
          <a:xfrm>
            <a:off x="2095500" y="393700"/>
            <a:ext cx="1549400" cy="1257300"/>
          </a:xfrm>
          <a:custGeom>
            <a:avLst/>
            <a:gdLst>
              <a:gd name="connsiteX0" fmla="*/ 1549400 w 1549400"/>
              <a:gd name="connsiteY0" fmla="*/ 0 h 1257300"/>
              <a:gd name="connsiteX1" fmla="*/ 482600 w 1549400"/>
              <a:gd name="connsiteY1" fmla="*/ 647700 h 1257300"/>
              <a:gd name="connsiteX2" fmla="*/ 0 w 1549400"/>
              <a:gd name="connsiteY2" fmla="*/ 1257300 h 1257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549400" h="1257300">
                <a:moveTo>
                  <a:pt x="1549400" y="0"/>
                </a:moveTo>
                <a:cubicBezTo>
                  <a:pt x="1145116" y="219075"/>
                  <a:pt x="740833" y="438150"/>
                  <a:pt x="482600" y="647700"/>
                </a:cubicBezTo>
                <a:cubicBezTo>
                  <a:pt x="224367" y="857250"/>
                  <a:pt x="112183" y="1057275"/>
                  <a:pt x="0" y="12573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EC26E35-5BA7-42E6-9839-4593F3285A7D}"/>
              </a:ext>
            </a:extLst>
          </p:cNvPr>
          <p:cNvSpPr/>
          <p:nvPr/>
        </p:nvSpPr>
        <p:spPr bwMode="auto">
          <a:xfrm>
            <a:off x="2554317" y="368300"/>
            <a:ext cx="1103283" cy="1295400"/>
          </a:xfrm>
          <a:custGeom>
            <a:avLst/>
            <a:gdLst>
              <a:gd name="connsiteX0" fmla="*/ 1103283 w 1103283"/>
              <a:gd name="connsiteY0" fmla="*/ 0 h 1295400"/>
              <a:gd name="connsiteX1" fmla="*/ 11083 w 1103283"/>
              <a:gd name="connsiteY1" fmla="*/ 673100 h 1295400"/>
              <a:gd name="connsiteX2" fmla="*/ 633383 w 1103283"/>
              <a:gd name="connsiteY2" fmla="*/ 1295400 h 1295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03283" h="1295400">
                <a:moveTo>
                  <a:pt x="1103283" y="0"/>
                </a:moveTo>
                <a:cubicBezTo>
                  <a:pt x="596341" y="228600"/>
                  <a:pt x="89400" y="457200"/>
                  <a:pt x="11083" y="673100"/>
                </a:cubicBezTo>
                <a:cubicBezTo>
                  <a:pt x="-67234" y="889000"/>
                  <a:pt x="283074" y="1092200"/>
                  <a:pt x="633383" y="12954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5" name="Freeform: Shape 14">
            <a:extLst>
              <a:ext uri="{FF2B5EF4-FFF2-40B4-BE49-F238E27FC236}">
                <a16:creationId xmlns:a16="http://schemas.microsoft.com/office/drawing/2014/main" id="{25E3FED0-79E1-4510-8F9B-E4F0B473BE98}"/>
              </a:ext>
            </a:extLst>
          </p:cNvPr>
          <p:cNvSpPr/>
          <p:nvPr/>
        </p:nvSpPr>
        <p:spPr bwMode="auto">
          <a:xfrm>
            <a:off x="3619500" y="368300"/>
            <a:ext cx="1200460" cy="1282700"/>
          </a:xfrm>
          <a:custGeom>
            <a:avLst/>
            <a:gdLst>
              <a:gd name="connsiteX0" fmla="*/ 0 w 1200460"/>
              <a:gd name="connsiteY0" fmla="*/ 0 h 1282700"/>
              <a:gd name="connsiteX1" fmla="*/ 1181100 w 1200460"/>
              <a:gd name="connsiteY1" fmla="*/ 685800 h 1282700"/>
              <a:gd name="connsiteX2" fmla="*/ 622300 w 1200460"/>
              <a:gd name="connsiteY2" fmla="*/ 1282700 h 12827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200460" h="1282700">
                <a:moveTo>
                  <a:pt x="0" y="0"/>
                </a:moveTo>
                <a:cubicBezTo>
                  <a:pt x="538691" y="236008"/>
                  <a:pt x="1077383" y="472017"/>
                  <a:pt x="1181100" y="685800"/>
                </a:cubicBezTo>
                <a:cubicBezTo>
                  <a:pt x="1284817" y="899583"/>
                  <a:pt x="953558" y="1091141"/>
                  <a:pt x="622300" y="12827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3" name="Freeform: Shape 242">
            <a:extLst>
              <a:ext uri="{FF2B5EF4-FFF2-40B4-BE49-F238E27FC236}">
                <a16:creationId xmlns:a16="http://schemas.microsoft.com/office/drawing/2014/main" id="{49C6B2AA-9CCC-470A-85D2-4B78DE39E14B}"/>
              </a:ext>
            </a:extLst>
          </p:cNvPr>
          <p:cNvSpPr/>
          <p:nvPr/>
        </p:nvSpPr>
        <p:spPr bwMode="auto">
          <a:xfrm>
            <a:off x="3695699" y="457199"/>
            <a:ext cx="1696792" cy="1198272"/>
          </a:xfrm>
          <a:custGeom>
            <a:avLst/>
            <a:gdLst>
              <a:gd name="connsiteX0" fmla="*/ 0 w 1180827"/>
              <a:gd name="connsiteY0" fmla="*/ 0 h 2395470"/>
              <a:gd name="connsiteX1" fmla="*/ 1171978 w 1180827"/>
              <a:gd name="connsiteY1" fmla="*/ 618186 h 2395470"/>
              <a:gd name="connsiteX2" fmla="*/ 553792 w 1180827"/>
              <a:gd name="connsiteY2" fmla="*/ 1236372 h 2395470"/>
              <a:gd name="connsiteX3" fmla="*/ 862885 w 1180827"/>
              <a:gd name="connsiteY3" fmla="*/ 1996225 h 2395470"/>
              <a:gd name="connsiteX4" fmla="*/ 721217 w 1180827"/>
              <a:gd name="connsiteY4" fmla="*/ 2395470 h 2395470"/>
              <a:gd name="connsiteX0" fmla="*/ 0 w 1182160"/>
              <a:gd name="connsiteY0" fmla="*/ 0 h 2395470"/>
              <a:gd name="connsiteX1" fmla="*/ 1171978 w 1182160"/>
              <a:gd name="connsiteY1" fmla="*/ 618186 h 2395470"/>
              <a:gd name="connsiteX2" fmla="*/ 553792 w 1182160"/>
              <a:gd name="connsiteY2" fmla="*/ 1236372 h 2395470"/>
              <a:gd name="connsiteX3" fmla="*/ 278685 w 1182160"/>
              <a:gd name="connsiteY3" fmla="*/ 1932725 h 2395470"/>
              <a:gd name="connsiteX4" fmla="*/ 721217 w 1182160"/>
              <a:gd name="connsiteY4" fmla="*/ 2395470 h 2395470"/>
              <a:gd name="connsiteX0" fmla="*/ 0 w 1182160"/>
              <a:gd name="connsiteY0" fmla="*/ 0 h 2344670"/>
              <a:gd name="connsiteX1" fmla="*/ 1171978 w 1182160"/>
              <a:gd name="connsiteY1" fmla="*/ 618186 h 2344670"/>
              <a:gd name="connsiteX2" fmla="*/ 553792 w 1182160"/>
              <a:gd name="connsiteY2" fmla="*/ 1236372 h 2344670"/>
              <a:gd name="connsiteX3" fmla="*/ 278685 w 1182160"/>
              <a:gd name="connsiteY3" fmla="*/ 1932725 h 2344670"/>
              <a:gd name="connsiteX4" fmla="*/ 175117 w 1182160"/>
              <a:gd name="connsiteY4" fmla="*/ 2344670 h 2344670"/>
              <a:gd name="connsiteX0" fmla="*/ 0 w 1729544"/>
              <a:gd name="connsiteY0" fmla="*/ 0 h 2344670"/>
              <a:gd name="connsiteX1" fmla="*/ 1171978 w 1729544"/>
              <a:gd name="connsiteY1" fmla="*/ 618186 h 2344670"/>
              <a:gd name="connsiteX2" fmla="*/ 1696792 w 1729544"/>
              <a:gd name="connsiteY2" fmla="*/ 1198272 h 2344670"/>
              <a:gd name="connsiteX3" fmla="*/ 278685 w 1729544"/>
              <a:gd name="connsiteY3" fmla="*/ 1932725 h 2344670"/>
              <a:gd name="connsiteX4" fmla="*/ 175117 w 1729544"/>
              <a:gd name="connsiteY4" fmla="*/ 2344670 h 2344670"/>
              <a:gd name="connsiteX0" fmla="*/ 0 w 1817004"/>
              <a:gd name="connsiteY0" fmla="*/ 0 h 2344670"/>
              <a:gd name="connsiteX1" fmla="*/ 1171978 w 1817004"/>
              <a:gd name="connsiteY1" fmla="*/ 618186 h 2344670"/>
              <a:gd name="connsiteX2" fmla="*/ 1696792 w 1817004"/>
              <a:gd name="connsiteY2" fmla="*/ 1198272 h 2344670"/>
              <a:gd name="connsiteX3" fmla="*/ 1675685 w 1817004"/>
              <a:gd name="connsiteY3" fmla="*/ 1691425 h 2344670"/>
              <a:gd name="connsiteX4" fmla="*/ 175117 w 1817004"/>
              <a:gd name="connsiteY4" fmla="*/ 2344670 h 2344670"/>
              <a:gd name="connsiteX0" fmla="*/ 0 w 1817004"/>
              <a:gd name="connsiteY0" fmla="*/ 0 h 1691425"/>
              <a:gd name="connsiteX1" fmla="*/ 1171978 w 1817004"/>
              <a:gd name="connsiteY1" fmla="*/ 618186 h 1691425"/>
              <a:gd name="connsiteX2" fmla="*/ 1696792 w 1817004"/>
              <a:gd name="connsiteY2" fmla="*/ 1198272 h 1691425"/>
              <a:gd name="connsiteX3" fmla="*/ 1675685 w 1817004"/>
              <a:gd name="connsiteY3" fmla="*/ 1691425 h 1691425"/>
              <a:gd name="connsiteX0" fmla="*/ 0 w 1714047"/>
              <a:gd name="connsiteY0" fmla="*/ 0 h 1691425"/>
              <a:gd name="connsiteX1" fmla="*/ 1171978 w 1714047"/>
              <a:gd name="connsiteY1" fmla="*/ 618186 h 1691425"/>
              <a:gd name="connsiteX2" fmla="*/ 1696792 w 1714047"/>
              <a:gd name="connsiteY2" fmla="*/ 1198272 h 1691425"/>
              <a:gd name="connsiteX3" fmla="*/ 1675685 w 1714047"/>
              <a:gd name="connsiteY3" fmla="*/ 1691425 h 1691425"/>
              <a:gd name="connsiteX0" fmla="*/ 0 w 1696792"/>
              <a:gd name="connsiteY0" fmla="*/ 0 h 1198272"/>
              <a:gd name="connsiteX1" fmla="*/ 1171978 w 1696792"/>
              <a:gd name="connsiteY1" fmla="*/ 618186 h 1198272"/>
              <a:gd name="connsiteX2" fmla="*/ 1696792 w 1696792"/>
              <a:gd name="connsiteY2" fmla="*/ 1198272 h 11982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696792" h="1198272">
                <a:moveTo>
                  <a:pt x="0" y="0"/>
                </a:moveTo>
                <a:cubicBezTo>
                  <a:pt x="539839" y="206062"/>
                  <a:pt x="889179" y="418474"/>
                  <a:pt x="1171978" y="618186"/>
                </a:cubicBezTo>
                <a:cubicBezTo>
                  <a:pt x="1454777" y="817898"/>
                  <a:pt x="1612841" y="1019399"/>
                  <a:pt x="1696792" y="1198272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4" name="Freeform: Shape 243">
            <a:extLst>
              <a:ext uri="{FF2B5EF4-FFF2-40B4-BE49-F238E27FC236}">
                <a16:creationId xmlns:a16="http://schemas.microsoft.com/office/drawing/2014/main" id="{EB5165EF-832E-4F30-87F4-53DBE0729998}"/>
              </a:ext>
            </a:extLst>
          </p:cNvPr>
          <p:cNvSpPr/>
          <p:nvPr/>
        </p:nvSpPr>
        <p:spPr bwMode="auto">
          <a:xfrm>
            <a:off x="1801884" y="444500"/>
            <a:ext cx="1906516" cy="2349500"/>
          </a:xfrm>
          <a:custGeom>
            <a:avLst/>
            <a:gdLst>
              <a:gd name="connsiteX0" fmla="*/ 1906516 w 1906516"/>
              <a:gd name="connsiteY0" fmla="*/ 0 h 2349500"/>
              <a:gd name="connsiteX1" fmla="*/ 801616 w 1906516"/>
              <a:gd name="connsiteY1" fmla="*/ 622300 h 2349500"/>
              <a:gd name="connsiteX2" fmla="*/ 268216 w 1906516"/>
              <a:gd name="connsiteY2" fmla="*/ 1231900 h 2349500"/>
              <a:gd name="connsiteX3" fmla="*/ 1516 w 1906516"/>
              <a:gd name="connsiteY3" fmla="*/ 1955800 h 2349500"/>
              <a:gd name="connsiteX4" fmla="*/ 179316 w 1906516"/>
              <a:gd name="connsiteY4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906516" h="2349500">
                <a:moveTo>
                  <a:pt x="1906516" y="0"/>
                </a:moveTo>
                <a:cubicBezTo>
                  <a:pt x="1490591" y="208491"/>
                  <a:pt x="1074666" y="416983"/>
                  <a:pt x="801616" y="622300"/>
                </a:cubicBezTo>
                <a:cubicBezTo>
                  <a:pt x="528566" y="827617"/>
                  <a:pt x="401566" y="1009650"/>
                  <a:pt x="268216" y="1231900"/>
                </a:cubicBezTo>
                <a:cubicBezTo>
                  <a:pt x="134866" y="1454150"/>
                  <a:pt x="16333" y="1769533"/>
                  <a:pt x="1516" y="1955800"/>
                </a:cubicBezTo>
                <a:cubicBezTo>
                  <a:pt x="-13301" y="2142067"/>
                  <a:pt x="83007" y="2245783"/>
                  <a:pt x="179316" y="234950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5" name="Freeform: Shape 244">
            <a:extLst>
              <a:ext uri="{FF2B5EF4-FFF2-40B4-BE49-F238E27FC236}">
                <a16:creationId xmlns:a16="http://schemas.microsoft.com/office/drawing/2014/main" id="{9317158E-1C54-4919-BD58-1729B5FD4B1B}"/>
              </a:ext>
            </a:extLst>
          </p:cNvPr>
          <p:cNvSpPr/>
          <p:nvPr/>
        </p:nvSpPr>
        <p:spPr bwMode="auto">
          <a:xfrm>
            <a:off x="2028075" y="431800"/>
            <a:ext cx="1693025" cy="2349500"/>
          </a:xfrm>
          <a:custGeom>
            <a:avLst/>
            <a:gdLst>
              <a:gd name="connsiteX0" fmla="*/ 1693025 w 1693025"/>
              <a:gd name="connsiteY0" fmla="*/ 0 h 2349500"/>
              <a:gd name="connsiteX1" fmla="*/ 562725 w 1693025"/>
              <a:gd name="connsiteY1" fmla="*/ 647700 h 2349500"/>
              <a:gd name="connsiteX2" fmla="*/ 3925 w 1693025"/>
              <a:gd name="connsiteY2" fmla="*/ 1244600 h 2349500"/>
              <a:gd name="connsiteX3" fmla="*/ 308725 w 1693025"/>
              <a:gd name="connsiteY3" fmla="*/ 1955800 h 2349500"/>
              <a:gd name="connsiteX4" fmla="*/ 207125 w 1693025"/>
              <a:gd name="connsiteY4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93025" h="2349500">
                <a:moveTo>
                  <a:pt x="1693025" y="0"/>
                </a:moveTo>
                <a:cubicBezTo>
                  <a:pt x="1268633" y="220133"/>
                  <a:pt x="844242" y="440267"/>
                  <a:pt x="562725" y="647700"/>
                </a:cubicBezTo>
                <a:cubicBezTo>
                  <a:pt x="281208" y="855133"/>
                  <a:pt x="46258" y="1026583"/>
                  <a:pt x="3925" y="1244600"/>
                </a:cubicBezTo>
                <a:cubicBezTo>
                  <a:pt x="-38408" y="1462617"/>
                  <a:pt x="274858" y="1771650"/>
                  <a:pt x="308725" y="1955800"/>
                </a:cubicBezTo>
                <a:cubicBezTo>
                  <a:pt x="342592" y="2139950"/>
                  <a:pt x="274858" y="2244725"/>
                  <a:pt x="207125" y="234950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6" name="Freeform: Shape 245">
            <a:extLst>
              <a:ext uri="{FF2B5EF4-FFF2-40B4-BE49-F238E27FC236}">
                <a16:creationId xmlns:a16="http://schemas.microsoft.com/office/drawing/2014/main" id="{41416370-D015-4073-A026-F28BE50E30D5}"/>
              </a:ext>
            </a:extLst>
          </p:cNvPr>
          <p:cNvSpPr/>
          <p:nvPr/>
        </p:nvSpPr>
        <p:spPr bwMode="auto">
          <a:xfrm>
            <a:off x="2622783" y="419100"/>
            <a:ext cx="1047517" cy="2349500"/>
          </a:xfrm>
          <a:custGeom>
            <a:avLst/>
            <a:gdLst>
              <a:gd name="connsiteX0" fmla="*/ 1047517 w 1047517"/>
              <a:gd name="connsiteY0" fmla="*/ 0 h 2349500"/>
              <a:gd name="connsiteX1" fmla="*/ 6117 w 1047517"/>
              <a:gd name="connsiteY1" fmla="*/ 622300 h 2349500"/>
              <a:gd name="connsiteX2" fmla="*/ 603017 w 1047517"/>
              <a:gd name="connsiteY2" fmla="*/ 1244600 h 2349500"/>
              <a:gd name="connsiteX3" fmla="*/ 298217 w 1047517"/>
              <a:gd name="connsiteY3" fmla="*/ 1981200 h 2349500"/>
              <a:gd name="connsiteX4" fmla="*/ 95017 w 1047517"/>
              <a:gd name="connsiteY4" fmla="*/ 2349500 h 2349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517" h="2349500">
                <a:moveTo>
                  <a:pt x="1047517" y="0"/>
                </a:moveTo>
                <a:cubicBezTo>
                  <a:pt x="563858" y="207433"/>
                  <a:pt x="80200" y="414867"/>
                  <a:pt x="6117" y="622300"/>
                </a:cubicBezTo>
                <a:cubicBezTo>
                  <a:pt x="-67966" y="829733"/>
                  <a:pt x="554334" y="1018117"/>
                  <a:pt x="603017" y="1244600"/>
                </a:cubicBezTo>
                <a:cubicBezTo>
                  <a:pt x="651700" y="1471083"/>
                  <a:pt x="382884" y="1797050"/>
                  <a:pt x="298217" y="1981200"/>
                </a:cubicBezTo>
                <a:cubicBezTo>
                  <a:pt x="213550" y="2165350"/>
                  <a:pt x="154283" y="2257425"/>
                  <a:pt x="95017" y="23495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7" name="Freeform: Shape 246">
            <a:extLst>
              <a:ext uri="{FF2B5EF4-FFF2-40B4-BE49-F238E27FC236}">
                <a16:creationId xmlns:a16="http://schemas.microsoft.com/office/drawing/2014/main" id="{76348C8D-625A-461C-A96A-FB70C751B472}"/>
              </a:ext>
            </a:extLst>
          </p:cNvPr>
          <p:cNvSpPr/>
          <p:nvPr/>
        </p:nvSpPr>
        <p:spPr bwMode="auto">
          <a:xfrm>
            <a:off x="2611862" y="391804"/>
            <a:ext cx="1127510" cy="2364096"/>
          </a:xfrm>
          <a:custGeom>
            <a:avLst/>
            <a:gdLst>
              <a:gd name="connsiteX0" fmla="*/ 1071138 w 1127510"/>
              <a:gd name="connsiteY0" fmla="*/ 27296 h 2364096"/>
              <a:gd name="connsiteX1" fmla="*/ 1007638 w 1127510"/>
              <a:gd name="connsiteY1" fmla="*/ 78096 h 2364096"/>
              <a:gd name="connsiteX2" fmla="*/ 4338 w 1127510"/>
              <a:gd name="connsiteY2" fmla="*/ 687696 h 2364096"/>
              <a:gd name="connsiteX3" fmla="*/ 652038 w 1127510"/>
              <a:gd name="connsiteY3" fmla="*/ 1271896 h 2364096"/>
              <a:gd name="connsiteX4" fmla="*/ 855238 w 1127510"/>
              <a:gd name="connsiteY4" fmla="*/ 2046596 h 2364096"/>
              <a:gd name="connsiteX5" fmla="*/ 740938 w 1127510"/>
              <a:gd name="connsiteY5" fmla="*/ 2364096 h 236409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127510" h="2364096">
                <a:moveTo>
                  <a:pt x="1071138" y="27296"/>
                </a:moveTo>
                <a:cubicBezTo>
                  <a:pt x="1128288" y="-2338"/>
                  <a:pt x="1185438" y="-31971"/>
                  <a:pt x="1007638" y="78096"/>
                </a:cubicBezTo>
                <a:cubicBezTo>
                  <a:pt x="829838" y="188163"/>
                  <a:pt x="63605" y="488729"/>
                  <a:pt x="4338" y="687696"/>
                </a:cubicBezTo>
                <a:cubicBezTo>
                  <a:pt x="-54929" y="886663"/>
                  <a:pt x="510221" y="1045413"/>
                  <a:pt x="652038" y="1271896"/>
                </a:cubicBezTo>
                <a:cubicBezTo>
                  <a:pt x="793855" y="1498379"/>
                  <a:pt x="840421" y="1864563"/>
                  <a:pt x="855238" y="2046596"/>
                </a:cubicBezTo>
                <a:cubicBezTo>
                  <a:pt x="870055" y="2228629"/>
                  <a:pt x="805496" y="2296362"/>
                  <a:pt x="740938" y="2364096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49" name="Freeform: Shape 248">
            <a:extLst>
              <a:ext uri="{FF2B5EF4-FFF2-40B4-BE49-F238E27FC236}">
                <a16:creationId xmlns:a16="http://schemas.microsoft.com/office/drawing/2014/main" id="{9EA7CC0C-B111-435B-8F28-F128E5A2B601}"/>
              </a:ext>
            </a:extLst>
          </p:cNvPr>
          <p:cNvSpPr/>
          <p:nvPr/>
        </p:nvSpPr>
        <p:spPr bwMode="auto">
          <a:xfrm>
            <a:off x="3694090" y="450426"/>
            <a:ext cx="1180827" cy="2395470"/>
          </a:xfrm>
          <a:custGeom>
            <a:avLst/>
            <a:gdLst>
              <a:gd name="connsiteX0" fmla="*/ 0 w 1180827"/>
              <a:gd name="connsiteY0" fmla="*/ 0 h 2395470"/>
              <a:gd name="connsiteX1" fmla="*/ 1171978 w 1180827"/>
              <a:gd name="connsiteY1" fmla="*/ 618186 h 2395470"/>
              <a:gd name="connsiteX2" fmla="*/ 553792 w 1180827"/>
              <a:gd name="connsiteY2" fmla="*/ 1236372 h 2395470"/>
              <a:gd name="connsiteX3" fmla="*/ 862885 w 1180827"/>
              <a:gd name="connsiteY3" fmla="*/ 1996225 h 2395470"/>
              <a:gd name="connsiteX4" fmla="*/ 721217 w 1180827"/>
              <a:gd name="connsiteY4" fmla="*/ 2395470 h 23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827" h="2395470">
                <a:moveTo>
                  <a:pt x="0" y="0"/>
                </a:moveTo>
                <a:cubicBezTo>
                  <a:pt x="539839" y="206062"/>
                  <a:pt x="1079679" y="412124"/>
                  <a:pt x="1171978" y="618186"/>
                </a:cubicBezTo>
                <a:cubicBezTo>
                  <a:pt x="1264277" y="824248"/>
                  <a:pt x="605308" y="1006699"/>
                  <a:pt x="553792" y="1236372"/>
                </a:cubicBezTo>
                <a:cubicBezTo>
                  <a:pt x="502277" y="1466045"/>
                  <a:pt x="834981" y="1803042"/>
                  <a:pt x="862885" y="1996225"/>
                </a:cubicBezTo>
                <a:cubicBezTo>
                  <a:pt x="890789" y="2189408"/>
                  <a:pt x="806003" y="2292439"/>
                  <a:pt x="721217" y="239547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1" name="Freeform: Shape 250">
            <a:extLst>
              <a:ext uri="{FF2B5EF4-FFF2-40B4-BE49-F238E27FC236}">
                <a16:creationId xmlns:a16="http://schemas.microsoft.com/office/drawing/2014/main" id="{14F5C700-2625-4360-ACBA-777F99776B8C}"/>
              </a:ext>
            </a:extLst>
          </p:cNvPr>
          <p:cNvSpPr/>
          <p:nvPr/>
        </p:nvSpPr>
        <p:spPr bwMode="auto">
          <a:xfrm>
            <a:off x="3708401" y="443778"/>
            <a:ext cx="1182160" cy="2344670"/>
          </a:xfrm>
          <a:custGeom>
            <a:avLst/>
            <a:gdLst>
              <a:gd name="connsiteX0" fmla="*/ 0 w 1180827"/>
              <a:gd name="connsiteY0" fmla="*/ 0 h 2395470"/>
              <a:gd name="connsiteX1" fmla="*/ 1171978 w 1180827"/>
              <a:gd name="connsiteY1" fmla="*/ 618186 h 2395470"/>
              <a:gd name="connsiteX2" fmla="*/ 553792 w 1180827"/>
              <a:gd name="connsiteY2" fmla="*/ 1236372 h 2395470"/>
              <a:gd name="connsiteX3" fmla="*/ 862885 w 1180827"/>
              <a:gd name="connsiteY3" fmla="*/ 1996225 h 2395470"/>
              <a:gd name="connsiteX4" fmla="*/ 721217 w 1180827"/>
              <a:gd name="connsiteY4" fmla="*/ 2395470 h 2395470"/>
              <a:gd name="connsiteX0" fmla="*/ 0 w 1182160"/>
              <a:gd name="connsiteY0" fmla="*/ 0 h 2395470"/>
              <a:gd name="connsiteX1" fmla="*/ 1171978 w 1182160"/>
              <a:gd name="connsiteY1" fmla="*/ 618186 h 2395470"/>
              <a:gd name="connsiteX2" fmla="*/ 553792 w 1182160"/>
              <a:gd name="connsiteY2" fmla="*/ 1236372 h 2395470"/>
              <a:gd name="connsiteX3" fmla="*/ 278685 w 1182160"/>
              <a:gd name="connsiteY3" fmla="*/ 1932725 h 2395470"/>
              <a:gd name="connsiteX4" fmla="*/ 721217 w 1182160"/>
              <a:gd name="connsiteY4" fmla="*/ 2395470 h 2395470"/>
              <a:gd name="connsiteX0" fmla="*/ 0 w 1182160"/>
              <a:gd name="connsiteY0" fmla="*/ 0 h 2344670"/>
              <a:gd name="connsiteX1" fmla="*/ 1171978 w 1182160"/>
              <a:gd name="connsiteY1" fmla="*/ 618186 h 2344670"/>
              <a:gd name="connsiteX2" fmla="*/ 553792 w 1182160"/>
              <a:gd name="connsiteY2" fmla="*/ 1236372 h 2344670"/>
              <a:gd name="connsiteX3" fmla="*/ 278685 w 1182160"/>
              <a:gd name="connsiteY3" fmla="*/ 1932725 h 2344670"/>
              <a:gd name="connsiteX4" fmla="*/ 175117 w 1182160"/>
              <a:gd name="connsiteY4" fmla="*/ 2344670 h 23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60" h="2344670">
                <a:moveTo>
                  <a:pt x="0" y="0"/>
                </a:moveTo>
                <a:cubicBezTo>
                  <a:pt x="539839" y="206062"/>
                  <a:pt x="1079679" y="412124"/>
                  <a:pt x="1171978" y="618186"/>
                </a:cubicBezTo>
                <a:cubicBezTo>
                  <a:pt x="1264277" y="824248"/>
                  <a:pt x="702674" y="1017282"/>
                  <a:pt x="553792" y="1236372"/>
                </a:cubicBezTo>
                <a:cubicBezTo>
                  <a:pt x="404910" y="1455462"/>
                  <a:pt x="341797" y="1748009"/>
                  <a:pt x="278685" y="1932725"/>
                </a:cubicBezTo>
                <a:cubicBezTo>
                  <a:pt x="215573" y="2117441"/>
                  <a:pt x="259903" y="2241639"/>
                  <a:pt x="175117" y="234467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54" name="Rectangle 253">
            <a:extLst>
              <a:ext uri="{FF2B5EF4-FFF2-40B4-BE49-F238E27FC236}">
                <a16:creationId xmlns:a16="http://schemas.microsoft.com/office/drawing/2014/main" id="{E297D020-DDE2-4C21-A591-4114EBA7518D}"/>
              </a:ext>
            </a:extLst>
          </p:cNvPr>
          <p:cNvSpPr/>
          <p:nvPr/>
        </p:nvSpPr>
        <p:spPr>
          <a:xfrm rot="4117312">
            <a:off x="1425607" y="303586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62" name="Rectangle 261">
            <a:extLst>
              <a:ext uri="{FF2B5EF4-FFF2-40B4-BE49-F238E27FC236}">
                <a16:creationId xmlns:a16="http://schemas.microsoft.com/office/drawing/2014/main" id="{41E93F78-1A29-490C-B0ED-83C5C9D40212}"/>
              </a:ext>
            </a:extLst>
          </p:cNvPr>
          <p:cNvSpPr/>
          <p:nvPr/>
        </p:nvSpPr>
        <p:spPr>
          <a:xfrm rot="4117312">
            <a:off x="1882807" y="3026640"/>
            <a:ext cx="986168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2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63" name="Rectangle 262">
            <a:extLst>
              <a:ext uri="{FF2B5EF4-FFF2-40B4-BE49-F238E27FC236}">
                <a16:creationId xmlns:a16="http://schemas.microsoft.com/office/drawing/2014/main" id="{57A0D710-0672-455C-A3A3-539049568285}"/>
              </a:ext>
            </a:extLst>
          </p:cNvPr>
          <p:cNvSpPr/>
          <p:nvPr/>
        </p:nvSpPr>
        <p:spPr>
          <a:xfrm rot="4117312">
            <a:off x="2369035" y="3017413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3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64" name="Rectangle 263">
            <a:extLst>
              <a:ext uri="{FF2B5EF4-FFF2-40B4-BE49-F238E27FC236}">
                <a16:creationId xmlns:a16="http://schemas.microsoft.com/office/drawing/2014/main" id="{6C58005C-028D-4C54-B92B-CE066429D681}"/>
              </a:ext>
            </a:extLst>
          </p:cNvPr>
          <p:cNvSpPr/>
          <p:nvPr/>
        </p:nvSpPr>
        <p:spPr>
          <a:xfrm rot="4117312">
            <a:off x="2942347" y="3008186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4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65" name="Rectangle 264">
            <a:extLst>
              <a:ext uri="{FF2B5EF4-FFF2-40B4-BE49-F238E27FC236}">
                <a16:creationId xmlns:a16="http://schemas.microsoft.com/office/drawing/2014/main" id="{40CDF2AB-FE2A-4F63-86C8-F1108AE6BEFC}"/>
              </a:ext>
            </a:extLst>
          </p:cNvPr>
          <p:cNvSpPr/>
          <p:nvPr/>
        </p:nvSpPr>
        <p:spPr>
          <a:xfrm rot="4117312">
            <a:off x="3531826" y="2998959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66" name="Rectangle 265">
            <a:extLst>
              <a:ext uri="{FF2B5EF4-FFF2-40B4-BE49-F238E27FC236}">
                <a16:creationId xmlns:a16="http://schemas.microsoft.com/office/drawing/2014/main" id="{6EA98DBA-D194-4DFF-A2A1-14E36DE59C9E}"/>
              </a:ext>
            </a:extLst>
          </p:cNvPr>
          <p:cNvSpPr/>
          <p:nvPr/>
        </p:nvSpPr>
        <p:spPr>
          <a:xfrm rot="4117312">
            <a:off x="4121305" y="298973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67" name="Rectangle 266">
            <a:extLst>
              <a:ext uri="{FF2B5EF4-FFF2-40B4-BE49-F238E27FC236}">
                <a16:creationId xmlns:a16="http://schemas.microsoft.com/office/drawing/2014/main" id="{CB3F8C9D-F5D6-4F4D-9230-B6CE97D8E4A8}"/>
              </a:ext>
            </a:extLst>
          </p:cNvPr>
          <p:cNvSpPr/>
          <p:nvPr/>
        </p:nvSpPr>
        <p:spPr>
          <a:xfrm rot="4117312">
            <a:off x="5001958" y="1886320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7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18" name="Freeform: Shape 17">
            <a:extLst>
              <a:ext uri="{FF2B5EF4-FFF2-40B4-BE49-F238E27FC236}">
                <a16:creationId xmlns:a16="http://schemas.microsoft.com/office/drawing/2014/main" id="{D2C0BF30-9FEA-4D70-A4F5-1B7D2E887275}"/>
              </a:ext>
            </a:extLst>
          </p:cNvPr>
          <p:cNvSpPr/>
          <p:nvPr/>
        </p:nvSpPr>
        <p:spPr bwMode="auto">
          <a:xfrm>
            <a:off x="3657600" y="391886"/>
            <a:ext cx="1190171" cy="667657"/>
          </a:xfrm>
          <a:custGeom>
            <a:avLst/>
            <a:gdLst>
              <a:gd name="connsiteX0" fmla="*/ 0 w 1190171"/>
              <a:gd name="connsiteY0" fmla="*/ 0 h 667657"/>
              <a:gd name="connsiteX1" fmla="*/ 711200 w 1190171"/>
              <a:gd name="connsiteY1" fmla="*/ 304800 h 667657"/>
              <a:gd name="connsiteX2" fmla="*/ 1190171 w 1190171"/>
              <a:gd name="connsiteY2" fmla="*/ 667657 h 667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190171" h="667657">
                <a:moveTo>
                  <a:pt x="0" y="0"/>
                </a:moveTo>
                <a:cubicBezTo>
                  <a:pt x="256419" y="96762"/>
                  <a:pt x="512838" y="193524"/>
                  <a:pt x="711200" y="304800"/>
                </a:cubicBezTo>
                <a:cubicBezTo>
                  <a:pt x="909562" y="416076"/>
                  <a:pt x="1049866" y="541866"/>
                  <a:pt x="1190171" y="667657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1D38895-DAE3-4A37-AC49-5A025E1E8B05}"/>
              </a:ext>
            </a:extLst>
          </p:cNvPr>
          <p:cNvSpPr/>
          <p:nvPr/>
        </p:nvSpPr>
        <p:spPr bwMode="auto">
          <a:xfrm>
            <a:off x="2598057" y="420914"/>
            <a:ext cx="1045029" cy="609600"/>
          </a:xfrm>
          <a:custGeom>
            <a:avLst/>
            <a:gdLst>
              <a:gd name="connsiteX0" fmla="*/ 1045029 w 1045029"/>
              <a:gd name="connsiteY0" fmla="*/ 0 h 609600"/>
              <a:gd name="connsiteX1" fmla="*/ 435429 w 1045029"/>
              <a:gd name="connsiteY1" fmla="*/ 174172 h 609600"/>
              <a:gd name="connsiteX2" fmla="*/ 0 w 1045029"/>
              <a:gd name="connsiteY2" fmla="*/ 609600 h 609600"/>
              <a:gd name="connsiteX0" fmla="*/ 1045029 w 1045029"/>
              <a:gd name="connsiteY0" fmla="*/ 0 h 609600"/>
              <a:gd name="connsiteX1" fmla="*/ 435429 w 1045029"/>
              <a:gd name="connsiteY1" fmla="*/ 246744 h 609600"/>
              <a:gd name="connsiteX2" fmla="*/ 0 w 1045029"/>
              <a:gd name="connsiteY2" fmla="*/ 609600 h 609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45029" h="609600">
                <a:moveTo>
                  <a:pt x="1045029" y="0"/>
                </a:moveTo>
                <a:cubicBezTo>
                  <a:pt x="827315" y="36286"/>
                  <a:pt x="609601" y="145144"/>
                  <a:pt x="435429" y="246744"/>
                </a:cubicBezTo>
                <a:cubicBezTo>
                  <a:pt x="261257" y="348344"/>
                  <a:pt x="130628" y="442686"/>
                  <a:pt x="0" y="609600"/>
                </a:cubicBezTo>
              </a:path>
            </a:pathLst>
          </a:custGeom>
          <a:noFill/>
          <a:ln w="25400" cap="flat" cmpd="sng" algn="ctr">
            <a:solidFill>
              <a:schemeClr val="tx2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268" name="Rectangle 267">
            <a:extLst>
              <a:ext uri="{FF2B5EF4-FFF2-40B4-BE49-F238E27FC236}">
                <a16:creationId xmlns:a16="http://schemas.microsoft.com/office/drawing/2014/main" id="{04A765DE-AF2A-43AC-91B1-11BF067687FA}"/>
              </a:ext>
            </a:extLst>
          </p:cNvPr>
          <p:cNvSpPr/>
          <p:nvPr/>
        </p:nvSpPr>
        <p:spPr>
          <a:xfrm rot="4117312">
            <a:off x="1626826" y="189286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8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69" name="Rectangle 268">
            <a:extLst>
              <a:ext uri="{FF2B5EF4-FFF2-40B4-BE49-F238E27FC236}">
                <a16:creationId xmlns:a16="http://schemas.microsoft.com/office/drawing/2014/main" id="{CB4043E2-FDF2-4D9D-A0BB-98823FA89BFB}"/>
              </a:ext>
            </a:extLst>
          </p:cNvPr>
          <p:cNvSpPr/>
          <p:nvPr/>
        </p:nvSpPr>
        <p:spPr>
          <a:xfrm rot="4117312">
            <a:off x="2846026" y="1892867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9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70" name="Rectangle 269">
            <a:extLst>
              <a:ext uri="{FF2B5EF4-FFF2-40B4-BE49-F238E27FC236}">
                <a16:creationId xmlns:a16="http://schemas.microsoft.com/office/drawing/2014/main" id="{48FCBC2C-4ED6-406D-BE16-01121CCA32BD}"/>
              </a:ext>
            </a:extLst>
          </p:cNvPr>
          <p:cNvSpPr/>
          <p:nvPr/>
        </p:nvSpPr>
        <p:spPr>
          <a:xfrm rot="4117312">
            <a:off x="3736511" y="1892867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10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71" name="Rectangle 270">
            <a:extLst>
              <a:ext uri="{FF2B5EF4-FFF2-40B4-BE49-F238E27FC236}">
                <a16:creationId xmlns:a16="http://schemas.microsoft.com/office/drawing/2014/main" id="{542F4897-01FA-4408-A4E8-B6E88E53D41E}"/>
              </a:ext>
            </a:extLst>
          </p:cNvPr>
          <p:cNvSpPr/>
          <p:nvPr/>
        </p:nvSpPr>
        <p:spPr>
          <a:xfrm rot="4117312">
            <a:off x="3415659" y="654428"/>
            <a:ext cx="7120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72" name="Rectangle 271">
            <a:extLst>
              <a:ext uri="{FF2B5EF4-FFF2-40B4-BE49-F238E27FC236}">
                <a16:creationId xmlns:a16="http://schemas.microsoft.com/office/drawing/2014/main" id="{592D409B-9181-4557-8192-878EE377ED17}"/>
              </a:ext>
            </a:extLst>
          </p:cNvPr>
          <p:cNvSpPr/>
          <p:nvPr/>
        </p:nvSpPr>
        <p:spPr>
          <a:xfrm rot="4117312">
            <a:off x="2063926" y="1469982"/>
            <a:ext cx="108113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11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73" name="Rectangle 272">
            <a:extLst>
              <a:ext uri="{FF2B5EF4-FFF2-40B4-BE49-F238E27FC236}">
                <a16:creationId xmlns:a16="http://schemas.microsoft.com/office/drawing/2014/main" id="{0D6EFBA4-DFCA-4E9E-A0D9-355272369612}"/>
              </a:ext>
            </a:extLst>
          </p:cNvPr>
          <p:cNvSpPr/>
          <p:nvPr/>
        </p:nvSpPr>
        <p:spPr>
          <a:xfrm rot="4117312">
            <a:off x="4456616" y="1511867"/>
            <a:ext cx="1088760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12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89" name="Text Box 21">
            <a:extLst>
              <a:ext uri="{FF2B5EF4-FFF2-40B4-BE49-F238E27FC236}">
                <a16:creationId xmlns:a16="http://schemas.microsoft.com/office/drawing/2014/main" id="{7B54C017-B63A-4665-9791-778E3F8197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2" y="86597"/>
            <a:ext cx="2635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DP Computation: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dirty="0"/>
          </a:p>
        </p:txBody>
      </p:sp>
      <p:sp>
        <p:nvSpPr>
          <p:cNvPr id="90" name="AutoShape 8">
            <a:extLst>
              <a:ext uri="{FF2B5EF4-FFF2-40B4-BE49-F238E27FC236}">
                <a16:creationId xmlns:a16="http://schemas.microsoft.com/office/drawing/2014/main" id="{1472C5EA-E379-4B94-B236-4C0D2E4D90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2" y="100006"/>
            <a:ext cx="2612365" cy="412987"/>
          </a:xfrm>
          <a:prstGeom prst="wedgeRectCallout">
            <a:avLst>
              <a:gd name="adj1" fmla="val -26181"/>
              <a:gd name="adj2" fmla="val 66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295176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 fill="hold"/>
                                        <p:tgtEl>
                                          <p:spTgt spid="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1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9" fill="hold">
                      <p:stCondLst>
                        <p:cond delay="indefinite"/>
                      </p:stCondLst>
                      <p:childTnLst>
                        <p:par>
                          <p:cTn id="170" fill="hold">
                            <p:stCondLst>
                              <p:cond delay="0"/>
                            </p:stCondLst>
                            <p:childTnLst>
                              <p:par>
                                <p:cTn id="17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4" dur="500" fill="hold"/>
                                        <p:tgtEl>
                                          <p:spTgt spid="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4" grpId="0" animBg="1"/>
      <p:bldP spid="14" grpId="1" animBg="1"/>
      <p:bldP spid="15" grpId="0" animBg="1"/>
      <p:bldP spid="15" grpId="1" animBg="1"/>
      <p:bldP spid="243" grpId="0" animBg="1"/>
      <p:bldP spid="243" grpId="1" animBg="1"/>
      <p:bldP spid="244" grpId="0" animBg="1"/>
      <p:bldP spid="244" grpId="1" animBg="1"/>
      <p:bldP spid="245" grpId="0" animBg="1"/>
      <p:bldP spid="245" grpId="1" animBg="1"/>
      <p:bldP spid="246" grpId="0" animBg="1"/>
      <p:bldP spid="246" grpId="1" animBg="1"/>
      <p:bldP spid="247" grpId="0" animBg="1"/>
      <p:bldP spid="247" grpId="1" animBg="1"/>
      <p:bldP spid="249" grpId="0" animBg="1"/>
      <p:bldP spid="251" grpId="0" animBg="1"/>
      <p:bldP spid="251" grpId="1" animBg="1"/>
      <p:bldP spid="254" grpId="0"/>
      <p:bldP spid="254" grpId="1"/>
      <p:bldP spid="262" grpId="0"/>
      <p:bldP spid="262" grpId="1"/>
      <p:bldP spid="263" grpId="0"/>
      <p:bldP spid="263" grpId="1"/>
      <p:bldP spid="264" grpId="0"/>
      <p:bldP spid="264" grpId="1"/>
      <p:bldP spid="265" grpId="0"/>
      <p:bldP spid="265" grpId="1"/>
      <p:bldP spid="266" grpId="0"/>
      <p:bldP spid="266" grpId="1"/>
      <p:bldP spid="267" grpId="0"/>
      <p:bldP spid="267" grpId="1"/>
      <p:bldP spid="18" grpId="0" animBg="1"/>
      <p:bldP spid="18" grpId="1" animBg="1"/>
      <p:bldP spid="19" grpId="0" animBg="1"/>
      <p:bldP spid="19" grpId="1" animBg="1"/>
      <p:bldP spid="268" grpId="0"/>
      <p:bldP spid="268" grpId="1"/>
      <p:bldP spid="269" grpId="0"/>
      <p:bldP spid="269" grpId="1"/>
      <p:bldP spid="270" grpId="0"/>
      <p:bldP spid="270" grpId="1"/>
      <p:bldP spid="271" grpId="0"/>
      <p:bldP spid="272" grpId="0"/>
      <p:bldP spid="272" grpId="1"/>
      <p:bldP spid="273" grpId="0"/>
      <p:bldP spid="273" grpId="1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630099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Shape 35">
            <a:extLst>
              <a:ext uri="{FF2B5EF4-FFF2-40B4-BE49-F238E27FC236}">
                <a16:creationId xmlns:a16="http://schemas.microsoft.com/office/drawing/2014/main" id="{92C9AEF4-CC06-4E1C-893D-82DBA09B98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0" y="644732"/>
            <a:ext cx="2247670" cy="877853"/>
          </a:xfrm>
          <a:prstGeom prst="wedgeRoundRectCallout">
            <a:avLst>
              <a:gd name="adj1" fmla="val 20414"/>
              <a:gd name="adj2" fmla="val 59156"/>
              <a:gd name="adj3" fmla="val 16667"/>
            </a:avLst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 algn="ctr">
              <a:spcBef>
                <a:spcPct val="0"/>
              </a:spcBef>
              <a:buNone/>
            </a:pPr>
            <a:r>
              <a:rPr lang="en-US" altLang="en-US" sz="2400" dirty="0">
                <a:latin typeface="+mj-lt"/>
              </a:rPr>
              <a:t>I really like this proof system</a:t>
            </a: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13DD0D55-215F-45ED-937A-2D79F4631C8C}"/>
              </a:ext>
            </a:extLst>
          </p:cNvPr>
          <p:cNvGrpSpPr/>
          <p:nvPr/>
        </p:nvGrpSpPr>
        <p:grpSpPr>
          <a:xfrm>
            <a:off x="2133600" y="1512723"/>
            <a:ext cx="1579908" cy="1116911"/>
            <a:chOff x="1017770" y="2266950"/>
            <a:chExt cx="1657349" cy="1154847"/>
          </a:xfrm>
        </p:grpSpPr>
        <p:sp>
          <p:nvSpPr>
            <p:cNvPr id="2" name="Left Brace 1">
              <a:extLst>
                <a:ext uri="{FF2B5EF4-FFF2-40B4-BE49-F238E27FC236}">
                  <a16:creationId xmlns:a16="http://schemas.microsoft.com/office/drawing/2014/main" id="{1C2D0EEE-DB65-489C-9003-C0DCBE3804DA}"/>
                </a:ext>
              </a:extLst>
            </p:cNvPr>
            <p:cNvSpPr/>
            <p:nvPr/>
          </p:nvSpPr>
          <p:spPr bwMode="auto">
            <a:xfrm rot="16200000">
              <a:off x="1627370" y="1657350"/>
              <a:ext cx="380999" cy="1600200"/>
            </a:xfrm>
            <a:prstGeom prst="leftBrac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03136E5D-8E8E-4C59-999C-2AC32DDF928D}"/>
                </a:ext>
              </a:extLst>
            </p:cNvPr>
            <p:cNvSpPr/>
            <p:nvPr/>
          </p:nvSpPr>
          <p:spPr>
            <a:xfrm>
              <a:off x="1047750" y="2590800"/>
              <a:ext cx="162736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dirty="0"/>
                <a:t>If these are </a:t>
              </a:r>
            </a:p>
            <a:p>
              <a:pPr algn="ctr"/>
              <a:r>
                <a:rPr lang="en-US" altLang="en-US" sz="2400" dirty="0">
                  <a:solidFill>
                    <a:schemeClr val="tx2"/>
                  </a:solidFill>
                </a:rPr>
                <a:t>ALL</a:t>
              </a:r>
              <a:r>
                <a:rPr lang="en-US" altLang="en-US" sz="2400" dirty="0"/>
                <a:t> true.</a:t>
              </a:r>
              <a:endParaRPr lang="en-US" sz="2400" dirty="0"/>
            </a:p>
          </p:txBody>
        </p:sp>
      </p:grpSp>
      <p:grpSp>
        <p:nvGrpSpPr>
          <p:cNvPr id="5" name="Group 4">
            <a:extLst>
              <a:ext uri="{FF2B5EF4-FFF2-40B4-BE49-F238E27FC236}">
                <a16:creationId xmlns:a16="http://schemas.microsoft.com/office/drawing/2014/main" id="{25426A66-0F4D-419D-BB0E-FFC3E28F7084}"/>
              </a:ext>
            </a:extLst>
          </p:cNvPr>
          <p:cNvGrpSpPr/>
          <p:nvPr/>
        </p:nvGrpSpPr>
        <p:grpSpPr>
          <a:xfrm>
            <a:off x="3893700" y="1532375"/>
            <a:ext cx="2202300" cy="1134625"/>
            <a:chOff x="2871351" y="2286000"/>
            <a:chExt cx="2310249" cy="1173163"/>
          </a:xfrm>
        </p:grpSpPr>
        <p:graphicFrame>
          <p:nvGraphicFramePr>
            <p:cNvPr id="2052" name="Object 4"/>
            <p:cNvGraphicFramePr>
              <a:graphicFrameLocks noChangeAspect="1"/>
            </p:cNvGraphicFramePr>
            <p:nvPr/>
          </p:nvGraphicFramePr>
          <p:xfrm>
            <a:off x="3314700" y="3244850"/>
            <a:ext cx="112713" cy="2143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6405" name="Equation" r:id="rId4" imgW="114151" imgH="215619" progId="Equation.3">
                    <p:embed/>
                  </p:oleObj>
                </mc:Choice>
                <mc:Fallback>
                  <p:oleObj name="Equation" r:id="rId4" imgW="114151" imgH="215619" progId="Equation.3">
                    <p:embed/>
                    <p:pic>
                      <p:nvPicPr>
                        <p:cNvPr id="2052" name="Object 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314700" y="3244850"/>
                          <a:ext cx="112713" cy="2143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" name="Left Brace 6">
              <a:extLst>
                <a:ext uri="{FF2B5EF4-FFF2-40B4-BE49-F238E27FC236}">
                  <a16:creationId xmlns:a16="http://schemas.microsoft.com/office/drawing/2014/main" id="{3A9D776C-A8D8-4817-BF2D-2C25DBB79ED8}"/>
                </a:ext>
              </a:extLst>
            </p:cNvPr>
            <p:cNvSpPr/>
            <p:nvPr/>
          </p:nvSpPr>
          <p:spPr bwMode="auto">
            <a:xfrm rot="16200000">
              <a:off x="3752851" y="1676400"/>
              <a:ext cx="380999" cy="1600200"/>
            </a:xfrm>
            <a:prstGeom prst="leftBrace">
              <a:avLst/>
            </a:prstGeom>
            <a:noFill/>
            <a:ln w="12700" cap="flat" cmpd="sng" algn="ctr">
              <a:solidFill>
                <a:schemeClr val="tx2"/>
              </a:solidFill>
              <a:prstDash val="solid"/>
              <a:round/>
              <a:headEnd type="none" w="med" len="med"/>
              <a:tailEnd type="none"/>
            </a:ln>
            <a:effectLst/>
          </p:spPr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80C7329F-DF20-4301-BF67-96F0019F01E6}"/>
                </a:ext>
              </a:extLst>
            </p:cNvPr>
            <p:cNvSpPr/>
            <p:nvPr/>
          </p:nvSpPr>
          <p:spPr>
            <a:xfrm>
              <a:off x="2871351" y="2590800"/>
              <a:ext cx="2310249" cy="83099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en-US" altLang="en-US" sz="2400" dirty="0"/>
                <a:t>Then </a:t>
              </a:r>
              <a:r>
                <a:rPr lang="en-US" altLang="en-US" sz="2400" dirty="0">
                  <a:solidFill>
                    <a:schemeClr val="tx2"/>
                  </a:solidFill>
                </a:rPr>
                <a:t>SOME</a:t>
              </a:r>
              <a:r>
                <a:rPr lang="en-US" altLang="en-US" sz="2400" dirty="0"/>
                <a:t> </a:t>
              </a:r>
            </a:p>
            <a:p>
              <a:pPr algn="ctr"/>
              <a:r>
                <a:rPr lang="en-US" altLang="en-US" sz="2400" dirty="0"/>
                <a:t>of  these are true.</a:t>
              </a:r>
              <a:endParaRPr lang="en-US" sz="2400" dirty="0"/>
            </a:p>
          </p:txBody>
        </p:sp>
      </p:grpSp>
      <p:sp>
        <p:nvSpPr>
          <p:cNvPr id="9" name="Rectangle 2">
            <a:extLst>
              <a:ext uri="{FF2B5EF4-FFF2-40B4-BE49-F238E27FC236}">
                <a16:creationId xmlns:a16="http://schemas.microsoft.com/office/drawing/2014/main" id="{34189D19-115D-4D0B-B4F3-E506FD4FBA9C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-76200"/>
            <a:ext cx="7391400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lvl="0" eaLnBrk="1" hangingPunct="1">
              <a:defRPr/>
            </a:pPr>
            <a:r>
              <a:rPr lang="en-US" altLang="en-US" sz="4000" dirty="0"/>
              <a:t>Predicate Sequent Calculus LK</a:t>
            </a:r>
            <a:endParaRPr kumimoji="0" lang="en-US" altLang="en-US" sz="4000" b="0" i="0" u="none" strike="noStrike" kern="0" cap="none" spc="0" normalizeH="0" baseline="0" noProof="0" dirty="0">
              <a:ln>
                <a:noFill/>
              </a:ln>
              <a:solidFill>
                <a:srgbClr val="FFFF00"/>
              </a:solidFill>
              <a:effectLst/>
              <a:uLnTx/>
              <a:uFillTx/>
              <a:latin typeface="Times New Roman"/>
              <a:ea typeface="+mj-ea"/>
              <a:cs typeface="+mj-cs"/>
            </a:endParaRPr>
          </a:p>
        </p:txBody>
      </p:sp>
      <p:sp>
        <p:nvSpPr>
          <p:cNvPr id="10" name="AutoShape 35">
            <a:extLst>
              <a:ext uri="{FF2B5EF4-FFF2-40B4-BE49-F238E27FC236}">
                <a16:creationId xmlns:a16="http://schemas.microsoft.com/office/drawing/2014/main" id="{7CA5132A-EF71-49E1-BF63-A2A0AB3DE2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00200" y="614571"/>
            <a:ext cx="4953000" cy="2585829"/>
          </a:xfrm>
          <a:prstGeom prst="wedgeRoundRectCallout">
            <a:avLst>
              <a:gd name="adj1" fmla="val 56117"/>
              <a:gd name="adj2" fmla="val 24420"/>
              <a:gd name="adj3" fmla="val 16667"/>
            </a:avLst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2400" dirty="0">
                <a:latin typeface="+mj-lt"/>
              </a:rPr>
              <a:t>Each line of the proof is a “sequent”: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en-US" sz="2400" dirty="0">
                <a:solidFill>
                  <a:schemeClr val="tx2"/>
                </a:solidFill>
                <a:latin typeface="+mj-lt"/>
              </a:rPr>
              <a:t>    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baseline="-25000" dirty="0">
                <a:solidFill>
                  <a:schemeClr val="accent1"/>
                </a:solidFill>
                <a:latin typeface="+mj-lt"/>
              </a:rPr>
              <a:t>1</a:t>
            </a:r>
            <a:r>
              <a:rPr lang="en-US" altLang="en-US" sz="2400" dirty="0">
                <a:solidFill>
                  <a:schemeClr val="accent1"/>
                </a:solidFill>
                <a:latin typeface="+mj-lt"/>
              </a:rPr>
              <a:t>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accent1"/>
                </a:solidFill>
                <a:sym typeface="Symbol" panose="05050102010706020507" pitchFamily="18" charset="2"/>
              </a:rPr>
              <a:t>...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US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chemeClr val="accent1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α</a:t>
            </a:r>
            <a:r>
              <a:rPr lang="en-US" altLang="en-US" sz="2400" baseline="-25000" dirty="0">
                <a:solidFill>
                  <a:schemeClr val="accent1"/>
                </a:solidFill>
              </a:rPr>
              <a:t>k</a:t>
            </a:r>
            <a:r>
              <a:rPr lang="en-US" altLang="en-US" sz="2400" dirty="0">
                <a:solidFill>
                  <a:schemeClr val="accent1"/>
                </a:solidFill>
              </a:rPr>
              <a:t>  </a:t>
            </a:r>
            <a:r>
              <a:rPr lang="el-GR" altLang="en-US" sz="2400" dirty="0">
                <a:cs typeface="Times New Roman" panose="02020603050405020304" pitchFamily="18" charset="0"/>
                <a:sym typeface="Symbol" panose="05050102010706020507" pitchFamily="18" charset="2"/>
              </a:rPr>
              <a:t></a:t>
            </a:r>
            <a:r>
              <a:rPr lang="en-US" altLang="en-US" sz="2400" dirty="0">
                <a:solidFill>
                  <a:srgbClr val="FF00FF"/>
                </a:solidFill>
              </a:rPr>
              <a:t> 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baseline="-25000" dirty="0">
                <a:solidFill>
                  <a:schemeClr val="accent2"/>
                </a:solidFill>
              </a:rPr>
              <a:t>1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n-US" altLang="en-US" sz="2400" dirty="0">
                <a:solidFill>
                  <a:schemeClr val="accent2"/>
                </a:solidFill>
                <a:sym typeface="Symbol" panose="05050102010706020507" pitchFamily="18" charset="2"/>
              </a:rPr>
              <a:t>...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chemeClr val="accent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β</a:t>
            </a:r>
            <a:r>
              <a:rPr lang="en-US" altLang="en-US" sz="2400" i="1" baseline="-25000" dirty="0">
                <a:solidFill>
                  <a:schemeClr val="accent2"/>
                </a:solidFill>
                <a:sym typeface="Symbol" panose="05050102010706020507" pitchFamily="18" charset="2"/>
              </a:rPr>
              <a:t>l</a:t>
            </a:r>
            <a:r>
              <a:rPr lang="en-US" altLang="en-US" sz="2400" dirty="0">
                <a:solidFill>
                  <a:schemeClr val="accent2"/>
                </a:solidFill>
              </a:rPr>
              <a:t> </a:t>
            </a:r>
          </a:p>
          <a:p>
            <a:pPr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pPr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</a:endParaRPr>
          </a:p>
          <a:p>
            <a:pPr lvl="0"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  <a:latin typeface="+mj-lt"/>
            </a:endParaRPr>
          </a:p>
          <a:p>
            <a:pPr lvl="0">
              <a:spcBef>
                <a:spcPct val="0"/>
              </a:spcBef>
              <a:buNone/>
            </a:pP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778D1357-E098-4020-A68E-E47E93E67765}"/>
              </a:ext>
            </a:extLst>
          </p:cNvPr>
          <p:cNvGrpSpPr/>
          <p:nvPr/>
        </p:nvGrpSpPr>
        <p:grpSpPr>
          <a:xfrm>
            <a:off x="2412297" y="1546054"/>
            <a:ext cx="3072677" cy="1344010"/>
            <a:chOff x="2412297" y="2308054"/>
            <a:chExt cx="3072677" cy="1344010"/>
          </a:xfrm>
        </p:grpSpPr>
        <p:cxnSp>
          <p:nvCxnSpPr>
            <p:cNvPr id="11" name="Straight Arrow Connector 10">
              <a:extLst>
                <a:ext uri="{FF2B5EF4-FFF2-40B4-BE49-F238E27FC236}">
                  <a16:creationId xmlns:a16="http://schemas.microsoft.com/office/drawing/2014/main" id="{E4570791-2752-41EB-AA00-574EB210A78B}"/>
                </a:ext>
              </a:extLst>
            </p:cNvPr>
            <p:cNvCxnSpPr>
              <a:cxnSpLocks/>
            </p:cNvCxnSpPr>
            <p:nvPr/>
          </p:nvCxnSpPr>
          <p:spPr bwMode="auto">
            <a:xfrm flipH="1" flipV="1">
              <a:off x="2412297" y="2308054"/>
              <a:ext cx="624772" cy="134401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315E5DE8-D492-45D5-86B1-F0FB2874B3DF}"/>
                </a:ext>
              </a:extLst>
            </p:cNvPr>
            <p:cNvCxnSpPr>
              <a:cxnSpLocks/>
            </p:cNvCxnSpPr>
            <p:nvPr/>
          </p:nvCxnSpPr>
          <p:spPr bwMode="auto">
            <a:xfrm flipV="1">
              <a:off x="5286194" y="2308054"/>
              <a:ext cx="198780" cy="1344010"/>
            </a:xfrm>
            <a:prstGeom prst="straightConnector1">
              <a:avLst/>
            </a:prstGeom>
            <a:noFill/>
            <a:ln w="25400" cap="flat" cmpd="sng" algn="ctr">
              <a:solidFill>
                <a:srgbClr val="FFFF00"/>
              </a:solidFill>
              <a:prstDash val="solid"/>
              <a:round/>
              <a:headEnd type="none" w="med" len="med"/>
              <a:tailEnd type="triangle"/>
            </a:ln>
            <a:effectLst/>
          </p:spPr>
        </p:cxnSp>
      </p:grpSp>
      <p:pic>
        <p:nvPicPr>
          <p:cNvPr id="26" name="Picture 3" descr="Department of Computer Science">
            <a:extLst>
              <a:ext uri="{FF2B5EF4-FFF2-40B4-BE49-F238E27FC236}">
                <a16:creationId xmlns:a16="http://schemas.microsoft.com/office/drawing/2014/main" id="{C0D37A0F-1C4D-447C-9B7A-51263D04B96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233" t="4571" r="12000"/>
          <a:stretch/>
        </p:blipFill>
        <p:spPr bwMode="auto">
          <a:xfrm>
            <a:off x="8013850" y="2209800"/>
            <a:ext cx="1053950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Rectangle 40">
            <a:extLst>
              <a:ext uri="{FF2B5EF4-FFF2-40B4-BE49-F238E27FC236}">
                <a16:creationId xmlns:a16="http://schemas.microsoft.com/office/drawing/2014/main" id="{72E10FDB-825F-44BD-8FF5-F916DEBE2020}"/>
              </a:ext>
            </a:extLst>
          </p:cNvPr>
          <p:cNvSpPr/>
          <p:nvPr/>
        </p:nvSpPr>
        <p:spPr>
          <a:xfrm>
            <a:off x="2611655" y="2733764"/>
            <a:ext cx="310694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/>
              <a:t>Some 1</a:t>
            </a:r>
            <a:r>
              <a:rPr lang="en-US" sz="2400" baseline="30000" dirty="0"/>
              <a:t>st</a:t>
            </a:r>
            <a:r>
              <a:rPr lang="en-US" sz="2400" dirty="0"/>
              <a:t> order formula.</a:t>
            </a:r>
          </a:p>
        </p:txBody>
      </p:sp>
      <p:pic>
        <p:nvPicPr>
          <p:cNvPr id="37" name="Picture 36">
            <a:extLst>
              <a:ext uri="{FF2B5EF4-FFF2-40B4-BE49-F238E27FC236}">
                <a16:creationId xmlns:a16="http://schemas.microsoft.com/office/drawing/2014/main" id="{7A2BB5A1-77BF-4E29-9DFD-4AFFE8204770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597822" y="4038600"/>
            <a:ext cx="4477491" cy="2780757"/>
          </a:xfrm>
          <a:prstGeom prst="rect">
            <a:avLst/>
          </a:prstGeom>
        </p:spPr>
      </p:pic>
      <p:sp>
        <p:nvSpPr>
          <p:cNvPr id="39" name="AutoShape 35">
            <a:extLst>
              <a:ext uri="{FF2B5EF4-FFF2-40B4-BE49-F238E27FC236}">
                <a16:creationId xmlns:a16="http://schemas.microsoft.com/office/drawing/2014/main" id="{0D1CDF8A-D289-4830-84C2-7DBCD7C64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5859" y="3295665"/>
            <a:ext cx="3106941" cy="514335"/>
          </a:xfrm>
          <a:prstGeom prst="wedgeRoundRectCallout">
            <a:avLst>
              <a:gd name="adj1" fmla="val 56200"/>
              <a:gd name="adj2" fmla="val -32967"/>
              <a:gd name="adj3" fmla="val 16667"/>
            </a:avLst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2400" dirty="0">
                <a:latin typeface="+mj-lt"/>
              </a:rPr>
              <a:t>A proof looks like this.</a:t>
            </a: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  <p:sp>
        <p:nvSpPr>
          <p:cNvPr id="42" name="AutoShape 35">
            <a:extLst>
              <a:ext uri="{FF2B5EF4-FFF2-40B4-BE49-F238E27FC236}">
                <a16:creationId xmlns:a16="http://schemas.microsoft.com/office/drawing/2014/main" id="{8DBF91DF-C2BF-4F4C-9EA3-6F88B1C5ED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0" y="5257800"/>
            <a:ext cx="3390557" cy="1230848"/>
          </a:xfrm>
          <a:prstGeom prst="wedgeRoundRectCallout">
            <a:avLst>
              <a:gd name="adj1" fmla="val 56200"/>
              <a:gd name="adj2" fmla="val -32967"/>
              <a:gd name="adj3" fmla="val 16667"/>
            </a:avLst>
          </a:prstGeom>
          <a:noFill/>
          <a:ln w="22225">
            <a:solidFill>
              <a:srgbClr val="92D05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lvl="0">
              <a:spcBef>
                <a:spcPct val="0"/>
              </a:spcBef>
              <a:buNone/>
            </a:pPr>
            <a:r>
              <a:rPr lang="en-US" altLang="en-US" sz="2400" dirty="0">
                <a:latin typeface="+mj-lt"/>
              </a:rPr>
              <a:t>The proof system has 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en-US" sz="2400" dirty="0">
                <a:latin typeface="+mj-lt"/>
              </a:rPr>
              <a:t>  a left and right rule </a:t>
            </a:r>
          </a:p>
          <a:p>
            <a:pPr lvl="0">
              <a:spcBef>
                <a:spcPct val="0"/>
              </a:spcBef>
              <a:buNone/>
            </a:pPr>
            <a:r>
              <a:rPr lang="en-US" altLang="en-US" sz="2400" dirty="0">
                <a:latin typeface="+mj-lt"/>
              </a:rPr>
              <a:t>  for each of  </a:t>
            </a:r>
            <a:r>
              <a:rPr lang="el-GR" altLang="en-US" sz="2400" dirty="0" smtClean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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</a:t>
            </a:r>
            <a:r>
              <a:rPr lang="en-CA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</a:t>
            </a: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  </a:t>
            </a:r>
            <a:r>
              <a:rPr lang="en-US" altLang="en-US" sz="2400" dirty="0">
                <a:latin typeface="Symbol" pitchFamily="18" charset="2"/>
              </a:rPr>
              <a:t>"</a:t>
            </a:r>
            <a:r>
              <a:rPr lang="en-US" altLang="en-US" sz="2400" dirty="0"/>
              <a:t> </a:t>
            </a:r>
            <a:r>
              <a:rPr lang="en-US" altLang="en-US" sz="2400" dirty="0">
                <a:latin typeface="Symbol" pitchFamily="18" charset="2"/>
              </a:rPr>
              <a:t> $.</a:t>
            </a:r>
            <a:endParaRPr lang="en-US" altLang="en-US" sz="2400" dirty="0">
              <a:solidFill>
                <a:schemeClr val="tx2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127174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9" grpId="0"/>
      <p:bldP spid="10" grpId="0" animBg="1"/>
      <p:bldP spid="41" grpId="0"/>
      <p:bldP spid="39" grpId="0" animBg="1"/>
      <p:bldP spid="42" grpId="0" animBg="1"/>
    </p:bld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60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85542A6-F580-4057-A9A2-5085E7E25E5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397AC22-EFA4-4758-8F22-2E9131D67B5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6287" y="909295"/>
            <a:ext cx="7591425" cy="3438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903842"/>
      </p:ext>
    </p:extLst>
  </p:cSld>
  <p:clrMapOvr>
    <a:masterClrMapping/>
  </p:clrMapOvr>
  <p:transition/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83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85542A6-F580-4057-A9A2-5085E7E25E5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726EB7D-2F63-4713-860E-9556FEAFC3D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5131" y="856456"/>
            <a:ext cx="746760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24166"/>
      </p:ext>
    </p:extLst>
  </p:cSld>
  <p:clrMapOvr>
    <a:masterClrMapping/>
  </p:clrMapOvr>
  <p:transition/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07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85542A6-F580-4057-A9A2-5085E7E25E5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661D814-7976-4CFC-AECC-A411DE1295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490662" y="685800"/>
            <a:ext cx="6162675" cy="2876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838194"/>
      </p:ext>
    </p:extLst>
  </p:cSld>
  <p:clrMapOvr>
    <a:masterClrMapping/>
  </p:clrMapOvr>
  <p:transition/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52" name="Object 4"/>
          <p:cNvGraphicFramePr>
            <a:graphicFrameLocks noChangeAspect="1"/>
          </p:cNvGraphicFramePr>
          <p:nvPr/>
        </p:nvGraphicFramePr>
        <p:xfrm>
          <a:off x="4514850" y="3321050"/>
          <a:ext cx="112713" cy="214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31" name="Equation" r:id="rId4" imgW="114151" imgH="215619" progId="Equation.3">
                  <p:embed/>
                </p:oleObj>
              </mc:Choice>
              <mc:Fallback>
                <p:oleObj name="Equation" r:id="rId4" imgW="114151" imgH="215619" progId="Equation.3">
                  <p:embed/>
                  <p:pic>
                    <p:nvPicPr>
                      <p:cNvPr id="2052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1050"/>
                        <a:ext cx="112713" cy="214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tangle 2">
            <a:extLst>
              <a:ext uri="{FF2B5EF4-FFF2-40B4-BE49-F238E27FC236}">
                <a16:creationId xmlns:a16="http://schemas.microsoft.com/office/drawing/2014/main" id="{985542A6-F580-4057-A9A2-5085E7E25E56}"/>
              </a:ext>
            </a:extLst>
          </p:cNvPr>
          <p:cNvSpPr txBox="1">
            <a:spLocks noChangeArrowheads="1"/>
          </p:cNvSpPr>
          <p:nvPr/>
        </p:nvSpPr>
        <p:spPr>
          <a:xfrm>
            <a:off x="2133600" y="-76200"/>
            <a:ext cx="4870663" cy="787742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0" i="0" u="none" strike="noStrike" kern="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Times New Roman"/>
                <a:ea typeface="+mj-ea"/>
                <a:cs typeface="+mj-cs"/>
              </a:rPr>
              <a:t>Examples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91D1FCB-9E90-4009-BD5B-5AAEA884EC4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1059873"/>
            <a:ext cx="9130632" cy="4731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0498784"/>
      </p:ext>
    </p:extLst>
  </p:cSld>
  <p:clrMapOvr>
    <a:masterClrMapping/>
  </p:clrMapOvr>
  <p:transition/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Title 1"/>
          <p:cNvSpPr>
            <a:spLocks noGrp="1"/>
          </p:cNvSpPr>
          <p:nvPr>
            <p:ph type="title" idx="4294967295"/>
          </p:nvPr>
        </p:nvSpPr>
        <p:spPr>
          <a:xfrm>
            <a:off x="685800" y="1981200"/>
            <a:ext cx="7772400" cy="1143000"/>
          </a:xfrm>
        </p:spPr>
        <p:txBody>
          <a:bodyPr/>
          <a:lstStyle/>
          <a:p>
            <a:r>
              <a:rPr lang="en-CA" altLang="en-US"/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413796393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>
            <a:extLst>
              <a:ext uri="{FF2B5EF4-FFF2-40B4-BE49-F238E27FC236}">
                <a16:creationId xmlns:a16="http://schemas.microsoft.com/office/drawing/2014/main" id="{B3D1E8A0-E3DC-4BF5-9A79-6D7DD0BFC6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0600" y="2882923"/>
            <a:ext cx="6410325" cy="542925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B0DCDF00-9414-4DFD-B867-ECA33324B37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43000" y="3581400"/>
            <a:ext cx="6238875" cy="571500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D25CC96C-F164-41CF-A195-19EB61A5915E}"/>
              </a:ext>
            </a:extLst>
          </p:cNvPr>
          <p:cNvGrpSpPr/>
          <p:nvPr/>
        </p:nvGrpSpPr>
        <p:grpSpPr>
          <a:xfrm>
            <a:off x="6260951" y="607414"/>
            <a:ext cx="2631519" cy="1585543"/>
            <a:chOff x="372897" y="1175987"/>
            <a:chExt cx="2876550" cy="185737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9FC5A124-A4C4-4E71-AABF-BC77A5EDE9C9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72897" y="1175987"/>
              <a:ext cx="2876550" cy="1857375"/>
            </a:xfrm>
            <a:prstGeom prst="rect">
              <a:avLst/>
            </a:prstGeom>
          </p:spPr>
        </p:pic>
        <p:pic>
          <p:nvPicPr>
            <p:cNvPr id="6" name="Picture 2" descr="Image result for George Tourlakis &lt;gt@cse.yorku.ca&gt;">
              <a:extLst>
                <a:ext uri="{FF2B5EF4-FFF2-40B4-BE49-F238E27FC236}">
                  <a16:creationId xmlns:a16="http://schemas.microsoft.com/office/drawing/2014/main" id="{76DA9856-C825-4A3F-8F83-A166DC167191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7161" t="5382" r="35645" b="37154"/>
            <a:stretch/>
          </p:blipFill>
          <p:spPr bwMode="auto">
            <a:xfrm>
              <a:off x="1870180" y="1783665"/>
              <a:ext cx="568220" cy="8000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68363233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76200" y="2234886"/>
            <a:ext cx="6629400" cy="4453236"/>
            <a:chOff x="1600200" y="2286000"/>
            <a:chExt cx="6629400" cy="445323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600200" y="2286000"/>
              <a:ext cx="6629400" cy="4310818"/>
            </a:xfrm>
            <a:prstGeom prst="rect">
              <a:avLst/>
            </a:prstGeom>
          </p:spPr>
        </p:pic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600200" y="6126401"/>
              <a:ext cx="6629400" cy="612835"/>
            </a:xfrm>
            <a:prstGeom prst="rect">
              <a:avLst/>
            </a:prstGeom>
          </p:spPr>
        </p:pic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31AB5969-686D-4CA6-9340-7B8E2351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4" y="679828"/>
            <a:ext cx="2590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989623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472DD6-D934-4B35-92F0-873C2174DDBF}"/>
              </a:ext>
            </a:extLst>
          </p:cNvPr>
          <p:cNvGrpSpPr/>
          <p:nvPr/>
        </p:nvGrpSpPr>
        <p:grpSpPr>
          <a:xfrm>
            <a:off x="2961584" y="679828"/>
            <a:ext cx="6262687" cy="3805980"/>
            <a:chOff x="1890712" y="2852737"/>
            <a:chExt cx="5362575" cy="29314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8F7D99-F134-496A-B9BD-10D984FC6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0712" y="2852737"/>
              <a:ext cx="5362575" cy="1152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0CD42C-E2DD-45F6-AAB3-522397405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4588" y="3955378"/>
              <a:ext cx="5286375" cy="1828800"/>
            </a:xfrm>
            <a:prstGeom prst="rect">
              <a:avLst/>
            </a:prstGeom>
          </p:spPr>
        </p:pic>
      </p:grpSp>
      <p:sp>
        <p:nvSpPr>
          <p:cNvPr id="70" name="AutoShape 35">
            <a:extLst>
              <a:ext uri="{FF2B5EF4-FFF2-40B4-BE49-F238E27FC236}">
                <a16:creationId xmlns:a16="http://schemas.microsoft.com/office/drawing/2014/main" id="{FCD21FE3-BD1D-4DCF-BDE5-4320C954DC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38400" y="4656415"/>
            <a:ext cx="3886200" cy="1947585"/>
          </a:xfrm>
          <a:prstGeom prst="wedgeRoundRectCallout">
            <a:avLst>
              <a:gd name="adj1" fmla="val 55053"/>
              <a:gd name="adj2" fmla="val -8472"/>
              <a:gd name="adj3" fmla="val 16667"/>
            </a:avLst>
          </a:prstGeom>
          <a:noFill/>
          <a:ln w="22225">
            <a:solidFill>
              <a:schemeClr val="hlink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If this has a proof 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then this does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     then this does …</a:t>
            </a:r>
          </a:p>
          <a:p>
            <a:pPr algn="ctr" eaLnBrk="1" hangingPunct="1">
              <a:spcBef>
                <a:spcPct val="0"/>
              </a:spcBef>
              <a:buNone/>
            </a:pPr>
            <a:r>
              <a:rPr lang="en-US" altLang="en-US" sz="2800" dirty="0"/>
              <a:t>Just give me a proof.</a:t>
            </a:r>
            <a:endParaRPr lang="en-US" altLang="en-US" sz="2800" i="0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1AB5969-686D-4CA6-9340-7B8E2351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4" y="679828"/>
            <a:ext cx="2590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67941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7" name="Group 236">
            <a:extLst>
              <a:ext uri="{FF2B5EF4-FFF2-40B4-BE49-F238E27FC236}">
                <a16:creationId xmlns:a16="http://schemas.microsoft.com/office/drawing/2014/main" id="{61FE6F20-A552-461B-84E0-0E1A36999F37}"/>
              </a:ext>
            </a:extLst>
          </p:cNvPr>
          <p:cNvGrpSpPr/>
          <p:nvPr/>
        </p:nvGrpSpPr>
        <p:grpSpPr>
          <a:xfrm>
            <a:off x="4109269" y="504740"/>
            <a:ext cx="1154919" cy="1257993"/>
            <a:chOff x="4109269" y="504740"/>
            <a:chExt cx="1154919" cy="1257993"/>
          </a:xfrm>
        </p:grpSpPr>
        <p:grpSp>
          <p:nvGrpSpPr>
            <p:cNvPr id="238" name="Group 237">
              <a:extLst>
                <a:ext uri="{FF2B5EF4-FFF2-40B4-BE49-F238E27FC236}">
                  <a16:creationId xmlns:a16="http://schemas.microsoft.com/office/drawing/2014/main" id="{D2092C69-C071-4D1C-BFB0-DB71BA82726D}"/>
                </a:ext>
              </a:extLst>
            </p:cNvPr>
            <p:cNvGrpSpPr/>
            <p:nvPr/>
          </p:nvGrpSpPr>
          <p:grpSpPr>
            <a:xfrm>
              <a:off x="4109269" y="1165082"/>
              <a:ext cx="685712" cy="597651"/>
              <a:chOff x="4947469" y="4698942"/>
              <a:chExt cx="685712" cy="597651"/>
            </a:xfrm>
          </p:grpSpPr>
          <p:sp>
            <p:nvSpPr>
              <p:cNvPr id="241" name="Oval 23">
                <a:extLst>
                  <a:ext uri="{FF2B5EF4-FFF2-40B4-BE49-F238E27FC236}">
                    <a16:creationId xmlns:a16="http://schemas.microsoft.com/office/drawing/2014/main" id="{5832241D-EECE-4202-9114-5DAA55EB73D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4947469" y="5055524"/>
                <a:ext cx="281800" cy="241069"/>
              </a:xfrm>
              <a:prstGeom prst="ellipse">
                <a:avLst/>
              </a:prstGeom>
              <a:solidFill>
                <a:srgbClr val="FFC000"/>
              </a:solidFill>
              <a:ln w="19050">
                <a:solidFill>
                  <a:schemeClr val="accent2"/>
                </a:solidFill>
                <a:round/>
                <a:headEnd/>
                <a:tailEnd/>
              </a:ln>
            </p:spPr>
            <p:txBody>
              <a:bodyPr wrap="none" anchor="ctr"/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ctr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altLang="en-US" sz="14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endParaRPr>
              </a:p>
            </p:txBody>
          </p:sp>
          <p:cxnSp>
            <p:nvCxnSpPr>
              <p:cNvPr id="254" name="AutoShape 28">
                <a:extLst>
                  <a:ext uri="{FF2B5EF4-FFF2-40B4-BE49-F238E27FC236}">
                    <a16:creationId xmlns:a16="http://schemas.microsoft.com/office/drawing/2014/main" id="{737C4228-DF08-48FA-84C9-5D223FADFFCA}"/>
                  </a:ext>
                </a:extLst>
              </p:cNvPr>
              <p:cNvCxnSpPr>
                <a:cxnSpLocks noChangeShapeType="1"/>
                <a:endCxn id="241" idx="0"/>
              </p:cNvCxnSpPr>
              <p:nvPr/>
            </p:nvCxnSpPr>
            <p:spPr bwMode="auto">
              <a:xfrm flipH="1">
                <a:off x="5088369" y="4698942"/>
                <a:ext cx="544812" cy="351559"/>
              </a:xfrm>
              <a:prstGeom prst="straightConnector1">
                <a:avLst/>
              </a:prstGeom>
              <a:noFill/>
              <a:ln w="38100">
                <a:solidFill>
                  <a:schemeClr val="accent2"/>
                </a:solidFill>
                <a:round/>
                <a:headEnd/>
                <a:tailEnd type="triangle" w="med" len="med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</p:cxnSp>
        </p:grpSp>
        <p:sp>
          <p:nvSpPr>
            <p:cNvPr id="239" name="Rectangle 41">
              <a:extLst>
                <a:ext uri="{FF2B5EF4-FFF2-40B4-BE49-F238E27FC236}">
                  <a16:creationId xmlns:a16="http://schemas.microsoft.com/office/drawing/2014/main" id="{62BBBF57-A9BC-4427-BC83-C226195DE5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0600" y="504740"/>
              <a:ext cx="463588" cy="5232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lang="en-US" altLang="en-US" sz="2800" i="1" baseline="-25000" dirty="0">
                  <a:solidFill>
                    <a:srgbClr val="FFC000"/>
                  </a:solidFill>
                </a:rPr>
                <a:t>5</a:t>
              </a:r>
              <a:endParaRPr kumimoji="0" lang="en-US" altLang="en-US" sz="2800" b="0" i="1" u="none" strike="noStrike" kern="1200" cap="none" spc="0" normalizeH="0" baseline="-25000" noProof="0" dirty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</a:endParaRPr>
            </a:p>
          </p:txBody>
        </p:sp>
        <p:sp>
          <p:nvSpPr>
            <p:cNvPr id="240" name="Text Box 42">
              <a:extLst>
                <a:ext uri="{FF2B5EF4-FFF2-40B4-BE49-F238E27FC236}">
                  <a16:creationId xmlns:a16="http://schemas.microsoft.com/office/drawing/2014/main" id="{F5546FB4-9FB6-446C-ACD2-D3382E14A0D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276725" y="1052428"/>
              <a:ext cx="327025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F</a:t>
              </a:r>
            </a:p>
          </p:txBody>
        </p:sp>
      </p:grpSp>
      <p:grpSp>
        <p:nvGrpSpPr>
          <p:cNvPr id="128" name="Group 127">
            <a:extLst>
              <a:ext uri="{FF2B5EF4-FFF2-40B4-BE49-F238E27FC236}">
                <a16:creationId xmlns:a16="http://schemas.microsoft.com/office/drawing/2014/main" id="{9B34AE81-B16D-45BB-BAE7-79074C505386}"/>
              </a:ext>
            </a:extLst>
          </p:cNvPr>
          <p:cNvGrpSpPr/>
          <p:nvPr/>
        </p:nvGrpSpPr>
        <p:grpSpPr>
          <a:xfrm>
            <a:off x="3727450" y="1114340"/>
            <a:ext cx="950913" cy="1381997"/>
            <a:chOff x="3727450" y="1114340"/>
            <a:chExt cx="950913" cy="1381997"/>
          </a:xfrm>
        </p:grpSpPr>
        <p:grpSp>
          <p:nvGrpSpPr>
            <p:cNvPr id="129" name="Group 128">
              <a:extLst>
                <a:ext uri="{FF2B5EF4-FFF2-40B4-BE49-F238E27FC236}">
                  <a16:creationId xmlns:a16="http://schemas.microsoft.com/office/drawing/2014/main" id="{FF5A0A81-C380-4CE9-987E-92F9F349E4D4}"/>
                </a:ext>
              </a:extLst>
            </p:cNvPr>
            <p:cNvGrpSpPr/>
            <p:nvPr/>
          </p:nvGrpSpPr>
          <p:grpSpPr>
            <a:xfrm>
              <a:off x="3727450" y="1114340"/>
              <a:ext cx="907846" cy="1381997"/>
              <a:chOff x="3727450" y="1114340"/>
              <a:chExt cx="907846" cy="1381997"/>
            </a:xfrm>
          </p:grpSpPr>
          <p:sp>
            <p:nvSpPr>
              <p:cNvPr id="131" name="Rectangle 47">
                <a:extLst>
                  <a:ext uri="{FF2B5EF4-FFF2-40B4-BE49-F238E27FC236}">
                    <a16:creationId xmlns:a16="http://schemas.microsoft.com/office/drawing/2014/main" id="{5800DFCA-DAAB-4B28-87B9-76C5843C1FD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727450" y="1114340"/>
                <a:ext cx="463588" cy="52322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8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x</a:t>
                </a:r>
                <a:r>
                  <a:rPr kumimoji="0" lang="en-US" altLang="en-US" sz="2800" b="0" i="1" u="none" strike="noStrike" kern="1200" cap="none" spc="0" normalizeH="0" baseline="-2500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6</a:t>
                </a:r>
              </a:p>
            </p:txBody>
          </p:sp>
          <p:grpSp>
            <p:nvGrpSpPr>
              <p:cNvPr id="132" name="Group 131">
                <a:extLst>
                  <a:ext uri="{FF2B5EF4-FFF2-40B4-BE49-F238E27FC236}">
                    <a16:creationId xmlns:a16="http://schemas.microsoft.com/office/drawing/2014/main" id="{40E9F240-F303-4854-9ABC-7483055FBCA5}"/>
                  </a:ext>
                </a:extLst>
              </p:cNvPr>
              <p:cNvGrpSpPr/>
              <p:nvPr/>
            </p:nvGrpSpPr>
            <p:grpSpPr>
              <a:xfrm>
                <a:off x="3846256" y="1672425"/>
                <a:ext cx="789040" cy="823912"/>
                <a:chOff x="4684456" y="5195888"/>
                <a:chExt cx="789040" cy="823912"/>
              </a:xfrm>
            </p:grpSpPr>
            <p:sp>
              <p:nvSpPr>
                <p:cNvPr id="133" name="Oval 24">
                  <a:extLst>
                    <a:ext uri="{FF2B5EF4-FFF2-40B4-BE49-F238E27FC236}">
                      <a16:creationId xmlns:a16="http://schemas.microsoft.com/office/drawing/2014/main" id="{35A3A9A9-4023-45C9-A470-AE747655D96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4684456" y="577873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sp>
              <p:nvSpPr>
                <p:cNvPr id="134" name="Oval 25">
                  <a:extLst>
                    <a:ext uri="{FF2B5EF4-FFF2-40B4-BE49-F238E27FC236}">
                      <a16:creationId xmlns:a16="http://schemas.microsoft.com/office/drawing/2014/main" id="{3C7C77EC-07D1-4785-83E9-612C6DD08DD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191696" y="577873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135" name="AutoShape 26">
                  <a:extLst>
                    <a:ext uri="{FF2B5EF4-FFF2-40B4-BE49-F238E27FC236}">
                      <a16:creationId xmlns:a16="http://schemas.microsoft.com/office/drawing/2014/main" id="{F7AD361B-E1DD-4449-AF33-9D7938497D09}"/>
                    </a:ext>
                  </a:extLst>
                </p:cNvPr>
                <p:cNvCxnSpPr>
                  <a:cxnSpLocks noChangeShapeType="1"/>
                  <a:endCxn id="133" idx="0"/>
                </p:cNvCxnSpPr>
                <p:nvPr/>
              </p:nvCxnSpPr>
              <p:spPr bwMode="auto">
                <a:xfrm flipH="1">
                  <a:off x="4825356" y="5301615"/>
                  <a:ext cx="263013" cy="472094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cxnSp>
              <p:nvCxnSpPr>
                <p:cNvPr id="136" name="AutoShape 27">
                  <a:extLst>
                    <a:ext uri="{FF2B5EF4-FFF2-40B4-BE49-F238E27FC236}">
                      <a16:creationId xmlns:a16="http://schemas.microsoft.com/office/drawing/2014/main" id="{650F4110-1B31-4060-899A-788F3576F113}"/>
                    </a:ext>
                  </a:extLst>
                </p:cNvPr>
                <p:cNvCxnSpPr>
                  <a:cxnSpLocks noChangeShapeType="1"/>
                  <a:endCxn id="134" idx="0"/>
                </p:cNvCxnSpPr>
                <p:nvPr/>
              </p:nvCxnSpPr>
              <p:spPr bwMode="auto">
                <a:xfrm>
                  <a:off x="5088369" y="5301615"/>
                  <a:ext cx="244226" cy="472094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  <p:sp>
              <p:nvSpPr>
                <p:cNvPr id="137" name="Text Box 48">
                  <a:extLst>
                    <a:ext uri="{FF2B5EF4-FFF2-40B4-BE49-F238E27FC236}">
                      <a16:creationId xmlns:a16="http://schemas.microsoft.com/office/drawing/2014/main" id="{4B23D2AF-02EE-4EB6-BE6E-1DA51CDBCEC9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4718050" y="5195888"/>
                  <a:ext cx="327025" cy="400050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38100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r>
                    <a:rPr kumimoji="0" lang="en-US" altLang="en-US" sz="2000" b="0" i="0" u="none" strike="noStrike" kern="1200" cap="none" spc="0" normalizeH="0" baseline="0" noProof="0" dirty="0">
                      <a:ln>
                        <a:noFill/>
                      </a:ln>
                      <a:solidFill>
                        <a:srgbClr val="FF0000"/>
                      </a:solidFill>
                      <a:effectLst/>
                      <a:uLnTx/>
                      <a:uFillTx/>
                      <a:latin typeface="Times New Roman" pitchFamily="18" charset="0"/>
                      <a:ea typeface="+mn-ea"/>
                      <a:cs typeface="+mn-cs"/>
                    </a:rPr>
                    <a:t>F</a:t>
                  </a:r>
                </a:p>
              </p:txBody>
            </p:sp>
          </p:grpSp>
        </p:grpSp>
        <p:sp>
          <p:nvSpPr>
            <p:cNvPr id="130" name="Text Box 49">
              <a:extLst>
                <a:ext uri="{FF2B5EF4-FFF2-40B4-BE49-F238E27FC236}">
                  <a16:creationId xmlns:a16="http://schemas.microsoft.com/office/drawing/2014/main" id="{6477518C-8A14-4EBF-B99F-3B392940AE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337050" y="1658137"/>
              <a:ext cx="341313" cy="4000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66FF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T</a:t>
              </a:r>
            </a:p>
          </p:txBody>
        </p:sp>
      </p:grpSp>
      <p:sp>
        <p:nvSpPr>
          <p:cNvPr id="154" name="Rectangle 153">
            <a:extLst>
              <a:ext uri="{FF2B5EF4-FFF2-40B4-BE49-F238E27FC236}">
                <a16:creationId xmlns:a16="http://schemas.microsoft.com/office/drawing/2014/main" id="{C835E1AC-B72D-4033-91EB-ED94728B816C}"/>
              </a:ext>
            </a:extLst>
          </p:cNvPr>
          <p:cNvSpPr/>
          <p:nvPr/>
        </p:nvSpPr>
        <p:spPr>
          <a:xfrm rot="4117312">
            <a:off x="3531826" y="2998959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5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155" name="Rectangle 154">
            <a:extLst>
              <a:ext uri="{FF2B5EF4-FFF2-40B4-BE49-F238E27FC236}">
                <a16:creationId xmlns:a16="http://schemas.microsoft.com/office/drawing/2014/main" id="{B10309D2-51E5-44DB-AA31-9CAC5CF87407}"/>
              </a:ext>
            </a:extLst>
          </p:cNvPr>
          <p:cNvSpPr/>
          <p:nvPr/>
        </p:nvSpPr>
        <p:spPr>
          <a:xfrm rot="4117312">
            <a:off x="4121305" y="2989732"/>
            <a:ext cx="98616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l"/>
            <a:r>
              <a:rPr lang="en-US" altLang="en-US" sz="24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P</a:t>
            </a:r>
            <a:r>
              <a:rPr lang="en-US" altLang="en-US" sz="2400" baseline="-25000" dirty="0">
                <a:solidFill>
                  <a:schemeClr val="tx2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6</a:t>
            </a:r>
            <a:r>
              <a:rPr lang="en-US" altLang="en-US" sz="2400" dirty="0">
                <a:sym typeface="Symbol" panose="05050102010706020507" pitchFamily="18" charset="2"/>
              </a:rPr>
              <a:t>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baseline="-25000" dirty="0"/>
          </a:p>
        </p:txBody>
      </p:sp>
      <p:sp>
        <p:nvSpPr>
          <p:cNvPr id="224" name="Rectangle 35">
            <a:extLst>
              <a:ext uri="{FF2B5EF4-FFF2-40B4-BE49-F238E27FC236}">
                <a16:creationId xmlns:a16="http://schemas.microsoft.com/office/drawing/2014/main" id="{B418E35F-CBEC-41E8-B62D-EACAB905D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24200" y="-10397"/>
            <a:ext cx="461963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x</a:t>
            </a:r>
            <a:r>
              <a:rPr kumimoji="0" lang="en-US" altLang="en-US" sz="2800" b="0" i="1" u="none" strike="noStrike" kern="1200" cap="none" spc="0" normalizeH="0" baseline="-2500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3</a:t>
            </a:r>
          </a:p>
        </p:txBody>
      </p:sp>
      <p:grpSp>
        <p:nvGrpSpPr>
          <p:cNvPr id="226" name="Group 225">
            <a:extLst>
              <a:ext uri="{FF2B5EF4-FFF2-40B4-BE49-F238E27FC236}">
                <a16:creationId xmlns:a16="http://schemas.microsoft.com/office/drawing/2014/main" id="{4715D922-9409-408C-960C-58ABDF5F1E52}"/>
              </a:ext>
            </a:extLst>
          </p:cNvPr>
          <p:cNvGrpSpPr/>
          <p:nvPr/>
        </p:nvGrpSpPr>
        <p:grpSpPr>
          <a:xfrm>
            <a:off x="3124200" y="-10397"/>
            <a:ext cx="1802301" cy="1174433"/>
            <a:chOff x="3124200" y="-10397"/>
            <a:chExt cx="1802301" cy="1174433"/>
          </a:xfrm>
        </p:grpSpPr>
        <p:sp>
          <p:nvSpPr>
            <p:cNvPr id="227" name="Rectangle 35">
              <a:extLst>
                <a:ext uri="{FF2B5EF4-FFF2-40B4-BE49-F238E27FC236}">
                  <a16:creationId xmlns:a16="http://schemas.microsoft.com/office/drawing/2014/main" id="{D91CF120-2E12-499A-B7F7-FBD9803A08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4200" y="-10397"/>
              <a:ext cx="461963" cy="5191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381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algn="l" eaLnBrk="0" hangingPunct="0">
                <a:buChar char="•"/>
                <a:defRPr sz="32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algn="l" eaLnBrk="0" hangingPunct="0">
                <a:buChar char="–"/>
                <a:defRPr sz="28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algn="l" eaLnBrk="0" hangingPunct="0">
                <a:buChar char="•"/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algn="l" eaLnBrk="0" hangingPunct="0">
                <a:buChar char="–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algn="l" eaLnBrk="0" hangingPunct="0"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en-US" sz="2800" b="0" i="1" u="none" strike="noStrike" kern="1200" cap="none" spc="0" normalizeH="0" baseline="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x</a:t>
              </a:r>
              <a:r>
                <a:rPr kumimoji="0" lang="en-US" altLang="en-US" sz="2800" b="0" i="1" u="none" strike="noStrike" kern="1200" cap="none" spc="0" normalizeH="0" baseline="-25000" noProof="0" dirty="0">
                  <a:ln>
                    <a:noFill/>
                  </a:ln>
                  <a:solidFill>
                    <a:srgbClr val="FFC000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+mn-cs"/>
                </a:rPr>
                <a:t>3</a:t>
              </a:r>
            </a:p>
          </p:txBody>
        </p:sp>
        <p:grpSp>
          <p:nvGrpSpPr>
            <p:cNvPr id="228" name="Group 227">
              <a:extLst>
                <a:ext uri="{FF2B5EF4-FFF2-40B4-BE49-F238E27FC236}">
                  <a16:creationId xmlns:a16="http://schemas.microsoft.com/office/drawing/2014/main" id="{79707BFE-CEE2-4041-83D8-5072C21242AD}"/>
                </a:ext>
              </a:extLst>
            </p:cNvPr>
            <p:cNvGrpSpPr/>
            <p:nvPr/>
          </p:nvGrpSpPr>
          <p:grpSpPr>
            <a:xfrm>
              <a:off x="3667796" y="356316"/>
              <a:ext cx="1258705" cy="807720"/>
              <a:chOff x="3667796" y="356316"/>
              <a:chExt cx="1258705" cy="807720"/>
            </a:xfrm>
          </p:grpSpPr>
          <p:grpSp>
            <p:nvGrpSpPr>
              <p:cNvPr id="229" name="Group 228">
                <a:extLst>
                  <a:ext uri="{FF2B5EF4-FFF2-40B4-BE49-F238E27FC236}">
                    <a16:creationId xmlns:a16="http://schemas.microsoft.com/office/drawing/2014/main" id="{82EA0763-C046-4AD1-8737-D32A693A5970}"/>
                  </a:ext>
                </a:extLst>
              </p:cNvPr>
              <p:cNvGrpSpPr/>
              <p:nvPr/>
            </p:nvGrpSpPr>
            <p:grpSpPr>
              <a:xfrm>
                <a:off x="3667796" y="526207"/>
                <a:ext cx="1258705" cy="637829"/>
                <a:chOff x="4439177" y="2760691"/>
                <a:chExt cx="1258705" cy="637829"/>
              </a:xfrm>
            </p:grpSpPr>
            <p:sp>
              <p:nvSpPr>
                <p:cNvPr id="233" name="Oval 21">
                  <a:extLst>
                    <a:ext uri="{FF2B5EF4-FFF2-40B4-BE49-F238E27FC236}">
                      <a16:creationId xmlns:a16="http://schemas.microsoft.com/office/drawing/2014/main" id="{6A43647C-38E9-4144-B6C3-F45959AE2C2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416082" y="3157451"/>
                  <a:ext cx="281800" cy="241069"/>
                </a:xfrm>
                <a:prstGeom prst="ellipse">
                  <a:avLst/>
                </a:prstGeom>
                <a:solidFill>
                  <a:srgbClr val="FFC000"/>
                </a:solidFill>
                <a:ln w="19050">
                  <a:solidFill>
                    <a:schemeClr val="accent2"/>
                  </a:solidFill>
                  <a:round/>
                  <a:headEnd/>
                  <a:tailEnd/>
                </a:ln>
              </p:spPr>
              <p:txBody>
                <a:bodyPr wrap="none" anchor="ctr"/>
                <a:lstStyle>
                  <a:lvl1pPr algn="l" eaLnBrk="0" hangingPunct="0">
                    <a:buChar char="•"/>
                    <a:defRPr sz="3200">
                      <a:solidFill>
                        <a:schemeClr val="tx1"/>
                      </a:solidFill>
                      <a:latin typeface="Times New Roman" pitchFamily="18" charset="0"/>
                    </a:defRPr>
                  </a:lvl1pPr>
                  <a:lvl2pPr marL="742950" indent="-285750" algn="l" eaLnBrk="0" hangingPunct="0">
                    <a:buChar char="–"/>
                    <a:defRPr sz="2800">
                      <a:solidFill>
                        <a:schemeClr val="tx1"/>
                      </a:solidFill>
                      <a:latin typeface="Times New Roman" pitchFamily="18" charset="0"/>
                    </a:defRPr>
                  </a:lvl2pPr>
                  <a:lvl3pPr marL="1143000" indent="-228600" algn="l" eaLnBrk="0" hangingPunct="0">
                    <a:buChar char="•"/>
                    <a:defRPr sz="2400">
                      <a:solidFill>
                        <a:schemeClr val="tx1"/>
                      </a:solidFill>
                      <a:latin typeface="Times New Roman" pitchFamily="18" charset="0"/>
                    </a:defRPr>
                  </a:lvl3pPr>
                  <a:lvl4pPr marL="1600200" indent="-228600" algn="l" eaLnBrk="0" hangingPunct="0">
                    <a:buChar char="–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4pPr>
                  <a:lvl5pPr marL="2057400" indent="-228600" algn="l" eaLnBrk="0" hangingPunct="0"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itchFamily="18" charset="0"/>
                    </a:defRPr>
                  </a:lvl9pPr>
                </a:lstStyle>
                <a:p>
                  <a:pPr marL="0" marR="0" lvl="0" indent="0" algn="ctr" defTabSz="914400" rtl="0" eaLnBrk="0" fontAlgn="base" latinLnBrk="0" hangingPunct="0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lang="en-US" altLang="en-US" sz="1400" b="0" i="0" u="none" strike="noStrike" kern="1200" cap="none" spc="0" normalizeH="0" baseline="0" noProof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endParaRPr>
                </a:p>
              </p:txBody>
            </p:sp>
            <p:cxnSp>
              <p:nvCxnSpPr>
                <p:cNvPr id="234" name="AutoShape 22">
                  <a:extLst>
                    <a:ext uri="{FF2B5EF4-FFF2-40B4-BE49-F238E27FC236}">
                      <a16:creationId xmlns:a16="http://schemas.microsoft.com/office/drawing/2014/main" id="{225B94C4-4160-4BA1-8498-32291D3F19B6}"/>
                    </a:ext>
                  </a:extLst>
                </p:cNvPr>
                <p:cNvCxnSpPr>
                  <a:cxnSpLocks noChangeShapeType="1"/>
                  <a:endCxn id="233" idx="0"/>
                </p:cNvCxnSpPr>
                <p:nvPr/>
              </p:nvCxnSpPr>
              <p:spPr bwMode="auto">
                <a:xfrm>
                  <a:off x="4439177" y="2760691"/>
                  <a:ext cx="1117805" cy="391737"/>
                </a:xfrm>
                <a:prstGeom prst="straightConnector1">
                  <a:avLst/>
                </a:prstGeom>
                <a:noFill/>
                <a:ln w="38100">
                  <a:solidFill>
                    <a:schemeClr val="accent2"/>
                  </a:solidFill>
                  <a:round/>
                  <a:headEnd/>
                  <a:tailEnd type="triangle" w="med" len="med"/>
                </a:ln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</a:extLst>
              </p:spPr>
            </p:cxnSp>
          </p:grpSp>
          <p:sp>
            <p:nvSpPr>
              <p:cNvPr id="230" name="Text Box 37">
                <a:extLst>
                  <a:ext uri="{FF2B5EF4-FFF2-40B4-BE49-F238E27FC236}">
                    <a16:creationId xmlns:a16="http://schemas.microsoft.com/office/drawing/2014/main" id="{A5E45FF7-4C6B-4EA5-A4A1-DAB5F9620E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029219" y="356316"/>
                <a:ext cx="341313" cy="4000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38100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>
                <a:spAutoFit/>
              </a:bodyPr>
              <a:lstStyle>
                <a:lvl1pPr algn="l" eaLnBrk="0" hangingPunct="0">
                  <a:buChar char="•"/>
                  <a:defRPr sz="32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algn="l" eaLnBrk="0" hangingPunct="0">
                  <a:buChar char="–"/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algn="l" eaLnBrk="0" hangingPunct="0">
                  <a:buChar char="•"/>
                  <a:defRPr sz="24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algn="l" eaLnBrk="0" hangingPunct="0">
                  <a:buChar char="–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algn="l" eaLnBrk="0" hangingPunct="0"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alt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FFC000"/>
                    </a:solidFill>
                    <a:effectLst/>
                    <a:uLnTx/>
                    <a:uFillTx/>
                    <a:latin typeface="Times New Roman" pitchFamily="18" charset="0"/>
                    <a:ea typeface="+mn-ea"/>
                    <a:cs typeface="+mn-cs"/>
                  </a:rPr>
                  <a:t>T</a:t>
                </a:r>
              </a:p>
            </p:txBody>
          </p:sp>
        </p:grpSp>
      </p:grpSp>
      <p:sp>
        <p:nvSpPr>
          <p:cNvPr id="236" name="Oval 6">
            <a:extLst>
              <a:ext uri="{FF2B5EF4-FFF2-40B4-BE49-F238E27FC236}">
                <a16:creationId xmlns:a16="http://schemas.microsoft.com/office/drawing/2014/main" id="{0A51929F-2C98-40D2-AE9C-4CCCDA317D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526896" y="280116"/>
            <a:ext cx="281800" cy="241069"/>
          </a:xfrm>
          <a:prstGeom prst="ellipse">
            <a:avLst/>
          </a:prstGeom>
          <a:solidFill>
            <a:srgbClr val="FFC000"/>
          </a:solidFill>
          <a:ln w="1905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>
            <a:lvl1pPr algn="l" eaLnBrk="0" hangingPunct="0"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14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148" name="Freeform: Shape 147">
            <a:extLst>
              <a:ext uri="{FF2B5EF4-FFF2-40B4-BE49-F238E27FC236}">
                <a16:creationId xmlns:a16="http://schemas.microsoft.com/office/drawing/2014/main" id="{5DA0365E-BDB8-4CE8-ACF9-E206C529EB2A}"/>
              </a:ext>
            </a:extLst>
          </p:cNvPr>
          <p:cNvSpPr/>
          <p:nvPr/>
        </p:nvSpPr>
        <p:spPr bwMode="auto">
          <a:xfrm>
            <a:off x="3694090" y="450426"/>
            <a:ext cx="1180827" cy="2395470"/>
          </a:xfrm>
          <a:custGeom>
            <a:avLst/>
            <a:gdLst>
              <a:gd name="connsiteX0" fmla="*/ 0 w 1180827"/>
              <a:gd name="connsiteY0" fmla="*/ 0 h 2395470"/>
              <a:gd name="connsiteX1" fmla="*/ 1171978 w 1180827"/>
              <a:gd name="connsiteY1" fmla="*/ 618186 h 2395470"/>
              <a:gd name="connsiteX2" fmla="*/ 553792 w 1180827"/>
              <a:gd name="connsiteY2" fmla="*/ 1236372 h 2395470"/>
              <a:gd name="connsiteX3" fmla="*/ 862885 w 1180827"/>
              <a:gd name="connsiteY3" fmla="*/ 1996225 h 2395470"/>
              <a:gd name="connsiteX4" fmla="*/ 721217 w 1180827"/>
              <a:gd name="connsiteY4" fmla="*/ 2395470 h 23954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0827" h="2395470">
                <a:moveTo>
                  <a:pt x="0" y="0"/>
                </a:moveTo>
                <a:cubicBezTo>
                  <a:pt x="539839" y="206062"/>
                  <a:pt x="1079679" y="412124"/>
                  <a:pt x="1171978" y="618186"/>
                </a:cubicBezTo>
                <a:cubicBezTo>
                  <a:pt x="1264277" y="824248"/>
                  <a:pt x="605308" y="1006699"/>
                  <a:pt x="553792" y="1236372"/>
                </a:cubicBezTo>
                <a:cubicBezTo>
                  <a:pt x="502277" y="1466045"/>
                  <a:pt x="834981" y="1803042"/>
                  <a:pt x="862885" y="1996225"/>
                </a:cubicBezTo>
                <a:cubicBezTo>
                  <a:pt x="890789" y="2189408"/>
                  <a:pt x="806003" y="2292439"/>
                  <a:pt x="721217" y="239547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49" name="Freeform: Shape 148">
            <a:extLst>
              <a:ext uri="{FF2B5EF4-FFF2-40B4-BE49-F238E27FC236}">
                <a16:creationId xmlns:a16="http://schemas.microsoft.com/office/drawing/2014/main" id="{9764209E-ABF3-4860-AE8D-DED89D290BDD}"/>
              </a:ext>
            </a:extLst>
          </p:cNvPr>
          <p:cNvSpPr/>
          <p:nvPr/>
        </p:nvSpPr>
        <p:spPr bwMode="auto">
          <a:xfrm>
            <a:off x="3708401" y="443778"/>
            <a:ext cx="1182160" cy="2344670"/>
          </a:xfrm>
          <a:custGeom>
            <a:avLst/>
            <a:gdLst>
              <a:gd name="connsiteX0" fmla="*/ 0 w 1180827"/>
              <a:gd name="connsiteY0" fmla="*/ 0 h 2395470"/>
              <a:gd name="connsiteX1" fmla="*/ 1171978 w 1180827"/>
              <a:gd name="connsiteY1" fmla="*/ 618186 h 2395470"/>
              <a:gd name="connsiteX2" fmla="*/ 553792 w 1180827"/>
              <a:gd name="connsiteY2" fmla="*/ 1236372 h 2395470"/>
              <a:gd name="connsiteX3" fmla="*/ 862885 w 1180827"/>
              <a:gd name="connsiteY3" fmla="*/ 1996225 h 2395470"/>
              <a:gd name="connsiteX4" fmla="*/ 721217 w 1180827"/>
              <a:gd name="connsiteY4" fmla="*/ 2395470 h 2395470"/>
              <a:gd name="connsiteX0" fmla="*/ 0 w 1182160"/>
              <a:gd name="connsiteY0" fmla="*/ 0 h 2395470"/>
              <a:gd name="connsiteX1" fmla="*/ 1171978 w 1182160"/>
              <a:gd name="connsiteY1" fmla="*/ 618186 h 2395470"/>
              <a:gd name="connsiteX2" fmla="*/ 553792 w 1182160"/>
              <a:gd name="connsiteY2" fmla="*/ 1236372 h 2395470"/>
              <a:gd name="connsiteX3" fmla="*/ 278685 w 1182160"/>
              <a:gd name="connsiteY3" fmla="*/ 1932725 h 2395470"/>
              <a:gd name="connsiteX4" fmla="*/ 721217 w 1182160"/>
              <a:gd name="connsiteY4" fmla="*/ 2395470 h 2395470"/>
              <a:gd name="connsiteX0" fmla="*/ 0 w 1182160"/>
              <a:gd name="connsiteY0" fmla="*/ 0 h 2344670"/>
              <a:gd name="connsiteX1" fmla="*/ 1171978 w 1182160"/>
              <a:gd name="connsiteY1" fmla="*/ 618186 h 2344670"/>
              <a:gd name="connsiteX2" fmla="*/ 553792 w 1182160"/>
              <a:gd name="connsiteY2" fmla="*/ 1236372 h 2344670"/>
              <a:gd name="connsiteX3" fmla="*/ 278685 w 1182160"/>
              <a:gd name="connsiteY3" fmla="*/ 1932725 h 2344670"/>
              <a:gd name="connsiteX4" fmla="*/ 175117 w 1182160"/>
              <a:gd name="connsiteY4" fmla="*/ 2344670 h 234467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82160" h="2344670">
                <a:moveTo>
                  <a:pt x="0" y="0"/>
                </a:moveTo>
                <a:cubicBezTo>
                  <a:pt x="539839" y="206062"/>
                  <a:pt x="1079679" y="412124"/>
                  <a:pt x="1171978" y="618186"/>
                </a:cubicBezTo>
                <a:cubicBezTo>
                  <a:pt x="1264277" y="824248"/>
                  <a:pt x="702674" y="1017282"/>
                  <a:pt x="553792" y="1236372"/>
                </a:cubicBezTo>
                <a:cubicBezTo>
                  <a:pt x="404910" y="1455462"/>
                  <a:pt x="341797" y="1748009"/>
                  <a:pt x="278685" y="1932725"/>
                </a:cubicBezTo>
                <a:cubicBezTo>
                  <a:pt x="215573" y="2117441"/>
                  <a:pt x="259903" y="2241639"/>
                  <a:pt x="175117" y="2344670"/>
                </a:cubicBezTo>
              </a:path>
            </a:pathLst>
          </a:custGeom>
          <a:noFill/>
          <a:ln w="25400" cap="flat" cmpd="sng" algn="ctr">
            <a:solidFill>
              <a:srgbClr val="FFFF00"/>
            </a:solidFill>
            <a:prstDash val="solid"/>
            <a:round/>
            <a:headEnd type="none" w="med" len="med"/>
            <a:tailEnd type="triangl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39" name="AutoShape 8">
            <a:extLst>
              <a:ext uri="{FF2B5EF4-FFF2-40B4-BE49-F238E27FC236}">
                <a16:creationId xmlns:a16="http://schemas.microsoft.com/office/drawing/2014/main" id="{E0BC1F2C-E53B-4687-A96E-5D7A65266C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2" y="4161487"/>
            <a:ext cx="7264014" cy="2016389"/>
          </a:xfrm>
          <a:prstGeom prst="wedgeRectCallout">
            <a:avLst>
              <a:gd name="adj1" fmla="val -38466"/>
              <a:gd name="adj2" fmla="val 44420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buClr>
                <a:srgbClr val="FFC000"/>
              </a:buClr>
              <a:buNone/>
            </a:pPr>
            <a:endParaRPr lang="en-US" altLang="en-US" sz="2400" baseline="-25000" dirty="0">
              <a:solidFill>
                <a:srgbClr val="FFC000"/>
              </a:solidFill>
            </a:endParaRPr>
          </a:p>
        </p:txBody>
      </p:sp>
      <p:sp>
        <p:nvSpPr>
          <p:cNvPr id="40" name="Text Box 21">
            <a:extLst>
              <a:ext uri="{FF2B5EF4-FFF2-40B4-BE49-F238E27FC236}">
                <a16:creationId xmlns:a16="http://schemas.microsoft.com/office/drawing/2014/main" id="{B90B2B2C-8826-46B0-AAAB-F6C68EE15A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005" y="5346879"/>
            <a:ext cx="544706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342900" indent="-342900" eaLnBrk="1" hangingPunct="1">
              <a:spcBef>
                <a:spcPct val="0"/>
              </a:spcBef>
            </a:pPr>
            <a:r>
              <a:rPr lang="en-US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Merge paths together, one fork at a time</a:t>
            </a:r>
          </a:p>
        </p:txBody>
      </p:sp>
      <p:sp>
        <p:nvSpPr>
          <p:cNvPr id="37" name="Text Box 21">
            <a:extLst>
              <a:ext uri="{FF2B5EF4-FFF2-40B4-BE49-F238E27FC236}">
                <a16:creationId xmlns:a16="http://schemas.microsoft.com/office/drawing/2014/main" id="{A1BD2849-4C9F-4104-A9DA-5D93AAED7B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7342" y="86597"/>
            <a:ext cx="263546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38100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sz="2400" dirty="0">
                <a:solidFill>
                  <a:schemeClr val="tx2"/>
                </a:solidFill>
              </a:rPr>
              <a:t>DP Computation: </a:t>
            </a:r>
            <a:r>
              <a:rPr lang="el-GR" altLang="en-US" sz="2400" dirty="0">
                <a:solidFill>
                  <a:srgbClr val="FFFFFF"/>
                </a:solidFill>
                <a:cs typeface="Times New Roman" panose="02020603050405020304" pitchFamily="18" charset="0"/>
                <a:sym typeface="Symbol" panose="05050102010706020507" pitchFamily="18" charset="2"/>
              </a:rPr>
              <a:t>Φ</a:t>
            </a:r>
            <a:endParaRPr lang="en-US" sz="2400" dirty="0"/>
          </a:p>
        </p:txBody>
      </p:sp>
      <p:sp>
        <p:nvSpPr>
          <p:cNvPr id="38" name="AutoShape 8">
            <a:extLst>
              <a:ext uri="{FF2B5EF4-FFF2-40B4-BE49-F238E27FC236}">
                <a16:creationId xmlns:a16="http://schemas.microsoft.com/office/drawing/2014/main" id="{589FA4ED-4933-409B-8490-89753FD834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42" y="100006"/>
            <a:ext cx="2612365" cy="412987"/>
          </a:xfrm>
          <a:prstGeom prst="wedgeRectCallout">
            <a:avLst>
              <a:gd name="adj1" fmla="val -26181"/>
              <a:gd name="adj2" fmla="val 66458"/>
            </a:avLst>
          </a:prstGeom>
          <a:noFill/>
          <a:ln w="38100">
            <a:solidFill>
              <a:srgbClr val="CC00FF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514350" indent="-514350" eaLnBrk="1" hangingPunct="1">
              <a:spcBef>
                <a:spcPct val="0"/>
              </a:spcBef>
              <a:buFont typeface="+mj-lt"/>
              <a:buAutoNum type="arabicPeriod"/>
            </a:pPr>
            <a:endParaRPr lang="en-US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7263477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00" y="35732"/>
            <a:ext cx="8839200" cy="67171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007475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64472DD6-D934-4B35-92F0-873C2174DDBF}"/>
              </a:ext>
            </a:extLst>
          </p:cNvPr>
          <p:cNvGrpSpPr/>
          <p:nvPr/>
        </p:nvGrpSpPr>
        <p:grpSpPr>
          <a:xfrm>
            <a:off x="2961584" y="679828"/>
            <a:ext cx="6262687" cy="3805980"/>
            <a:chOff x="1890712" y="2852737"/>
            <a:chExt cx="5362575" cy="2931441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368F7D99-F134-496A-B9BD-10D984FC63D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890712" y="2852737"/>
              <a:ext cx="5362575" cy="1152525"/>
            </a:xfrm>
            <a:prstGeom prst="rect">
              <a:avLst/>
            </a:prstGeom>
          </p:spPr>
        </p:pic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790CD42C-E2DD-45F6-AAB3-5223974050F8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914588" y="3955378"/>
              <a:ext cx="5286375" cy="1828800"/>
            </a:xfrm>
            <a:prstGeom prst="rect">
              <a:avLst/>
            </a:prstGeom>
          </p:spPr>
        </p:pic>
      </p:grpSp>
      <p:pic>
        <p:nvPicPr>
          <p:cNvPr id="9" name="Picture 8">
            <a:extLst>
              <a:ext uri="{FF2B5EF4-FFF2-40B4-BE49-F238E27FC236}">
                <a16:creationId xmlns:a16="http://schemas.microsoft.com/office/drawing/2014/main" id="{31AB5969-686D-4CA6-9340-7B8E2351F9B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2684" y="679828"/>
            <a:ext cx="25908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7030296"/>
      </p:ext>
    </p:extLst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">
      <a:dk1>
        <a:srgbClr val="000000"/>
      </a:dk1>
      <a:lt1>
        <a:srgbClr val="FFFFFF"/>
      </a:lt1>
      <a:dk2>
        <a:srgbClr val="000066"/>
      </a:dk2>
      <a:lt2>
        <a:srgbClr val="FFFF00"/>
      </a:lt2>
      <a:accent1>
        <a:srgbClr val="FF9900"/>
      </a:accent1>
      <a:accent2>
        <a:srgbClr val="00FFFF"/>
      </a:accent2>
      <a:accent3>
        <a:srgbClr val="AAAAB8"/>
      </a:accent3>
      <a:accent4>
        <a:srgbClr val="DADADA"/>
      </a:accent4>
      <a:accent5>
        <a:srgbClr val="FFCAAA"/>
      </a:accent5>
      <a:accent6>
        <a:srgbClr val="00E7E7"/>
      </a:accent6>
      <a:hlink>
        <a:srgbClr val="FF0000"/>
      </a:hlink>
      <a:folHlink>
        <a:srgbClr val="969696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8100">
          <a:solidFill>
            <a:srgbClr val="CC00FF"/>
          </a:solidFill>
          <a:miter lim="800000"/>
          <a:headEnd/>
          <a:tailEnd/>
        </a:ln>
        <a:extLst>
          <a:ext uri="{909E8E84-426E-40DD-AFC4-6F175D3DCCD1}">
            <a14:hiddenFill xmlns:a14="http://schemas.microsoft.com/office/drawing/2010/main">
              <a:solidFill>
                <a:srgbClr val="FFFFFF"/>
              </a:solidFill>
            </a14:hiddenFill>
          </a:ext>
        </a:extLst>
      </a:spPr>
      <a:bodyPr/>
      <a:lstStyle>
        <a:defPPr eaLnBrk="1" hangingPunct="1">
          <a:spcBef>
            <a:spcPct val="0"/>
          </a:spcBef>
          <a:buNone/>
          <a:defRPr sz="2400" dirty="0" smtClean="0">
            <a:solidFill>
              <a:schemeClr val="tx2"/>
            </a:solidFill>
          </a:defRPr>
        </a:defPPr>
      </a:lstStyle>
    </a:spDef>
    <a:lnDef>
      <a:spPr bwMode="auto">
        <a:noFill/>
        <a:ln w="25400" cap="flat" cmpd="sng" algn="ctr">
          <a:solidFill>
            <a:schemeClr val="hlink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90926</TotalTime>
  <Words>9302</Words>
  <Application>Microsoft Office PowerPoint</Application>
  <PresentationFormat>On-screen Show (4:3)</PresentationFormat>
  <Paragraphs>1399</Paragraphs>
  <Slides>91</Slides>
  <Notes>70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91</vt:i4>
      </vt:variant>
    </vt:vector>
  </HeadingPairs>
  <TitlesOfParts>
    <vt:vector size="100" baseType="lpstr">
      <vt:lpstr>Arial</vt:lpstr>
      <vt:lpstr>Cambria Math</vt:lpstr>
      <vt:lpstr>Comic Sans MS</vt:lpstr>
      <vt:lpstr>Monotype Corsiva</vt:lpstr>
      <vt:lpstr>Symbol</vt:lpstr>
      <vt:lpstr>Times New Roman</vt:lpstr>
      <vt:lpstr>Wingdings</vt:lpstr>
      <vt:lpstr>Default Design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The Proof Viewed as a Game</vt:lpstr>
      <vt:lpstr>The Proof Viewed as a Game</vt:lpstr>
      <vt:lpstr>The Proof Viewed as a Game</vt:lpstr>
      <vt:lpstr>The Proof Viewed as a Game</vt:lpstr>
      <vt:lpstr>The Proof Viewed as a Game</vt:lpstr>
      <vt:lpstr>Proofs with Game &amp; Oracle </vt:lpstr>
      <vt:lpstr>Proofs with Game &amp; Oracle </vt:lpstr>
      <vt:lpstr>PowerPoint Presentation</vt:lpstr>
      <vt:lpstr>PowerPoint Presentation</vt:lpstr>
      <vt:lpstr>Adding Meaning </vt:lpstr>
      <vt:lpstr>Adding Meaning </vt:lpstr>
      <vt:lpstr>Adding Meaning </vt:lpstr>
      <vt:lpstr>Adding Meaning </vt:lpstr>
      <vt:lpstr>Adding Meaning </vt:lpstr>
      <vt:lpstr>Adding Meaning </vt:lpstr>
      <vt:lpstr>Adding Meaning </vt:lpstr>
      <vt:lpstr>Adding Meaning </vt:lpstr>
      <vt:lpstr>Adding Meaning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End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York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math</dc:title>
  <dc:creator>Jeff Edmonds</dc:creator>
  <cp:lastModifiedBy>Jeff Edmonds</cp:lastModifiedBy>
  <cp:revision>1133</cp:revision>
  <dcterms:created xsi:type="dcterms:W3CDTF">2000-08-25T17:31:26Z</dcterms:created>
  <dcterms:modified xsi:type="dcterms:W3CDTF">2020-09-21T19:49:09Z</dcterms:modified>
</cp:coreProperties>
</file>