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8" r:id="rId2"/>
    <p:sldMasterId id="2147483777" r:id="rId3"/>
    <p:sldMasterId id="2147483794" r:id="rId4"/>
    <p:sldMasterId id="2147483811" r:id="rId5"/>
    <p:sldMasterId id="2147483822" r:id="rId6"/>
    <p:sldMasterId id="2147483866" r:id="rId7"/>
  </p:sldMasterIdLst>
  <p:notesMasterIdLst>
    <p:notesMasterId r:id="rId36"/>
  </p:notesMasterIdLst>
  <p:handoutMasterIdLst>
    <p:handoutMasterId r:id="rId37"/>
  </p:handoutMasterIdLst>
  <p:sldIdLst>
    <p:sldId id="3541" r:id="rId8"/>
    <p:sldId id="3779" r:id="rId9"/>
    <p:sldId id="2797" r:id="rId10"/>
    <p:sldId id="3629" r:id="rId11"/>
    <p:sldId id="3683" r:id="rId12"/>
    <p:sldId id="3661" r:id="rId13"/>
    <p:sldId id="3722" r:id="rId14"/>
    <p:sldId id="3795" r:id="rId15"/>
    <p:sldId id="3797" r:id="rId16"/>
    <p:sldId id="3793" r:id="rId17"/>
    <p:sldId id="3798" r:id="rId18"/>
    <p:sldId id="3065" r:id="rId19"/>
    <p:sldId id="3635" r:id="rId20"/>
    <p:sldId id="3636" r:id="rId21"/>
    <p:sldId id="3637" r:id="rId22"/>
    <p:sldId id="3638" r:id="rId23"/>
    <p:sldId id="3640" r:id="rId24"/>
    <p:sldId id="3639" r:id="rId25"/>
    <p:sldId id="2782" r:id="rId26"/>
    <p:sldId id="2783" r:id="rId27"/>
    <p:sldId id="3842" r:id="rId28"/>
    <p:sldId id="3843" r:id="rId29"/>
    <p:sldId id="3768" r:id="rId30"/>
    <p:sldId id="2378" r:id="rId31"/>
    <p:sldId id="3754" r:id="rId32"/>
    <p:sldId id="3763" r:id="rId33"/>
    <p:sldId id="3585" r:id="rId34"/>
    <p:sldId id="3595" r:id="rId35"/>
  </p:sldIdLst>
  <p:sldSz cx="9144000" cy="6858000" type="screen4x3"/>
  <p:notesSz cx="6934200" cy="9120188"/>
  <p:defaultTextStyle>
    <a:defPPr>
      <a:defRPr lang="en-CA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Edmonds" initials="JE" lastIdx="2" clrIdx="0">
    <p:extLst>
      <p:ext uri="{19B8F6BF-5375-455C-9EA6-DF929625EA0E}">
        <p15:presenceInfo xmlns:p15="http://schemas.microsoft.com/office/powerpoint/2012/main" userId="a8785b683ef20e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00FF"/>
    <a:srgbClr val="99FF66"/>
    <a:srgbClr val="000066"/>
    <a:srgbClr val="FEFEFE"/>
    <a:srgbClr val="E6E6E6"/>
    <a:srgbClr val="CCFFCC"/>
    <a:srgbClr val="4D0201"/>
    <a:srgbClr val="D5D4FC"/>
    <a:srgbClr val="D6D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3" autoAdjust="0"/>
    <p:restoredTop sz="60132" autoAdjust="0"/>
  </p:normalViewPr>
  <p:slideViewPr>
    <p:cSldViewPr>
      <p:cViewPr varScale="1">
        <p:scale>
          <a:sx n="95" d="100"/>
          <a:sy n="95" d="100"/>
        </p:scale>
        <p:origin x="1368" y="53"/>
      </p:cViewPr>
      <p:guideLst>
        <p:guide orient="horz" pos="33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124D8B43-BAEB-4C0F-BC20-7823DDE8759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817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32288"/>
            <a:ext cx="55467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80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1D717B2-2470-4192-B072-B1976093DE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321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B2B25-4FAA-4FE1-8B2F-ED8A60EDB91F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CA" altLang="en-US" dirty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4675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C0766-0497-5305-31FE-FD55BA515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>
            <a:extLst>
              <a:ext uri="{FF2B5EF4-FFF2-40B4-BE49-F238E27FC236}">
                <a16:creationId xmlns:a16="http://schemas.microsoft.com/office/drawing/2014/main" id="{905FC4CB-F314-AA9E-E10F-CB407B5680F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CFF29-0EBF-4431-AE12-662D07DD87F6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2211" name="Rectangle 2">
            <a:extLst>
              <a:ext uri="{FF2B5EF4-FFF2-40B4-BE49-F238E27FC236}">
                <a16:creationId xmlns:a16="http://schemas.microsoft.com/office/drawing/2014/main" id="{2621CF6F-2BF8-781E-814C-AFC14DC2CA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>
            <a:extLst>
              <a:ext uri="{FF2B5EF4-FFF2-40B4-BE49-F238E27FC236}">
                <a16:creationId xmlns:a16="http://schemas.microsoft.com/office/drawing/2014/main" id="{46C8713C-EF11-95F6-3F45-27FFCCAEF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225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CB63C-B72C-3799-6373-1CF0598EB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>
            <a:extLst>
              <a:ext uri="{FF2B5EF4-FFF2-40B4-BE49-F238E27FC236}">
                <a16:creationId xmlns:a16="http://schemas.microsoft.com/office/drawing/2014/main" id="{14C4B28A-2CBB-F647-E76F-BF4C4DCF463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CFF29-0EBF-4431-AE12-662D07DD87F6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2211" name="Rectangle 2">
            <a:extLst>
              <a:ext uri="{FF2B5EF4-FFF2-40B4-BE49-F238E27FC236}">
                <a16:creationId xmlns:a16="http://schemas.microsoft.com/office/drawing/2014/main" id="{9911C979-36E8-EC17-8632-B0163945C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>
            <a:extLst>
              <a:ext uri="{FF2B5EF4-FFF2-40B4-BE49-F238E27FC236}">
                <a16:creationId xmlns:a16="http://schemas.microsoft.com/office/drawing/2014/main" id="{B19689E3-4F25-1B02-C32F-D41CFDB63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037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FD705-F409-82D4-DA3F-5EB42945A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>
            <a:extLst>
              <a:ext uri="{FF2B5EF4-FFF2-40B4-BE49-F238E27FC236}">
                <a16:creationId xmlns:a16="http://schemas.microsoft.com/office/drawing/2014/main" id="{D5920379-ED71-4A85-5922-EE14547EBE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CFF29-0EBF-4431-AE12-662D07DD87F6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2211" name="Rectangle 2">
            <a:extLst>
              <a:ext uri="{FF2B5EF4-FFF2-40B4-BE49-F238E27FC236}">
                <a16:creationId xmlns:a16="http://schemas.microsoft.com/office/drawing/2014/main" id="{7247464C-B39B-3C03-24A1-51E55DE268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>
            <a:extLst>
              <a:ext uri="{FF2B5EF4-FFF2-40B4-BE49-F238E27FC236}">
                <a16:creationId xmlns:a16="http://schemas.microsoft.com/office/drawing/2014/main" id="{37C226CD-BB59-DF4F-ABEA-854A02587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985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24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250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0F6D4-ABE7-C331-E316-6A04B4D2B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>
            <a:extLst>
              <a:ext uri="{FF2B5EF4-FFF2-40B4-BE49-F238E27FC236}">
                <a16:creationId xmlns:a16="http://schemas.microsoft.com/office/drawing/2014/main" id="{B317CDE4-5CA5-33FD-0EBE-FB6C70AB5C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CFF29-0EBF-4431-AE12-662D07DD87F6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2211" name="Rectangle 2">
            <a:extLst>
              <a:ext uri="{FF2B5EF4-FFF2-40B4-BE49-F238E27FC236}">
                <a16:creationId xmlns:a16="http://schemas.microsoft.com/office/drawing/2014/main" id="{70900A3F-7A71-AAC1-2D13-1CFE0CCA7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>
            <a:extLst>
              <a:ext uri="{FF2B5EF4-FFF2-40B4-BE49-F238E27FC236}">
                <a16:creationId xmlns:a16="http://schemas.microsoft.com/office/drawing/2014/main" id="{37422EC3-70E6-20BC-FEB3-1B005BAEC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9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5248C-A62D-1CA8-34BD-E2A4270D9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>
            <a:extLst>
              <a:ext uri="{FF2B5EF4-FFF2-40B4-BE49-F238E27FC236}">
                <a16:creationId xmlns:a16="http://schemas.microsoft.com/office/drawing/2014/main" id="{0261AD3C-6DF9-55E6-1A22-1FD00079F7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CFF29-0EBF-4431-AE12-662D07DD87F6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2211" name="Rectangle 2">
            <a:extLst>
              <a:ext uri="{FF2B5EF4-FFF2-40B4-BE49-F238E27FC236}">
                <a16:creationId xmlns:a16="http://schemas.microsoft.com/office/drawing/2014/main" id="{4BEABC44-50FD-2F84-8ACE-C4D128EFE7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>
            <a:extLst>
              <a:ext uri="{FF2B5EF4-FFF2-40B4-BE49-F238E27FC236}">
                <a16:creationId xmlns:a16="http://schemas.microsoft.com/office/drawing/2014/main" id="{3F83BCE0-D455-1BD6-4EB0-C0BDF6CCE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147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351FE-F04F-4EFD-A0B4-A08055C1BFC2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45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 txBox="1">
            <a:spLocks noGrp="1" noChangeArrowheads="1"/>
          </p:cNvSpPr>
          <p:nvPr/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CFF29-0EBF-4431-AE12-662D07DD87F6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574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 txBox="1">
            <a:spLocks noGrp="1" noChangeArrowheads="1"/>
          </p:cNvSpPr>
          <p:nvPr/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CFF29-0EBF-4431-AE12-662D07DD87F6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295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F21D1-1978-9EDE-EBCB-FD45B7FFA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>
            <a:extLst>
              <a:ext uri="{FF2B5EF4-FFF2-40B4-BE49-F238E27FC236}">
                <a16:creationId xmlns:a16="http://schemas.microsoft.com/office/drawing/2014/main" id="{B45EC56C-906E-917F-C222-C20CA5096D0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CFF29-0EBF-4431-AE12-662D07DD87F6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2211" name="Rectangle 2">
            <a:extLst>
              <a:ext uri="{FF2B5EF4-FFF2-40B4-BE49-F238E27FC236}">
                <a16:creationId xmlns:a16="http://schemas.microsoft.com/office/drawing/2014/main" id="{D86B295C-6010-1666-B962-9347A43273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>
            <a:extLst>
              <a:ext uri="{FF2B5EF4-FFF2-40B4-BE49-F238E27FC236}">
                <a16:creationId xmlns:a16="http://schemas.microsoft.com/office/drawing/2014/main" id="{43663156-CA11-64D7-6A22-72FB16F7D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648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51E16-E9A7-DDF9-EA82-6E4A352C6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>
            <a:extLst>
              <a:ext uri="{FF2B5EF4-FFF2-40B4-BE49-F238E27FC236}">
                <a16:creationId xmlns:a16="http://schemas.microsoft.com/office/drawing/2014/main" id="{3CDE43BF-465F-4CC8-D3FC-D96AD7AAB0A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CFF29-0EBF-4431-AE12-662D07DD87F6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2211" name="Rectangle 2">
            <a:extLst>
              <a:ext uri="{FF2B5EF4-FFF2-40B4-BE49-F238E27FC236}">
                <a16:creationId xmlns:a16="http://schemas.microsoft.com/office/drawing/2014/main" id="{4FB92F71-BAF5-58A5-78D9-4FD024239C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>
            <a:extLst>
              <a:ext uri="{FF2B5EF4-FFF2-40B4-BE49-F238E27FC236}">
                <a16:creationId xmlns:a16="http://schemas.microsoft.com/office/drawing/2014/main" id="{246E4922-E4D6-4F0C-E2BC-0616B9836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299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F21A9-CE9C-9D8F-5470-A7DC8A1EE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>
            <a:extLst>
              <a:ext uri="{FF2B5EF4-FFF2-40B4-BE49-F238E27FC236}">
                <a16:creationId xmlns:a16="http://schemas.microsoft.com/office/drawing/2014/main" id="{3AE57047-81BD-A6AF-093C-77093C55955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CFF29-0EBF-4431-AE12-662D07DD87F6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2211" name="Rectangle 2">
            <a:extLst>
              <a:ext uri="{FF2B5EF4-FFF2-40B4-BE49-F238E27FC236}">
                <a16:creationId xmlns:a16="http://schemas.microsoft.com/office/drawing/2014/main" id="{58968EA7-00DB-9F7C-6CB5-832AA08CE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>
            <a:extLst>
              <a:ext uri="{FF2B5EF4-FFF2-40B4-BE49-F238E27FC236}">
                <a16:creationId xmlns:a16="http://schemas.microsoft.com/office/drawing/2014/main" id="{7C3D41F2-4903-B9B3-17AE-54920DEFD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585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DBBE6-3D0B-7A36-E730-3C53C34BA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>
            <a:extLst>
              <a:ext uri="{FF2B5EF4-FFF2-40B4-BE49-F238E27FC236}">
                <a16:creationId xmlns:a16="http://schemas.microsoft.com/office/drawing/2014/main" id="{AE53A011-CB9A-DB8A-F904-9580393B424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CFF29-0EBF-4431-AE12-662D07DD87F6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2211" name="Rectangle 2">
            <a:extLst>
              <a:ext uri="{FF2B5EF4-FFF2-40B4-BE49-F238E27FC236}">
                <a16:creationId xmlns:a16="http://schemas.microsoft.com/office/drawing/2014/main" id="{BA776168-4CCF-0443-B332-B14D46F92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>
            <a:extLst>
              <a:ext uri="{FF2B5EF4-FFF2-40B4-BE49-F238E27FC236}">
                <a16:creationId xmlns:a16="http://schemas.microsoft.com/office/drawing/2014/main" id="{58243584-CC8F-34C6-5407-211504E51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703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12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86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71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90511-6C4E-48D1-B21D-D9AFE5917F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92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80638-AB07-4418-B286-85E9053D62F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2296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499D-28CC-43D4-80C1-0D666557F4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482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D1EF5-3A67-4ADB-A0E2-C175DF6717D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4229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DE6F5-436C-4391-8FEC-452BED05F96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3991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1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n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54086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70451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530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530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9530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9530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9530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9530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530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9530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9530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9530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892198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385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385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385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385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385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385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385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385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32385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2385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84B054C-062B-4A0B-90CB-FAB34B715E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0198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93C2628-8F0A-47DF-8D62-DF518A5401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198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A9D8E977-3271-4B66-BEBB-E23DA98A6589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0198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B7DD5C7-415C-4DA2-91DD-52701754969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198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0F834A0-64EE-4EEF-A85F-B15443AF59B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0198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5E1AF77-D3A8-4434-A1F9-5E89CE0A2727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0198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36B46E-83E7-4338-BBAB-3B76E68C490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0198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48D2FCF0-3724-46BF-A3BB-A69D7044FA6A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0198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47CA91F-80EE-45AF-B96A-8131EA17326F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0198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FECE6AA-FDAF-420D-856A-E818977AE94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60198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8484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342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719072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8164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255F7-7AE7-4190-BAB3-A3B1521F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0" y="1295400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C4DB6B-DD6A-43E0-BF97-584094BF80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626393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D7826E-AAB6-4E2F-99DD-9A680BF8C2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4200" y="6453187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60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09495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530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530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9530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9530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9530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9530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530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9530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9530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9530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2458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385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385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385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385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385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385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385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385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32385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2385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84B054C-062B-4A0B-90CB-FAB34B715E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0198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93C2628-8F0A-47DF-8D62-DF518A5401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198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A9D8E977-3271-4B66-BEBB-E23DA98A6589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0198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B7DD5C7-415C-4DA2-91DD-52701754969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198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0F834A0-64EE-4EEF-A85F-B15443AF59B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0198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5E1AF77-D3A8-4434-A1F9-5E89CE0A2727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0198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36B46E-83E7-4338-BBAB-3B76E68C490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0198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48D2FCF0-3724-46BF-A3BB-A69D7044FA6A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0198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47CA91F-80EE-45AF-B96A-8131EA17326F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0198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FECE6AA-FDAF-420D-856A-E818977AE94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60198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625453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719072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1308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255F7-7AE7-4190-BAB3-A3B1521F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0" y="1295400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C4DB6B-DD6A-43E0-BF97-584094BF80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626393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D7826E-AAB6-4E2F-99DD-9A680BF8C2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4200" y="6453187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56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250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530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530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9530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9530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9530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9530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530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9530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9530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9530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58586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385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385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385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385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385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385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385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385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32385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2385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84B054C-062B-4A0B-90CB-FAB34B715E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0198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93C2628-8F0A-47DF-8D62-DF518A5401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198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A9D8E977-3271-4B66-BEBB-E23DA98A6589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0198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B7DD5C7-415C-4DA2-91DD-52701754969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198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0F834A0-64EE-4EEF-A85F-B15443AF59B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0198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5E1AF77-D3A8-4434-A1F9-5E89CE0A2727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0198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36B46E-83E7-4338-BBAB-3B76E68C490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0198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48D2FCF0-3724-46BF-A3BB-A69D7044FA6A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0198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47CA91F-80EE-45AF-B96A-8131EA17326F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0198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FECE6AA-FDAF-420D-856A-E818977AE94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60198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7169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077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719072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536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255F7-7AE7-4190-BAB3-A3B1521F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0" y="1295400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C4DB6B-DD6A-43E0-BF97-584094BF80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626393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D7826E-AAB6-4E2F-99DD-9A680BF8C2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4200" y="6453187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26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66344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66344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66344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0"/>
          </p:nvPr>
        </p:nvSpPr>
        <p:spPr>
          <a:xfrm>
            <a:off x="45720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1"/>
          </p:nvPr>
        </p:nvSpPr>
        <p:spPr>
          <a:xfrm>
            <a:off x="466344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22"/>
          </p:nvPr>
        </p:nvSpPr>
        <p:spPr>
          <a:xfrm>
            <a:off x="45720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3"/>
          </p:nvPr>
        </p:nvSpPr>
        <p:spPr>
          <a:xfrm>
            <a:off x="466344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24"/>
          </p:nvPr>
        </p:nvSpPr>
        <p:spPr>
          <a:xfrm>
            <a:off x="45720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25"/>
          </p:nvPr>
        </p:nvSpPr>
        <p:spPr>
          <a:xfrm>
            <a:off x="466344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2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1079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8527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530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530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9530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9530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9530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9530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530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9530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9530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9530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544303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385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385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385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385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385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385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385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385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32385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2385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84B054C-062B-4A0B-90CB-FAB34B715E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0198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93C2628-8F0A-47DF-8D62-DF518A5401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198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A9D8E977-3271-4B66-BEBB-E23DA98A6589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0198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B7DD5C7-415C-4DA2-91DD-52701754969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198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0F834A0-64EE-4EEF-A85F-B15443AF59B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0198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5E1AF77-D3A8-4434-A1F9-5E89CE0A2727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0198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36B46E-83E7-4338-BBAB-3B76E68C490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0198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48D2FCF0-3724-46BF-A3BB-A69D7044FA6A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0198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47CA91F-80EE-45AF-B96A-8131EA17326F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0198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FECE6AA-FDAF-420D-856A-E818977AE94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60198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782848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719072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475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255F7-7AE7-4190-BAB3-A3B1521F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0" y="1295400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C4DB6B-DD6A-43E0-BF97-584094BF80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626393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D7826E-AAB6-4E2F-99DD-9A680BF8C2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4200" y="6453187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9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38100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4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599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632580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66344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66344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66344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0"/>
          </p:nvPr>
        </p:nvSpPr>
        <p:spPr>
          <a:xfrm>
            <a:off x="45720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1"/>
          </p:nvPr>
        </p:nvSpPr>
        <p:spPr>
          <a:xfrm>
            <a:off x="466344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22"/>
          </p:nvPr>
        </p:nvSpPr>
        <p:spPr>
          <a:xfrm>
            <a:off x="45720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3"/>
          </p:nvPr>
        </p:nvSpPr>
        <p:spPr>
          <a:xfrm>
            <a:off x="466344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24"/>
          </p:nvPr>
        </p:nvSpPr>
        <p:spPr>
          <a:xfrm>
            <a:off x="45720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25"/>
          </p:nvPr>
        </p:nvSpPr>
        <p:spPr>
          <a:xfrm>
            <a:off x="466344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2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7382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CB30B-7E70-4CBF-B2BB-CB70E06D2F8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57545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0199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530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530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9530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9530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9530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9530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530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9530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9530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9530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236913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385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385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385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385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385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385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385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385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32385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2385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84B054C-062B-4A0B-90CB-FAB34B715E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0198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93C2628-8F0A-47DF-8D62-DF518A5401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198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A9D8E977-3271-4B66-BEBB-E23DA98A6589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0198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B7DD5C7-415C-4DA2-91DD-52701754969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198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0F834A0-64EE-4EEF-A85F-B15443AF59B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0198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5E1AF77-D3A8-4434-A1F9-5E89CE0A2727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0198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36B46E-83E7-4338-BBAB-3B76E68C490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0198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48D2FCF0-3724-46BF-A3BB-A69D7044FA6A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0198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47CA91F-80EE-45AF-B96A-8131EA17326F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0198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FECE6AA-FDAF-420D-856A-E818977AE94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60198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57889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719072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5980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255F7-7AE7-4190-BAB3-A3B1521F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0" y="1295400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C4DB6B-DD6A-43E0-BF97-584094BF80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626393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D7826E-AAB6-4E2F-99DD-9A680BF8C2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4200" y="6453187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25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38100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4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599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351763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66344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66344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66344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0"/>
          </p:nvPr>
        </p:nvSpPr>
        <p:spPr>
          <a:xfrm>
            <a:off x="45720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1"/>
          </p:nvPr>
        </p:nvSpPr>
        <p:spPr>
          <a:xfrm>
            <a:off x="466344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22"/>
          </p:nvPr>
        </p:nvSpPr>
        <p:spPr>
          <a:xfrm>
            <a:off x="45720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3"/>
          </p:nvPr>
        </p:nvSpPr>
        <p:spPr>
          <a:xfrm>
            <a:off x="466344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24"/>
          </p:nvPr>
        </p:nvSpPr>
        <p:spPr>
          <a:xfrm>
            <a:off x="45720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25"/>
          </p:nvPr>
        </p:nvSpPr>
        <p:spPr>
          <a:xfrm>
            <a:off x="466344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2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2990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D17D-FCDC-4355-88F6-225363AB79C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817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3B6F-B5DD-42FC-9089-F6754F07468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146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B3A11-CD3D-414B-A2A0-F6D306CEF76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70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0F38-F87F-4BFA-A88E-9EB71259DF5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77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F357B-129B-4717-BE74-A84958261EA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026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D0BEDCD-A305-4E47-B6D0-E608F18D27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4277E8-0BFA-4E26-B055-E5EBC5B3B6C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A0D09F4C-E62F-4585-B564-B47BB1A524A6}" type="slidenum">
              <a:rPr lang="en-CA" altLang="en-US" sz="1400" smtClean="0"/>
              <a:pPr algn="r" eaLnBrk="1" hangingPunct="1">
                <a:defRPr/>
              </a:pPr>
              <a:t>‹#›</a:t>
            </a:fld>
            <a:endParaRPr lang="en-CA" altLang="en-US" sz="1400"/>
          </a:p>
        </p:txBody>
      </p:sp>
    </p:spTree>
    <p:extLst>
      <p:ext uri="{BB962C8B-B14F-4D97-AF65-F5344CB8AC3E}">
        <p14:creationId xmlns:p14="http://schemas.microsoft.com/office/powerpoint/2010/main" val="23519186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56" r:id="rId12"/>
    <p:sldLayoutId id="21474838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pyright" descr="©McGraw-Hill Education&#10;">
            <a:extLst>
              <a:ext uri="{FF2B5EF4-FFF2-40B4-BE49-F238E27FC236}">
                <a16:creationId xmlns:a16="http://schemas.microsoft.com/office/drawing/2014/main" id="{26476B0B-206B-4AFE-9AEC-D3FA261CB927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+mn-lt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139031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pyright" descr="©McGraw-Hill Education&#10;">
            <a:extLst>
              <a:ext uri="{FF2B5EF4-FFF2-40B4-BE49-F238E27FC236}">
                <a16:creationId xmlns:a16="http://schemas.microsoft.com/office/drawing/2014/main" id="{26476B0B-206B-4AFE-9AEC-D3FA261CB927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+mn-lt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225281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pyright" descr="©McGraw-Hill Education&#10;">
            <a:extLst>
              <a:ext uri="{FF2B5EF4-FFF2-40B4-BE49-F238E27FC236}">
                <a16:creationId xmlns:a16="http://schemas.microsoft.com/office/drawing/2014/main" id="{26476B0B-206B-4AFE-9AEC-D3FA261CB927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+mn-lt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217468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2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pyright" descr="©McGraw-Hill Education&#10;">
            <a:extLst>
              <a:ext uri="{FF2B5EF4-FFF2-40B4-BE49-F238E27FC236}">
                <a16:creationId xmlns:a16="http://schemas.microsoft.com/office/drawing/2014/main" id="{26476B0B-206B-4AFE-9AEC-D3FA261CB927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+mn-lt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354018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3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pyright" descr="©McGraw-Hill Education&#10;">
            <a:extLst>
              <a:ext uri="{FF2B5EF4-FFF2-40B4-BE49-F238E27FC236}">
                <a16:creationId xmlns:a16="http://schemas.microsoft.com/office/drawing/2014/main" id="{26476B0B-206B-4AFE-9AEC-D3FA261CB927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+mn-lt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9932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oleObject" Target="../embeddings/oleObject1.bin"/><Relationship Id="rId7" Type="http://schemas.openxmlformats.org/officeDocument/2006/relationships/slide" Target="slide3.xml"/><Relationship Id="rId12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ecs.yorku.ca/~jeff/courses/1090" TargetMode="External"/><Relationship Id="rId11" Type="http://schemas.openxmlformats.org/officeDocument/2006/relationships/slide" Target="slide12.xml"/><Relationship Id="rId5" Type="http://schemas.openxmlformats.org/officeDocument/2006/relationships/image" Target="../media/image2.png"/><Relationship Id="rId10" Type="http://schemas.openxmlformats.org/officeDocument/2006/relationships/slide" Target="slide6.xml"/><Relationship Id="rId4" Type="http://schemas.openxmlformats.org/officeDocument/2006/relationships/image" Target="../media/image1.wmf"/><Relationship Id="rId9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ecs.yorku.ca/~jeff/courses/1090/notes/oracle.pdf" TargetMode="Externa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126" y="5143023"/>
            <a:ext cx="2492048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Jeff Edmonds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York University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US" altLang="en-US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6204466"/>
            <a:ext cx="1958975" cy="46165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accent2"/>
                </a:solidFill>
                <a:latin typeface="+mj-lt"/>
              </a:rPr>
              <a:t>Lecture 1.5 </a:t>
            </a:r>
          </a:p>
        </p:txBody>
      </p:sp>
      <p:pic>
        <p:nvPicPr>
          <p:cNvPr id="2055" name="Picture 8" descr="poo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15970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33C7EDCB-7404-4FBC-A314-40245A1C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71600" y="-76200"/>
            <a:ext cx="7772400" cy="7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kern="0" dirty="0"/>
              <a:t>Logic and Proofs</a:t>
            </a:r>
          </a:p>
        </p:txBody>
      </p:sp>
      <p:sp>
        <p:nvSpPr>
          <p:cNvPr id="12" name="Rectangle 2">
            <a:hlinkClick r:id="rId6"/>
            <a:extLst>
              <a:ext uri="{FF2B5EF4-FFF2-40B4-BE49-F238E27FC236}">
                <a16:creationId xmlns:a16="http://schemas.microsoft.com/office/drawing/2014/main" id="{F220CBE6-B7B8-6A02-EF75-700981ECB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56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53F8677-2DF6-4354-4986-B3B05FB06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91181"/>
            <a:ext cx="3485852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0" dirty="0">
                <a:solidFill>
                  <a:schemeClr val="accent2"/>
                </a:solidFill>
              </a:rPr>
              <a:t>Math</a:t>
            </a:r>
            <a:r>
              <a:rPr lang="en-US" altLang="en-US" sz="2400" b="1" i="0" dirty="0">
                <a:solidFill>
                  <a:schemeClr val="accent2"/>
                </a:solidFill>
              </a:rPr>
              <a:t>/EECS 1019/1090</a:t>
            </a:r>
            <a:endParaRPr lang="en-US" altLang="en-US" sz="2400" i="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1EAE7-973B-FB56-5427-288F45B6F48F}"/>
              </a:ext>
            </a:extLst>
          </p:cNvPr>
          <p:cNvSpPr txBox="1"/>
          <p:nvPr/>
        </p:nvSpPr>
        <p:spPr>
          <a:xfrm>
            <a:off x="4800600" y="0"/>
            <a:ext cx="3775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2400" dirty="0">
                <a:solidFill>
                  <a:schemeClr val="tx2"/>
                </a:solidFill>
              </a:rPr>
              <a:t>Propositional Logic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50BC62-FE1D-C12F-8E0A-37FC4D5EB8AA}"/>
              </a:ext>
            </a:extLst>
          </p:cNvPr>
          <p:cNvSpPr txBox="1"/>
          <p:nvPr/>
        </p:nvSpPr>
        <p:spPr>
          <a:xfrm>
            <a:off x="4800600" y="335280"/>
            <a:ext cx="3775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</a:rPr>
              <a:t>And, Or, Not, Implies</a:t>
            </a:r>
            <a:endParaRPr lang="en-CA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7264D-DFFF-C9BA-CDA7-353C476E0BC7}"/>
              </a:ext>
            </a:extLst>
          </p:cNvPr>
          <p:cNvSpPr txBox="1"/>
          <p:nvPr/>
        </p:nvSpPr>
        <p:spPr>
          <a:xfrm>
            <a:off x="3540171" y="678359"/>
            <a:ext cx="37750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4400" dirty="0">
                <a:solidFill>
                  <a:schemeClr val="tx2"/>
                </a:solidFill>
              </a:rPr>
              <a:t>Review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E7D0683B-2598-3CAE-ED5A-ACC881A9D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640" y="1310640"/>
            <a:ext cx="22039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rId7" action="ppaction://hlinksldjump"/>
              </a:rPr>
              <a:t>Notation</a:t>
            </a:r>
            <a:r>
              <a:rPr lang="en-US" altLang="en-US" sz="1800" dirty="0"/>
              <a:t> </a:t>
            </a:r>
            <a:r>
              <a:rPr lang="en-US" altLang="en-US" sz="1800" dirty="0">
                <a:hlinkClick r:id="rId8" action="ppaction://hlinksldjump"/>
              </a:rPr>
              <a:t>Truth Tables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rId9" action="ppaction://hlinksldjump"/>
              </a:rPr>
              <a:t>Tautologies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rId10" action="ppaction://hlinksldjump"/>
              </a:rPr>
              <a:t>Hilbert Proof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rId11" action="ppaction://hlinksldjump"/>
              </a:rPr>
              <a:t>Purple Table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rId12" action="ppaction://hlinksldjump"/>
              </a:rPr>
              <a:t>Example Proofs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8712545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85F53-C6FD-3706-BAFA-A4CDBD732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>
            <a:extLst>
              <a:ext uri="{FF2B5EF4-FFF2-40B4-BE49-F238E27FC236}">
                <a16:creationId xmlns:a16="http://schemas.microsoft.com/office/drawing/2014/main" id="{D005B1AB-2C2F-6498-83DA-0CF99280E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774"/>
            <a:ext cx="106311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1</a:t>
            </a:r>
            <a:endParaRPr kumimoji="0" lang="en-US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2</a:t>
            </a: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3</a:t>
            </a: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4</a:t>
            </a: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98.  </a:t>
            </a: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5</a:t>
            </a:r>
            <a:endParaRPr lang="en-US" altLang="en-US" sz="2400" baseline="-25000" dirty="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99.  </a:t>
            </a: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6</a:t>
            </a:r>
            <a:endParaRPr lang="en-US" altLang="en-US" sz="2400" baseline="-25000" dirty="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100.  </a:t>
            </a: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endParaRPr lang="en-US" altLang="en-US" sz="2400" baseline="-250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baseline="-250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baseline="-250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kumimoji="0" lang="en-US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A4D15C00-DE4B-3C6A-B54E-82452A55FE0D}"/>
              </a:ext>
            </a:extLst>
          </p:cNvPr>
          <p:cNvGrpSpPr>
            <a:grpSpLocks/>
          </p:cNvGrpSpPr>
          <p:nvPr/>
        </p:nvGrpSpPr>
        <p:grpSpPr bwMode="auto">
          <a:xfrm>
            <a:off x="29742" y="685800"/>
            <a:ext cx="1600316" cy="1421080"/>
            <a:chOff x="95" y="960"/>
            <a:chExt cx="2712" cy="2504"/>
          </a:xfrm>
        </p:grpSpPr>
        <p:pic>
          <p:nvPicPr>
            <p:cNvPr id="10" name="Picture 20" descr="Hilbert">
              <a:extLst>
                <a:ext uri="{FF2B5EF4-FFF2-40B4-BE49-F238E27FC236}">
                  <a16:creationId xmlns:a16="http://schemas.microsoft.com/office/drawing/2014/main" id="{DD61BAC9-181B-8645-EAAC-C0E3AFE44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60"/>
              <a:ext cx="1782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7571EE4A-066A-EE8C-CEF7-7FF7ABB17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2922"/>
              <a:ext cx="2712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0" rIns="274320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 sz="1400" dirty="0">
                  <a:latin typeface="Times New Roman" pitchFamily="18" charset="0"/>
                </a:rPr>
                <a:t>Hilbert 1920</a:t>
              </a:r>
            </a:p>
          </p:txBody>
        </p:sp>
      </p:grpSp>
      <p:sp>
        <p:nvSpPr>
          <p:cNvPr id="2" name="AutoShape 35">
            <a:extLst>
              <a:ext uri="{FF2B5EF4-FFF2-40B4-BE49-F238E27FC236}">
                <a16:creationId xmlns:a16="http://schemas.microsoft.com/office/drawing/2014/main" id="{8DF4F2BB-4690-2717-781A-67E0AF5D2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486" y="914400"/>
            <a:ext cx="6138714" cy="468615"/>
          </a:xfrm>
          <a:prstGeom prst="wedgeRoundRectCallout">
            <a:avLst>
              <a:gd name="adj1" fmla="val -57214"/>
              <a:gd name="adj2" fmla="val 43815"/>
              <a:gd name="adj3" fmla="val 16667"/>
            </a:avLst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A Hilbert Style Proof </a:t>
            </a:r>
            <a:r>
              <a:rPr lang="en-US" altLang="en-US" sz="2400" dirty="0">
                <a:solidFill>
                  <a:srgbClr val="FFFFFF"/>
                </a:solidFill>
              </a:rPr>
              <a:t>is a sequence of formulas.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49A3BD-CA12-1F7E-EAB9-6AB3536A12FB}"/>
              </a:ext>
            </a:extLst>
          </p:cNvPr>
          <p:cNvSpPr txBox="1">
            <a:spLocks/>
          </p:cNvSpPr>
          <p:nvPr/>
        </p:nvSpPr>
        <p:spPr>
          <a:xfrm>
            <a:off x="0" y="-43542"/>
            <a:ext cx="9144000" cy="118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</a:pPr>
            <a:r>
              <a:rPr lang="en-US" kern="0" dirty="0"/>
              <a:t>Tautologies, Equivalences, &amp; </a:t>
            </a:r>
            <a:r>
              <a:rPr lang="en-US" kern="0" dirty="0">
                <a:solidFill>
                  <a:schemeClr val="accent2"/>
                </a:solidFill>
              </a:rPr>
              <a:t>Proofs</a:t>
            </a:r>
          </a:p>
        </p:txBody>
      </p:sp>
      <p:pic>
        <p:nvPicPr>
          <p:cNvPr id="5" name="Picture 5" descr="j0116172">
            <a:extLst>
              <a:ext uri="{FF2B5EF4-FFF2-40B4-BE49-F238E27FC236}">
                <a16:creationId xmlns:a16="http://schemas.microsoft.com/office/drawing/2014/main" id="{6390EE93-9C79-B692-8D4E-031FA7DD4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79487"/>
            <a:ext cx="960000" cy="130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5">
            <a:extLst>
              <a:ext uri="{FF2B5EF4-FFF2-40B4-BE49-F238E27FC236}">
                <a16:creationId xmlns:a16="http://schemas.microsoft.com/office/drawing/2014/main" id="{0E560F69-9714-4F0D-5B9F-0826B7DFE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460851"/>
            <a:ext cx="4101623" cy="1760212"/>
          </a:xfrm>
          <a:prstGeom prst="wedgeRoundRectCallout">
            <a:avLst>
              <a:gd name="adj1" fmla="val -7121"/>
              <a:gd name="adj2" fmla="val 73946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I find the formal proof is 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/>
              <a:t>easier to find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/>
              <a:t>matches my intuition better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if I work from both ends.</a:t>
            </a:r>
            <a:endParaRPr lang="en-CA" altLang="en-US" sz="2400" i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44C534-8055-D6F7-11AF-96BD11A1950B}"/>
              </a:ext>
            </a:extLst>
          </p:cNvPr>
          <p:cNvSpPr/>
          <p:nvPr/>
        </p:nvSpPr>
        <p:spPr>
          <a:xfrm>
            <a:off x="435452" y="2273711"/>
            <a:ext cx="691273" cy="1737360"/>
          </a:xfrm>
          <a:prstGeom prst="ellipse">
            <a:avLst/>
          </a:prstGeom>
          <a:ln w="3810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GB" sz="2800" dirty="0"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90D39F-8776-DF5C-EFB4-4B8C3922591F}"/>
              </a:ext>
            </a:extLst>
          </p:cNvPr>
          <p:cNvSpPr/>
          <p:nvPr/>
        </p:nvSpPr>
        <p:spPr bwMode="auto">
          <a:xfrm>
            <a:off x="478337" y="4859064"/>
            <a:ext cx="635326" cy="1287009"/>
          </a:xfrm>
          <a:prstGeom prst="ellipse">
            <a:avLst/>
          </a:prstGeom>
          <a:noFill/>
          <a:ln w="38100">
            <a:solidFill>
              <a:srgbClr val="66FF66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AutoShape 35">
            <a:extLst>
              <a:ext uri="{FF2B5EF4-FFF2-40B4-BE49-F238E27FC236}">
                <a16:creationId xmlns:a16="http://schemas.microsoft.com/office/drawing/2014/main" id="{2373C75F-7DC1-6622-ACF4-65CD01E68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64443"/>
            <a:ext cx="3812577" cy="859957"/>
          </a:xfrm>
          <a:prstGeom prst="wedgeRoundRectCallout">
            <a:avLst>
              <a:gd name="adj1" fmla="val -7121"/>
              <a:gd name="adj2" fmla="val 73946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Some of the proof games </a:t>
            </a:r>
            <a:br>
              <a:rPr lang="en-US" altLang="en-US" sz="2400" dirty="0"/>
            </a:br>
            <a:r>
              <a:rPr lang="en-US" altLang="en-US" sz="2400" dirty="0"/>
              <a:t>translate into begin-end pairs.</a:t>
            </a:r>
            <a:endParaRPr lang="en-CA" altLang="en-US" sz="2400" i="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FD9C23-AB82-2D07-E4F3-B33E58F097E5}"/>
              </a:ext>
            </a:extLst>
          </p:cNvPr>
          <p:cNvGrpSpPr/>
          <p:nvPr/>
        </p:nvGrpSpPr>
        <p:grpSpPr>
          <a:xfrm>
            <a:off x="152401" y="4137099"/>
            <a:ext cx="1127736" cy="731674"/>
            <a:chOff x="1905000" y="4692227"/>
            <a:chExt cx="7772400" cy="731674"/>
          </a:xfrm>
        </p:grpSpPr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DC1307F3-A2A8-47A8-A300-53ADC792D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0575" y="4962236"/>
              <a:ext cx="7649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24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need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730098C-AE5B-92FE-9502-F23FADE785DC}"/>
                </a:ext>
              </a:extLst>
            </p:cNvPr>
            <p:cNvCxnSpPr/>
            <p:nvPr/>
          </p:nvCxnSpPr>
          <p:spPr bwMode="auto">
            <a:xfrm>
              <a:off x="1905000" y="5105400"/>
              <a:ext cx="7772400" cy="0"/>
            </a:xfrm>
            <a:prstGeom prst="line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DFDB359E-4F7C-D086-A1C4-E38FA0095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2049" y="4692227"/>
              <a:ext cx="7649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24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have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724DD74-53FE-1F5F-C3E5-8AD2352E515C}"/>
              </a:ext>
            </a:extLst>
          </p:cNvPr>
          <p:cNvGrpSpPr/>
          <p:nvPr/>
        </p:nvGrpSpPr>
        <p:grpSpPr>
          <a:xfrm>
            <a:off x="1219200" y="3620589"/>
            <a:ext cx="635326" cy="1898085"/>
            <a:chOff x="1282338" y="3620589"/>
            <a:chExt cx="635326" cy="1898085"/>
          </a:xfrm>
        </p:grpSpPr>
        <p:sp>
          <p:nvSpPr>
            <p:cNvPr id="22" name="Arrow: Curved Left 21">
              <a:extLst>
                <a:ext uri="{FF2B5EF4-FFF2-40B4-BE49-F238E27FC236}">
                  <a16:creationId xmlns:a16="http://schemas.microsoft.com/office/drawing/2014/main" id="{3E0EDFA9-36E1-3F5F-F996-89E3FA3EADEC}"/>
                </a:ext>
              </a:extLst>
            </p:cNvPr>
            <p:cNvSpPr/>
            <p:nvPr/>
          </p:nvSpPr>
          <p:spPr>
            <a:xfrm>
              <a:off x="1282338" y="3620589"/>
              <a:ext cx="635326" cy="1898085"/>
            </a:xfrm>
            <a:prstGeom prst="curvedLeftArrow">
              <a:avLst/>
            </a:prstGeom>
            <a:ln w="12700">
              <a:solidFill>
                <a:schemeClr val="accent2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GB" sz="2800" dirty="0">
                <a:latin typeface="+mj-lt"/>
              </a:endParaRP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E9E1E6D4-1D46-D86D-B2F1-F904F4906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846154" y="4254124"/>
              <a:ext cx="13724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2400" dirty="0">
                  <a:solidFill>
                    <a:schemeClr val="accent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Must link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392435A-51BF-03BA-B62C-C1D2E9116C81}"/>
              </a:ext>
            </a:extLst>
          </p:cNvPr>
          <p:cNvGrpSpPr/>
          <p:nvPr/>
        </p:nvGrpSpPr>
        <p:grpSpPr>
          <a:xfrm>
            <a:off x="6077750" y="3850037"/>
            <a:ext cx="2888124" cy="2877320"/>
            <a:chOff x="6077750" y="3850037"/>
            <a:chExt cx="2398701" cy="287732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9575F66-9B06-1C44-19C9-58E42A5F1467}"/>
                </a:ext>
              </a:extLst>
            </p:cNvPr>
            <p:cNvGrpSpPr/>
            <p:nvPr/>
          </p:nvGrpSpPr>
          <p:grpSpPr>
            <a:xfrm>
              <a:off x="6077750" y="3850037"/>
              <a:ext cx="2398701" cy="2877320"/>
              <a:chOff x="6077750" y="3850037"/>
              <a:chExt cx="2398701" cy="287732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F2AAD24-A3BA-A907-02DF-AEC0F35265CC}"/>
                  </a:ext>
                </a:extLst>
              </p:cNvPr>
              <p:cNvSpPr/>
              <p:nvPr/>
            </p:nvSpPr>
            <p:spPr>
              <a:xfrm>
                <a:off x="6093969" y="3850037"/>
                <a:ext cx="2382481" cy="1018736"/>
              </a:xfrm>
              <a:prstGeom prst="ellipse">
                <a:avLst/>
              </a:prstGeom>
              <a:ln w="38100">
                <a:solidFill>
                  <a:schemeClr val="tx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l"/>
                <a:endParaRPr lang="en-GB" sz="2800" dirty="0">
                  <a:latin typeface="+mj-lt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12EC88C-CA4E-B87B-F6CB-FFFB87ED66AF}"/>
                  </a:ext>
                </a:extLst>
              </p:cNvPr>
              <p:cNvSpPr/>
              <p:nvPr/>
            </p:nvSpPr>
            <p:spPr bwMode="auto">
              <a:xfrm>
                <a:off x="6077750" y="5791200"/>
                <a:ext cx="2398700" cy="936157"/>
              </a:xfrm>
              <a:prstGeom prst="ellipse">
                <a:avLst/>
              </a:prstGeom>
              <a:noFill/>
              <a:ln w="38100">
                <a:solidFill>
                  <a:srgbClr val="66FF66"/>
                </a:solidFill>
                <a:miter lim="800000"/>
                <a:headEnd/>
                <a:tailEnd/>
              </a:ln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844935-B560-F9F9-7ED1-5AB91B8D9749}"/>
                  </a:ext>
                </a:extLst>
              </p:cNvPr>
              <p:cNvSpPr/>
              <p:nvPr/>
            </p:nvSpPr>
            <p:spPr>
              <a:xfrm>
                <a:off x="6248401" y="3951194"/>
                <a:ext cx="2228050" cy="2677656"/>
              </a:xfrm>
              <a:prstGeom prst="rect">
                <a:avLst/>
              </a:prstGeom>
              <a:ln w="12700">
                <a:solidFill>
                  <a:srgbClr val="FF00FF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FFC000"/>
                    </a:solidFill>
                  </a:rPr>
                  <a:t>1.  Goal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αβ</a:t>
                </a:r>
                <a:endParaRPr lang="en-US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2.      Assume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endParaRPr lang="en-US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  </a:t>
                </a:r>
              </a:p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 </a:t>
                </a:r>
              </a:p>
              <a:p>
                <a:pPr algn="l" eaLnBrk="1" hangingPunct="1">
                  <a:spcBef>
                    <a:spcPct val="0"/>
                  </a:spcBef>
                  <a:buNone/>
                </a:pPr>
                <a:endParaRPr lang="en-US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99.   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β</a:t>
                </a:r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100. Conclude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αβ</a:t>
                </a:r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C0AD9BE-A374-23DC-0C03-A7C47BA60865}"/>
                </a:ext>
              </a:extLst>
            </p:cNvPr>
            <p:cNvGrpSpPr/>
            <p:nvPr/>
          </p:nvGrpSpPr>
          <p:grpSpPr>
            <a:xfrm>
              <a:off x="6326610" y="4956411"/>
              <a:ext cx="2103120" cy="731674"/>
              <a:chOff x="1905000" y="4692227"/>
              <a:chExt cx="8259080" cy="731674"/>
            </a:xfrm>
          </p:grpSpPr>
          <p:sp>
            <p:nvSpPr>
              <p:cNvPr id="40" name="Text Box 21">
                <a:extLst>
                  <a:ext uri="{FF2B5EF4-FFF2-40B4-BE49-F238E27FC236}">
                    <a16:creationId xmlns:a16="http://schemas.microsoft.com/office/drawing/2014/main" id="{D83FCE06-6DF2-A523-BDC4-FCB93F6D25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0575" y="4962236"/>
                <a:ext cx="7649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need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2A4372C-0430-D00D-8ECD-2135865EE5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05000" y="5105400"/>
                <a:ext cx="825908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Text Box 21">
                <a:extLst>
                  <a:ext uri="{FF2B5EF4-FFF2-40B4-BE49-F238E27FC236}">
                    <a16:creationId xmlns:a16="http://schemas.microsoft.com/office/drawing/2014/main" id="{2291CEE4-B81C-EC61-2F69-4499DFCACF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2049" y="4692227"/>
                <a:ext cx="7649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CA" altLang="en-US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have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A9AE77-84B6-4136-9C29-F582F24A19EC}"/>
              </a:ext>
            </a:extLst>
          </p:cNvPr>
          <p:cNvGrpSpPr/>
          <p:nvPr/>
        </p:nvGrpSpPr>
        <p:grpSpPr>
          <a:xfrm>
            <a:off x="1280136" y="5554803"/>
            <a:ext cx="3576103" cy="1234793"/>
            <a:chOff x="4047088" y="4724400"/>
            <a:chExt cx="3576103" cy="1234793"/>
          </a:xfrm>
        </p:grpSpPr>
        <p:sp>
          <p:nvSpPr>
            <p:cNvPr id="32" name="AutoShape 35">
              <a:extLst>
                <a:ext uri="{FF2B5EF4-FFF2-40B4-BE49-F238E27FC236}">
                  <a16:creationId xmlns:a16="http://schemas.microsoft.com/office/drawing/2014/main" id="{AB06BFA6-A01E-4059-9254-79CF7318E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7088" y="4724400"/>
              <a:ext cx="2734712" cy="990600"/>
            </a:xfrm>
            <a:prstGeom prst="wedgeRoundRectCallout">
              <a:avLst>
                <a:gd name="adj1" fmla="val 54413"/>
                <a:gd name="adj2" fmla="val -10672"/>
                <a:gd name="adj3" fmla="val 16667"/>
              </a:avLst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You can end the numbering at 100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8B9C1E4-870C-49DA-AF8A-4632F08463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05600" y="5029200"/>
              <a:ext cx="917591" cy="929993"/>
              <a:chOff x="2065" y="1551"/>
              <a:chExt cx="1628" cy="1988"/>
            </a:xfrm>
          </p:grpSpPr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32A0B16E-775A-495F-B03C-157C134BC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977"/>
                <a:ext cx="331" cy="334"/>
              </a:xfrm>
              <a:custGeom>
                <a:avLst/>
                <a:gdLst>
                  <a:gd name="T0" fmla="*/ 255 w 331"/>
                  <a:gd name="T1" fmla="*/ 212 h 334"/>
                  <a:gd name="T2" fmla="*/ 284 w 331"/>
                  <a:gd name="T3" fmla="*/ 141 h 334"/>
                  <a:gd name="T4" fmla="*/ 279 w 331"/>
                  <a:gd name="T5" fmla="*/ 85 h 334"/>
                  <a:gd name="T6" fmla="*/ 270 w 331"/>
                  <a:gd name="T7" fmla="*/ 38 h 334"/>
                  <a:gd name="T8" fmla="*/ 227 w 331"/>
                  <a:gd name="T9" fmla="*/ 5 h 334"/>
                  <a:gd name="T10" fmla="*/ 166 w 331"/>
                  <a:gd name="T11" fmla="*/ 0 h 334"/>
                  <a:gd name="T12" fmla="*/ 118 w 331"/>
                  <a:gd name="T13" fmla="*/ 5 h 334"/>
                  <a:gd name="T14" fmla="*/ 47 w 331"/>
                  <a:gd name="T15" fmla="*/ 47 h 334"/>
                  <a:gd name="T16" fmla="*/ 14 w 331"/>
                  <a:gd name="T17" fmla="*/ 113 h 334"/>
                  <a:gd name="T18" fmla="*/ 0 w 331"/>
                  <a:gd name="T19" fmla="*/ 193 h 334"/>
                  <a:gd name="T20" fmla="*/ 14 w 331"/>
                  <a:gd name="T21" fmla="*/ 282 h 334"/>
                  <a:gd name="T22" fmla="*/ 43 w 331"/>
                  <a:gd name="T23" fmla="*/ 315 h 334"/>
                  <a:gd name="T24" fmla="*/ 95 w 331"/>
                  <a:gd name="T25" fmla="*/ 334 h 334"/>
                  <a:gd name="T26" fmla="*/ 147 w 331"/>
                  <a:gd name="T27" fmla="*/ 329 h 334"/>
                  <a:gd name="T28" fmla="*/ 203 w 331"/>
                  <a:gd name="T29" fmla="*/ 306 h 334"/>
                  <a:gd name="T30" fmla="*/ 241 w 331"/>
                  <a:gd name="T31" fmla="*/ 273 h 334"/>
                  <a:gd name="T32" fmla="*/ 303 w 331"/>
                  <a:gd name="T33" fmla="*/ 325 h 334"/>
                  <a:gd name="T34" fmla="*/ 331 w 331"/>
                  <a:gd name="T35" fmla="*/ 325 h 334"/>
                  <a:gd name="T36" fmla="*/ 331 w 331"/>
                  <a:gd name="T37" fmla="*/ 296 h 334"/>
                  <a:gd name="T38" fmla="*/ 317 w 331"/>
                  <a:gd name="T39" fmla="*/ 273 h 334"/>
                  <a:gd name="T40" fmla="*/ 255 w 331"/>
                  <a:gd name="T41" fmla="*/ 212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1"/>
                  <a:gd name="T64" fmla="*/ 0 h 334"/>
                  <a:gd name="T65" fmla="*/ 331 w 331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1" h="334">
                    <a:moveTo>
                      <a:pt x="255" y="212"/>
                    </a:moveTo>
                    <a:lnTo>
                      <a:pt x="284" y="141"/>
                    </a:lnTo>
                    <a:lnTo>
                      <a:pt x="279" y="85"/>
                    </a:lnTo>
                    <a:lnTo>
                      <a:pt x="270" y="38"/>
                    </a:lnTo>
                    <a:lnTo>
                      <a:pt x="227" y="5"/>
                    </a:lnTo>
                    <a:lnTo>
                      <a:pt x="166" y="0"/>
                    </a:lnTo>
                    <a:lnTo>
                      <a:pt x="118" y="5"/>
                    </a:lnTo>
                    <a:lnTo>
                      <a:pt x="47" y="47"/>
                    </a:lnTo>
                    <a:lnTo>
                      <a:pt x="14" y="113"/>
                    </a:lnTo>
                    <a:lnTo>
                      <a:pt x="0" y="193"/>
                    </a:lnTo>
                    <a:lnTo>
                      <a:pt x="14" y="282"/>
                    </a:lnTo>
                    <a:lnTo>
                      <a:pt x="43" y="315"/>
                    </a:lnTo>
                    <a:lnTo>
                      <a:pt x="95" y="334"/>
                    </a:lnTo>
                    <a:lnTo>
                      <a:pt x="147" y="329"/>
                    </a:lnTo>
                    <a:lnTo>
                      <a:pt x="203" y="306"/>
                    </a:lnTo>
                    <a:lnTo>
                      <a:pt x="241" y="273"/>
                    </a:lnTo>
                    <a:lnTo>
                      <a:pt x="303" y="325"/>
                    </a:lnTo>
                    <a:lnTo>
                      <a:pt x="331" y="325"/>
                    </a:lnTo>
                    <a:lnTo>
                      <a:pt x="331" y="296"/>
                    </a:lnTo>
                    <a:lnTo>
                      <a:pt x="317" y="273"/>
                    </a:lnTo>
                    <a:lnTo>
                      <a:pt x="255" y="2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4" name="Freeform 31">
                <a:extLst>
                  <a:ext uri="{FF2B5EF4-FFF2-40B4-BE49-F238E27FC236}">
                    <a16:creationId xmlns:a16="http://schemas.microsoft.com/office/drawing/2014/main" id="{57B373D3-5EE0-4B96-B8F5-7848FB9E1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929"/>
                <a:ext cx="303" cy="127"/>
              </a:xfrm>
              <a:custGeom>
                <a:avLst/>
                <a:gdLst>
                  <a:gd name="T0" fmla="*/ 234 w 303"/>
                  <a:gd name="T1" fmla="*/ 127 h 127"/>
                  <a:gd name="T2" fmla="*/ 303 w 303"/>
                  <a:gd name="T3" fmla="*/ 117 h 127"/>
                  <a:gd name="T4" fmla="*/ 303 w 303"/>
                  <a:gd name="T5" fmla="*/ 90 h 127"/>
                  <a:gd name="T6" fmla="*/ 223 w 303"/>
                  <a:gd name="T7" fmla="*/ 110 h 127"/>
                  <a:gd name="T8" fmla="*/ 213 w 303"/>
                  <a:gd name="T9" fmla="*/ 100 h 127"/>
                  <a:gd name="T10" fmla="*/ 265 w 303"/>
                  <a:gd name="T11" fmla="*/ 61 h 127"/>
                  <a:gd name="T12" fmla="*/ 246 w 303"/>
                  <a:gd name="T13" fmla="*/ 51 h 127"/>
                  <a:gd name="T14" fmla="*/ 199 w 303"/>
                  <a:gd name="T15" fmla="*/ 81 h 127"/>
                  <a:gd name="T16" fmla="*/ 180 w 303"/>
                  <a:gd name="T17" fmla="*/ 71 h 127"/>
                  <a:gd name="T18" fmla="*/ 253 w 303"/>
                  <a:gd name="T19" fmla="*/ 24 h 127"/>
                  <a:gd name="T20" fmla="*/ 239 w 303"/>
                  <a:gd name="T21" fmla="*/ 0 h 127"/>
                  <a:gd name="T22" fmla="*/ 147 w 303"/>
                  <a:gd name="T23" fmla="*/ 71 h 127"/>
                  <a:gd name="T24" fmla="*/ 85 w 303"/>
                  <a:gd name="T25" fmla="*/ 90 h 127"/>
                  <a:gd name="T26" fmla="*/ 69 w 303"/>
                  <a:gd name="T27" fmla="*/ 66 h 127"/>
                  <a:gd name="T28" fmla="*/ 50 w 303"/>
                  <a:gd name="T29" fmla="*/ 17 h 127"/>
                  <a:gd name="T30" fmla="*/ 28 w 303"/>
                  <a:gd name="T31" fmla="*/ 37 h 127"/>
                  <a:gd name="T32" fmla="*/ 52 w 303"/>
                  <a:gd name="T33" fmla="*/ 85 h 127"/>
                  <a:gd name="T34" fmla="*/ 38 w 303"/>
                  <a:gd name="T35" fmla="*/ 95 h 127"/>
                  <a:gd name="T36" fmla="*/ 14 w 303"/>
                  <a:gd name="T37" fmla="*/ 51 h 127"/>
                  <a:gd name="T38" fmla="*/ 0 w 303"/>
                  <a:gd name="T39" fmla="*/ 76 h 127"/>
                  <a:gd name="T40" fmla="*/ 17 w 303"/>
                  <a:gd name="T41" fmla="*/ 120 h 127"/>
                  <a:gd name="T42" fmla="*/ 133 w 303"/>
                  <a:gd name="T43" fmla="*/ 105 h 127"/>
                  <a:gd name="T44" fmla="*/ 234 w 303"/>
                  <a:gd name="T45" fmla="*/ 127 h 1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3"/>
                  <a:gd name="T70" fmla="*/ 0 h 127"/>
                  <a:gd name="T71" fmla="*/ 303 w 303"/>
                  <a:gd name="T72" fmla="*/ 127 h 1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3" h="127">
                    <a:moveTo>
                      <a:pt x="234" y="127"/>
                    </a:moveTo>
                    <a:lnTo>
                      <a:pt x="303" y="117"/>
                    </a:lnTo>
                    <a:lnTo>
                      <a:pt x="303" y="90"/>
                    </a:lnTo>
                    <a:lnTo>
                      <a:pt x="223" y="110"/>
                    </a:lnTo>
                    <a:lnTo>
                      <a:pt x="213" y="100"/>
                    </a:lnTo>
                    <a:lnTo>
                      <a:pt x="265" y="61"/>
                    </a:lnTo>
                    <a:lnTo>
                      <a:pt x="246" y="51"/>
                    </a:lnTo>
                    <a:lnTo>
                      <a:pt x="199" y="81"/>
                    </a:lnTo>
                    <a:lnTo>
                      <a:pt x="180" y="71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47" y="71"/>
                    </a:lnTo>
                    <a:lnTo>
                      <a:pt x="85" y="90"/>
                    </a:lnTo>
                    <a:lnTo>
                      <a:pt x="69" y="66"/>
                    </a:lnTo>
                    <a:lnTo>
                      <a:pt x="50" y="17"/>
                    </a:lnTo>
                    <a:lnTo>
                      <a:pt x="28" y="37"/>
                    </a:lnTo>
                    <a:lnTo>
                      <a:pt x="52" y="85"/>
                    </a:lnTo>
                    <a:lnTo>
                      <a:pt x="38" y="95"/>
                    </a:lnTo>
                    <a:lnTo>
                      <a:pt x="14" y="51"/>
                    </a:lnTo>
                    <a:lnTo>
                      <a:pt x="0" y="76"/>
                    </a:lnTo>
                    <a:lnTo>
                      <a:pt x="17" y="120"/>
                    </a:lnTo>
                    <a:lnTo>
                      <a:pt x="133" y="105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5" name="Freeform 32">
                <a:extLst>
                  <a:ext uri="{FF2B5EF4-FFF2-40B4-BE49-F238E27FC236}">
                    <a16:creationId xmlns:a16="http://schemas.microsoft.com/office/drawing/2014/main" id="{063D85B0-9E66-46DC-B133-C7FB0A42B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" y="1839"/>
                <a:ext cx="518" cy="632"/>
              </a:xfrm>
              <a:custGeom>
                <a:avLst/>
                <a:gdLst>
                  <a:gd name="T0" fmla="*/ 14 w 518"/>
                  <a:gd name="T1" fmla="*/ 623 h 632"/>
                  <a:gd name="T2" fmla="*/ 0 w 518"/>
                  <a:gd name="T3" fmla="*/ 595 h 632"/>
                  <a:gd name="T4" fmla="*/ 9 w 518"/>
                  <a:gd name="T5" fmla="*/ 567 h 632"/>
                  <a:gd name="T6" fmla="*/ 42 w 518"/>
                  <a:gd name="T7" fmla="*/ 539 h 632"/>
                  <a:gd name="T8" fmla="*/ 126 w 518"/>
                  <a:gd name="T9" fmla="*/ 525 h 632"/>
                  <a:gd name="T10" fmla="*/ 233 w 518"/>
                  <a:gd name="T11" fmla="*/ 534 h 632"/>
                  <a:gd name="T12" fmla="*/ 369 w 518"/>
                  <a:gd name="T13" fmla="*/ 516 h 632"/>
                  <a:gd name="T14" fmla="*/ 453 w 518"/>
                  <a:gd name="T15" fmla="*/ 474 h 632"/>
                  <a:gd name="T16" fmla="*/ 471 w 518"/>
                  <a:gd name="T17" fmla="*/ 451 h 632"/>
                  <a:gd name="T18" fmla="*/ 457 w 518"/>
                  <a:gd name="T19" fmla="*/ 390 h 632"/>
                  <a:gd name="T20" fmla="*/ 420 w 518"/>
                  <a:gd name="T21" fmla="*/ 256 h 632"/>
                  <a:gd name="T22" fmla="*/ 364 w 518"/>
                  <a:gd name="T23" fmla="*/ 177 h 632"/>
                  <a:gd name="T24" fmla="*/ 327 w 518"/>
                  <a:gd name="T25" fmla="*/ 153 h 632"/>
                  <a:gd name="T26" fmla="*/ 322 w 518"/>
                  <a:gd name="T27" fmla="*/ 130 h 632"/>
                  <a:gd name="T28" fmla="*/ 341 w 518"/>
                  <a:gd name="T29" fmla="*/ 121 h 632"/>
                  <a:gd name="T30" fmla="*/ 355 w 518"/>
                  <a:gd name="T31" fmla="*/ 98 h 632"/>
                  <a:gd name="T32" fmla="*/ 327 w 518"/>
                  <a:gd name="T33" fmla="*/ 65 h 632"/>
                  <a:gd name="T34" fmla="*/ 294 w 518"/>
                  <a:gd name="T35" fmla="*/ 70 h 632"/>
                  <a:gd name="T36" fmla="*/ 275 w 518"/>
                  <a:gd name="T37" fmla="*/ 46 h 632"/>
                  <a:gd name="T38" fmla="*/ 299 w 518"/>
                  <a:gd name="T39" fmla="*/ 14 h 632"/>
                  <a:gd name="T40" fmla="*/ 341 w 518"/>
                  <a:gd name="T41" fmla="*/ 0 h 632"/>
                  <a:gd name="T42" fmla="*/ 392 w 518"/>
                  <a:gd name="T43" fmla="*/ 14 h 632"/>
                  <a:gd name="T44" fmla="*/ 411 w 518"/>
                  <a:gd name="T45" fmla="*/ 60 h 632"/>
                  <a:gd name="T46" fmla="*/ 406 w 518"/>
                  <a:gd name="T47" fmla="*/ 121 h 632"/>
                  <a:gd name="T48" fmla="*/ 373 w 518"/>
                  <a:gd name="T49" fmla="*/ 144 h 632"/>
                  <a:gd name="T50" fmla="*/ 411 w 518"/>
                  <a:gd name="T51" fmla="*/ 181 h 632"/>
                  <a:gd name="T52" fmla="*/ 457 w 518"/>
                  <a:gd name="T53" fmla="*/ 237 h 632"/>
                  <a:gd name="T54" fmla="*/ 485 w 518"/>
                  <a:gd name="T55" fmla="*/ 339 h 632"/>
                  <a:gd name="T56" fmla="*/ 518 w 518"/>
                  <a:gd name="T57" fmla="*/ 455 h 632"/>
                  <a:gd name="T58" fmla="*/ 518 w 518"/>
                  <a:gd name="T59" fmla="*/ 502 h 632"/>
                  <a:gd name="T60" fmla="*/ 504 w 518"/>
                  <a:gd name="T61" fmla="*/ 511 h 632"/>
                  <a:gd name="T62" fmla="*/ 420 w 518"/>
                  <a:gd name="T63" fmla="*/ 548 h 632"/>
                  <a:gd name="T64" fmla="*/ 322 w 518"/>
                  <a:gd name="T65" fmla="*/ 576 h 632"/>
                  <a:gd name="T66" fmla="*/ 154 w 518"/>
                  <a:gd name="T67" fmla="*/ 599 h 632"/>
                  <a:gd name="T68" fmla="*/ 56 w 518"/>
                  <a:gd name="T69" fmla="*/ 632 h 632"/>
                  <a:gd name="T70" fmla="*/ 14 w 518"/>
                  <a:gd name="T71" fmla="*/ 623 h 6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8"/>
                  <a:gd name="T109" fmla="*/ 0 h 632"/>
                  <a:gd name="T110" fmla="*/ 518 w 518"/>
                  <a:gd name="T111" fmla="*/ 632 h 6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8" h="632">
                    <a:moveTo>
                      <a:pt x="14" y="623"/>
                    </a:moveTo>
                    <a:lnTo>
                      <a:pt x="0" y="595"/>
                    </a:lnTo>
                    <a:lnTo>
                      <a:pt x="9" y="567"/>
                    </a:lnTo>
                    <a:lnTo>
                      <a:pt x="42" y="539"/>
                    </a:lnTo>
                    <a:lnTo>
                      <a:pt x="126" y="525"/>
                    </a:lnTo>
                    <a:lnTo>
                      <a:pt x="233" y="534"/>
                    </a:lnTo>
                    <a:lnTo>
                      <a:pt x="369" y="516"/>
                    </a:lnTo>
                    <a:lnTo>
                      <a:pt x="453" y="474"/>
                    </a:lnTo>
                    <a:lnTo>
                      <a:pt x="471" y="451"/>
                    </a:lnTo>
                    <a:lnTo>
                      <a:pt x="457" y="390"/>
                    </a:lnTo>
                    <a:lnTo>
                      <a:pt x="420" y="256"/>
                    </a:lnTo>
                    <a:lnTo>
                      <a:pt x="364" y="177"/>
                    </a:lnTo>
                    <a:lnTo>
                      <a:pt x="327" y="153"/>
                    </a:lnTo>
                    <a:lnTo>
                      <a:pt x="322" y="130"/>
                    </a:lnTo>
                    <a:lnTo>
                      <a:pt x="341" y="121"/>
                    </a:lnTo>
                    <a:lnTo>
                      <a:pt x="355" y="98"/>
                    </a:lnTo>
                    <a:lnTo>
                      <a:pt x="327" y="65"/>
                    </a:lnTo>
                    <a:lnTo>
                      <a:pt x="294" y="70"/>
                    </a:lnTo>
                    <a:lnTo>
                      <a:pt x="275" y="46"/>
                    </a:lnTo>
                    <a:lnTo>
                      <a:pt x="299" y="14"/>
                    </a:lnTo>
                    <a:lnTo>
                      <a:pt x="341" y="0"/>
                    </a:lnTo>
                    <a:lnTo>
                      <a:pt x="392" y="14"/>
                    </a:lnTo>
                    <a:lnTo>
                      <a:pt x="411" y="60"/>
                    </a:lnTo>
                    <a:lnTo>
                      <a:pt x="406" y="121"/>
                    </a:lnTo>
                    <a:lnTo>
                      <a:pt x="373" y="144"/>
                    </a:lnTo>
                    <a:lnTo>
                      <a:pt x="411" y="181"/>
                    </a:lnTo>
                    <a:lnTo>
                      <a:pt x="457" y="237"/>
                    </a:lnTo>
                    <a:lnTo>
                      <a:pt x="485" y="339"/>
                    </a:lnTo>
                    <a:lnTo>
                      <a:pt x="518" y="455"/>
                    </a:lnTo>
                    <a:lnTo>
                      <a:pt x="518" y="502"/>
                    </a:lnTo>
                    <a:lnTo>
                      <a:pt x="504" y="511"/>
                    </a:lnTo>
                    <a:lnTo>
                      <a:pt x="420" y="548"/>
                    </a:lnTo>
                    <a:lnTo>
                      <a:pt x="322" y="576"/>
                    </a:lnTo>
                    <a:lnTo>
                      <a:pt x="154" y="599"/>
                    </a:lnTo>
                    <a:lnTo>
                      <a:pt x="56" y="632"/>
                    </a:lnTo>
                    <a:lnTo>
                      <a:pt x="14" y="6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6" name="Freeform 33">
                <a:extLst>
                  <a:ext uri="{FF2B5EF4-FFF2-40B4-BE49-F238E27FC236}">
                    <a16:creationId xmlns:a16="http://schemas.microsoft.com/office/drawing/2014/main" id="{BB1EEA71-DC3B-41EB-80A7-9B4CF0B1A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046"/>
                <a:ext cx="47" cy="86"/>
              </a:xfrm>
              <a:custGeom>
                <a:avLst/>
                <a:gdLst>
                  <a:gd name="T0" fmla="*/ 10 w 47"/>
                  <a:gd name="T1" fmla="*/ 32 h 86"/>
                  <a:gd name="T2" fmla="*/ 28 w 47"/>
                  <a:gd name="T3" fmla="*/ 75 h 86"/>
                  <a:gd name="T4" fmla="*/ 35 w 47"/>
                  <a:gd name="T5" fmla="*/ 86 h 86"/>
                  <a:gd name="T6" fmla="*/ 43 w 47"/>
                  <a:gd name="T7" fmla="*/ 85 h 86"/>
                  <a:gd name="T8" fmla="*/ 47 w 47"/>
                  <a:gd name="T9" fmla="*/ 73 h 86"/>
                  <a:gd name="T10" fmla="*/ 1 w 47"/>
                  <a:gd name="T11" fmla="*/ 0 h 86"/>
                  <a:gd name="T12" fmla="*/ 0 w 47"/>
                  <a:gd name="T13" fmla="*/ 15 h 86"/>
                  <a:gd name="T14" fmla="*/ 10 w 47"/>
                  <a:gd name="T15" fmla="*/ 32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86"/>
                  <a:gd name="T26" fmla="*/ 47 w 4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86">
                    <a:moveTo>
                      <a:pt x="10" y="32"/>
                    </a:moveTo>
                    <a:lnTo>
                      <a:pt x="28" y="75"/>
                    </a:lnTo>
                    <a:lnTo>
                      <a:pt x="35" y="86"/>
                    </a:lnTo>
                    <a:lnTo>
                      <a:pt x="43" y="85"/>
                    </a:lnTo>
                    <a:lnTo>
                      <a:pt x="47" y="73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" name="Freeform 34">
                <a:extLst>
                  <a:ext uri="{FF2B5EF4-FFF2-40B4-BE49-F238E27FC236}">
                    <a16:creationId xmlns:a16="http://schemas.microsoft.com/office/drawing/2014/main" id="{BB170691-8693-4B1F-A2B0-CB5BBBA23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1561"/>
                <a:ext cx="551" cy="452"/>
              </a:xfrm>
              <a:custGeom>
                <a:avLst/>
                <a:gdLst>
                  <a:gd name="T0" fmla="*/ 93 w 551"/>
                  <a:gd name="T1" fmla="*/ 345 h 452"/>
                  <a:gd name="T2" fmla="*/ 0 w 551"/>
                  <a:gd name="T3" fmla="*/ 373 h 452"/>
                  <a:gd name="T4" fmla="*/ 9 w 551"/>
                  <a:gd name="T5" fmla="*/ 410 h 452"/>
                  <a:gd name="T6" fmla="*/ 140 w 551"/>
                  <a:gd name="T7" fmla="*/ 345 h 452"/>
                  <a:gd name="T8" fmla="*/ 9 w 551"/>
                  <a:gd name="T9" fmla="*/ 429 h 452"/>
                  <a:gd name="T10" fmla="*/ 23 w 551"/>
                  <a:gd name="T11" fmla="*/ 452 h 452"/>
                  <a:gd name="T12" fmla="*/ 121 w 551"/>
                  <a:gd name="T13" fmla="*/ 382 h 452"/>
                  <a:gd name="T14" fmla="*/ 196 w 551"/>
                  <a:gd name="T15" fmla="*/ 345 h 452"/>
                  <a:gd name="T16" fmla="*/ 313 w 551"/>
                  <a:gd name="T17" fmla="*/ 312 h 452"/>
                  <a:gd name="T18" fmla="*/ 434 w 551"/>
                  <a:gd name="T19" fmla="*/ 312 h 452"/>
                  <a:gd name="T20" fmla="*/ 546 w 551"/>
                  <a:gd name="T21" fmla="*/ 308 h 452"/>
                  <a:gd name="T22" fmla="*/ 551 w 551"/>
                  <a:gd name="T23" fmla="*/ 275 h 452"/>
                  <a:gd name="T24" fmla="*/ 430 w 551"/>
                  <a:gd name="T25" fmla="*/ 284 h 452"/>
                  <a:gd name="T26" fmla="*/ 313 w 551"/>
                  <a:gd name="T27" fmla="*/ 294 h 452"/>
                  <a:gd name="T28" fmla="*/ 196 w 551"/>
                  <a:gd name="T29" fmla="*/ 322 h 452"/>
                  <a:gd name="T30" fmla="*/ 177 w 551"/>
                  <a:gd name="T31" fmla="*/ 326 h 452"/>
                  <a:gd name="T32" fmla="*/ 313 w 551"/>
                  <a:gd name="T33" fmla="*/ 261 h 452"/>
                  <a:gd name="T34" fmla="*/ 448 w 551"/>
                  <a:gd name="T35" fmla="*/ 172 h 452"/>
                  <a:gd name="T36" fmla="*/ 453 w 551"/>
                  <a:gd name="T37" fmla="*/ 140 h 452"/>
                  <a:gd name="T38" fmla="*/ 350 w 551"/>
                  <a:gd name="T39" fmla="*/ 210 h 452"/>
                  <a:gd name="T40" fmla="*/ 224 w 551"/>
                  <a:gd name="T41" fmla="*/ 284 h 452"/>
                  <a:gd name="T42" fmla="*/ 168 w 551"/>
                  <a:gd name="T43" fmla="*/ 303 h 452"/>
                  <a:gd name="T44" fmla="*/ 271 w 551"/>
                  <a:gd name="T45" fmla="*/ 224 h 452"/>
                  <a:gd name="T46" fmla="*/ 332 w 551"/>
                  <a:gd name="T47" fmla="*/ 135 h 452"/>
                  <a:gd name="T48" fmla="*/ 360 w 551"/>
                  <a:gd name="T49" fmla="*/ 47 h 452"/>
                  <a:gd name="T50" fmla="*/ 332 w 551"/>
                  <a:gd name="T51" fmla="*/ 0 h 452"/>
                  <a:gd name="T52" fmla="*/ 318 w 551"/>
                  <a:gd name="T53" fmla="*/ 103 h 452"/>
                  <a:gd name="T54" fmla="*/ 266 w 551"/>
                  <a:gd name="T55" fmla="*/ 196 h 452"/>
                  <a:gd name="T56" fmla="*/ 191 w 551"/>
                  <a:gd name="T57" fmla="*/ 256 h 452"/>
                  <a:gd name="T58" fmla="*/ 93 w 551"/>
                  <a:gd name="T59" fmla="*/ 345 h 4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1"/>
                  <a:gd name="T91" fmla="*/ 0 h 452"/>
                  <a:gd name="T92" fmla="*/ 551 w 551"/>
                  <a:gd name="T93" fmla="*/ 452 h 4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1" h="452">
                    <a:moveTo>
                      <a:pt x="93" y="345"/>
                    </a:moveTo>
                    <a:lnTo>
                      <a:pt x="0" y="373"/>
                    </a:lnTo>
                    <a:lnTo>
                      <a:pt x="9" y="410"/>
                    </a:lnTo>
                    <a:lnTo>
                      <a:pt x="140" y="345"/>
                    </a:lnTo>
                    <a:lnTo>
                      <a:pt x="9" y="429"/>
                    </a:lnTo>
                    <a:lnTo>
                      <a:pt x="23" y="452"/>
                    </a:lnTo>
                    <a:lnTo>
                      <a:pt x="121" y="382"/>
                    </a:lnTo>
                    <a:lnTo>
                      <a:pt x="196" y="345"/>
                    </a:lnTo>
                    <a:lnTo>
                      <a:pt x="313" y="312"/>
                    </a:lnTo>
                    <a:lnTo>
                      <a:pt x="434" y="312"/>
                    </a:lnTo>
                    <a:lnTo>
                      <a:pt x="546" y="308"/>
                    </a:lnTo>
                    <a:lnTo>
                      <a:pt x="551" y="275"/>
                    </a:lnTo>
                    <a:lnTo>
                      <a:pt x="430" y="284"/>
                    </a:lnTo>
                    <a:lnTo>
                      <a:pt x="313" y="294"/>
                    </a:lnTo>
                    <a:lnTo>
                      <a:pt x="196" y="322"/>
                    </a:lnTo>
                    <a:lnTo>
                      <a:pt x="177" y="326"/>
                    </a:lnTo>
                    <a:lnTo>
                      <a:pt x="313" y="261"/>
                    </a:lnTo>
                    <a:lnTo>
                      <a:pt x="448" y="172"/>
                    </a:lnTo>
                    <a:lnTo>
                      <a:pt x="453" y="140"/>
                    </a:lnTo>
                    <a:lnTo>
                      <a:pt x="350" y="210"/>
                    </a:lnTo>
                    <a:lnTo>
                      <a:pt x="224" y="284"/>
                    </a:lnTo>
                    <a:lnTo>
                      <a:pt x="168" y="303"/>
                    </a:lnTo>
                    <a:lnTo>
                      <a:pt x="271" y="224"/>
                    </a:lnTo>
                    <a:lnTo>
                      <a:pt x="332" y="135"/>
                    </a:lnTo>
                    <a:lnTo>
                      <a:pt x="360" y="47"/>
                    </a:lnTo>
                    <a:lnTo>
                      <a:pt x="332" y="0"/>
                    </a:lnTo>
                    <a:lnTo>
                      <a:pt x="318" y="103"/>
                    </a:lnTo>
                    <a:lnTo>
                      <a:pt x="266" y="196"/>
                    </a:lnTo>
                    <a:lnTo>
                      <a:pt x="191" y="256"/>
                    </a:lnTo>
                    <a:lnTo>
                      <a:pt x="93" y="34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8" name="Freeform 35">
                <a:extLst>
                  <a:ext uri="{FF2B5EF4-FFF2-40B4-BE49-F238E27FC236}">
                    <a16:creationId xmlns:a16="http://schemas.microsoft.com/office/drawing/2014/main" id="{8544B37C-A0D3-41C6-A0DA-C75F6C10A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2056"/>
                <a:ext cx="31" cy="92"/>
              </a:xfrm>
              <a:custGeom>
                <a:avLst/>
                <a:gdLst>
                  <a:gd name="T0" fmla="*/ 16 w 31"/>
                  <a:gd name="T1" fmla="*/ 32 h 92"/>
                  <a:gd name="T2" fmla="*/ 6 w 31"/>
                  <a:gd name="T3" fmla="*/ 77 h 92"/>
                  <a:gd name="T4" fmla="*/ 0 w 31"/>
                  <a:gd name="T5" fmla="*/ 87 h 92"/>
                  <a:gd name="T6" fmla="*/ 9 w 31"/>
                  <a:gd name="T7" fmla="*/ 92 h 92"/>
                  <a:gd name="T8" fmla="*/ 22 w 31"/>
                  <a:gd name="T9" fmla="*/ 85 h 92"/>
                  <a:gd name="T10" fmla="*/ 31 w 31"/>
                  <a:gd name="T11" fmla="*/ 0 h 92"/>
                  <a:gd name="T12" fmla="*/ 19 w 31"/>
                  <a:gd name="T13" fmla="*/ 12 h 92"/>
                  <a:gd name="T14" fmla="*/ 16 w 31"/>
                  <a:gd name="T15" fmla="*/ 3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92"/>
                  <a:gd name="T26" fmla="*/ 31 w 31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92">
                    <a:moveTo>
                      <a:pt x="16" y="32"/>
                    </a:moveTo>
                    <a:lnTo>
                      <a:pt x="6" y="77"/>
                    </a:lnTo>
                    <a:lnTo>
                      <a:pt x="0" y="87"/>
                    </a:lnTo>
                    <a:lnTo>
                      <a:pt x="9" y="92"/>
                    </a:lnTo>
                    <a:lnTo>
                      <a:pt x="22" y="85"/>
                    </a:lnTo>
                    <a:lnTo>
                      <a:pt x="31" y="0"/>
                    </a:lnTo>
                    <a:lnTo>
                      <a:pt x="19" y="1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9" name="Freeform 36">
                <a:extLst>
                  <a:ext uri="{FF2B5EF4-FFF2-40B4-BE49-F238E27FC236}">
                    <a16:creationId xmlns:a16="http://schemas.microsoft.com/office/drawing/2014/main" id="{D2C0D638-7013-4AB5-92FC-E4D315324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1812"/>
                <a:ext cx="27" cy="92"/>
              </a:xfrm>
              <a:custGeom>
                <a:avLst/>
                <a:gdLst>
                  <a:gd name="T0" fmla="*/ 17 w 27"/>
                  <a:gd name="T1" fmla="*/ 62 h 92"/>
                  <a:gd name="T2" fmla="*/ 7 w 27"/>
                  <a:gd name="T3" fmla="*/ 17 h 92"/>
                  <a:gd name="T4" fmla="*/ 0 w 27"/>
                  <a:gd name="T5" fmla="*/ 5 h 92"/>
                  <a:gd name="T6" fmla="*/ 14 w 27"/>
                  <a:gd name="T7" fmla="*/ 0 h 92"/>
                  <a:gd name="T8" fmla="*/ 27 w 27"/>
                  <a:gd name="T9" fmla="*/ 7 h 92"/>
                  <a:gd name="T10" fmla="*/ 24 w 27"/>
                  <a:gd name="T11" fmla="*/ 92 h 92"/>
                  <a:gd name="T12" fmla="*/ 14 w 27"/>
                  <a:gd name="T13" fmla="*/ 80 h 92"/>
                  <a:gd name="T14" fmla="*/ 17 w 27"/>
                  <a:gd name="T15" fmla="*/ 6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92"/>
                  <a:gd name="T26" fmla="*/ 27 w 27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92">
                    <a:moveTo>
                      <a:pt x="17" y="62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7" y="7"/>
                    </a:lnTo>
                    <a:lnTo>
                      <a:pt x="24" y="92"/>
                    </a:lnTo>
                    <a:lnTo>
                      <a:pt x="14" y="8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0" name="Freeform 37">
                <a:extLst>
                  <a:ext uri="{FF2B5EF4-FFF2-40B4-BE49-F238E27FC236}">
                    <a16:creationId xmlns:a16="http://schemas.microsoft.com/office/drawing/2014/main" id="{E684D308-A2DF-40E5-9BF1-AB1914D87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831"/>
                <a:ext cx="66" cy="73"/>
              </a:xfrm>
              <a:custGeom>
                <a:avLst/>
                <a:gdLst>
                  <a:gd name="T0" fmla="*/ 40 w 66"/>
                  <a:gd name="T1" fmla="*/ 50 h 73"/>
                  <a:gd name="T2" fmla="*/ 8 w 66"/>
                  <a:gd name="T3" fmla="*/ 15 h 73"/>
                  <a:gd name="T4" fmla="*/ 0 w 66"/>
                  <a:gd name="T5" fmla="*/ 8 h 73"/>
                  <a:gd name="T6" fmla="*/ 3 w 66"/>
                  <a:gd name="T7" fmla="*/ 0 h 73"/>
                  <a:gd name="T8" fmla="*/ 18 w 66"/>
                  <a:gd name="T9" fmla="*/ 3 h 73"/>
                  <a:gd name="T10" fmla="*/ 66 w 66"/>
                  <a:gd name="T11" fmla="*/ 73 h 73"/>
                  <a:gd name="T12" fmla="*/ 53 w 66"/>
                  <a:gd name="T13" fmla="*/ 68 h 73"/>
                  <a:gd name="T14" fmla="*/ 40 w 66"/>
                  <a:gd name="T15" fmla="*/ 5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3"/>
                  <a:gd name="T26" fmla="*/ 66 w 66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3">
                    <a:moveTo>
                      <a:pt x="40" y="5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8" y="3"/>
                    </a:lnTo>
                    <a:lnTo>
                      <a:pt x="66" y="73"/>
                    </a:lnTo>
                    <a:lnTo>
                      <a:pt x="53" y="6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1" name="Freeform 38">
                <a:extLst>
                  <a:ext uri="{FF2B5EF4-FFF2-40B4-BE49-F238E27FC236}">
                    <a16:creationId xmlns:a16="http://schemas.microsoft.com/office/drawing/2014/main" id="{2DC1750A-91C8-4D46-92AD-339CDEAF8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819"/>
                <a:ext cx="421" cy="670"/>
              </a:xfrm>
              <a:custGeom>
                <a:avLst/>
                <a:gdLst>
                  <a:gd name="T0" fmla="*/ 64 w 421"/>
                  <a:gd name="T1" fmla="*/ 299 h 670"/>
                  <a:gd name="T2" fmla="*/ 191 w 421"/>
                  <a:gd name="T3" fmla="*/ 378 h 670"/>
                  <a:gd name="T4" fmla="*/ 308 w 421"/>
                  <a:gd name="T5" fmla="*/ 468 h 670"/>
                  <a:gd name="T6" fmla="*/ 393 w 421"/>
                  <a:gd name="T7" fmla="*/ 563 h 670"/>
                  <a:gd name="T8" fmla="*/ 421 w 421"/>
                  <a:gd name="T9" fmla="*/ 607 h 670"/>
                  <a:gd name="T10" fmla="*/ 414 w 421"/>
                  <a:gd name="T11" fmla="*/ 649 h 670"/>
                  <a:gd name="T12" fmla="*/ 386 w 421"/>
                  <a:gd name="T13" fmla="*/ 670 h 670"/>
                  <a:gd name="T14" fmla="*/ 332 w 421"/>
                  <a:gd name="T15" fmla="*/ 670 h 670"/>
                  <a:gd name="T16" fmla="*/ 294 w 421"/>
                  <a:gd name="T17" fmla="*/ 591 h 670"/>
                  <a:gd name="T18" fmla="*/ 233 w 421"/>
                  <a:gd name="T19" fmla="*/ 503 h 670"/>
                  <a:gd name="T20" fmla="*/ 148 w 421"/>
                  <a:gd name="T21" fmla="*/ 427 h 670"/>
                  <a:gd name="T22" fmla="*/ 61 w 421"/>
                  <a:gd name="T23" fmla="*/ 348 h 670"/>
                  <a:gd name="T24" fmla="*/ 5 w 421"/>
                  <a:gd name="T25" fmla="*/ 313 h 670"/>
                  <a:gd name="T26" fmla="*/ 0 w 421"/>
                  <a:gd name="T27" fmla="*/ 287 h 670"/>
                  <a:gd name="T28" fmla="*/ 28 w 421"/>
                  <a:gd name="T29" fmla="*/ 230 h 670"/>
                  <a:gd name="T30" fmla="*/ 96 w 421"/>
                  <a:gd name="T31" fmla="*/ 155 h 670"/>
                  <a:gd name="T32" fmla="*/ 202 w 421"/>
                  <a:gd name="T33" fmla="*/ 104 h 670"/>
                  <a:gd name="T34" fmla="*/ 289 w 421"/>
                  <a:gd name="T35" fmla="*/ 83 h 670"/>
                  <a:gd name="T36" fmla="*/ 289 w 421"/>
                  <a:gd name="T37" fmla="*/ 37 h 670"/>
                  <a:gd name="T38" fmla="*/ 346 w 421"/>
                  <a:gd name="T39" fmla="*/ 0 h 670"/>
                  <a:gd name="T40" fmla="*/ 395 w 421"/>
                  <a:gd name="T41" fmla="*/ 0 h 670"/>
                  <a:gd name="T42" fmla="*/ 402 w 421"/>
                  <a:gd name="T43" fmla="*/ 21 h 670"/>
                  <a:gd name="T44" fmla="*/ 381 w 421"/>
                  <a:gd name="T45" fmla="*/ 42 h 670"/>
                  <a:gd name="T46" fmla="*/ 346 w 421"/>
                  <a:gd name="T47" fmla="*/ 42 h 670"/>
                  <a:gd name="T48" fmla="*/ 332 w 421"/>
                  <a:gd name="T49" fmla="*/ 72 h 670"/>
                  <a:gd name="T50" fmla="*/ 329 w 421"/>
                  <a:gd name="T51" fmla="*/ 121 h 670"/>
                  <a:gd name="T52" fmla="*/ 303 w 421"/>
                  <a:gd name="T53" fmla="*/ 121 h 670"/>
                  <a:gd name="T54" fmla="*/ 273 w 421"/>
                  <a:gd name="T55" fmla="*/ 118 h 670"/>
                  <a:gd name="T56" fmla="*/ 202 w 421"/>
                  <a:gd name="T57" fmla="*/ 141 h 670"/>
                  <a:gd name="T58" fmla="*/ 132 w 421"/>
                  <a:gd name="T59" fmla="*/ 183 h 670"/>
                  <a:gd name="T60" fmla="*/ 82 w 421"/>
                  <a:gd name="T61" fmla="*/ 239 h 670"/>
                  <a:gd name="T62" fmla="*/ 64 w 421"/>
                  <a:gd name="T63" fmla="*/ 299 h 6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670"/>
                  <a:gd name="T98" fmla="*/ 421 w 421"/>
                  <a:gd name="T99" fmla="*/ 670 h 6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670">
                    <a:moveTo>
                      <a:pt x="64" y="299"/>
                    </a:moveTo>
                    <a:lnTo>
                      <a:pt x="191" y="378"/>
                    </a:lnTo>
                    <a:lnTo>
                      <a:pt x="308" y="468"/>
                    </a:lnTo>
                    <a:lnTo>
                      <a:pt x="393" y="563"/>
                    </a:lnTo>
                    <a:lnTo>
                      <a:pt x="421" y="607"/>
                    </a:lnTo>
                    <a:lnTo>
                      <a:pt x="414" y="649"/>
                    </a:lnTo>
                    <a:lnTo>
                      <a:pt x="386" y="670"/>
                    </a:lnTo>
                    <a:lnTo>
                      <a:pt x="332" y="670"/>
                    </a:lnTo>
                    <a:lnTo>
                      <a:pt x="294" y="591"/>
                    </a:lnTo>
                    <a:lnTo>
                      <a:pt x="233" y="503"/>
                    </a:lnTo>
                    <a:lnTo>
                      <a:pt x="148" y="427"/>
                    </a:lnTo>
                    <a:lnTo>
                      <a:pt x="61" y="348"/>
                    </a:lnTo>
                    <a:lnTo>
                      <a:pt x="5" y="313"/>
                    </a:lnTo>
                    <a:lnTo>
                      <a:pt x="0" y="287"/>
                    </a:lnTo>
                    <a:lnTo>
                      <a:pt x="28" y="230"/>
                    </a:lnTo>
                    <a:lnTo>
                      <a:pt x="96" y="155"/>
                    </a:lnTo>
                    <a:lnTo>
                      <a:pt x="202" y="104"/>
                    </a:lnTo>
                    <a:lnTo>
                      <a:pt x="289" y="83"/>
                    </a:lnTo>
                    <a:lnTo>
                      <a:pt x="289" y="37"/>
                    </a:lnTo>
                    <a:lnTo>
                      <a:pt x="346" y="0"/>
                    </a:lnTo>
                    <a:lnTo>
                      <a:pt x="395" y="0"/>
                    </a:lnTo>
                    <a:lnTo>
                      <a:pt x="402" y="21"/>
                    </a:lnTo>
                    <a:lnTo>
                      <a:pt x="381" y="42"/>
                    </a:lnTo>
                    <a:lnTo>
                      <a:pt x="346" y="42"/>
                    </a:lnTo>
                    <a:lnTo>
                      <a:pt x="332" y="72"/>
                    </a:lnTo>
                    <a:lnTo>
                      <a:pt x="329" y="121"/>
                    </a:lnTo>
                    <a:lnTo>
                      <a:pt x="303" y="121"/>
                    </a:lnTo>
                    <a:lnTo>
                      <a:pt x="273" y="118"/>
                    </a:lnTo>
                    <a:lnTo>
                      <a:pt x="202" y="141"/>
                    </a:lnTo>
                    <a:lnTo>
                      <a:pt x="132" y="183"/>
                    </a:lnTo>
                    <a:lnTo>
                      <a:pt x="82" y="239"/>
                    </a:lnTo>
                    <a:lnTo>
                      <a:pt x="64" y="29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2" name="Freeform 39">
                <a:extLst>
                  <a:ext uri="{FF2B5EF4-FFF2-40B4-BE49-F238E27FC236}">
                    <a16:creationId xmlns:a16="http://schemas.microsoft.com/office/drawing/2014/main" id="{25280445-1375-447E-92B2-F671C401F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1551"/>
                <a:ext cx="346" cy="396"/>
              </a:xfrm>
              <a:custGeom>
                <a:avLst/>
                <a:gdLst>
                  <a:gd name="T0" fmla="*/ 292 w 346"/>
                  <a:gd name="T1" fmla="*/ 288 h 396"/>
                  <a:gd name="T2" fmla="*/ 346 w 346"/>
                  <a:gd name="T3" fmla="*/ 340 h 396"/>
                  <a:gd name="T4" fmla="*/ 334 w 346"/>
                  <a:gd name="T5" fmla="*/ 359 h 396"/>
                  <a:gd name="T6" fmla="*/ 278 w 346"/>
                  <a:gd name="T7" fmla="*/ 312 h 396"/>
                  <a:gd name="T8" fmla="*/ 271 w 346"/>
                  <a:gd name="T9" fmla="*/ 316 h 396"/>
                  <a:gd name="T10" fmla="*/ 318 w 346"/>
                  <a:gd name="T11" fmla="*/ 375 h 396"/>
                  <a:gd name="T12" fmla="*/ 304 w 346"/>
                  <a:gd name="T13" fmla="*/ 396 h 396"/>
                  <a:gd name="T14" fmla="*/ 254 w 346"/>
                  <a:gd name="T15" fmla="*/ 333 h 396"/>
                  <a:gd name="T16" fmla="*/ 214 w 346"/>
                  <a:gd name="T17" fmla="*/ 309 h 396"/>
                  <a:gd name="T18" fmla="*/ 108 w 346"/>
                  <a:gd name="T19" fmla="*/ 260 h 396"/>
                  <a:gd name="T20" fmla="*/ 52 w 346"/>
                  <a:gd name="T21" fmla="*/ 246 h 396"/>
                  <a:gd name="T22" fmla="*/ 49 w 346"/>
                  <a:gd name="T23" fmla="*/ 218 h 396"/>
                  <a:gd name="T24" fmla="*/ 141 w 346"/>
                  <a:gd name="T25" fmla="*/ 241 h 396"/>
                  <a:gd name="T26" fmla="*/ 221 w 346"/>
                  <a:gd name="T27" fmla="*/ 281 h 396"/>
                  <a:gd name="T28" fmla="*/ 247 w 346"/>
                  <a:gd name="T29" fmla="*/ 302 h 396"/>
                  <a:gd name="T30" fmla="*/ 179 w 346"/>
                  <a:gd name="T31" fmla="*/ 232 h 396"/>
                  <a:gd name="T32" fmla="*/ 64 w 346"/>
                  <a:gd name="T33" fmla="*/ 162 h 396"/>
                  <a:gd name="T34" fmla="*/ 0 w 346"/>
                  <a:gd name="T35" fmla="*/ 129 h 396"/>
                  <a:gd name="T36" fmla="*/ 7 w 346"/>
                  <a:gd name="T37" fmla="*/ 108 h 396"/>
                  <a:gd name="T38" fmla="*/ 56 w 346"/>
                  <a:gd name="T39" fmla="*/ 129 h 396"/>
                  <a:gd name="T40" fmla="*/ 148 w 346"/>
                  <a:gd name="T41" fmla="*/ 183 h 396"/>
                  <a:gd name="T42" fmla="*/ 219 w 346"/>
                  <a:gd name="T43" fmla="*/ 232 h 396"/>
                  <a:gd name="T44" fmla="*/ 268 w 346"/>
                  <a:gd name="T45" fmla="*/ 284 h 396"/>
                  <a:gd name="T46" fmla="*/ 193 w 346"/>
                  <a:gd name="T47" fmla="*/ 176 h 396"/>
                  <a:gd name="T48" fmla="*/ 141 w 346"/>
                  <a:gd name="T49" fmla="*/ 84 h 396"/>
                  <a:gd name="T50" fmla="*/ 122 w 346"/>
                  <a:gd name="T51" fmla="*/ 0 h 396"/>
                  <a:gd name="T52" fmla="*/ 148 w 346"/>
                  <a:gd name="T53" fmla="*/ 0 h 396"/>
                  <a:gd name="T54" fmla="*/ 165 w 346"/>
                  <a:gd name="T55" fmla="*/ 73 h 396"/>
                  <a:gd name="T56" fmla="*/ 226 w 346"/>
                  <a:gd name="T57" fmla="*/ 178 h 396"/>
                  <a:gd name="T58" fmla="*/ 268 w 346"/>
                  <a:gd name="T59" fmla="*/ 246 h 396"/>
                  <a:gd name="T60" fmla="*/ 292 w 346"/>
                  <a:gd name="T61" fmla="*/ 288 h 3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6"/>
                  <a:gd name="T94" fmla="*/ 0 h 396"/>
                  <a:gd name="T95" fmla="*/ 346 w 346"/>
                  <a:gd name="T96" fmla="*/ 396 h 3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6" h="396">
                    <a:moveTo>
                      <a:pt x="292" y="288"/>
                    </a:moveTo>
                    <a:lnTo>
                      <a:pt x="346" y="340"/>
                    </a:lnTo>
                    <a:lnTo>
                      <a:pt x="334" y="359"/>
                    </a:lnTo>
                    <a:lnTo>
                      <a:pt x="278" y="312"/>
                    </a:lnTo>
                    <a:lnTo>
                      <a:pt x="271" y="316"/>
                    </a:lnTo>
                    <a:lnTo>
                      <a:pt x="318" y="375"/>
                    </a:lnTo>
                    <a:lnTo>
                      <a:pt x="304" y="396"/>
                    </a:lnTo>
                    <a:lnTo>
                      <a:pt x="254" y="333"/>
                    </a:lnTo>
                    <a:lnTo>
                      <a:pt x="214" y="309"/>
                    </a:lnTo>
                    <a:lnTo>
                      <a:pt x="108" y="260"/>
                    </a:lnTo>
                    <a:lnTo>
                      <a:pt x="52" y="246"/>
                    </a:lnTo>
                    <a:lnTo>
                      <a:pt x="49" y="218"/>
                    </a:lnTo>
                    <a:lnTo>
                      <a:pt x="141" y="241"/>
                    </a:lnTo>
                    <a:lnTo>
                      <a:pt x="221" y="281"/>
                    </a:lnTo>
                    <a:lnTo>
                      <a:pt x="247" y="302"/>
                    </a:lnTo>
                    <a:lnTo>
                      <a:pt x="179" y="232"/>
                    </a:lnTo>
                    <a:lnTo>
                      <a:pt x="64" y="162"/>
                    </a:lnTo>
                    <a:lnTo>
                      <a:pt x="0" y="129"/>
                    </a:lnTo>
                    <a:lnTo>
                      <a:pt x="7" y="108"/>
                    </a:lnTo>
                    <a:lnTo>
                      <a:pt x="56" y="129"/>
                    </a:lnTo>
                    <a:lnTo>
                      <a:pt x="148" y="183"/>
                    </a:lnTo>
                    <a:lnTo>
                      <a:pt x="219" y="232"/>
                    </a:lnTo>
                    <a:lnTo>
                      <a:pt x="268" y="284"/>
                    </a:lnTo>
                    <a:lnTo>
                      <a:pt x="193" y="176"/>
                    </a:lnTo>
                    <a:lnTo>
                      <a:pt x="141" y="84"/>
                    </a:lnTo>
                    <a:lnTo>
                      <a:pt x="122" y="0"/>
                    </a:lnTo>
                    <a:lnTo>
                      <a:pt x="148" y="0"/>
                    </a:lnTo>
                    <a:lnTo>
                      <a:pt x="165" y="73"/>
                    </a:lnTo>
                    <a:lnTo>
                      <a:pt x="226" y="178"/>
                    </a:lnTo>
                    <a:lnTo>
                      <a:pt x="268" y="246"/>
                    </a:lnTo>
                    <a:lnTo>
                      <a:pt x="292" y="28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3" name="Freeform 40">
                <a:extLst>
                  <a:ext uri="{FF2B5EF4-FFF2-40B4-BE49-F238E27FC236}">
                    <a16:creationId xmlns:a16="http://schemas.microsoft.com/office/drawing/2014/main" id="{CE4AC3F0-F565-4EFF-805F-454FBDF54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821"/>
                <a:ext cx="67" cy="75"/>
              </a:xfrm>
              <a:custGeom>
                <a:avLst/>
                <a:gdLst>
                  <a:gd name="T0" fmla="*/ 21 w 67"/>
                  <a:gd name="T1" fmla="*/ 52 h 75"/>
                  <a:gd name="T2" fmla="*/ 49 w 67"/>
                  <a:gd name="T3" fmla="*/ 16 h 75"/>
                  <a:gd name="T4" fmla="*/ 54 w 67"/>
                  <a:gd name="T5" fmla="*/ 0 h 75"/>
                  <a:gd name="T6" fmla="*/ 64 w 67"/>
                  <a:gd name="T7" fmla="*/ 5 h 75"/>
                  <a:gd name="T8" fmla="*/ 67 w 67"/>
                  <a:gd name="T9" fmla="*/ 18 h 75"/>
                  <a:gd name="T10" fmla="*/ 0 w 67"/>
                  <a:gd name="T11" fmla="*/ 75 h 75"/>
                  <a:gd name="T12" fmla="*/ 5 w 67"/>
                  <a:gd name="T13" fmla="*/ 59 h 75"/>
                  <a:gd name="T14" fmla="*/ 21 w 67"/>
                  <a:gd name="T15" fmla="*/ 52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5"/>
                  <a:gd name="T26" fmla="*/ 67 w 67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5">
                    <a:moveTo>
                      <a:pt x="21" y="52"/>
                    </a:moveTo>
                    <a:lnTo>
                      <a:pt x="49" y="16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7" y="18"/>
                    </a:lnTo>
                    <a:lnTo>
                      <a:pt x="0" y="75"/>
                    </a:lnTo>
                    <a:lnTo>
                      <a:pt x="5" y="59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4" name="Freeform 41">
                <a:extLst>
                  <a:ext uri="{FF2B5EF4-FFF2-40B4-BE49-F238E27FC236}">
                    <a16:creationId xmlns:a16="http://schemas.microsoft.com/office/drawing/2014/main" id="{62C253F6-BE5C-4D25-97AC-FB1A63732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1782"/>
                <a:ext cx="41" cy="89"/>
              </a:xfrm>
              <a:custGeom>
                <a:avLst/>
                <a:gdLst>
                  <a:gd name="T0" fmla="*/ 15 w 41"/>
                  <a:gd name="T1" fmla="*/ 59 h 89"/>
                  <a:gd name="T2" fmla="*/ 21 w 41"/>
                  <a:gd name="T3" fmla="*/ 17 h 89"/>
                  <a:gd name="T4" fmla="*/ 18 w 41"/>
                  <a:gd name="T5" fmla="*/ 2 h 89"/>
                  <a:gd name="T6" fmla="*/ 32 w 41"/>
                  <a:gd name="T7" fmla="*/ 0 h 89"/>
                  <a:gd name="T8" fmla="*/ 41 w 41"/>
                  <a:gd name="T9" fmla="*/ 12 h 89"/>
                  <a:gd name="T10" fmla="*/ 6 w 41"/>
                  <a:gd name="T11" fmla="*/ 89 h 89"/>
                  <a:gd name="T12" fmla="*/ 0 w 41"/>
                  <a:gd name="T13" fmla="*/ 74 h 89"/>
                  <a:gd name="T14" fmla="*/ 15 w 41"/>
                  <a:gd name="T15" fmla="*/ 59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89"/>
                  <a:gd name="T26" fmla="*/ 41 w 41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89">
                    <a:moveTo>
                      <a:pt x="15" y="59"/>
                    </a:moveTo>
                    <a:lnTo>
                      <a:pt x="21" y="17"/>
                    </a:lnTo>
                    <a:lnTo>
                      <a:pt x="18" y="2"/>
                    </a:lnTo>
                    <a:lnTo>
                      <a:pt x="32" y="0"/>
                    </a:lnTo>
                    <a:lnTo>
                      <a:pt x="41" y="12"/>
                    </a:lnTo>
                    <a:lnTo>
                      <a:pt x="6" y="89"/>
                    </a:lnTo>
                    <a:lnTo>
                      <a:pt x="0" y="74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5" name="Freeform 42">
                <a:extLst>
                  <a:ext uri="{FF2B5EF4-FFF2-40B4-BE49-F238E27FC236}">
                    <a16:creationId xmlns:a16="http://schemas.microsoft.com/office/drawing/2014/main" id="{93B8B446-2540-468C-A0F2-58066299D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960"/>
                <a:ext cx="80" cy="66"/>
              </a:xfrm>
              <a:custGeom>
                <a:avLst/>
                <a:gdLst>
                  <a:gd name="T0" fmla="*/ 49 w 80"/>
                  <a:gd name="T1" fmla="*/ 18 h 66"/>
                  <a:gd name="T2" fmla="*/ 8 w 80"/>
                  <a:gd name="T3" fmla="*/ 48 h 66"/>
                  <a:gd name="T4" fmla="*/ 0 w 80"/>
                  <a:gd name="T5" fmla="*/ 55 h 66"/>
                  <a:gd name="T6" fmla="*/ 3 w 80"/>
                  <a:gd name="T7" fmla="*/ 63 h 66"/>
                  <a:gd name="T8" fmla="*/ 15 w 80"/>
                  <a:gd name="T9" fmla="*/ 66 h 66"/>
                  <a:gd name="T10" fmla="*/ 80 w 80"/>
                  <a:gd name="T11" fmla="*/ 0 h 66"/>
                  <a:gd name="T12" fmla="*/ 65 w 80"/>
                  <a:gd name="T13" fmla="*/ 5 h 66"/>
                  <a:gd name="T14" fmla="*/ 49 w 80"/>
                  <a:gd name="T15" fmla="*/ 18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66"/>
                  <a:gd name="T26" fmla="*/ 80 w 80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66">
                    <a:moveTo>
                      <a:pt x="49" y="18"/>
                    </a:moveTo>
                    <a:lnTo>
                      <a:pt x="8" y="48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15" y="66"/>
                    </a:lnTo>
                    <a:lnTo>
                      <a:pt x="80" y="0"/>
                    </a:lnTo>
                    <a:lnTo>
                      <a:pt x="65" y="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6" name="Freeform 43">
                <a:extLst>
                  <a:ext uri="{FF2B5EF4-FFF2-40B4-BE49-F238E27FC236}">
                    <a16:creationId xmlns:a16="http://schemas.microsoft.com/office/drawing/2014/main" id="{873B81BE-925D-4FA7-BB8D-9F916C60B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989"/>
                <a:ext cx="81" cy="75"/>
              </a:xfrm>
              <a:custGeom>
                <a:avLst/>
                <a:gdLst>
                  <a:gd name="T0" fmla="*/ 52 w 81"/>
                  <a:gd name="T1" fmla="*/ 24 h 75"/>
                  <a:gd name="T2" fmla="*/ 7 w 81"/>
                  <a:gd name="T3" fmla="*/ 63 h 75"/>
                  <a:gd name="T4" fmla="*/ 0 w 81"/>
                  <a:gd name="T5" fmla="*/ 70 h 75"/>
                  <a:gd name="T6" fmla="*/ 7 w 81"/>
                  <a:gd name="T7" fmla="*/ 75 h 75"/>
                  <a:gd name="T8" fmla="*/ 22 w 81"/>
                  <a:gd name="T9" fmla="*/ 75 h 75"/>
                  <a:gd name="T10" fmla="*/ 81 w 81"/>
                  <a:gd name="T11" fmla="*/ 0 h 75"/>
                  <a:gd name="T12" fmla="*/ 66 w 81"/>
                  <a:gd name="T13" fmla="*/ 7 h 75"/>
                  <a:gd name="T14" fmla="*/ 52 w 81"/>
                  <a:gd name="T15" fmla="*/ 24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75"/>
                  <a:gd name="T26" fmla="*/ 81 w 8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75">
                    <a:moveTo>
                      <a:pt x="52" y="24"/>
                    </a:moveTo>
                    <a:lnTo>
                      <a:pt x="7" y="63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22" y="75"/>
                    </a:lnTo>
                    <a:lnTo>
                      <a:pt x="81" y="0"/>
                    </a:lnTo>
                    <a:lnTo>
                      <a:pt x="66" y="7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7" name="Freeform 44">
                <a:extLst>
                  <a:ext uri="{FF2B5EF4-FFF2-40B4-BE49-F238E27FC236}">
                    <a16:creationId xmlns:a16="http://schemas.microsoft.com/office/drawing/2014/main" id="{908091D2-5035-4BCF-B4DC-4B01542F4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2366"/>
                <a:ext cx="325" cy="574"/>
              </a:xfrm>
              <a:custGeom>
                <a:avLst/>
                <a:gdLst>
                  <a:gd name="T0" fmla="*/ 24 w 325"/>
                  <a:gd name="T1" fmla="*/ 219 h 574"/>
                  <a:gd name="T2" fmla="*/ 57 w 325"/>
                  <a:gd name="T3" fmla="*/ 131 h 574"/>
                  <a:gd name="T4" fmla="*/ 118 w 325"/>
                  <a:gd name="T5" fmla="*/ 61 h 574"/>
                  <a:gd name="T6" fmla="*/ 179 w 325"/>
                  <a:gd name="T7" fmla="*/ 14 h 574"/>
                  <a:gd name="T8" fmla="*/ 231 w 325"/>
                  <a:gd name="T9" fmla="*/ 0 h 574"/>
                  <a:gd name="T10" fmla="*/ 283 w 325"/>
                  <a:gd name="T11" fmla="*/ 0 h 574"/>
                  <a:gd name="T12" fmla="*/ 311 w 325"/>
                  <a:gd name="T13" fmla="*/ 23 h 574"/>
                  <a:gd name="T14" fmla="*/ 325 w 325"/>
                  <a:gd name="T15" fmla="*/ 61 h 574"/>
                  <a:gd name="T16" fmla="*/ 320 w 325"/>
                  <a:gd name="T17" fmla="*/ 126 h 574"/>
                  <a:gd name="T18" fmla="*/ 278 w 325"/>
                  <a:gd name="T19" fmla="*/ 187 h 574"/>
                  <a:gd name="T20" fmla="*/ 250 w 325"/>
                  <a:gd name="T21" fmla="*/ 219 h 574"/>
                  <a:gd name="T22" fmla="*/ 221 w 325"/>
                  <a:gd name="T23" fmla="*/ 266 h 574"/>
                  <a:gd name="T24" fmla="*/ 217 w 325"/>
                  <a:gd name="T25" fmla="*/ 322 h 574"/>
                  <a:gd name="T26" fmla="*/ 236 w 325"/>
                  <a:gd name="T27" fmla="*/ 387 h 574"/>
                  <a:gd name="T28" fmla="*/ 245 w 325"/>
                  <a:gd name="T29" fmla="*/ 481 h 574"/>
                  <a:gd name="T30" fmla="*/ 226 w 325"/>
                  <a:gd name="T31" fmla="*/ 541 h 574"/>
                  <a:gd name="T32" fmla="*/ 174 w 325"/>
                  <a:gd name="T33" fmla="*/ 574 h 574"/>
                  <a:gd name="T34" fmla="*/ 113 w 325"/>
                  <a:gd name="T35" fmla="*/ 574 h 574"/>
                  <a:gd name="T36" fmla="*/ 57 w 325"/>
                  <a:gd name="T37" fmla="*/ 555 h 574"/>
                  <a:gd name="T38" fmla="*/ 24 w 325"/>
                  <a:gd name="T39" fmla="*/ 499 h 574"/>
                  <a:gd name="T40" fmla="*/ 0 w 325"/>
                  <a:gd name="T41" fmla="*/ 415 h 574"/>
                  <a:gd name="T42" fmla="*/ 0 w 325"/>
                  <a:gd name="T43" fmla="*/ 313 h 574"/>
                  <a:gd name="T44" fmla="*/ 9 w 325"/>
                  <a:gd name="T45" fmla="*/ 252 h 574"/>
                  <a:gd name="T46" fmla="*/ 33 w 325"/>
                  <a:gd name="T47" fmla="*/ 187 h 574"/>
                  <a:gd name="T48" fmla="*/ 52 w 325"/>
                  <a:gd name="T49" fmla="*/ 140 h 574"/>
                  <a:gd name="T50" fmla="*/ 24 w 325"/>
                  <a:gd name="T51" fmla="*/ 219 h 5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574"/>
                  <a:gd name="T80" fmla="*/ 325 w 325"/>
                  <a:gd name="T81" fmla="*/ 574 h 5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574">
                    <a:moveTo>
                      <a:pt x="24" y="219"/>
                    </a:moveTo>
                    <a:lnTo>
                      <a:pt x="57" y="131"/>
                    </a:lnTo>
                    <a:lnTo>
                      <a:pt x="118" y="61"/>
                    </a:lnTo>
                    <a:lnTo>
                      <a:pt x="179" y="14"/>
                    </a:lnTo>
                    <a:lnTo>
                      <a:pt x="231" y="0"/>
                    </a:lnTo>
                    <a:lnTo>
                      <a:pt x="283" y="0"/>
                    </a:lnTo>
                    <a:lnTo>
                      <a:pt x="311" y="23"/>
                    </a:lnTo>
                    <a:lnTo>
                      <a:pt x="325" y="61"/>
                    </a:lnTo>
                    <a:lnTo>
                      <a:pt x="320" y="126"/>
                    </a:lnTo>
                    <a:lnTo>
                      <a:pt x="278" y="187"/>
                    </a:lnTo>
                    <a:lnTo>
                      <a:pt x="250" y="219"/>
                    </a:lnTo>
                    <a:lnTo>
                      <a:pt x="221" y="266"/>
                    </a:lnTo>
                    <a:lnTo>
                      <a:pt x="217" y="322"/>
                    </a:lnTo>
                    <a:lnTo>
                      <a:pt x="236" y="387"/>
                    </a:lnTo>
                    <a:lnTo>
                      <a:pt x="245" y="481"/>
                    </a:lnTo>
                    <a:lnTo>
                      <a:pt x="226" y="541"/>
                    </a:lnTo>
                    <a:lnTo>
                      <a:pt x="174" y="574"/>
                    </a:lnTo>
                    <a:lnTo>
                      <a:pt x="113" y="574"/>
                    </a:lnTo>
                    <a:lnTo>
                      <a:pt x="57" y="555"/>
                    </a:lnTo>
                    <a:lnTo>
                      <a:pt x="24" y="499"/>
                    </a:lnTo>
                    <a:lnTo>
                      <a:pt x="0" y="415"/>
                    </a:lnTo>
                    <a:lnTo>
                      <a:pt x="0" y="313"/>
                    </a:lnTo>
                    <a:lnTo>
                      <a:pt x="9" y="252"/>
                    </a:lnTo>
                    <a:lnTo>
                      <a:pt x="33" y="187"/>
                    </a:lnTo>
                    <a:lnTo>
                      <a:pt x="52" y="140"/>
                    </a:lnTo>
                    <a:lnTo>
                      <a:pt x="24" y="21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8" name="Freeform 45">
                <a:extLst>
                  <a:ext uri="{FF2B5EF4-FFF2-40B4-BE49-F238E27FC236}">
                    <a16:creationId xmlns:a16="http://schemas.microsoft.com/office/drawing/2014/main" id="{91FC2669-7A20-49BC-AC59-DC455850F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861"/>
                <a:ext cx="366" cy="678"/>
              </a:xfrm>
              <a:custGeom>
                <a:avLst/>
                <a:gdLst>
                  <a:gd name="T0" fmla="*/ 156 w 366"/>
                  <a:gd name="T1" fmla="*/ 9 h 678"/>
                  <a:gd name="T2" fmla="*/ 184 w 366"/>
                  <a:gd name="T3" fmla="*/ 0 h 678"/>
                  <a:gd name="T4" fmla="*/ 234 w 366"/>
                  <a:gd name="T5" fmla="*/ 23 h 678"/>
                  <a:gd name="T6" fmla="*/ 307 w 366"/>
                  <a:gd name="T7" fmla="*/ 128 h 678"/>
                  <a:gd name="T8" fmla="*/ 361 w 366"/>
                  <a:gd name="T9" fmla="*/ 218 h 678"/>
                  <a:gd name="T10" fmla="*/ 366 w 366"/>
                  <a:gd name="T11" fmla="*/ 267 h 678"/>
                  <a:gd name="T12" fmla="*/ 335 w 366"/>
                  <a:gd name="T13" fmla="*/ 327 h 678"/>
                  <a:gd name="T14" fmla="*/ 269 w 366"/>
                  <a:gd name="T15" fmla="*/ 381 h 678"/>
                  <a:gd name="T16" fmla="*/ 165 w 366"/>
                  <a:gd name="T17" fmla="*/ 439 h 678"/>
                  <a:gd name="T18" fmla="*/ 92 w 366"/>
                  <a:gd name="T19" fmla="*/ 485 h 678"/>
                  <a:gd name="T20" fmla="*/ 73 w 366"/>
                  <a:gd name="T21" fmla="*/ 515 h 678"/>
                  <a:gd name="T22" fmla="*/ 97 w 366"/>
                  <a:gd name="T23" fmla="*/ 527 h 678"/>
                  <a:gd name="T24" fmla="*/ 172 w 366"/>
                  <a:gd name="T25" fmla="*/ 571 h 678"/>
                  <a:gd name="T26" fmla="*/ 217 w 366"/>
                  <a:gd name="T27" fmla="*/ 641 h 678"/>
                  <a:gd name="T28" fmla="*/ 208 w 366"/>
                  <a:gd name="T29" fmla="*/ 657 h 678"/>
                  <a:gd name="T30" fmla="*/ 172 w 366"/>
                  <a:gd name="T31" fmla="*/ 678 h 678"/>
                  <a:gd name="T32" fmla="*/ 130 w 366"/>
                  <a:gd name="T33" fmla="*/ 678 h 678"/>
                  <a:gd name="T34" fmla="*/ 125 w 366"/>
                  <a:gd name="T35" fmla="*/ 618 h 678"/>
                  <a:gd name="T36" fmla="*/ 94 w 366"/>
                  <a:gd name="T37" fmla="*/ 583 h 678"/>
                  <a:gd name="T38" fmla="*/ 40 w 366"/>
                  <a:gd name="T39" fmla="*/ 546 h 678"/>
                  <a:gd name="T40" fmla="*/ 0 w 366"/>
                  <a:gd name="T41" fmla="*/ 539 h 678"/>
                  <a:gd name="T42" fmla="*/ 2 w 366"/>
                  <a:gd name="T43" fmla="*/ 506 h 678"/>
                  <a:gd name="T44" fmla="*/ 38 w 366"/>
                  <a:gd name="T45" fmla="*/ 478 h 678"/>
                  <a:gd name="T46" fmla="*/ 128 w 366"/>
                  <a:gd name="T47" fmla="*/ 423 h 678"/>
                  <a:gd name="T48" fmla="*/ 231 w 366"/>
                  <a:gd name="T49" fmla="*/ 367 h 678"/>
                  <a:gd name="T50" fmla="*/ 293 w 366"/>
                  <a:gd name="T51" fmla="*/ 302 h 678"/>
                  <a:gd name="T52" fmla="*/ 312 w 366"/>
                  <a:gd name="T53" fmla="*/ 267 h 678"/>
                  <a:gd name="T54" fmla="*/ 312 w 366"/>
                  <a:gd name="T55" fmla="*/ 235 h 678"/>
                  <a:gd name="T56" fmla="*/ 286 w 366"/>
                  <a:gd name="T57" fmla="*/ 174 h 678"/>
                  <a:gd name="T58" fmla="*/ 191 w 366"/>
                  <a:gd name="T59" fmla="*/ 93 h 678"/>
                  <a:gd name="T60" fmla="*/ 132 w 366"/>
                  <a:gd name="T61" fmla="*/ 53 h 678"/>
                  <a:gd name="T62" fmla="*/ 156 w 366"/>
                  <a:gd name="T63" fmla="*/ 9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678"/>
                  <a:gd name="T98" fmla="*/ 366 w 366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678">
                    <a:moveTo>
                      <a:pt x="156" y="9"/>
                    </a:moveTo>
                    <a:lnTo>
                      <a:pt x="184" y="0"/>
                    </a:lnTo>
                    <a:lnTo>
                      <a:pt x="234" y="23"/>
                    </a:lnTo>
                    <a:lnTo>
                      <a:pt x="307" y="128"/>
                    </a:lnTo>
                    <a:lnTo>
                      <a:pt x="361" y="218"/>
                    </a:lnTo>
                    <a:lnTo>
                      <a:pt x="366" y="267"/>
                    </a:lnTo>
                    <a:lnTo>
                      <a:pt x="335" y="327"/>
                    </a:lnTo>
                    <a:lnTo>
                      <a:pt x="269" y="381"/>
                    </a:lnTo>
                    <a:lnTo>
                      <a:pt x="165" y="439"/>
                    </a:lnTo>
                    <a:lnTo>
                      <a:pt x="92" y="485"/>
                    </a:lnTo>
                    <a:lnTo>
                      <a:pt x="73" y="515"/>
                    </a:lnTo>
                    <a:lnTo>
                      <a:pt x="97" y="527"/>
                    </a:lnTo>
                    <a:lnTo>
                      <a:pt x="172" y="571"/>
                    </a:lnTo>
                    <a:lnTo>
                      <a:pt x="217" y="641"/>
                    </a:lnTo>
                    <a:lnTo>
                      <a:pt x="208" y="657"/>
                    </a:lnTo>
                    <a:lnTo>
                      <a:pt x="172" y="678"/>
                    </a:lnTo>
                    <a:lnTo>
                      <a:pt x="130" y="678"/>
                    </a:lnTo>
                    <a:lnTo>
                      <a:pt x="125" y="618"/>
                    </a:lnTo>
                    <a:lnTo>
                      <a:pt x="94" y="583"/>
                    </a:lnTo>
                    <a:lnTo>
                      <a:pt x="40" y="546"/>
                    </a:lnTo>
                    <a:lnTo>
                      <a:pt x="0" y="539"/>
                    </a:lnTo>
                    <a:lnTo>
                      <a:pt x="2" y="506"/>
                    </a:lnTo>
                    <a:lnTo>
                      <a:pt x="38" y="478"/>
                    </a:lnTo>
                    <a:lnTo>
                      <a:pt x="128" y="423"/>
                    </a:lnTo>
                    <a:lnTo>
                      <a:pt x="231" y="367"/>
                    </a:lnTo>
                    <a:lnTo>
                      <a:pt x="293" y="302"/>
                    </a:lnTo>
                    <a:lnTo>
                      <a:pt x="312" y="267"/>
                    </a:lnTo>
                    <a:lnTo>
                      <a:pt x="312" y="235"/>
                    </a:lnTo>
                    <a:lnTo>
                      <a:pt x="286" y="174"/>
                    </a:lnTo>
                    <a:lnTo>
                      <a:pt x="191" y="93"/>
                    </a:lnTo>
                    <a:lnTo>
                      <a:pt x="132" y="53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9" name="Freeform 46">
                <a:extLst>
                  <a:ext uri="{FF2B5EF4-FFF2-40B4-BE49-F238E27FC236}">
                    <a16:creationId xmlns:a16="http://schemas.microsoft.com/office/drawing/2014/main" id="{15153079-8C3A-4E3A-A105-F6D5F680D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" y="2761"/>
                <a:ext cx="694" cy="361"/>
              </a:xfrm>
              <a:custGeom>
                <a:avLst/>
                <a:gdLst>
                  <a:gd name="T0" fmla="*/ 508 w 694"/>
                  <a:gd name="T1" fmla="*/ 23 h 361"/>
                  <a:gd name="T2" fmla="*/ 601 w 694"/>
                  <a:gd name="T3" fmla="*/ 0 h 361"/>
                  <a:gd name="T4" fmla="*/ 694 w 694"/>
                  <a:gd name="T5" fmla="*/ 28 h 361"/>
                  <a:gd name="T6" fmla="*/ 694 w 694"/>
                  <a:gd name="T7" fmla="*/ 70 h 361"/>
                  <a:gd name="T8" fmla="*/ 657 w 694"/>
                  <a:gd name="T9" fmla="*/ 98 h 361"/>
                  <a:gd name="T10" fmla="*/ 582 w 694"/>
                  <a:gd name="T11" fmla="*/ 98 h 361"/>
                  <a:gd name="T12" fmla="*/ 461 w 694"/>
                  <a:gd name="T13" fmla="*/ 94 h 361"/>
                  <a:gd name="T14" fmla="*/ 391 w 694"/>
                  <a:gd name="T15" fmla="*/ 94 h 361"/>
                  <a:gd name="T16" fmla="*/ 377 w 694"/>
                  <a:gd name="T17" fmla="*/ 113 h 361"/>
                  <a:gd name="T18" fmla="*/ 363 w 694"/>
                  <a:gd name="T19" fmla="*/ 216 h 361"/>
                  <a:gd name="T20" fmla="*/ 303 w 694"/>
                  <a:gd name="T21" fmla="*/ 309 h 361"/>
                  <a:gd name="T22" fmla="*/ 200 w 694"/>
                  <a:gd name="T23" fmla="*/ 347 h 361"/>
                  <a:gd name="T24" fmla="*/ 172 w 694"/>
                  <a:gd name="T25" fmla="*/ 361 h 361"/>
                  <a:gd name="T26" fmla="*/ 135 w 694"/>
                  <a:gd name="T27" fmla="*/ 352 h 361"/>
                  <a:gd name="T28" fmla="*/ 84 w 694"/>
                  <a:gd name="T29" fmla="*/ 272 h 361"/>
                  <a:gd name="T30" fmla="*/ 5 w 694"/>
                  <a:gd name="T31" fmla="*/ 225 h 361"/>
                  <a:gd name="T32" fmla="*/ 0 w 694"/>
                  <a:gd name="T33" fmla="*/ 206 h 361"/>
                  <a:gd name="T34" fmla="*/ 56 w 694"/>
                  <a:gd name="T35" fmla="*/ 155 h 361"/>
                  <a:gd name="T36" fmla="*/ 98 w 694"/>
                  <a:gd name="T37" fmla="*/ 183 h 361"/>
                  <a:gd name="T38" fmla="*/ 140 w 694"/>
                  <a:gd name="T39" fmla="*/ 272 h 361"/>
                  <a:gd name="T40" fmla="*/ 158 w 694"/>
                  <a:gd name="T41" fmla="*/ 328 h 361"/>
                  <a:gd name="T42" fmla="*/ 247 w 694"/>
                  <a:gd name="T43" fmla="*/ 291 h 361"/>
                  <a:gd name="T44" fmla="*/ 303 w 694"/>
                  <a:gd name="T45" fmla="*/ 230 h 361"/>
                  <a:gd name="T46" fmla="*/ 326 w 694"/>
                  <a:gd name="T47" fmla="*/ 155 h 361"/>
                  <a:gd name="T48" fmla="*/ 349 w 694"/>
                  <a:gd name="T49" fmla="*/ 42 h 361"/>
                  <a:gd name="T50" fmla="*/ 396 w 694"/>
                  <a:gd name="T51" fmla="*/ 33 h 361"/>
                  <a:gd name="T52" fmla="*/ 508 w 694"/>
                  <a:gd name="T53" fmla="*/ 23 h 3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4"/>
                  <a:gd name="T82" fmla="*/ 0 h 361"/>
                  <a:gd name="T83" fmla="*/ 694 w 694"/>
                  <a:gd name="T84" fmla="*/ 361 h 3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4" h="361">
                    <a:moveTo>
                      <a:pt x="508" y="23"/>
                    </a:moveTo>
                    <a:lnTo>
                      <a:pt x="601" y="0"/>
                    </a:lnTo>
                    <a:lnTo>
                      <a:pt x="694" y="28"/>
                    </a:lnTo>
                    <a:lnTo>
                      <a:pt x="694" y="70"/>
                    </a:lnTo>
                    <a:lnTo>
                      <a:pt x="657" y="98"/>
                    </a:lnTo>
                    <a:lnTo>
                      <a:pt x="582" y="98"/>
                    </a:lnTo>
                    <a:lnTo>
                      <a:pt x="461" y="94"/>
                    </a:lnTo>
                    <a:lnTo>
                      <a:pt x="391" y="94"/>
                    </a:lnTo>
                    <a:lnTo>
                      <a:pt x="377" y="113"/>
                    </a:lnTo>
                    <a:lnTo>
                      <a:pt x="363" y="216"/>
                    </a:lnTo>
                    <a:lnTo>
                      <a:pt x="303" y="309"/>
                    </a:lnTo>
                    <a:lnTo>
                      <a:pt x="200" y="347"/>
                    </a:lnTo>
                    <a:lnTo>
                      <a:pt x="172" y="361"/>
                    </a:lnTo>
                    <a:lnTo>
                      <a:pt x="135" y="352"/>
                    </a:lnTo>
                    <a:lnTo>
                      <a:pt x="84" y="272"/>
                    </a:lnTo>
                    <a:lnTo>
                      <a:pt x="5" y="225"/>
                    </a:lnTo>
                    <a:lnTo>
                      <a:pt x="0" y="206"/>
                    </a:lnTo>
                    <a:lnTo>
                      <a:pt x="56" y="155"/>
                    </a:lnTo>
                    <a:lnTo>
                      <a:pt x="98" y="183"/>
                    </a:lnTo>
                    <a:lnTo>
                      <a:pt x="140" y="272"/>
                    </a:lnTo>
                    <a:lnTo>
                      <a:pt x="158" y="328"/>
                    </a:lnTo>
                    <a:lnTo>
                      <a:pt x="247" y="291"/>
                    </a:lnTo>
                    <a:lnTo>
                      <a:pt x="303" y="230"/>
                    </a:lnTo>
                    <a:lnTo>
                      <a:pt x="326" y="155"/>
                    </a:lnTo>
                    <a:lnTo>
                      <a:pt x="349" y="42"/>
                    </a:lnTo>
                    <a:lnTo>
                      <a:pt x="396" y="33"/>
                    </a:lnTo>
                    <a:lnTo>
                      <a:pt x="508" y="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sp>
        <p:nvSpPr>
          <p:cNvPr id="61" name="AutoShape 35">
            <a:extLst>
              <a:ext uri="{FF2B5EF4-FFF2-40B4-BE49-F238E27FC236}">
                <a16:creationId xmlns:a16="http://schemas.microsoft.com/office/drawing/2014/main" id="{D6C0A9A2-1732-4B28-88BC-615060C05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205" y="1582936"/>
            <a:ext cx="2868595" cy="1362057"/>
          </a:xfrm>
          <a:prstGeom prst="wedgeRoundRectCallout">
            <a:avLst>
              <a:gd name="adj1" fmla="val -42734"/>
              <a:gd name="adj2" fmla="val 60298"/>
              <a:gd name="adj3" fmla="val 16667"/>
            </a:avLst>
          </a:prstGeom>
          <a:solidFill>
            <a:srgbClr val="000066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you get stuck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going down,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You can try going up.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54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7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0A748-F4E7-334A-9842-D8B037FA9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>
            <a:extLst>
              <a:ext uri="{FF2B5EF4-FFF2-40B4-BE49-F238E27FC236}">
                <a16:creationId xmlns:a16="http://schemas.microsoft.com/office/drawing/2014/main" id="{F57E3C9D-7C2E-A90D-1D95-58F3F6DB4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774"/>
            <a:ext cx="10631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1</a:t>
            </a:r>
            <a:endParaRPr kumimoji="0" lang="en-US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2</a:t>
            </a: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3</a:t>
            </a: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4</a:t>
            </a: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98.  </a:t>
            </a: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5</a:t>
            </a:r>
            <a:endParaRPr lang="en-US" altLang="en-US" sz="2400" baseline="-25000" dirty="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99.  </a:t>
            </a: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6</a:t>
            </a:r>
            <a:endParaRPr lang="en-US" altLang="en-US" sz="2400" baseline="-25000" dirty="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100.  </a:t>
            </a: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endParaRPr lang="en-US" altLang="en-US" sz="2400" baseline="-250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baseline="-250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kumimoji="0" lang="en-US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46AF1296-4D37-A66E-7942-98D589859FF8}"/>
              </a:ext>
            </a:extLst>
          </p:cNvPr>
          <p:cNvGrpSpPr>
            <a:grpSpLocks/>
          </p:cNvGrpSpPr>
          <p:nvPr/>
        </p:nvGrpSpPr>
        <p:grpSpPr bwMode="auto">
          <a:xfrm>
            <a:off x="29742" y="685800"/>
            <a:ext cx="1600316" cy="1421080"/>
            <a:chOff x="95" y="960"/>
            <a:chExt cx="2712" cy="2504"/>
          </a:xfrm>
        </p:grpSpPr>
        <p:pic>
          <p:nvPicPr>
            <p:cNvPr id="10" name="Picture 20" descr="Hilbert">
              <a:extLst>
                <a:ext uri="{FF2B5EF4-FFF2-40B4-BE49-F238E27FC236}">
                  <a16:creationId xmlns:a16="http://schemas.microsoft.com/office/drawing/2014/main" id="{E48D8452-8FA7-5947-CB87-74EC65039F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60"/>
              <a:ext cx="1782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DA7E2952-7F99-D2B1-BA8B-E2D7E329F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2922"/>
              <a:ext cx="2712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0" rIns="274320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 sz="1400" dirty="0">
                  <a:latin typeface="Times New Roman" pitchFamily="18" charset="0"/>
                </a:rPr>
                <a:t>Hilbert 1920</a:t>
              </a:r>
            </a:p>
          </p:txBody>
        </p:sp>
      </p:grpSp>
      <p:sp>
        <p:nvSpPr>
          <p:cNvPr id="2" name="AutoShape 35">
            <a:extLst>
              <a:ext uri="{FF2B5EF4-FFF2-40B4-BE49-F238E27FC236}">
                <a16:creationId xmlns:a16="http://schemas.microsoft.com/office/drawing/2014/main" id="{BBFB0E78-8C78-9174-B3BF-20997741B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486" y="914400"/>
            <a:ext cx="6138714" cy="468615"/>
          </a:xfrm>
          <a:prstGeom prst="wedgeRoundRectCallout">
            <a:avLst>
              <a:gd name="adj1" fmla="val -57214"/>
              <a:gd name="adj2" fmla="val 43815"/>
              <a:gd name="adj3" fmla="val 16667"/>
            </a:avLst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A Hilbert Style Proof </a:t>
            </a:r>
            <a:r>
              <a:rPr lang="en-US" altLang="en-US" sz="2400" dirty="0">
                <a:solidFill>
                  <a:srgbClr val="FFFFFF"/>
                </a:solidFill>
              </a:rPr>
              <a:t>is a sequence of formulas.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AB6DAE-B9BC-61C9-21B1-B8905680C1F7}"/>
              </a:ext>
            </a:extLst>
          </p:cNvPr>
          <p:cNvSpPr txBox="1">
            <a:spLocks/>
          </p:cNvSpPr>
          <p:nvPr/>
        </p:nvSpPr>
        <p:spPr>
          <a:xfrm>
            <a:off x="0" y="-43542"/>
            <a:ext cx="9144000" cy="118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</a:pPr>
            <a:r>
              <a:rPr lang="en-US" kern="0" dirty="0"/>
              <a:t>Tautologies, Equivalences, &amp; </a:t>
            </a:r>
            <a:r>
              <a:rPr lang="en-US" kern="0" dirty="0">
                <a:solidFill>
                  <a:schemeClr val="accent2"/>
                </a:solidFill>
              </a:rPr>
              <a:t>Proofs</a:t>
            </a:r>
          </a:p>
        </p:txBody>
      </p:sp>
      <p:pic>
        <p:nvPicPr>
          <p:cNvPr id="5" name="Picture 5" descr="j0116172">
            <a:extLst>
              <a:ext uri="{FF2B5EF4-FFF2-40B4-BE49-F238E27FC236}">
                <a16:creationId xmlns:a16="http://schemas.microsoft.com/office/drawing/2014/main" id="{393ACA39-1157-D683-5C2B-6598C12FD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79487"/>
            <a:ext cx="960000" cy="130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5">
            <a:extLst>
              <a:ext uri="{FF2B5EF4-FFF2-40B4-BE49-F238E27FC236}">
                <a16:creationId xmlns:a16="http://schemas.microsoft.com/office/drawing/2014/main" id="{50C22BF0-ECD4-2475-C1F0-F8EC8D076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460851"/>
            <a:ext cx="4101623" cy="1760212"/>
          </a:xfrm>
          <a:prstGeom prst="wedgeRoundRectCallout">
            <a:avLst>
              <a:gd name="adj1" fmla="val -7121"/>
              <a:gd name="adj2" fmla="val 73946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I find the formal proof is 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/>
              <a:t>easier to find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/>
              <a:t>matches my intuition better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if I work from both ends.</a:t>
            </a:r>
            <a:endParaRPr lang="en-CA" altLang="en-US" sz="2400" i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6C0053-6735-3F98-8A33-A6FE27DA2946}"/>
              </a:ext>
            </a:extLst>
          </p:cNvPr>
          <p:cNvSpPr/>
          <p:nvPr/>
        </p:nvSpPr>
        <p:spPr>
          <a:xfrm>
            <a:off x="435452" y="2273711"/>
            <a:ext cx="691273" cy="1737360"/>
          </a:xfrm>
          <a:prstGeom prst="ellipse">
            <a:avLst/>
          </a:prstGeom>
          <a:ln w="3810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GB" sz="2800" dirty="0"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641816-13F1-B52E-63CC-C70235819B5D}"/>
              </a:ext>
            </a:extLst>
          </p:cNvPr>
          <p:cNvSpPr/>
          <p:nvPr/>
        </p:nvSpPr>
        <p:spPr bwMode="auto">
          <a:xfrm>
            <a:off x="478337" y="4859064"/>
            <a:ext cx="635326" cy="1287009"/>
          </a:xfrm>
          <a:prstGeom prst="ellipse">
            <a:avLst/>
          </a:prstGeom>
          <a:noFill/>
          <a:ln w="38100">
            <a:solidFill>
              <a:srgbClr val="66FF66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872736-4BBB-F89D-D03D-0180149518F8}"/>
              </a:ext>
            </a:extLst>
          </p:cNvPr>
          <p:cNvGrpSpPr/>
          <p:nvPr/>
        </p:nvGrpSpPr>
        <p:grpSpPr>
          <a:xfrm>
            <a:off x="152401" y="4137099"/>
            <a:ext cx="1127736" cy="731674"/>
            <a:chOff x="1905000" y="4692227"/>
            <a:chExt cx="7772400" cy="731674"/>
          </a:xfrm>
        </p:grpSpPr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9EB3A773-293A-9B62-4ED9-8E683E1FB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0575" y="4962236"/>
              <a:ext cx="7649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24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need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3BED747-93A6-C987-975D-4E67D9FFA179}"/>
                </a:ext>
              </a:extLst>
            </p:cNvPr>
            <p:cNvCxnSpPr/>
            <p:nvPr/>
          </p:nvCxnSpPr>
          <p:spPr bwMode="auto">
            <a:xfrm>
              <a:off x="1905000" y="5105400"/>
              <a:ext cx="7772400" cy="0"/>
            </a:xfrm>
            <a:prstGeom prst="line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52D1C301-FF28-83B3-2033-101F94221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2049" y="4692227"/>
              <a:ext cx="7649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24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have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F74ECD-C84A-A520-D329-BE139A614A9B}"/>
              </a:ext>
            </a:extLst>
          </p:cNvPr>
          <p:cNvGrpSpPr/>
          <p:nvPr/>
        </p:nvGrpSpPr>
        <p:grpSpPr>
          <a:xfrm>
            <a:off x="1219200" y="3620589"/>
            <a:ext cx="635326" cy="1898085"/>
            <a:chOff x="1282338" y="3620589"/>
            <a:chExt cx="635326" cy="1898085"/>
          </a:xfrm>
        </p:grpSpPr>
        <p:sp>
          <p:nvSpPr>
            <p:cNvPr id="22" name="Arrow: Curved Left 21">
              <a:extLst>
                <a:ext uri="{FF2B5EF4-FFF2-40B4-BE49-F238E27FC236}">
                  <a16:creationId xmlns:a16="http://schemas.microsoft.com/office/drawing/2014/main" id="{9F887D44-2B3E-7B55-1857-2379FE4232D3}"/>
                </a:ext>
              </a:extLst>
            </p:cNvPr>
            <p:cNvSpPr/>
            <p:nvPr/>
          </p:nvSpPr>
          <p:spPr>
            <a:xfrm>
              <a:off x="1282338" y="3620589"/>
              <a:ext cx="635326" cy="1898085"/>
            </a:xfrm>
            <a:prstGeom prst="curvedLeftArrow">
              <a:avLst/>
            </a:prstGeom>
            <a:ln w="12700">
              <a:solidFill>
                <a:schemeClr val="accent2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GB" sz="2800" dirty="0">
                <a:latin typeface="+mj-lt"/>
              </a:endParaRP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E53A7789-BC30-8985-3DC3-992799901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846154" y="4254124"/>
              <a:ext cx="13724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2400" dirty="0">
                  <a:solidFill>
                    <a:schemeClr val="accent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Must link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1A1F71B-8F0A-97E6-AC83-1B563DDD8E19}"/>
              </a:ext>
            </a:extLst>
          </p:cNvPr>
          <p:cNvGrpSpPr/>
          <p:nvPr/>
        </p:nvGrpSpPr>
        <p:grpSpPr>
          <a:xfrm>
            <a:off x="5791201" y="3850037"/>
            <a:ext cx="3352800" cy="2877320"/>
            <a:chOff x="6077749" y="3850037"/>
            <a:chExt cx="2611543" cy="287732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B389E7D-0DBF-C9B2-DCED-7AF9896733E7}"/>
                </a:ext>
              </a:extLst>
            </p:cNvPr>
            <p:cNvGrpSpPr/>
            <p:nvPr/>
          </p:nvGrpSpPr>
          <p:grpSpPr>
            <a:xfrm>
              <a:off x="6077749" y="3850037"/>
              <a:ext cx="2611543" cy="2877320"/>
              <a:chOff x="6077749" y="3850037"/>
              <a:chExt cx="2611543" cy="287732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A697C3C-5DA8-BA4A-6F14-CAFEF55EFABE}"/>
                  </a:ext>
                </a:extLst>
              </p:cNvPr>
              <p:cNvSpPr/>
              <p:nvPr/>
            </p:nvSpPr>
            <p:spPr>
              <a:xfrm>
                <a:off x="6093969" y="3850037"/>
                <a:ext cx="2595323" cy="1018736"/>
              </a:xfrm>
              <a:prstGeom prst="ellipse">
                <a:avLst/>
              </a:prstGeom>
              <a:ln w="38100">
                <a:solidFill>
                  <a:schemeClr val="tx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l"/>
                <a:endParaRPr lang="en-GB" sz="2800" dirty="0">
                  <a:latin typeface="+mj-lt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7FD5958-95D7-8A6B-43D3-4936C2CDF1E2}"/>
                  </a:ext>
                </a:extLst>
              </p:cNvPr>
              <p:cNvSpPr/>
              <p:nvPr/>
            </p:nvSpPr>
            <p:spPr bwMode="auto">
              <a:xfrm>
                <a:off x="6077749" y="5791200"/>
                <a:ext cx="2595322" cy="936157"/>
              </a:xfrm>
              <a:prstGeom prst="ellipse">
                <a:avLst/>
              </a:prstGeom>
              <a:noFill/>
              <a:ln w="38100">
                <a:solidFill>
                  <a:srgbClr val="66FF66"/>
                </a:solidFill>
                <a:miter lim="800000"/>
                <a:headEnd/>
                <a:tailEnd/>
              </a:ln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E27D645-4B28-16E6-704A-429E5F774240}"/>
                  </a:ext>
                </a:extLst>
              </p:cNvPr>
              <p:cNvSpPr/>
              <p:nvPr/>
            </p:nvSpPr>
            <p:spPr>
              <a:xfrm>
                <a:off x="6248401" y="3951194"/>
                <a:ext cx="2375991" cy="2677656"/>
              </a:xfrm>
              <a:prstGeom prst="rect">
                <a:avLst/>
              </a:prstGeom>
              <a:ln w="12700">
                <a:solidFill>
                  <a:srgbClr val="FF00FF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FFC000"/>
                    </a:solidFill>
                  </a:rPr>
                  <a:t>1.   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x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(x)</a:t>
                </a:r>
                <a:endParaRPr lang="en-US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2.  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(x)       Remove 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  </a:t>
                </a:r>
              </a:p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  </a:t>
                </a:r>
              </a:p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 </a:t>
                </a:r>
              </a:p>
              <a:p>
                <a:pPr algn="l" eaLnBrk="1" hangingPunct="1">
                  <a:spcBef>
                    <a:spcPct val="0"/>
                  </a:spcBef>
                  <a:buNone/>
                </a:pPr>
                <a:endParaRPr lang="en-US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99.  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β</a:t>
                </a:r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 </a:t>
                </a:r>
              </a:p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100.   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x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β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(x)  Add 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 </a:t>
                </a:r>
                <a:endParaRPr lang="en-US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68BC208-02D7-4245-F1C4-D136B08661BF}"/>
                </a:ext>
              </a:extLst>
            </p:cNvPr>
            <p:cNvGrpSpPr/>
            <p:nvPr/>
          </p:nvGrpSpPr>
          <p:grpSpPr>
            <a:xfrm>
              <a:off x="6326610" y="4956411"/>
              <a:ext cx="2103120" cy="731674"/>
              <a:chOff x="1905000" y="4692227"/>
              <a:chExt cx="8259083" cy="731674"/>
            </a:xfrm>
          </p:grpSpPr>
          <p:sp>
            <p:nvSpPr>
              <p:cNvPr id="40" name="Text Box 21">
                <a:extLst>
                  <a:ext uri="{FF2B5EF4-FFF2-40B4-BE49-F238E27FC236}">
                    <a16:creationId xmlns:a16="http://schemas.microsoft.com/office/drawing/2014/main" id="{1E4485E2-6064-CFBD-3F12-0256149F23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0575" y="4962236"/>
                <a:ext cx="7649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need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142D582-CFD8-60C8-BED7-E6A515C2D9C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05000" y="5105400"/>
                <a:ext cx="825908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Text Box 21">
                <a:extLst>
                  <a:ext uri="{FF2B5EF4-FFF2-40B4-BE49-F238E27FC236}">
                    <a16:creationId xmlns:a16="http://schemas.microsoft.com/office/drawing/2014/main" id="{6EBD42EE-E85F-89FC-731B-CB62A59A56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2049" y="4692227"/>
                <a:ext cx="7649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CA" altLang="en-US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have</a:t>
                </a:r>
              </a:p>
            </p:txBody>
          </p:sp>
        </p:grpSp>
      </p:grpSp>
      <p:sp>
        <p:nvSpPr>
          <p:cNvPr id="15" name="AutoShape 35">
            <a:extLst>
              <a:ext uri="{FF2B5EF4-FFF2-40B4-BE49-F238E27FC236}">
                <a16:creationId xmlns:a16="http://schemas.microsoft.com/office/drawing/2014/main" id="{1BD7C005-3D64-A739-ADED-42FEE7502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64443"/>
            <a:ext cx="3812577" cy="859957"/>
          </a:xfrm>
          <a:prstGeom prst="wedgeRoundRectCallout">
            <a:avLst>
              <a:gd name="adj1" fmla="val -7121"/>
              <a:gd name="adj2" fmla="val 73946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Some of the proof games </a:t>
            </a:r>
            <a:br>
              <a:rPr lang="en-US" altLang="en-US" sz="2400" dirty="0"/>
            </a:br>
            <a:r>
              <a:rPr lang="en-US" altLang="en-US" sz="2400" dirty="0"/>
              <a:t>translate into begin-end pairs.</a:t>
            </a:r>
            <a:endParaRPr lang="en-CA" altLang="en-US" sz="2400" i="0" dirty="0"/>
          </a:p>
        </p:txBody>
      </p:sp>
      <p:sp>
        <p:nvSpPr>
          <p:cNvPr id="13" name="AutoShape 35">
            <a:extLst>
              <a:ext uri="{FF2B5EF4-FFF2-40B4-BE49-F238E27FC236}">
                <a16:creationId xmlns:a16="http://schemas.microsoft.com/office/drawing/2014/main" id="{6E88D580-5912-32F7-CFCC-2018ACC4A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400" y="4807515"/>
            <a:ext cx="3703200" cy="2050485"/>
          </a:xfrm>
          <a:prstGeom prst="wedgeRoundRectCallout">
            <a:avLst>
              <a:gd name="adj1" fmla="val 26976"/>
              <a:gd name="adj2" fmla="val 15316"/>
              <a:gd name="adj3" fmla="val 16667"/>
            </a:avLst>
          </a:prstGeom>
          <a:solidFill>
            <a:srgbClr val="000066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Goal: Prove general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x.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Let </a:t>
            </a:r>
            <a:r>
              <a:rPr lang="en-US" altLang="en-US" sz="2400" dirty="0">
                <a:solidFill>
                  <a:srgbClr val="FFC000"/>
                </a:solidFill>
              </a:rPr>
              <a:t>x</a:t>
            </a:r>
            <a:r>
              <a:rPr lang="en-US" altLang="en-US" sz="2400" dirty="0"/>
              <a:t> be an </a:t>
            </a:r>
            <a:r>
              <a:rPr lang="en-US" altLang="en-US" sz="2400" dirty="0">
                <a:solidFill>
                  <a:srgbClr val="FF0000"/>
                </a:solidFill>
              </a:rPr>
              <a:t>arbitrary</a:t>
            </a:r>
            <a:r>
              <a:rPr lang="en-US" altLang="en-US" sz="2400" dirty="0"/>
              <a:t> value supplied by the </a:t>
            </a:r>
            <a:r>
              <a:rPr lang="en-US" altLang="en-US" sz="2400" dirty="0">
                <a:solidFill>
                  <a:srgbClr val="FF0000"/>
                </a:solidFill>
              </a:rPr>
              <a:t>adversary.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Prove it for this </a:t>
            </a:r>
            <a:r>
              <a:rPr lang="en-US" altLang="en-US" sz="2400" i="0" dirty="0">
                <a:solidFill>
                  <a:srgbClr val="FFC000"/>
                </a:solidFill>
              </a:rPr>
              <a:t>x.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Generalize to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"</a:t>
            </a:r>
            <a:r>
              <a:rPr lang="en-US" altLang="en-US" sz="2400" dirty="0">
                <a:solidFill>
                  <a:srgbClr val="FFC000"/>
                </a:solidFill>
              </a:rPr>
              <a:t>x.</a:t>
            </a:r>
            <a:r>
              <a:rPr lang="en-US" altLang="en-US" sz="2400" dirty="0"/>
              <a:t> </a:t>
            </a:r>
            <a:endParaRPr lang="en-CA" alt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41578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7B655EA-5A5D-46F0-9C34-48CB4D616F6A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57987"/>
          <a:ext cx="8977286" cy="5851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663">
                  <a:extLst>
                    <a:ext uri="{9D8B030D-6E8A-4147-A177-3AD203B41FA5}">
                      <a16:colId xmlns:a16="http://schemas.microsoft.com/office/drawing/2014/main" val="1561835000"/>
                    </a:ext>
                  </a:extLst>
                </a:gridCol>
                <a:gridCol w="3913176">
                  <a:extLst>
                    <a:ext uri="{9D8B030D-6E8A-4147-A177-3AD203B41FA5}">
                      <a16:colId xmlns:a16="http://schemas.microsoft.com/office/drawing/2014/main" val="365351071"/>
                    </a:ext>
                  </a:extLst>
                </a:gridCol>
                <a:gridCol w="3836447">
                  <a:extLst>
                    <a:ext uri="{9D8B030D-6E8A-4147-A177-3AD203B41FA5}">
                      <a16:colId xmlns:a16="http://schemas.microsoft.com/office/drawing/2014/main" val="682990331"/>
                    </a:ext>
                  </a:extLst>
                </a:gridCol>
              </a:tblGrid>
              <a:tr h="792469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42358"/>
                  </a:ext>
                </a:extLst>
              </a:tr>
              <a:tr h="719327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000" b="1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  </a:t>
                      </a:r>
                    </a:p>
                    <a:p>
                      <a:pPr algn="ctr"/>
                      <a:r>
                        <a:rPr lang="en-US" altLang="en-US" sz="2000" b="1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And :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en-US" sz="2000" dirty="0">
                          <a:solidFill>
                            <a:schemeClr val="tx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479045"/>
                  </a:ext>
                </a:extLst>
              </a:tr>
              <a:tr h="1390386"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>
                          <a:solidFill>
                            <a:schemeClr val="bg2"/>
                          </a:solidFill>
                        </a:rPr>
                        <a:t> 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Or </a:t>
                      </a:r>
                      <a:r>
                        <a:rPr lang="el-GR" altLang="en-US" sz="20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US" altLang="en-US" sz="20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: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en-US" sz="2000" dirty="0">
                          <a:solidFill>
                            <a:schemeClr val="tx2"/>
                          </a:solidFill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709688"/>
                  </a:ext>
                </a:extLst>
              </a:tr>
              <a:tr h="2949537">
                <a:tc>
                  <a:txBody>
                    <a:bodyPr/>
                    <a:lstStyle/>
                    <a:p>
                      <a:pPr algn="ctr"/>
                      <a:r>
                        <a:rPr lang="en-US" sz="100" b="1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en-US" sz="700" b="1" dirty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Implies </a:t>
                      </a:r>
                    </a:p>
                    <a:p>
                      <a:pPr algn="ctr"/>
                      <a:r>
                        <a:rPr lang="en-US" altLang="en-US" sz="2000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: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endParaRPr lang="en-CA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71007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84459CF9-053D-46BC-9041-F38AE97C2DAD}"/>
              </a:ext>
            </a:extLst>
          </p:cNvPr>
          <p:cNvGrpSpPr/>
          <p:nvPr/>
        </p:nvGrpSpPr>
        <p:grpSpPr>
          <a:xfrm>
            <a:off x="1295400" y="1562141"/>
            <a:ext cx="3908330" cy="689028"/>
            <a:chOff x="1359258" y="1778062"/>
            <a:chExt cx="3908330" cy="68902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2E6E6F2-7016-4FC3-9F39-7E300B4EAADA}"/>
                </a:ext>
              </a:extLst>
            </p:cNvPr>
            <p:cNvSpPr/>
            <p:nvPr/>
          </p:nvSpPr>
          <p:spPr>
            <a:xfrm>
              <a:off x="1359258" y="2049563"/>
              <a:ext cx="19484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        α</a:t>
              </a:r>
              <a:r>
                <a:rPr lang="el-GR" altLang="en-US" sz="20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000" dirty="0">
                  <a:cs typeface="Times New Roman" panose="02020603050405020304" pitchFamily="18" charset="0"/>
                </a:rPr>
                <a:t>&amp;</a:t>
              </a:r>
              <a:r>
                <a:rPr lang="en-CA" altLang="en-US" sz="2000" dirty="0"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F04D6BB-167D-45BB-8050-76395D7CECF7}"/>
                </a:ext>
              </a:extLst>
            </p:cNvPr>
            <p:cNvSpPr/>
            <p:nvPr/>
          </p:nvSpPr>
          <p:spPr>
            <a:xfrm>
              <a:off x="3307706" y="2066980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   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84FEDDC-38D7-49A5-9E08-015E04FA1E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0008" y="2158421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D43C733-F4CE-4470-A494-7DFD20DB99BD}"/>
                </a:ext>
              </a:extLst>
            </p:cNvPr>
            <p:cNvSpPr/>
            <p:nvPr/>
          </p:nvSpPr>
          <p:spPr>
            <a:xfrm>
              <a:off x="1362983" y="1778062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Selecting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Or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9FD5B8-BE07-4E85-B0CC-1BBBBE7C361D}"/>
              </a:ext>
            </a:extLst>
          </p:cNvPr>
          <p:cNvGrpSpPr/>
          <p:nvPr/>
        </p:nvGrpSpPr>
        <p:grpSpPr>
          <a:xfrm>
            <a:off x="1295400" y="2247900"/>
            <a:ext cx="4060730" cy="700074"/>
            <a:chOff x="1206858" y="2467091"/>
            <a:chExt cx="4060730" cy="700074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BAB03E4-B592-4B8B-BB49-2CF6AE81496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485900" y="2467091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16D72D7-6A23-4657-8513-D03327952C66}"/>
                </a:ext>
              </a:extLst>
            </p:cNvPr>
            <p:cNvSpPr/>
            <p:nvPr/>
          </p:nvSpPr>
          <p:spPr>
            <a:xfrm>
              <a:off x="1206858" y="2749638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lang="el-GR" altLang="en-US" sz="20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2000" dirty="0">
                  <a:cs typeface="Times New Roman" panose="02020603050405020304" pitchFamily="18" charset="0"/>
                </a:rPr>
                <a:t>&amp;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03CEFB2-E7D9-4608-A94C-BC0DE9915109}"/>
                </a:ext>
              </a:extLst>
            </p:cNvPr>
            <p:cNvSpPr/>
            <p:nvPr/>
          </p:nvSpPr>
          <p:spPr>
            <a:xfrm>
              <a:off x="3307706" y="2767055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06D4E79-0C33-41DB-B87D-0AA913DEE9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16654" y="2858496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04EEF78-BFE8-405F-9115-7351797209DD}"/>
                </a:ext>
              </a:extLst>
            </p:cNvPr>
            <p:cNvSpPr/>
            <p:nvPr/>
          </p:nvSpPr>
          <p:spPr>
            <a:xfrm>
              <a:off x="1362983" y="2478137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Cases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D32505-2664-48B1-A0F1-3D660ADA0EE0}"/>
              </a:ext>
            </a:extLst>
          </p:cNvPr>
          <p:cNvGrpSpPr/>
          <p:nvPr/>
        </p:nvGrpSpPr>
        <p:grpSpPr>
          <a:xfrm>
            <a:off x="5109030" y="2914650"/>
            <a:ext cx="4034970" cy="751285"/>
            <a:chOff x="5172888" y="3159665"/>
            <a:chExt cx="4034970" cy="75128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7453F82-459F-4FAA-B9E2-9A401D12468E}"/>
                </a:ext>
              </a:extLst>
            </p:cNvPr>
            <p:cNvSpPr/>
            <p:nvPr/>
          </p:nvSpPr>
          <p:spPr>
            <a:xfrm>
              <a:off x="5172888" y="3449285"/>
              <a:ext cx="20795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/>
                <a:t>Assume</a:t>
              </a:r>
              <a:r>
                <a:rPr lang="it-IT" sz="1600" dirty="0"/>
                <a:t> </a:t>
              </a:r>
              <a:r>
                <a:rPr lang="it-IT" sz="2000" dirty="0">
                  <a:solidFill>
                    <a:srgbClr val="FFC000"/>
                  </a:solidFill>
                </a:rPr>
                <a:t>α</a:t>
              </a:r>
              <a:r>
                <a:rPr lang="it-IT" sz="2000" dirty="0"/>
                <a:t>, </a:t>
              </a:r>
              <a:r>
                <a:rPr lang="it-IT" sz="1800" dirty="0"/>
                <a:t>prove</a:t>
              </a:r>
              <a:r>
                <a:rPr lang="it-IT" sz="2400" dirty="0"/>
                <a:t> </a:t>
              </a:r>
              <a:r>
                <a:rPr lang="it-IT" sz="2000" dirty="0">
                  <a:solidFill>
                    <a:srgbClr val="FFC000"/>
                  </a:solidFill>
                </a:rPr>
                <a:t>β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DBAAFA9-7A76-4B8F-89AD-E89E980EAC33}"/>
                </a:ext>
              </a:extLst>
            </p:cNvPr>
            <p:cNvSpPr/>
            <p:nvPr/>
          </p:nvSpPr>
          <p:spPr>
            <a:xfrm>
              <a:off x="7247976" y="3466702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dirty="0">
                  <a:solidFill>
                    <a:srgbClr val="FFC000"/>
                  </a:solidFill>
                </a:rPr>
                <a:t>α</a:t>
              </a:r>
              <a:r>
                <a:rPr lang="it-IT" sz="2000" dirty="0">
                  <a:solidFill>
                    <a:srgbClr val="FF00FF"/>
                  </a:solidFill>
                </a:rPr>
                <a:t>→</a:t>
              </a:r>
              <a:r>
                <a:rPr lang="it-IT" sz="2000" dirty="0">
                  <a:solidFill>
                    <a:srgbClr val="FFC000"/>
                  </a:solidFill>
                </a:rPr>
                <a:t>β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D058A71-9CE6-4BEA-A057-0A287E70C9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19038" y="3572657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57C9710-FBE2-4DC7-A355-629D01DAF15A}"/>
                </a:ext>
              </a:extLst>
            </p:cNvPr>
            <p:cNvSpPr/>
            <p:nvPr/>
          </p:nvSpPr>
          <p:spPr>
            <a:xfrm>
              <a:off x="5288644" y="3159665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Deduction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502FCB-BA2F-40D3-98F4-34AF0B9816E0}"/>
              </a:ext>
            </a:extLst>
          </p:cNvPr>
          <p:cNvGrpSpPr/>
          <p:nvPr/>
        </p:nvGrpSpPr>
        <p:grpSpPr>
          <a:xfrm>
            <a:off x="1279430" y="3620069"/>
            <a:ext cx="4060730" cy="700074"/>
            <a:chOff x="1268544" y="3848669"/>
            <a:chExt cx="4060730" cy="700074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65C9342-C56B-471F-AD4A-8B408F45F51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485900" y="3848669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4B0FF84-1D5D-4183-98DB-27F025A40D7E}"/>
                </a:ext>
              </a:extLst>
            </p:cNvPr>
            <p:cNvSpPr/>
            <p:nvPr/>
          </p:nvSpPr>
          <p:spPr>
            <a:xfrm>
              <a:off x="1268544" y="4131216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αβ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2000" dirty="0">
                  <a:cs typeface="Times New Roman" panose="02020603050405020304" pitchFamily="18" charset="0"/>
                </a:rPr>
                <a:t>&amp;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EF7842B-DFDC-486F-A2A0-13BD30E6ACB3}"/>
                </a:ext>
              </a:extLst>
            </p:cNvPr>
            <p:cNvSpPr/>
            <p:nvPr/>
          </p:nvSpPr>
          <p:spPr>
            <a:xfrm>
              <a:off x="3369392" y="4148633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3F77CBA-2720-4132-9574-2466F832BB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92854" y="4240074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6227671-8732-4400-8AE7-15705DC2B2D8}"/>
                </a:ext>
              </a:extLst>
            </p:cNvPr>
            <p:cNvSpPr/>
            <p:nvPr/>
          </p:nvSpPr>
          <p:spPr>
            <a:xfrm>
              <a:off x="1381032" y="3858737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Cases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527202-0657-4742-BBDF-F29332857A6F}"/>
              </a:ext>
            </a:extLst>
          </p:cNvPr>
          <p:cNvGrpSpPr/>
          <p:nvPr/>
        </p:nvGrpSpPr>
        <p:grpSpPr>
          <a:xfrm>
            <a:off x="5239395" y="2258544"/>
            <a:ext cx="3907971" cy="700074"/>
            <a:chOff x="5303253" y="2477735"/>
            <a:chExt cx="3907971" cy="700074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D7DED36-FF78-4446-AEDD-DFA979B4350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350686" y="2477735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9DDFCA1-A55D-4895-9F6A-6AA12F564852}"/>
                </a:ext>
              </a:extLst>
            </p:cNvPr>
            <p:cNvSpPr/>
            <p:nvPr/>
          </p:nvSpPr>
          <p:spPr>
            <a:xfrm>
              <a:off x="6896100" y="2777699"/>
              <a:ext cx="23151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lang="el-GR" altLang="en-US" sz="20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α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&amp;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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α</a:t>
              </a:r>
              <a:r>
                <a: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6C89C79-EA21-46CC-B5D6-F580FC6B95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48500" y="2869140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AEF3DD0-9C85-4CA6-AD5D-461DD21C80D8}"/>
                </a:ext>
              </a:extLst>
            </p:cNvPr>
            <p:cNvSpPr/>
            <p:nvPr/>
          </p:nvSpPr>
          <p:spPr>
            <a:xfrm>
              <a:off x="5303253" y="2488781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chemeClr val="tx2"/>
                  </a:solidFill>
                </a:rPr>
                <a:t>Excluded Middle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A4BE63-2F47-4ECF-8024-DA750BD7C599}"/>
              </a:ext>
            </a:extLst>
          </p:cNvPr>
          <p:cNvGrpSpPr/>
          <p:nvPr/>
        </p:nvGrpSpPr>
        <p:grpSpPr>
          <a:xfrm>
            <a:off x="1289958" y="4516308"/>
            <a:ext cx="4060730" cy="690006"/>
            <a:chOff x="1293586" y="4577771"/>
            <a:chExt cx="4060730" cy="690006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ED93440-5D37-4779-8C52-BECC5FA03EB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33788" y="4639457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2708EC9-69E1-4825-95E0-E889C73C2186}"/>
                </a:ext>
              </a:extLst>
            </p:cNvPr>
            <p:cNvSpPr/>
            <p:nvPr/>
          </p:nvSpPr>
          <p:spPr>
            <a:xfrm>
              <a:off x="1293586" y="4850250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dirty="0">
                  <a:solidFill>
                    <a:srgbClr val="FFC000"/>
                  </a:solidFill>
                </a:rPr>
                <a:t>α</a:t>
              </a:r>
              <a:r>
                <a:rPr lang="el-GR" sz="2000" dirty="0">
                  <a:solidFill>
                    <a:srgbClr val="FF00FF"/>
                  </a:solidFill>
                </a:rPr>
                <a:t>→</a:t>
              </a:r>
              <a:r>
                <a:rPr lang="el-GR" sz="2000" dirty="0">
                  <a:solidFill>
                    <a:srgbClr val="FFC000"/>
                  </a:solidFill>
                </a:rPr>
                <a:t>β </a:t>
              </a:r>
              <a:r>
                <a:rPr lang="en-US" altLang="en-US" sz="2000" dirty="0">
                  <a:cs typeface="Times New Roman" panose="02020603050405020304" pitchFamily="18" charset="0"/>
                </a:rPr>
                <a:t>&amp;</a:t>
              </a:r>
              <a:r>
                <a:rPr lang="el-GR" sz="2000" dirty="0">
                  <a:solidFill>
                    <a:srgbClr val="FFC000"/>
                  </a:solidFill>
                </a:rPr>
                <a:t> β</a:t>
              </a:r>
              <a:r>
                <a:rPr lang="el-GR" sz="2000" dirty="0">
                  <a:solidFill>
                    <a:srgbClr val="FF00FF"/>
                  </a:solidFill>
                </a:rPr>
                <a:t>→</a:t>
              </a:r>
              <a:r>
                <a:rPr lang="el-GR" sz="2000" dirty="0">
                  <a:solidFill>
                    <a:srgbClr val="FFC000"/>
                  </a:solidFill>
                </a:rPr>
                <a:t>α</a:t>
              </a:r>
              <a:r>
                <a:rPr lang="el-GR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3F22A98-EA2A-47C0-80B0-8C1A92B2CD66}"/>
                </a:ext>
              </a:extLst>
            </p:cNvPr>
            <p:cNvSpPr/>
            <p:nvPr/>
          </p:nvSpPr>
          <p:spPr>
            <a:xfrm>
              <a:off x="3394434" y="4867667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dirty="0">
                  <a:solidFill>
                    <a:srgbClr val="FFC000"/>
                  </a:solidFill>
                </a:rPr>
                <a:t>α </a:t>
              </a:r>
              <a:r>
                <a:rPr lang="en-CA" sz="2000" dirty="0">
                  <a:solidFill>
                    <a:srgbClr val="FFC000"/>
                  </a:solidFill>
                </a:rPr>
                <a:t>iff </a:t>
              </a:r>
              <a:r>
                <a:rPr lang="el-GR" sz="2000" dirty="0">
                  <a:solidFill>
                    <a:srgbClr val="FFC000"/>
                  </a:solidFill>
                </a:rPr>
                <a:t>β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F3F2E9E-A8B6-41D4-B1DE-C6FE13B602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17896" y="4959108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DB1B773-C7B5-4D66-894E-2E6DEB9116D5}"/>
                </a:ext>
              </a:extLst>
            </p:cNvPr>
            <p:cNvSpPr/>
            <p:nvPr/>
          </p:nvSpPr>
          <p:spPr>
            <a:xfrm>
              <a:off x="1406074" y="4577771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2"/>
                  </a:solidFill>
                </a:rPr>
                <a:t>Equivalence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4300A3-8096-41E9-8916-17B208A1AD0F}"/>
              </a:ext>
            </a:extLst>
          </p:cNvPr>
          <p:cNvGrpSpPr/>
          <p:nvPr/>
        </p:nvGrpSpPr>
        <p:grpSpPr>
          <a:xfrm>
            <a:off x="5175442" y="4572000"/>
            <a:ext cx="3859344" cy="698863"/>
            <a:chOff x="5175442" y="4572000"/>
            <a:chExt cx="3859344" cy="698863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3C7F437-D1BA-46D9-93F8-1E3A199A43E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308958" y="4591642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D58A216-D078-4562-AA5E-D8EC4F216FFF}"/>
                </a:ext>
              </a:extLst>
            </p:cNvPr>
            <p:cNvGrpSpPr/>
            <p:nvPr/>
          </p:nvGrpSpPr>
          <p:grpSpPr>
            <a:xfrm>
              <a:off x="5175442" y="4572000"/>
              <a:ext cx="3859344" cy="698863"/>
              <a:chOff x="5175442" y="4572000"/>
              <a:chExt cx="3859344" cy="698863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78326523-AD0F-4765-9E5B-E099A8A8656A}"/>
                  </a:ext>
                </a:extLst>
              </p:cNvPr>
              <p:cNvSpPr/>
              <p:nvPr/>
            </p:nvSpPr>
            <p:spPr>
              <a:xfrm>
                <a:off x="5175442" y="4870753"/>
                <a:ext cx="350073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l-GR" altLang="en-US" sz="20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β</a:t>
                </a:r>
                <a:r>
                  <a:rPr lang="en-US" altLang="en-US" sz="20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iff</a:t>
                </a:r>
                <a:r>
                  <a:rPr lang="en-US" altLang="en-US" sz="2000" dirty="0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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β</a:t>
                </a:r>
                <a:r>
                  <a:rPr lang="en-US" altLang="en-US" sz="2000" dirty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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 </a:t>
                </a:r>
                <a:r>
                  <a:rPr lang="en-US" sz="20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iff </a:t>
                </a:r>
                <a:r>
                  <a:rPr lang="en-CA" sz="2000" dirty="0">
                    <a:solidFill>
                      <a:srgbClr val="FFC000"/>
                    </a:solidFill>
                  </a:rPr>
                  <a:t>¬</a:t>
                </a:r>
                <a:r>
                  <a:rPr lang="el-GR" sz="2000" dirty="0">
                    <a:solidFill>
                      <a:srgbClr val="FFC000"/>
                    </a:solidFill>
                  </a:rPr>
                  <a:t>α</a:t>
                </a:r>
                <a:r>
                  <a:rPr lang="el-GR" altLang="en-US" sz="2000" dirty="0">
                    <a:solidFill>
                      <a:srgbClr val="FFC000"/>
                    </a:solidFill>
                    <a:latin typeface="Times New Roman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β</a:t>
                </a:r>
                <a:endParaRPr lang="en-CA" altLang="en-US" sz="2000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797314E3-2256-45AD-9AE7-303A8B9D9DB5}"/>
                  </a:ext>
                </a:extLst>
              </p:cNvPr>
              <p:cNvSpPr/>
              <p:nvPr/>
            </p:nvSpPr>
            <p:spPr>
              <a:xfrm>
                <a:off x="5181244" y="4572000"/>
                <a:ext cx="385354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20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Contrapositive</a:t>
                </a:r>
                <a:endPara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2068B6-3345-4A63-8E1D-3EF42665227C}"/>
              </a:ext>
            </a:extLst>
          </p:cNvPr>
          <p:cNvGrpSpPr/>
          <p:nvPr/>
        </p:nvGrpSpPr>
        <p:grpSpPr>
          <a:xfrm>
            <a:off x="1257300" y="2915291"/>
            <a:ext cx="3908330" cy="706506"/>
            <a:chOff x="1413328" y="3160306"/>
            <a:chExt cx="3908330" cy="70650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ED42639-2840-49F5-B53F-0BFBCFD2F83A}"/>
                </a:ext>
              </a:extLst>
            </p:cNvPr>
            <p:cNvSpPr/>
            <p:nvPr/>
          </p:nvSpPr>
          <p:spPr>
            <a:xfrm>
              <a:off x="1413328" y="3449285"/>
              <a:ext cx="19484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       α</a:t>
              </a: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000" dirty="0">
                  <a:cs typeface="Times New Roman" panose="02020603050405020304" pitchFamily="18" charset="0"/>
                </a:rPr>
                <a:t>&amp;</a:t>
              </a:r>
              <a:r>
                <a:rPr lang="en-CA" altLang="en-US" sz="2000" dirty="0"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lang="el-GR" altLang="en-US" sz="20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7950876-7770-47D8-AAFE-CB5D3C7A6875}"/>
                </a:ext>
              </a:extLst>
            </p:cNvPr>
            <p:cNvSpPr/>
            <p:nvPr/>
          </p:nvSpPr>
          <p:spPr>
            <a:xfrm>
              <a:off x="3361776" y="3466702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   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97F99A-C174-432A-9F9C-40D2E7354D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61228" y="3558143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8D1D701-5A04-4C0B-A8F9-7171E3FDF35A}"/>
                </a:ext>
              </a:extLst>
            </p:cNvPr>
            <p:cNvSpPr/>
            <p:nvPr/>
          </p:nvSpPr>
          <p:spPr>
            <a:xfrm>
              <a:off x="1417053" y="3160306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2000" dirty="0">
                  <a:solidFill>
                    <a:schemeClr val="tx2"/>
                  </a:solidFill>
                </a:rPr>
                <a:t>Modus Ponens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10CE17-7ADC-4D31-AA95-580F3E9FF4D2}"/>
              </a:ext>
            </a:extLst>
          </p:cNvPr>
          <p:cNvGrpSpPr/>
          <p:nvPr/>
        </p:nvGrpSpPr>
        <p:grpSpPr>
          <a:xfrm>
            <a:off x="1300844" y="5174836"/>
            <a:ext cx="4060730" cy="690006"/>
            <a:chOff x="1304472" y="5249057"/>
            <a:chExt cx="4060730" cy="690006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329E76B-0D34-4D95-82ED-45B8059E91A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44674" y="5310743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E667AF4-667D-4BB8-935C-A812C5E669F9}"/>
                </a:ext>
              </a:extLst>
            </p:cNvPr>
            <p:cNvSpPr/>
            <p:nvPr/>
          </p:nvSpPr>
          <p:spPr>
            <a:xfrm>
              <a:off x="1304472" y="5521536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l-GR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000" dirty="0">
                  <a:cs typeface="Times New Roman" panose="02020603050405020304" pitchFamily="18" charset="0"/>
                </a:rPr>
                <a:t>&amp;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A4021FD-B4EE-4FF2-B5D8-4D5BAF8DCEB0}"/>
                </a:ext>
              </a:extLst>
            </p:cNvPr>
            <p:cNvSpPr/>
            <p:nvPr/>
          </p:nvSpPr>
          <p:spPr>
            <a:xfrm>
              <a:off x="3405320" y="5538953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DE11C54-83E9-4EF9-B3E3-7069243A63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28782" y="5630394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FB2EDD4-AC74-41E9-B608-D23220E4B465}"/>
                </a:ext>
              </a:extLst>
            </p:cNvPr>
            <p:cNvSpPr/>
            <p:nvPr/>
          </p:nvSpPr>
          <p:spPr>
            <a:xfrm>
              <a:off x="1416960" y="5249057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Transitivity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C81CC1-BF24-4A9A-AE52-05B40519F2E7}"/>
              </a:ext>
            </a:extLst>
          </p:cNvPr>
          <p:cNvGrpSpPr/>
          <p:nvPr/>
        </p:nvGrpSpPr>
        <p:grpSpPr>
          <a:xfrm>
            <a:off x="1295400" y="819024"/>
            <a:ext cx="3908330" cy="689028"/>
            <a:chOff x="1359258" y="1036018"/>
            <a:chExt cx="3908330" cy="6890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EE7C38-9598-4D98-BCDF-4E5D3C649674}"/>
                </a:ext>
              </a:extLst>
            </p:cNvPr>
            <p:cNvSpPr/>
            <p:nvPr/>
          </p:nvSpPr>
          <p:spPr>
            <a:xfrm>
              <a:off x="1359258" y="1307519"/>
              <a:ext cx="19484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       α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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AAA65C-47B9-4165-8847-4C818DFDFEDF}"/>
                </a:ext>
              </a:extLst>
            </p:cNvPr>
            <p:cNvSpPr/>
            <p:nvPr/>
          </p:nvSpPr>
          <p:spPr>
            <a:xfrm>
              <a:off x="3307706" y="1324936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    α</a:t>
              </a:r>
              <a:r>
                <a:rPr lang="en-US" altLang="en-US" sz="2000" dirty="0">
                  <a:cs typeface="Times New Roman" panose="02020603050405020304" pitchFamily="18" charset="0"/>
                </a:rPr>
                <a:t> &amp;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0E112D7-44F1-443C-BDF6-7BFDFF3C1B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0008" y="1416377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FB4447-4290-4A0F-9A17-887E9C1962BC}"/>
                </a:ext>
              </a:extLst>
            </p:cNvPr>
            <p:cNvSpPr/>
            <p:nvPr/>
          </p:nvSpPr>
          <p:spPr>
            <a:xfrm>
              <a:off x="1362983" y="1036018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Separating And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1457DE-7C09-4FEE-B775-72701A8EBAE9}"/>
              </a:ext>
            </a:extLst>
          </p:cNvPr>
          <p:cNvGrpSpPr/>
          <p:nvPr/>
        </p:nvGrpSpPr>
        <p:grpSpPr>
          <a:xfrm>
            <a:off x="323850" y="38100"/>
            <a:ext cx="8736425" cy="5853121"/>
            <a:chOff x="266700" y="149039"/>
            <a:chExt cx="8736425" cy="585312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765F08C-9F07-4E3F-AC15-1B505E711FCF}"/>
                </a:ext>
              </a:extLst>
            </p:cNvPr>
            <p:cNvGrpSpPr/>
            <p:nvPr/>
          </p:nvGrpSpPr>
          <p:grpSpPr>
            <a:xfrm>
              <a:off x="266700" y="149039"/>
              <a:ext cx="8736425" cy="5853121"/>
              <a:chOff x="266700" y="149039"/>
              <a:chExt cx="8736425" cy="5853121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F85432-6AE5-4B59-A4CB-42F2426668CF}"/>
                  </a:ext>
                </a:extLst>
              </p:cNvPr>
              <p:cNvGrpSpPr/>
              <p:nvPr/>
            </p:nvGrpSpPr>
            <p:grpSpPr>
              <a:xfrm>
                <a:off x="266700" y="149039"/>
                <a:ext cx="8714922" cy="5853121"/>
                <a:chOff x="266700" y="149039"/>
                <a:chExt cx="8714922" cy="5853121"/>
              </a:xfrm>
            </p:grpSpPr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5E7E3C9D-2006-4344-AFF3-ECFE5C584CE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74893" y="1668268"/>
                  <a:ext cx="7696200" cy="477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4A0EEDB0-2892-4F41-9EC5-A9E25806F6F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85422" y="5997389"/>
                  <a:ext cx="7696200" cy="477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ABF20F04-19F8-44A0-9D4D-9F4998247946}"/>
                    </a:ext>
                  </a:extLst>
                </p:cNvPr>
                <p:cNvGrpSpPr/>
                <p:nvPr/>
              </p:nvGrpSpPr>
              <p:grpSpPr>
                <a:xfrm>
                  <a:off x="266700" y="149039"/>
                  <a:ext cx="8466507" cy="875454"/>
                  <a:chOff x="228600" y="38946"/>
                  <a:chExt cx="8466507" cy="875454"/>
                </a:xfrm>
              </p:grpSpPr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6FEAA4F6-8676-4A67-854B-85F6129D7648}"/>
                      </a:ext>
                    </a:extLst>
                  </p:cNvPr>
                  <p:cNvSpPr/>
                  <p:nvPr/>
                </p:nvSpPr>
                <p:spPr>
                  <a:xfrm>
                    <a:off x="228600" y="83403"/>
                    <a:ext cx="1354477" cy="8309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342900" indent="-342900" algn="l">
                      <a:buFont typeface="Symbol" panose="05050102010706020507" pitchFamily="18" charset="2"/>
                      <a:buChar char="Ù"/>
                    </a:pPr>
                    <a:r>
                      <a:rPr lang="en-US" altLang="en-US" sz="2400" dirty="0">
                        <a:solidFill>
                          <a:schemeClr val="bg2"/>
                        </a:solidFill>
                        <a:sym typeface="Symbol" panose="05050102010706020507" pitchFamily="18" charset="2"/>
                      </a:rPr>
                      <a:t>And </a:t>
                    </a:r>
                  </a:p>
                  <a:p>
                    <a:pPr marL="342900" indent="-342900" algn="l">
                      <a:buFont typeface="Symbol" panose="05050102010706020507" pitchFamily="18" charset="2"/>
                      <a:buChar char="Ú"/>
                    </a:pPr>
                    <a:r>
                      <a:rPr lang="en-US" altLang="en-US" sz="2400" dirty="0">
                        <a:solidFill>
                          <a:schemeClr val="bg2"/>
                        </a:solidFill>
                        <a:sym typeface="Symbol" panose="05050102010706020507" pitchFamily="18" charset="2"/>
                      </a:rPr>
                      <a:t>Or</a:t>
                    </a:r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82FB5337-2755-42A7-B55A-C4640BE473E5}"/>
                      </a:ext>
                    </a:extLst>
                  </p:cNvPr>
                  <p:cNvSpPr/>
                  <p:nvPr/>
                </p:nvSpPr>
                <p:spPr>
                  <a:xfrm>
                    <a:off x="3776657" y="482438"/>
                    <a:ext cx="13099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2000" b="1" dirty="0">
                        <a:solidFill>
                          <a:schemeClr val="bg2"/>
                        </a:solidFill>
                      </a:rPr>
                      <a:t>Conclude:</a:t>
                    </a:r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ABBF9F08-2E86-4896-958E-28E633929C20}"/>
                      </a:ext>
                    </a:extLst>
                  </p:cNvPr>
                  <p:cNvSpPr/>
                  <p:nvPr/>
                </p:nvSpPr>
                <p:spPr>
                  <a:xfrm>
                    <a:off x="1954124" y="478808"/>
                    <a:ext cx="94147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2000" b="1" dirty="0">
                        <a:solidFill>
                          <a:schemeClr val="bg2"/>
                        </a:solidFill>
                      </a:rPr>
                      <a:t>From: </a:t>
                    </a:r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B6BC2BD3-97B9-4E23-B2A5-59BEFD071467}"/>
                      </a:ext>
                    </a:extLst>
                  </p:cNvPr>
                  <p:cNvSpPr/>
                  <p:nvPr/>
                </p:nvSpPr>
                <p:spPr>
                  <a:xfrm>
                    <a:off x="2899087" y="304800"/>
                    <a:ext cx="89639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2000" b="1" dirty="0">
                        <a:solidFill>
                          <a:schemeClr val="bg2"/>
                        </a:solidFill>
                      </a:rPr>
                      <a:t>Using:</a:t>
                    </a:r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DA041B2F-FF1E-43BC-B6F6-84703B25B25E}"/>
                      </a:ext>
                    </a:extLst>
                  </p:cNvPr>
                  <p:cNvSpPr/>
                  <p:nvPr/>
                </p:nvSpPr>
                <p:spPr>
                  <a:xfrm>
                    <a:off x="7385133" y="482438"/>
                    <a:ext cx="13099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2000" b="1" dirty="0">
                        <a:solidFill>
                          <a:schemeClr val="bg2"/>
                        </a:solidFill>
                      </a:rPr>
                      <a:t>Conclude:</a:t>
                    </a:r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D0DAE97C-EE94-4F5F-AB17-7B56345845D6}"/>
                      </a:ext>
                    </a:extLst>
                  </p:cNvPr>
                  <p:cNvSpPr/>
                  <p:nvPr/>
                </p:nvSpPr>
                <p:spPr>
                  <a:xfrm>
                    <a:off x="5562600" y="478808"/>
                    <a:ext cx="94147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2000" b="1" dirty="0">
                        <a:solidFill>
                          <a:schemeClr val="bg2"/>
                        </a:solidFill>
                      </a:rPr>
                      <a:t>From: </a:t>
                    </a:r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7411F84A-F1A0-4723-8859-83536D5B7488}"/>
                      </a:ext>
                    </a:extLst>
                  </p:cNvPr>
                  <p:cNvSpPr/>
                  <p:nvPr/>
                </p:nvSpPr>
                <p:spPr>
                  <a:xfrm>
                    <a:off x="6507563" y="304800"/>
                    <a:ext cx="1133837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2000" b="1" dirty="0">
                        <a:solidFill>
                          <a:schemeClr val="bg2"/>
                        </a:solidFill>
                      </a:rPr>
                      <a:t>Proving:</a:t>
                    </a:r>
                  </a:p>
                </p:txBody>
              </p: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28D8DDEA-5922-4754-92CE-7B09A4142E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170714" y="96158"/>
                    <a:ext cx="7711" cy="347669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FF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D2797C4A-B463-4FA7-A28D-F000766B7703}"/>
                      </a:ext>
                    </a:extLst>
                  </p:cNvPr>
                  <p:cNvSpPr/>
                  <p:nvPr/>
                </p:nvSpPr>
                <p:spPr>
                  <a:xfrm>
                    <a:off x="3624257" y="38946"/>
                    <a:ext cx="30918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it-IT" sz="2000" b="1" dirty="0">
                        <a:solidFill>
                          <a:schemeClr val="accent2"/>
                        </a:solidFill>
                      </a:rPr>
                      <a:t>Proof Techniques/Lemmas</a:t>
                    </a:r>
                    <a:endParaRPr lang="en-US" sz="2000" b="1" dirty="0">
                      <a:solidFill>
                        <a:schemeClr val="accent2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1CCC3F8-F939-4B43-9D92-CAD251AB9B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8990699" y="951470"/>
                <a:ext cx="12426" cy="5045919"/>
              </a:xfrm>
              <a:prstGeom prst="line">
                <a:avLst/>
              </a:prstGeom>
              <a:noFill/>
              <a:ln w="952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C18419E-09AF-4160-9550-39B7028A217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238250" y="3044639"/>
              <a:ext cx="7696200" cy="4771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5" name="Text Box 21">
            <a:extLst>
              <a:ext uri="{FF2B5EF4-FFF2-40B4-BE49-F238E27FC236}">
                <a16:creationId xmlns:a16="http://schemas.microsoft.com/office/drawing/2014/main" id="{A8BE088E-773C-4C72-9932-2673FADD2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88903"/>
            <a:ext cx="58246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Double Negation:  </a:t>
            </a:r>
            <a:r>
              <a:rPr lang="el-GR" altLang="en-US" sz="16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</a:t>
            </a:r>
            <a:r>
              <a:rPr lang="en-US" altLang="en-US" sz="1600" dirty="0">
                <a:solidFill>
                  <a:srgbClr val="FFC000"/>
                </a:solidFill>
                <a:cs typeface="Times New Roman" panose="02020603050405020304" pitchFamily="18" charset="0"/>
              </a:rPr>
              <a:t>α  </a:t>
            </a:r>
            <a:r>
              <a:rPr lang="en-US" altLang="en-US" sz="1600" dirty="0">
                <a:cs typeface="Times New Roman" panose="02020603050405020304" pitchFamily="18" charset="0"/>
              </a:rPr>
              <a:t>iff</a:t>
            </a:r>
            <a:r>
              <a:rPr lang="en-US" altLang="en-US" sz="1600" dirty="0">
                <a:solidFill>
                  <a:srgbClr val="FFC000"/>
                </a:solidFill>
                <a:cs typeface="Times New Roman" panose="02020603050405020304" pitchFamily="18" charset="0"/>
              </a:rPr>
              <a:t> α </a:t>
            </a:r>
            <a:endParaRPr lang="en-US" altLang="en-US" sz="16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chemeClr val="tx2"/>
                </a:solidFill>
                <a:cs typeface="Times New Roman" panose="02020603050405020304" pitchFamily="18" charset="0"/>
              </a:rPr>
              <a:t>Commutative: </a:t>
            </a:r>
            <a:r>
              <a:rPr lang="el-GR" sz="1600" dirty="0">
                <a:solidFill>
                  <a:srgbClr val="FFC000"/>
                </a:solidFill>
              </a:rPr>
              <a:t>α</a:t>
            </a:r>
            <a:r>
              <a:rPr lang="el-GR" altLang="en-US" sz="16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l-GR" sz="1600" dirty="0">
                <a:solidFill>
                  <a:srgbClr val="FFC000"/>
                </a:solidFill>
              </a:rPr>
              <a:t>β </a:t>
            </a:r>
            <a:r>
              <a:rPr lang="en-CA" sz="1600" dirty="0"/>
              <a:t>iff </a:t>
            </a:r>
            <a:r>
              <a:rPr lang="el-GR" sz="1600" dirty="0">
                <a:solidFill>
                  <a:srgbClr val="FFC000"/>
                </a:solidFill>
              </a:rPr>
              <a:t>β</a:t>
            </a:r>
            <a:r>
              <a:rPr lang="el-GR" altLang="en-US" sz="16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l-GR" sz="1600" dirty="0">
                <a:solidFill>
                  <a:srgbClr val="FFC000"/>
                </a:solidFill>
              </a:rPr>
              <a:t>α</a:t>
            </a:r>
            <a:r>
              <a:rPr lang="en-CA" sz="1600" dirty="0">
                <a:solidFill>
                  <a:srgbClr val="FFC000"/>
                </a:solidFill>
              </a:rPr>
              <a:t> </a:t>
            </a:r>
            <a:r>
              <a:rPr lang="en-US" altLang="en-US" sz="16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l-GR" sz="1600" dirty="0">
                <a:solidFill>
                  <a:srgbClr val="FFC000"/>
                </a:solidFill>
              </a:rPr>
              <a:t>α</a:t>
            </a:r>
            <a:r>
              <a:rPr lang="en-US" altLang="en-US" sz="16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sz="1600" dirty="0">
                <a:solidFill>
                  <a:srgbClr val="FFC000"/>
                </a:solidFill>
              </a:rPr>
              <a:t>β </a:t>
            </a:r>
            <a:r>
              <a:rPr lang="en-CA" sz="1600" dirty="0"/>
              <a:t>iff </a:t>
            </a:r>
            <a:r>
              <a:rPr lang="el-GR" sz="1600" dirty="0">
                <a:solidFill>
                  <a:srgbClr val="FFC000"/>
                </a:solidFill>
              </a:rPr>
              <a:t>β</a:t>
            </a:r>
            <a:r>
              <a:rPr lang="en-US" altLang="en-US" sz="16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sz="1600" dirty="0">
                <a:solidFill>
                  <a:srgbClr val="FFC000"/>
                </a:solidFill>
              </a:rPr>
              <a:t>α</a:t>
            </a:r>
            <a:r>
              <a:rPr lang="en-CA" sz="1600" dirty="0">
                <a:solidFill>
                  <a:srgbClr val="FFC000"/>
                </a:solidFill>
              </a:rPr>
              <a:t> </a:t>
            </a:r>
            <a:endParaRPr lang="en-US" altLang="en-US" sz="16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1600" dirty="0">
                <a:solidFill>
                  <a:schemeClr val="tx2"/>
                </a:solidFill>
              </a:rPr>
              <a:t>Distributive:</a:t>
            </a:r>
            <a:r>
              <a:rPr lang="el-GR" altLang="en-US" sz="16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γ</a:t>
            </a:r>
            <a:r>
              <a:rPr lang="en-US" altLang="en-US" sz="16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sz="1600" dirty="0">
                <a:solidFill>
                  <a:srgbClr val="FFC000"/>
                </a:solidFill>
              </a:rPr>
              <a:t>(α</a:t>
            </a:r>
            <a:r>
              <a:rPr lang="el-GR" altLang="en-US" sz="16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l-GR" sz="1600" dirty="0">
                <a:solidFill>
                  <a:srgbClr val="FFC000"/>
                </a:solidFill>
              </a:rPr>
              <a:t>β</a:t>
            </a:r>
            <a:r>
              <a:rPr lang="en-CA" sz="1600" dirty="0">
                <a:solidFill>
                  <a:srgbClr val="FFC000"/>
                </a:solidFill>
              </a:rPr>
              <a:t>) </a:t>
            </a:r>
            <a:r>
              <a:rPr lang="en-CA" sz="1600" dirty="0"/>
              <a:t>iff</a:t>
            </a:r>
            <a:r>
              <a:rPr lang="en-CA" sz="1600" dirty="0">
                <a:solidFill>
                  <a:srgbClr val="FFC000"/>
                </a:solidFill>
              </a:rPr>
              <a:t> (</a:t>
            </a:r>
            <a:r>
              <a:rPr lang="el-GR" altLang="en-US" sz="16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16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sz="1600" dirty="0">
                <a:solidFill>
                  <a:srgbClr val="FFC000"/>
                </a:solidFill>
              </a:rPr>
              <a:t>α)</a:t>
            </a:r>
            <a:r>
              <a:rPr lang="el-GR" altLang="en-US" sz="16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l-GR" sz="1600" dirty="0">
                <a:solidFill>
                  <a:srgbClr val="FFC000"/>
                </a:solidFill>
              </a:rPr>
              <a:t>(</a:t>
            </a:r>
            <a:r>
              <a:rPr lang="el-GR" altLang="en-US" sz="16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16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sz="1600" dirty="0">
                <a:solidFill>
                  <a:srgbClr val="FFC000"/>
                </a:solidFill>
              </a:rPr>
              <a:t>β</a:t>
            </a:r>
            <a:r>
              <a:rPr lang="en-CA" sz="1600" dirty="0">
                <a:solidFill>
                  <a:srgbClr val="FFC000"/>
                </a:solidFill>
              </a:rPr>
              <a:t>) </a:t>
            </a:r>
            <a:r>
              <a:rPr lang="en-CA" sz="1600" dirty="0"/>
              <a:t>and</a:t>
            </a:r>
            <a:r>
              <a:rPr lang="en-CA" sz="1600" dirty="0">
                <a:solidFill>
                  <a:srgbClr val="FFC000"/>
                </a:solidFill>
              </a:rPr>
              <a:t> </a:t>
            </a:r>
            <a:r>
              <a:rPr lang="el-GR" altLang="en-US" sz="16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γ</a:t>
            </a:r>
            <a:r>
              <a:rPr lang="el-GR" sz="1600" dirty="0">
                <a:solidFill>
                  <a:srgbClr val="FFC000"/>
                </a:solidFill>
              </a:rPr>
              <a:t>(α</a:t>
            </a:r>
            <a:r>
              <a:rPr lang="en-US" altLang="en-US" sz="16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sz="1600" dirty="0">
                <a:solidFill>
                  <a:srgbClr val="FFC000"/>
                </a:solidFill>
              </a:rPr>
              <a:t>β</a:t>
            </a:r>
            <a:r>
              <a:rPr lang="en-CA" sz="1600" dirty="0">
                <a:solidFill>
                  <a:srgbClr val="FFC000"/>
                </a:solidFill>
              </a:rPr>
              <a:t>) </a:t>
            </a:r>
            <a:r>
              <a:rPr lang="en-CA" sz="1600" dirty="0"/>
              <a:t>iff </a:t>
            </a:r>
            <a:r>
              <a:rPr lang="en-CA" sz="1600" dirty="0">
                <a:solidFill>
                  <a:srgbClr val="FFC000"/>
                </a:solidFill>
              </a:rPr>
              <a:t>(</a:t>
            </a:r>
            <a:r>
              <a:rPr lang="el-GR" altLang="en-US" sz="16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γ</a:t>
            </a:r>
            <a:r>
              <a:rPr lang="el-GR" sz="1600" dirty="0">
                <a:solidFill>
                  <a:srgbClr val="FFC000"/>
                </a:solidFill>
              </a:rPr>
              <a:t>α)</a:t>
            </a:r>
            <a:r>
              <a:rPr lang="en-US" altLang="en-US" sz="16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sz="1600" dirty="0">
                <a:solidFill>
                  <a:srgbClr val="FFC000"/>
                </a:solidFill>
              </a:rPr>
              <a:t>(</a:t>
            </a:r>
            <a:r>
              <a:rPr lang="el-GR" altLang="en-US" sz="16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γ</a:t>
            </a:r>
            <a:r>
              <a:rPr lang="el-GR" sz="1600" dirty="0">
                <a:solidFill>
                  <a:srgbClr val="FFC000"/>
                </a:solidFill>
              </a:rPr>
              <a:t>β</a:t>
            </a:r>
            <a:r>
              <a:rPr lang="en-CA" sz="1600" dirty="0">
                <a:solidFill>
                  <a:srgbClr val="FFC000"/>
                </a:solidFill>
              </a:rPr>
              <a:t>)  </a:t>
            </a:r>
            <a:endParaRPr lang="en-US" altLang="en-US" sz="16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28" name="Text Box 21">
            <a:extLst>
              <a:ext uri="{FF2B5EF4-FFF2-40B4-BE49-F238E27FC236}">
                <a16:creationId xmlns:a16="http://schemas.microsoft.com/office/drawing/2014/main" id="{F521024E-D428-4E15-8A1C-3BB4C09CB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542" y="5987475"/>
            <a:ext cx="4426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chemeClr val="tx2"/>
                </a:solidFill>
                <a:cs typeface="Times New Roman" panose="02020603050405020304" pitchFamily="18" charset="0"/>
              </a:rPr>
              <a:t>By Contradiction:  </a:t>
            </a:r>
            <a:r>
              <a:rPr lang="en-CA" altLang="en-US" sz="16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l-GR" altLang="en-US" sz="16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16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1600" dirty="0">
                <a:solidFill>
                  <a:srgbClr val="FFC000"/>
                </a:solidFill>
                <a:sym typeface="Symbol" panose="05050102010706020507" pitchFamily="18" charset="2"/>
              </a:rPr>
              <a:t>(</a:t>
            </a:r>
            <a:r>
              <a:rPr lang="el-GR" altLang="en-US" sz="16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16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&amp;</a:t>
            </a:r>
            <a:r>
              <a:rPr lang="el-GR" altLang="en-US" sz="16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β</a:t>
            </a:r>
            <a:r>
              <a:rPr lang="en-US" altLang="en-US" sz="16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1600" dirty="0">
                <a:solidFill>
                  <a:srgbClr val="FFFFFF"/>
                </a:solidFill>
                <a:cs typeface="Times New Roman" panose="02020603050405020304" pitchFamily="18" charset="0"/>
              </a:rPr>
              <a:t>, conclude </a:t>
            </a:r>
            <a:r>
              <a:rPr lang="en-US" altLang="en-US" sz="16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CA" alt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en-US" sz="1600" dirty="0">
              <a:solidFill>
                <a:schemeClr val="tx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Inconsistent: </a:t>
            </a:r>
            <a:r>
              <a:rPr lang="en-US" altLang="en-US" sz="1600" dirty="0">
                <a:sym typeface="Symbol" panose="05050102010706020507" pitchFamily="18" charset="2"/>
              </a:rPr>
              <a:t>From </a:t>
            </a:r>
            <a:r>
              <a:rPr lang="el-GR" altLang="en-US" sz="16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16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and </a:t>
            </a:r>
            <a:r>
              <a:rPr lang="el-GR" altLang="en-US" sz="16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β</a:t>
            </a:r>
            <a:r>
              <a:rPr lang="en-US" alt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en-US" sz="1600" dirty="0"/>
              <a:t> conclude </a:t>
            </a:r>
            <a:r>
              <a:rPr lang="en-US" altLang="en-US" sz="1600" dirty="0">
                <a:solidFill>
                  <a:srgbClr val="FFC000"/>
                </a:solidFill>
                <a:sym typeface="Symbol" panose="05050102010706020507" pitchFamily="18" charset="2"/>
              </a:rPr>
              <a:t>anything</a:t>
            </a:r>
            <a:r>
              <a:rPr lang="en-CA" alt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CF33D7-C35E-4F44-81EB-8F6B5436352B}"/>
              </a:ext>
            </a:extLst>
          </p:cNvPr>
          <p:cNvGrpSpPr/>
          <p:nvPr/>
        </p:nvGrpSpPr>
        <p:grpSpPr>
          <a:xfrm>
            <a:off x="5173986" y="5219700"/>
            <a:ext cx="3884838" cy="690006"/>
            <a:chOff x="5173986" y="5219700"/>
            <a:chExt cx="3884838" cy="6900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028FB2-4239-4B5D-885A-A74091982519}"/>
                </a:ext>
              </a:extLst>
            </p:cNvPr>
            <p:cNvGrpSpPr/>
            <p:nvPr/>
          </p:nvGrpSpPr>
          <p:grpSpPr>
            <a:xfrm>
              <a:off x="5173986" y="5219700"/>
              <a:ext cx="3884838" cy="690006"/>
              <a:chOff x="5237844" y="5924550"/>
              <a:chExt cx="3884838" cy="690006"/>
            </a:xfrm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B4051B3A-C14B-4FA2-8D1B-6C95FF746FAC}"/>
                  </a:ext>
                </a:extLst>
              </p:cNvPr>
              <p:cNvSpPr/>
              <p:nvPr/>
            </p:nvSpPr>
            <p:spPr>
              <a:xfrm>
                <a:off x="5638800" y="6197029"/>
                <a:ext cx="2286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000" dirty="0">
                    <a:solidFill>
                      <a:srgbClr val="FFC000"/>
                    </a:solidFill>
                  </a:rPr>
                  <a:t>¬(α</a:t>
                </a:r>
                <a:r>
                  <a:rPr lang="en-US" altLang="en-US" sz="2000" dirty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</a:t>
                </a:r>
                <a:r>
                  <a:rPr lang="el-GR" sz="2000" dirty="0">
                    <a:solidFill>
                      <a:srgbClr val="FFC000"/>
                    </a:solidFill>
                  </a:rPr>
                  <a:t>β) </a:t>
                </a:r>
                <a:r>
                  <a:rPr lang="en-US" sz="2000" dirty="0">
                    <a:solidFill>
                      <a:srgbClr val="FFC000"/>
                    </a:solidFill>
                  </a:rPr>
                  <a:t>     </a:t>
                </a:r>
                <a:r>
                  <a:rPr lang="en-US" sz="2000" dirty="0"/>
                  <a:t>iff</a:t>
                </a:r>
                <a:endParaRPr lang="en-US" altLang="en-US" sz="2000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21C2780-0105-433B-9FFC-3226CD7B2091}"/>
                  </a:ext>
                </a:extLst>
              </p:cNvPr>
              <p:cNvSpPr/>
              <p:nvPr/>
            </p:nvSpPr>
            <p:spPr>
              <a:xfrm>
                <a:off x="7162800" y="6214446"/>
                <a:ext cx="195988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2000" dirty="0">
                    <a:solidFill>
                      <a:srgbClr val="FFC000"/>
                    </a:solidFill>
                  </a:rPr>
                  <a:t>¬</a:t>
                </a:r>
                <a:r>
                  <a:rPr lang="el-GR" sz="2000" dirty="0">
                    <a:solidFill>
                      <a:srgbClr val="FFC000"/>
                    </a:solidFill>
                  </a:rPr>
                  <a:t>α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l-GR" sz="2000" dirty="0">
                    <a:solidFill>
                      <a:srgbClr val="FFC000"/>
                    </a:solidFill>
                  </a:rPr>
                  <a:t>¬β</a:t>
                </a:r>
                <a:endParaRPr lang="en-US" altLang="en-US" sz="2000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8DB647B-5F0C-4F53-AEEB-8AF9EC6A23EB}"/>
                  </a:ext>
                </a:extLst>
              </p:cNvPr>
              <p:cNvSpPr/>
              <p:nvPr/>
            </p:nvSpPr>
            <p:spPr>
              <a:xfrm>
                <a:off x="5237844" y="5924550"/>
                <a:ext cx="385354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chemeClr val="tx2"/>
                    </a:solidFill>
                  </a:rPr>
                  <a:t>De Morgan's Law</a:t>
                </a:r>
                <a:endPara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2CD903A-7D85-4C10-9DC7-3E09B53B91F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312392" y="5274050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C01C1C4-B6AB-E408-91A6-EACA485C6AA6}"/>
              </a:ext>
            </a:extLst>
          </p:cNvPr>
          <p:cNvGrpSpPr/>
          <p:nvPr/>
        </p:nvGrpSpPr>
        <p:grpSpPr>
          <a:xfrm>
            <a:off x="5020839" y="1495941"/>
            <a:ext cx="2374801" cy="774679"/>
            <a:chOff x="9505044" y="2501921"/>
            <a:chExt cx="3853542" cy="77467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C39620-29AC-A8B9-3266-074A837DF0E9}"/>
                </a:ext>
              </a:extLst>
            </p:cNvPr>
            <p:cNvSpPr/>
            <p:nvPr/>
          </p:nvSpPr>
          <p:spPr>
            <a:xfrm>
              <a:off x="9967120" y="2735963"/>
              <a:ext cx="14817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&amp; 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β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344EF2-28FC-0DD6-5E35-11971CD8E544}"/>
                </a:ext>
              </a:extLst>
            </p:cNvPr>
            <p:cNvSpPr/>
            <p:nvPr/>
          </p:nvSpPr>
          <p:spPr>
            <a:xfrm>
              <a:off x="11541334" y="2753380"/>
              <a:ext cx="12176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b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</a:b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A2928A4-E61E-D2B9-C61C-1F397A95433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1431815" y="2849031"/>
              <a:ext cx="2" cy="346650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EC6B03-EA13-E092-2EB0-C3A825E33DD1}"/>
                </a:ext>
              </a:extLst>
            </p:cNvPr>
            <p:cNvSpPr/>
            <p:nvPr/>
          </p:nvSpPr>
          <p:spPr>
            <a:xfrm>
              <a:off x="9505044" y="2501921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Eval/Build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8A07999-F22E-675A-FCAA-80AB2D0AC0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36415" y="3027071"/>
              <a:ext cx="2590800" cy="0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4A1B85-0FB9-656C-FF16-BFB0D46F5CB6}"/>
              </a:ext>
            </a:extLst>
          </p:cNvPr>
          <p:cNvGrpSpPr/>
          <p:nvPr/>
        </p:nvGrpSpPr>
        <p:grpSpPr>
          <a:xfrm>
            <a:off x="5056232" y="3626948"/>
            <a:ext cx="3935368" cy="1007862"/>
            <a:chOff x="9505044" y="4057609"/>
            <a:chExt cx="6531640" cy="100786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A89FA70-4153-C062-FE15-5E3B96B9F0A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9905327" y="4079131"/>
              <a:ext cx="6131357" cy="17465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DA971DB-5BE8-31B6-43E3-202C5FFA2277}"/>
                </a:ext>
              </a:extLst>
            </p:cNvPr>
            <p:cNvSpPr/>
            <p:nvPr/>
          </p:nvSpPr>
          <p:spPr>
            <a:xfrm>
              <a:off x="10027961" y="4326807"/>
              <a:ext cx="142115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&amp; 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β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223EFC9-79F5-FA58-A310-79B0ABB72054}"/>
                </a:ext>
              </a:extLst>
            </p:cNvPr>
            <p:cNvSpPr/>
            <p:nvPr/>
          </p:nvSpPr>
          <p:spPr>
            <a:xfrm>
              <a:off x="11313215" y="4319416"/>
              <a:ext cx="138513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E3F4329-ACCA-E0DF-345C-9DA9C0F98B54}"/>
                </a:ext>
              </a:extLst>
            </p:cNvPr>
            <p:cNvSpPr/>
            <p:nvPr/>
          </p:nvSpPr>
          <p:spPr>
            <a:xfrm>
              <a:off x="9505044" y="4057609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Eval/Build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04571F9-A371-1C9E-264E-037622028A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36415" y="4601525"/>
              <a:ext cx="2590800" cy="0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8E5AC8-FA0C-CD87-06EA-022D7D62FE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36415" y="4803236"/>
              <a:ext cx="2590800" cy="0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3DACC51-8320-133E-453B-CBF930E9EE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362193" y="4434840"/>
              <a:ext cx="1719" cy="520842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A09EE69-C830-08B2-4610-7B0D4EB29BD5}"/>
              </a:ext>
            </a:extLst>
          </p:cNvPr>
          <p:cNvGrpSpPr/>
          <p:nvPr/>
        </p:nvGrpSpPr>
        <p:grpSpPr>
          <a:xfrm>
            <a:off x="4999068" y="784720"/>
            <a:ext cx="2374813" cy="774679"/>
            <a:chOff x="9505044" y="3187721"/>
            <a:chExt cx="3853542" cy="77467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250897F-6B6D-16A4-73BA-8342DEEC6BC0}"/>
                </a:ext>
              </a:extLst>
            </p:cNvPr>
            <p:cNvSpPr/>
            <p:nvPr/>
          </p:nvSpPr>
          <p:spPr>
            <a:xfrm>
              <a:off x="10295824" y="3421763"/>
              <a:ext cx="9932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&amp; 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F87EC87-A372-15FA-95CD-84A0AA8F06D0}"/>
                </a:ext>
              </a:extLst>
            </p:cNvPr>
            <p:cNvSpPr/>
            <p:nvPr/>
          </p:nvSpPr>
          <p:spPr>
            <a:xfrm>
              <a:off x="11541328" y="3439180"/>
              <a:ext cx="12006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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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009D24F-FEF2-CC89-6087-7F714E5A8C15}"/>
                </a:ext>
              </a:extLst>
            </p:cNvPr>
            <p:cNvSpPr/>
            <p:nvPr/>
          </p:nvSpPr>
          <p:spPr>
            <a:xfrm>
              <a:off x="9505044" y="3187721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Eval/Build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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00205D3-74B5-8F41-BFC6-17FC86A95C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36415" y="3712871"/>
              <a:ext cx="2590800" cy="0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5402EED-2CDF-B0CC-4E97-DAF315959D8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1429998" y="3516690"/>
              <a:ext cx="2" cy="346650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791C53C-B53C-079B-3576-A4DB4BD35C5B}"/>
              </a:ext>
            </a:extLst>
          </p:cNvPr>
          <p:cNvGrpSpPr/>
          <p:nvPr/>
        </p:nvGrpSpPr>
        <p:grpSpPr>
          <a:xfrm>
            <a:off x="7279996" y="796120"/>
            <a:ext cx="1935850" cy="655147"/>
            <a:chOff x="7382692" y="796120"/>
            <a:chExt cx="1935850" cy="65514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C62A938-DE11-8166-6705-DF9B0A8D5ABE}"/>
                </a:ext>
              </a:extLst>
            </p:cNvPr>
            <p:cNvSpPr/>
            <p:nvPr/>
          </p:nvSpPr>
          <p:spPr>
            <a:xfrm>
              <a:off x="7680434" y="1138646"/>
              <a:ext cx="40127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endPara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73F7D38-4076-34EE-B083-D2B3FDC5434F}"/>
                </a:ext>
              </a:extLst>
            </p:cNvPr>
            <p:cNvSpPr/>
            <p:nvPr/>
          </p:nvSpPr>
          <p:spPr>
            <a:xfrm>
              <a:off x="8095468" y="1134293"/>
              <a:ext cx="8790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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CA" sz="1400" dirty="0"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iff</a:t>
              </a:r>
              <a:r>
                <a: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ECADF85-CE25-7331-AC9C-6EEEA5625F2A}"/>
                </a:ext>
              </a:extLst>
            </p:cNvPr>
            <p:cNvSpPr/>
            <p:nvPr/>
          </p:nvSpPr>
          <p:spPr>
            <a:xfrm>
              <a:off x="7382692" y="796120"/>
              <a:ext cx="19358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Simplify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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A606212-93C8-D990-46D4-4E15F71CD98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81704" y="1186140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47EF84B-1359-2716-2973-79CDD715F178}"/>
              </a:ext>
            </a:extLst>
          </p:cNvPr>
          <p:cNvGrpSpPr/>
          <p:nvPr/>
        </p:nvGrpSpPr>
        <p:grpSpPr>
          <a:xfrm>
            <a:off x="7284350" y="1528354"/>
            <a:ext cx="1935850" cy="655147"/>
            <a:chOff x="7382692" y="796120"/>
            <a:chExt cx="1935850" cy="65514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337A929-E769-988A-06D9-F0901C1C38DB}"/>
                </a:ext>
              </a:extLst>
            </p:cNvPr>
            <p:cNvSpPr/>
            <p:nvPr/>
          </p:nvSpPr>
          <p:spPr>
            <a:xfrm>
              <a:off x="7500541" y="1138646"/>
              <a:ext cx="6651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endPara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28FEC69-3CFA-7FC8-02B9-1CC2D75CDC62}"/>
                </a:ext>
              </a:extLst>
            </p:cNvPr>
            <p:cNvSpPr/>
            <p:nvPr/>
          </p:nvSpPr>
          <p:spPr>
            <a:xfrm>
              <a:off x="8095468" y="1134293"/>
              <a:ext cx="8790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CA" sz="1400" dirty="0"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iff</a:t>
              </a:r>
              <a:r>
                <a: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786FE79-5E2C-69B0-793E-92DBEEB98150}"/>
                </a:ext>
              </a:extLst>
            </p:cNvPr>
            <p:cNvSpPr/>
            <p:nvPr/>
          </p:nvSpPr>
          <p:spPr>
            <a:xfrm>
              <a:off x="7382692" y="796120"/>
              <a:ext cx="19358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Simplify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D9CA133-8D50-35F2-A15B-8F57E6E5F9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81704" y="1186140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462A65F-0049-35E4-98E3-5095F54553A2}"/>
              </a:ext>
            </a:extLst>
          </p:cNvPr>
          <p:cNvGrpSpPr/>
          <p:nvPr/>
        </p:nvGrpSpPr>
        <p:grpSpPr>
          <a:xfrm>
            <a:off x="7239084" y="3618980"/>
            <a:ext cx="1970401" cy="1014538"/>
            <a:chOff x="7239084" y="3618980"/>
            <a:chExt cx="1970401" cy="101453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68DF3DD-D692-AC4C-6121-978078FE979E}"/>
                </a:ext>
              </a:extLst>
            </p:cNvPr>
            <p:cNvSpPr/>
            <p:nvPr/>
          </p:nvSpPr>
          <p:spPr>
            <a:xfrm>
              <a:off x="7768526" y="3894854"/>
              <a:ext cx="122307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14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lang="en-CA" sz="1400" dirty="0"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iff</a:t>
              </a:r>
              <a:r>
                <a: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 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14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lang="en-CA" sz="1400" dirty="0"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iff</a:t>
              </a:r>
              <a:r>
                <a: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7394FC6-CDF2-FC9A-9262-359DBA023954}"/>
                </a:ext>
              </a:extLst>
            </p:cNvPr>
            <p:cNvGrpSpPr/>
            <p:nvPr/>
          </p:nvGrpSpPr>
          <p:grpSpPr>
            <a:xfrm>
              <a:off x="7239084" y="3618980"/>
              <a:ext cx="1970401" cy="803447"/>
              <a:chOff x="7239084" y="3618980"/>
              <a:chExt cx="1970401" cy="803447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DE5D5D2-DEA6-38E1-5581-FC5139596B77}"/>
                  </a:ext>
                </a:extLst>
              </p:cNvPr>
              <p:cNvSpPr/>
              <p:nvPr/>
            </p:nvSpPr>
            <p:spPr>
              <a:xfrm>
                <a:off x="7239084" y="3899207"/>
                <a:ext cx="6651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α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l-G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β</a:t>
                </a:r>
                <a:endPara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2F25D1E-ED3F-8D96-5249-D4C71E3067CA}"/>
                  </a:ext>
                </a:extLst>
              </p:cNvPr>
              <p:cNvSpPr/>
              <p:nvPr/>
            </p:nvSpPr>
            <p:spPr>
              <a:xfrm>
                <a:off x="7273635" y="3618980"/>
                <a:ext cx="19358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Simplify </a:t>
                </a: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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19DD191-44B0-5FF6-53A6-B012C65F77D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48684" y="3979440"/>
                <a:ext cx="653" cy="411194"/>
              </a:xfrm>
              <a:prstGeom prst="line">
                <a:avLst/>
              </a:prstGeom>
              <a:noFill/>
              <a:ln w="952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3A006F5-4BF7-4A6F-FE2C-CF7612183E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91484" y="4179640"/>
                <a:ext cx="1560979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D1571BE6-3712-48DD-8C96-08E2C8FC4903}"/>
              </a:ext>
            </a:extLst>
          </p:cNvPr>
          <p:cNvCxnSpPr>
            <a:cxnSpLocks/>
          </p:cNvCxnSpPr>
          <p:nvPr/>
        </p:nvCxnSpPr>
        <p:spPr bwMode="auto">
          <a:xfrm>
            <a:off x="152400" y="6655526"/>
            <a:ext cx="5486400" cy="0"/>
          </a:xfrm>
          <a:prstGeom prst="line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13DC9C9-B16D-4962-8445-FC45B974BBBD}"/>
              </a:ext>
            </a:extLst>
          </p:cNvPr>
          <p:cNvCxnSpPr>
            <a:cxnSpLocks/>
          </p:cNvCxnSpPr>
          <p:nvPr/>
        </p:nvCxnSpPr>
        <p:spPr bwMode="auto">
          <a:xfrm>
            <a:off x="3962983" y="6172200"/>
            <a:ext cx="4266617" cy="0"/>
          </a:xfrm>
          <a:prstGeom prst="line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20C5324-87FE-4634-8CD4-31BCE4CE6E38}"/>
              </a:ext>
            </a:extLst>
          </p:cNvPr>
          <p:cNvCxnSpPr>
            <a:cxnSpLocks/>
          </p:cNvCxnSpPr>
          <p:nvPr/>
        </p:nvCxnSpPr>
        <p:spPr bwMode="auto">
          <a:xfrm>
            <a:off x="3898542" y="6429775"/>
            <a:ext cx="4180341" cy="2622"/>
          </a:xfrm>
          <a:prstGeom prst="line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885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B4422-E15B-9E01-CEFC-91A276A43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"/>
            <a:ext cx="7696200" cy="682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F637A7-55AF-E78C-9686-5D0275EC4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61991"/>
            <a:ext cx="9448800" cy="654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7B49F1-95AE-DED1-F633-5DCD2FDA8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22434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76986-72E3-699E-64BA-9C80BF9C4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43" y="228600"/>
            <a:ext cx="926925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17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413E6C-75BF-BE6E-7638-4069AF459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49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84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2BB86C-3847-AA83-43FD-8F5D70149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8490"/>
            <a:ext cx="9144000" cy="344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32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65A78-A2C0-963F-8CC4-1C9327D58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D9DC74-2139-1981-55F1-A4161169ED6F}"/>
              </a:ext>
            </a:extLst>
          </p:cNvPr>
          <p:cNvSpPr/>
          <p:nvPr/>
        </p:nvSpPr>
        <p:spPr>
          <a:xfrm>
            <a:off x="2057400" y="-22086"/>
            <a:ext cx="5339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Brute Force Purple Table</a:t>
            </a: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218" name="Text Box 9">
            <a:extLst>
              <a:ext uri="{FF2B5EF4-FFF2-40B4-BE49-F238E27FC236}">
                <a16:creationId xmlns:a16="http://schemas.microsoft.com/office/drawing/2014/main" id="{8EFA8F35-8370-B30F-AA9D-7AAE28AE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>
              <a:latin typeface="Monotype Corsiva" pitchFamily="66" charset="0"/>
            </a:endParaRPr>
          </a:p>
        </p:txBody>
      </p:sp>
      <p:sp>
        <p:nvSpPr>
          <p:cNvPr id="8" name="AutoShape 35">
            <a:extLst>
              <a:ext uri="{FF2B5EF4-FFF2-40B4-BE49-F238E27FC236}">
                <a16:creationId xmlns:a16="http://schemas.microsoft.com/office/drawing/2014/main" id="{322D6683-E301-5F6F-F2B5-DB4B4EFDF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851" y="895619"/>
            <a:ext cx="3465149" cy="1423720"/>
          </a:xfrm>
          <a:prstGeom prst="wedgeRoundRectCallout">
            <a:avLst>
              <a:gd name="adj1" fmla="val -54447"/>
              <a:gd name="adj2" fmla="val -30033"/>
              <a:gd name="adj3" fmla="val 16667"/>
            </a:avLst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Finding: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/>
              <a:t>It may be hard to find </a:t>
            </a:r>
            <a:br>
              <a:rPr lang="en-US" altLang="en-US" sz="2400" dirty="0"/>
            </a:br>
            <a:r>
              <a:rPr lang="en-US" altLang="en-US" sz="2400" dirty="0"/>
              <a:t>a proof for a formula.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91200B-46EC-C82B-BD68-2A5788EC9E0D}"/>
              </a:ext>
            </a:extLst>
          </p:cNvPr>
          <p:cNvGrpSpPr/>
          <p:nvPr/>
        </p:nvGrpSpPr>
        <p:grpSpPr>
          <a:xfrm>
            <a:off x="457200" y="3429000"/>
            <a:ext cx="152400" cy="2057400"/>
            <a:chOff x="412750" y="3429000"/>
            <a:chExt cx="152400" cy="2057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528BC0-00E2-2194-7EF1-50E33D1FD827}"/>
                </a:ext>
              </a:extLst>
            </p:cNvPr>
            <p:cNvSpPr/>
            <p:nvPr/>
          </p:nvSpPr>
          <p:spPr>
            <a:xfrm>
              <a:off x="412750" y="3429000"/>
              <a:ext cx="152400" cy="152400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5D97F2D-6CBF-4E8B-36DB-9421C16252D3}"/>
                </a:ext>
              </a:extLst>
            </p:cNvPr>
            <p:cNvSpPr/>
            <p:nvPr/>
          </p:nvSpPr>
          <p:spPr>
            <a:xfrm>
              <a:off x="412750" y="3810000"/>
              <a:ext cx="152400" cy="152400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33E02E-D6FE-6A7A-BBA3-E7D4AB51591A}"/>
                </a:ext>
              </a:extLst>
            </p:cNvPr>
            <p:cNvSpPr/>
            <p:nvPr/>
          </p:nvSpPr>
          <p:spPr>
            <a:xfrm>
              <a:off x="412750" y="4191000"/>
              <a:ext cx="152400" cy="152400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5B27DD-8E05-F988-C16A-2A416AFDFA6D}"/>
                </a:ext>
              </a:extLst>
            </p:cNvPr>
            <p:cNvSpPr/>
            <p:nvPr/>
          </p:nvSpPr>
          <p:spPr>
            <a:xfrm>
              <a:off x="412750" y="4572000"/>
              <a:ext cx="152400" cy="152400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3BEFF85-0B2C-5CA6-6CA8-32759F0B827A}"/>
                </a:ext>
              </a:extLst>
            </p:cNvPr>
            <p:cNvSpPr/>
            <p:nvPr/>
          </p:nvSpPr>
          <p:spPr>
            <a:xfrm>
              <a:off x="412750" y="4953000"/>
              <a:ext cx="152400" cy="152400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E2AE024-B918-4EA8-A0AC-AEB3E8AD36E8}"/>
                </a:ext>
              </a:extLst>
            </p:cNvPr>
            <p:cNvSpPr/>
            <p:nvPr/>
          </p:nvSpPr>
          <p:spPr>
            <a:xfrm>
              <a:off x="412750" y="5334000"/>
              <a:ext cx="152400" cy="152400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</p:grpSp>
      <p:sp>
        <p:nvSpPr>
          <p:cNvPr id="16" name="AutoShape 35">
            <a:extLst>
              <a:ext uri="{FF2B5EF4-FFF2-40B4-BE49-F238E27FC236}">
                <a16:creationId xmlns:a16="http://schemas.microsoft.com/office/drawing/2014/main" id="{73BB7F08-DC61-CCEE-27AC-62D5B30F4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1419" y="3974374"/>
            <a:ext cx="5142799" cy="2857500"/>
          </a:xfrm>
          <a:prstGeom prst="wedgeRoundRectCallout">
            <a:avLst>
              <a:gd name="adj1" fmla="val -54447"/>
              <a:gd name="adj2" fmla="val -30033"/>
              <a:gd name="adj3" fmla="val 16667"/>
            </a:avLst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For each (pair of) axioms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and each rule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/>
              <a:t>How can you apply the rule?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/>
              <a:t>What does it produce?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/>
              <a:t>Use the left column of our rules</a:t>
            </a:r>
            <a:br>
              <a:rPr lang="en-US" altLang="en-US" sz="2400" dirty="0"/>
            </a:br>
            <a:r>
              <a:rPr lang="en-US" altLang="en-US" sz="2400" dirty="0"/>
              <a:t>i.e. rules that tell you how to use</a:t>
            </a:r>
            <a:br>
              <a:rPr lang="en-US" altLang="en-US" sz="2400" dirty="0"/>
            </a:br>
            <a:r>
              <a:rPr lang="en-US" altLang="en-US" sz="2400" dirty="0"/>
              <a:t>statements that you already have.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/>
          </a:p>
        </p:txBody>
      </p:sp>
      <p:sp>
        <p:nvSpPr>
          <p:cNvPr id="17" name="AutoShape 35">
            <a:extLst>
              <a:ext uri="{FF2B5EF4-FFF2-40B4-BE49-F238E27FC236}">
                <a16:creationId xmlns:a16="http://schemas.microsoft.com/office/drawing/2014/main" id="{51F58633-E385-931E-BB5E-CC54FFE52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939" y="2514600"/>
            <a:ext cx="2963862" cy="468615"/>
          </a:xfrm>
          <a:prstGeom prst="wedgeRoundRectCallout">
            <a:avLst>
              <a:gd name="adj1" fmla="val -54447"/>
              <a:gd name="adj2" fmla="val -30033"/>
              <a:gd name="adj3" fmla="val 16667"/>
            </a:avLst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Try using brute force.</a:t>
            </a:r>
          </a:p>
        </p:txBody>
      </p:sp>
      <p:grpSp>
        <p:nvGrpSpPr>
          <p:cNvPr id="9229" name="Group 9228">
            <a:extLst>
              <a:ext uri="{FF2B5EF4-FFF2-40B4-BE49-F238E27FC236}">
                <a16:creationId xmlns:a16="http://schemas.microsoft.com/office/drawing/2014/main" id="{F42D7DB5-1F2D-96B1-6381-C84ABA4DEEE6}"/>
              </a:ext>
            </a:extLst>
          </p:cNvPr>
          <p:cNvGrpSpPr/>
          <p:nvPr/>
        </p:nvGrpSpPr>
        <p:grpSpPr>
          <a:xfrm>
            <a:off x="533400" y="3868644"/>
            <a:ext cx="762000" cy="398556"/>
            <a:chOff x="533400" y="3868644"/>
            <a:chExt cx="762000" cy="39855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03BE776-3171-B0EB-1F23-AACE3B75A9D1}"/>
                </a:ext>
              </a:extLst>
            </p:cNvPr>
            <p:cNvSpPr/>
            <p:nvPr/>
          </p:nvSpPr>
          <p:spPr>
            <a:xfrm>
              <a:off x="1143000" y="4000500"/>
              <a:ext cx="152400" cy="152400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0C79546-C119-A98F-FA6C-A827801B20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844" y="3868644"/>
              <a:ext cx="583156" cy="190500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1248200-1608-E252-062F-E6C0D5458C9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3400" y="4117788"/>
              <a:ext cx="609600" cy="149412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6DDDB6E-2EE5-A219-8ECB-2A3A48603810}"/>
              </a:ext>
            </a:extLst>
          </p:cNvPr>
          <p:cNvGrpSpPr/>
          <p:nvPr/>
        </p:nvGrpSpPr>
        <p:grpSpPr>
          <a:xfrm>
            <a:off x="479518" y="3451318"/>
            <a:ext cx="777782" cy="1214438"/>
            <a:chOff x="517618" y="3052762"/>
            <a:chExt cx="777782" cy="121443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4A8E96A-A536-65E8-F1FB-8B7E1484B0B5}"/>
                </a:ext>
              </a:extLst>
            </p:cNvPr>
            <p:cNvSpPr/>
            <p:nvPr/>
          </p:nvSpPr>
          <p:spPr>
            <a:xfrm>
              <a:off x="1143000" y="4000500"/>
              <a:ext cx="152400" cy="152400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7FF50FE-1E51-59A8-63CE-539A9959077B}"/>
                </a:ext>
              </a:extLst>
            </p:cNvPr>
            <p:cNvCxnSpPr>
              <a:cxnSpLocks/>
              <a:stCxn id="3" idx="1"/>
            </p:cNvCxnSpPr>
            <p:nvPr/>
          </p:nvCxnSpPr>
          <p:spPr bwMode="auto">
            <a:xfrm>
              <a:off x="517618" y="3052762"/>
              <a:ext cx="625382" cy="1006382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1C2E23E-90B6-54BC-5FF9-629CACC90A4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3400" y="4117788"/>
              <a:ext cx="609600" cy="149412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6CF9F9B-DBEC-483B-98B2-E64F0E45B38F}"/>
              </a:ext>
            </a:extLst>
          </p:cNvPr>
          <p:cNvGrpSpPr/>
          <p:nvPr/>
        </p:nvGrpSpPr>
        <p:grpSpPr>
          <a:xfrm>
            <a:off x="587282" y="4529138"/>
            <a:ext cx="1104900" cy="827180"/>
            <a:chOff x="190500" y="3848100"/>
            <a:chExt cx="1104900" cy="82718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BD1C027-FFF6-2CD4-97C7-C720D25769DE}"/>
                </a:ext>
              </a:extLst>
            </p:cNvPr>
            <p:cNvSpPr/>
            <p:nvPr/>
          </p:nvSpPr>
          <p:spPr>
            <a:xfrm>
              <a:off x="1143000" y="4000500"/>
              <a:ext cx="152400" cy="152400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19782C1-B6E8-2AE2-90BC-FFED5DF90F68}"/>
                </a:ext>
              </a:extLst>
            </p:cNvPr>
            <p:cNvCxnSpPr>
              <a:cxnSpLocks/>
              <a:stCxn id="49" idx="5"/>
            </p:cNvCxnSpPr>
            <p:nvPr/>
          </p:nvCxnSpPr>
          <p:spPr bwMode="auto">
            <a:xfrm>
              <a:off x="838200" y="3848100"/>
              <a:ext cx="304800" cy="211044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D5A9CC3-2036-6270-F2F5-80E08BC911C9}"/>
                </a:ext>
              </a:extLst>
            </p:cNvPr>
            <p:cNvCxnSpPr>
              <a:cxnSpLocks/>
              <a:stCxn id="15" idx="7"/>
            </p:cNvCxnSpPr>
            <p:nvPr/>
          </p:nvCxnSpPr>
          <p:spPr bwMode="auto">
            <a:xfrm flipV="1">
              <a:off x="190500" y="4117788"/>
              <a:ext cx="952500" cy="557492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7" name="Group 24">
            <a:extLst>
              <a:ext uri="{FF2B5EF4-FFF2-40B4-BE49-F238E27FC236}">
                <a16:creationId xmlns:a16="http://schemas.microsoft.com/office/drawing/2014/main" id="{F3D7AABC-A15C-9E77-99FA-3BF48692878B}"/>
              </a:ext>
            </a:extLst>
          </p:cNvPr>
          <p:cNvGrpSpPr>
            <a:grpSpLocks/>
          </p:cNvGrpSpPr>
          <p:nvPr/>
        </p:nvGrpSpPr>
        <p:grpSpPr bwMode="auto">
          <a:xfrm>
            <a:off x="29742" y="685800"/>
            <a:ext cx="1600316" cy="1421080"/>
            <a:chOff x="95" y="960"/>
            <a:chExt cx="2712" cy="2504"/>
          </a:xfrm>
        </p:grpSpPr>
        <p:pic>
          <p:nvPicPr>
            <p:cNvPr id="28" name="Picture 20" descr="Hilbert">
              <a:extLst>
                <a:ext uri="{FF2B5EF4-FFF2-40B4-BE49-F238E27FC236}">
                  <a16:creationId xmlns:a16="http://schemas.microsoft.com/office/drawing/2014/main" id="{03ECF093-9965-8C61-84FA-706497F86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60"/>
              <a:ext cx="1782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10">
              <a:extLst>
                <a:ext uri="{FF2B5EF4-FFF2-40B4-BE49-F238E27FC236}">
                  <a16:creationId xmlns:a16="http://schemas.microsoft.com/office/drawing/2014/main" id="{ABAA07B5-EA50-59DC-1936-E02491280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2922"/>
              <a:ext cx="2712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0" rIns="274320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 sz="1400" dirty="0">
                  <a:latin typeface="Times New Roman" pitchFamily="18" charset="0"/>
                </a:rPr>
                <a:t>Hilbert 1920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9B9EF34-D1FB-C6A7-39A6-7AE1CFDD9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57" y="156132"/>
            <a:ext cx="4947443" cy="3712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0E6EC8-26EB-14C1-E436-4FC85EE86D92}"/>
              </a:ext>
            </a:extLst>
          </p:cNvPr>
          <p:cNvSpPr/>
          <p:nvPr/>
        </p:nvSpPr>
        <p:spPr bwMode="auto">
          <a:xfrm>
            <a:off x="3118848" y="610094"/>
            <a:ext cx="2133600" cy="319990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1" hangingPunct="1">
              <a:spcBef>
                <a:spcPct val="0"/>
              </a:spcBef>
              <a:buNone/>
            </a:pPr>
            <a:endParaRPr lang="en-US" sz="24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579BA2-9CA3-ACD9-E3C4-2D582B0EECAC}"/>
              </a:ext>
            </a:extLst>
          </p:cNvPr>
          <p:cNvGrpSpPr/>
          <p:nvPr/>
        </p:nvGrpSpPr>
        <p:grpSpPr>
          <a:xfrm>
            <a:off x="1295400" y="4076700"/>
            <a:ext cx="723900" cy="627156"/>
            <a:chOff x="571500" y="3798980"/>
            <a:chExt cx="723900" cy="62715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58D1AEF-5E51-2940-AFE7-C5297CE50E41}"/>
                </a:ext>
              </a:extLst>
            </p:cNvPr>
            <p:cNvSpPr/>
            <p:nvPr/>
          </p:nvSpPr>
          <p:spPr>
            <a:xfrm>
              <a:off x="1143000" y="4000500"/>
              <a:ext cx="152400" cy="152400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92EA257-D265-9CF4-BA8B-03115B54659F}"/>
                </a:ext>
              </a:extLst>
            </p:cNvPr>
            <p:cNvCxnSpPr>
              <a:cxnSpLocks/>
              <a:stCxn id="19" idx="6"/>
            </p:cNvCxnSpPr>
            <p:nvPr/>
          </p:nvCxnSpPr>
          <p:spPr bwMode="auto">
            <a:xfrm>
              <a:off x="571500" y="3798980"/>
              <a:ext cx="571500" cy="260164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577C9BB-E00C-3094-B25D-D9CA4892EC14}"/>
                </a:ext>
              </a:extLst>
            </p:cNvPr>
            <p:cNvCxnSpPr>
              <a:cxnSpLocks/>
              <a:stCxn id="54" idx="7"/>
            </p:cNvCxnSpPr>
            <p:nvPr/>
          </p:nvCxnSpPr>
          <p:spPr bwMode="auto">
            <a:xfrm flipV="1">
              <a:off x="945964" y="4117788"/>
              <a:ext cx="197036" cy="308348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5418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C4D309C-5309-0008-0144-B89C3759D466}"/>
              </a:ext>
            </a:extLst>
          </p:cNvPr>
          <p:cNvGrpSpPr/>
          <p:nvPr/>
        </p:nvGrpSpPr>
        <p:grpSpPr>
          <a:xfrm>
            <a:off x="3004053" y="1330481"/>
            <a:ext cx="3472947" cy="1488919"/>
            <a:chOff x="2133600" y="457200"/>
            <a:chExt cx="3472947" cy="1488919"/>
          </a:xfrm>
        </p:grpSpPr>
        <p:grpSp>
          <p:nvGrpSpPr>
            <p:cNvPr id="2" name="Group 29">
              <a:extLst>
                <a:ext uri="{FF2B5EF4-FFF2-40B4-BE49-F238E27FC236}">
                  <a16:creationId xmlns:a16="http://schemas.microsoft.com/office/drawing/2014/main" id="{FC4EC97C-9EBC-B73A-4628-6602BF3C28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3173" y="1150233"/>
              <a:ext cx="823374" cy="795886"/>
              <a:chOff x="2065" y="1551"/>
              <a:chExt cx="1628" cy="1988"/>
            </a:xfrm>
          </p:grpSpPr>
          <p:sp>
            <p:nvSpPr>
              <p:cNvPr id="3" name="Freeform 30">
                <a:extLst>
                  <a:ext uri="{FF2B5EF4-FFF2-40B4-BE49-F238E27FC236}">
                    <a16:creationId xmlns:a16="http://schemas.microsoft.com/office/drawing/2014/main" id="{E2C46789-3B4F-486F-54A4-6AA0AE3B9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977"/>
                <a:ext cx="331" cy="334"/>
              </a:xfrm>
              <a:custGeom>
                <a:avLst/>
                <a:gdLst>
                  <a:gd name="T0" fmla="*/ 255 w 331"/>
                  <a:gd name="T1" fmla="*/ 212 h 334"/>
                  <a:gd name="T2" fmla="*/ 284 w 331"/>
                  <a:gd name="T3" fmla="*/ 141 h 334"/>
                  <a:gd name="T4" fmla="*/ 279 w 331"/>
                  <a:gd name="T5" fmla="*/ 85 h 334"/>
                  <a:gd name="T6" fmla="*/ 270 w 331"/>
                  <a:gd name="T7" fmla="*/ 38 h 334"/>
                  <a:gd name="T8" fmla="*/ 227 w 331"/>
                  <a:gd name="T9" fmla="*/ 5 h 334"/>
                  <a:gd name="T10" fmla="*/ 166 w 331"/>
                  <a:gd name="T11" fmla="*/ 0 h 334"/>
                  <a:gd name="T12" fmla="*/ 118 w 331"/>
                  <a:gd name="T13" fmla="*/ 5 h 334"/>
                  <a:gd name="T14" fmla="*/ 47 w 331"/>
                  <a:gd name="T15" fmla="*/ 47 h 334"/>
                  <a:gd name="T16" fmla="*/ 14 w 331"/>
                  <a:gd name="T17" fmla="*/ 113 h 334"/>
                  <a:gd name="T18" fmla="*/ 0 w 331"/>
                  <a:gd name="T19" fmla="*/ 193 h 334"/>
                  <a:gd name="T20" fmla="*/ 14 w 331"/>
                  <a:gd name="T21" fmla="*/ 282 h 334"/>
                  <a:gd name="T22" fmla="*/ 43 w 331"/>
                  <a:gd name="T23" fmla="*/ 315 h 334"/>
                  <a:gd name="T24" fmla="*/ 95 w 331"/>
                  <a:gd name="T25" fmla="*/ 334 h 334"/>
                  <a:gd name="T26" fmla="*/ 147 w 331"/>
                  <a:gd name="T27" fmla="*/ 329 h 334"/>
                  <a:gd name="T28" fmla="*/ 203 w 331"/>
                  <a:gd name="T29" fmla="*/ 306 h 334"/>
                  <a:gd name="T30" fmla="*/ 241 w 331"/>
                  <a:gd name="T31" fmla="*/ 273 h 334"/>
                  <a:gd name="T32" fmla="*/ 303 w 331"/>
                  <a:gd name="T33" fmla="*/ 325 h 334"/>
                  <a:gd name="T34" fmla="*/ 331 w 331"/>
                  <a:gd name="T35" fmla="*/ 325 h 334"/>
                  <a:gd name="T36" fmla="*/ 331 w 331"/>
                  <a:gd name="T37" fmla="*/ 296 h 334"/>
                  <a:gd name="T38" fmla="*/ 317 w 331"/>
                  <a:gd name="T39" fmla="*/ 273 h 334"/>
                  <a:gd name="T40" fmla="*/ 255 w 331"/>
                  <a:gd name="T41" fmla="*/ 212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1"/>
                  <a:gd name="T64" fmla="*/ 0 h 334"/>
                  <a:gd name="T65" fmla="*/ 331 w 331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1" h="334">
                    <a:moveTo>
                      <a:pt x="255" y="212"/>
                    </a:moveTo>
                    <a:lnTo>
                      <a:pt x="284" y="141"/>
                    </a:lnTo>
                    <a:lnTo>
                      <a:pt x="279" y="85"/>
                    </a:lnTo>
                    <a:lnTo>
                      <a:pt x="270" y="38"/>
                    </a:lnTo>
                    <a:lnTo>
                      <a:pt x="227" y="5"/>
                    </a:lnTo>
                    <a:lnTo>
                      <a:pt x="166" y="0"/>
                    </a:lnTo>
                    <a:lnTo>
                      <a:pt x="118" y="5"/>
                    </a:lnTo>
                    <a:lnTo>
                      <a:pt x="47" y="47"/>
                    </a:lnTo>
                    <a:lnTo>
                      <a:pt x="14" y="113"/>
                    </a:lnTo>
                    <a:lnTo>
                      <a:pt x="0" y="193"/>
                    </a:lnTo>
                    <a:lnTo>
                      <a:pt x="14" y="282"/>
                    </a:lnTo>
                    <a:lnTo>
                      <a:pt x="43" y="315"/>
                    </a:lnTo>
                    <a:lnTo>
                      <a:pt x="95" y="334"/>
                    </a:lnTo>
                    <a:lnTo>
                      <a:pt x="147" y="329"/>
                    </a:lnTo>
                    <a:lnTo>
                      <a:pt x="203" y="306"/>
                    </a:lnTo>
                    <a:lnTo>
                      <a:pt x="241" y="273"/>
                    </a:lnTo>
                    <a:lnTo>
                      <a:pt x="303" y="325"/>
                    </a:lnTo>
                    <a:lnTo>
                      <a:pt x="331" y="325"/>
                    </a:lnTo>
                    <a:lnTo>
                      <a:pt x="331" y="296"/>
                    </a:lnTo>
                    <a:lnTo>
                      <a:pt x="317" y="273"/>
                    </a:lnTo>
                    <a:lnTo>
                      <a:pt x="255" y="2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4" name="Freeform 31">
                <a:extLst>
                  <a:ext uri="{FF2B5EF4-FFF2-40B4-BE49-F238E27FC236}">
                    <a16:creationId xmlns:a16="http://schemas.microsoft.com/office/drawing/2014/main" id="{C11833B4-49E8-7207-FDF8-E9CD01006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929"/>
                <a:ext cx="303" cy="127"/>
              </a:xfrm>
              <a:custGeom>
                <a:avLst/>
                <a:gdLst>
                  <a:gd name="T0" fmla="*/ 234 w 303"/>
                  <a:gd name="T1" fmla="*/ 127 h 127"/>
                  <a:gd name="T2" fmla="*/ 303 w 303"/>
                  <a:gd name="T3" fmla="*/ 117 h 127"/>
                  <a:gd name="T4" fmla="*/ 303 w 303"/>
                  <a:gd name="T5" fmla="*/ 90 h 127"/>
                  <a:gd name="T6" fmla="*/ 223 w 303"/>
                  <a:gd name="T7" fmla="*/ 110 h 127"/>
                  <a:gd name="T8" fmla="*/ 213 w 303"/>
                  <a:gd name="T9" fmla="*/ 100 h 127"/>
                  <a:gd name="T10" fmla="*/ 265 w 303"/>
                  <a:gd name="T11" fmla="*/ 61 h 127"/>
                  <a:gd name="T12" fmla="*/ 246 w 303"/>
                  <a:gd name="T13" fmla="*/ 51 h 127"/>
                  <a:gd name="T14" fmla="*/ 199 w 303"/>
                  <a:gd name="T15" fmla="*/ 81 h 127"/>
                  <a:gd name="T16" fmla="*/ 180 w 303"/>
                  <a:gd name="T17" fmla="*/ 71 h 127"/>
                  <a:gd name="T18" fmla="*/ 253 w 303"/>
                  <a:gd name="T19" fmla="*/ 24 h 127"/>
                  <a:gd name="T20" fmla="*/ 239 w 303"/>
                  <a:gd name="T21" fmla="*/ 0 h 127"/>
                  <a:gd name="T22" fmla="*/ 147 w 303"/>
                  <a:gd name="T23" fmla="*/ 71 h 127"/>
                  <a:gd name="T24" fmla="*/ 85 w 303"/>
                  <a:gd name="T25" fmla="*/ 90 h 127"/>
                  <a:gd name="T26" fmla="*/ 69 w 303"/>
                  <a:gd name="T27" fmla="*/ 66 h 127"/>
                  <a:gd name="T28" fmla="*/ 50 w 303"/>
                  <a:gd name="T29" fmla="*/ 17 h 127"/>
                  <a:gd name="T30" fmla="*/ 28 w 303"/>
                  <a:gd name="T31" fmla="*/ 37 h 127"/>
                  <a:gd name="T32" fmla="*/ 52 w 303"/>
                  <a:gd name="T33" fmla="*/ 85 h 127"/>
                  <a:gd name="T34" fmla="*/ 38 w 303"/>
                  <a:gd name="T35" fmla="*/ 95 h 127"/>
                  <a:gd name="T36" fmla="*/ 14 w 303"/>
                  <a:gd name="T37" fmla="*/ 51 h 127"/>
                  <a:gd name="T38" fmla="*/ 0 w 303"/>
                  <a:gd name="T39" fmla="*/ 76 h 127"/>
                  <a:gd name="T40" fmla="*/ 17 w 303"/>
                  <a:gd name="T41" fmla="*/ 120 h 127"/>
                  <a:gd name="T42" fmla="*/ 133 w 303"/>
                  <a:gd name="T43" fmla="*/ 105 h 127"/>
                  <a:gd name="T44" fmla="*/ 234 w 303"/>
                  <a:gd name="T45" fmla="*/ 127 h 1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3"/>
                  <a:gd name="T70" fmla="*/ 0 h 127"/>
                  <a:gd name="T71" fmla="*/ 303 w 303"/>
                  <a:gd name="T72" fmla="*/ 127 h 1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3" h="127">
                    <a:moveTo>
                      <a:pt x="234" y="127"/>
                    </a:moveTo>
                    <a:lnTo>
                      <a:pt x="303" y="117"/>
                    </a:lnTo>
                    <a:lnTo>
                      <a:pt x="303" y="90"/>
                    </a:lnTo>
                    <a:lnTo>
                      <a:pt x="223" y="110"/>
                    </a:lnTo>
                    <a:lnTo>
                      <a:pt x="213" y="100"/>
                    </a:lnTo>
                    <a:lnTo>
                      <a:pt x="265" y="61"/>
                    </a:lnTo>
                    <a:lnTo>
                      <a:pt x="246" y="51"/>
                    </a:lnTo>
                    <a:lnTo>
                      <a:pt x="199" y="81"/>
                    </a:lnTo>
                    <a:lnTo>
                      <a:pt x="180" y="71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47" y="71"/>
                    </a:lnTo>
                    <a:lnTo>
                      <a:pt x="85" y="90"/>
                    </a:lnTo>
                    <a:lnTo>
                      <a:pt x="69" y="66"/>
                    </a:lnTo>
                    <a:lnTo>
                      <a:pt x="50" y="17"/>
                    </a:lnTo>
                    <a:lnTo>
                      <a:pt x="28" y="37"/>
                    </a:lnTo>
                    <a:lnTo>
                      <a:pt x="52" y="85"/>
                    </a:lnTo>
                    <a:lnTo>
                      <a:pt x="38" y="95"/>
                    </a:lnTo>
                    <a:lnTo>
                      <a:pt x="14" y="51"/>
                    </a:lnTo>
                    <a:lnTo>
                      <a:pt x="0" y="76"/>
                    </a:lnTo>
                    <a:lnTo>
                      <a:pt x="17" y="120"/>
                    </a:lnTo>
                    <a:lnTo>
                      <a:pt x="133" y="105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5" name="Freeform 32">
                <a:extLst>
                  <a:ext uri="{FF2B5EF4-FFF2-40B4-BE49-F238E27FC236}">
                    <a16:creationId xmlns:a16="http://schemas.microsoft.com/office/drawing/2014/main" id="{CB3A8A74-726E-8FF5-9746-6406A6DC9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" y="1839"/>
                <a:ext cx="518" cy="632"/>
              </a:xfrm>
              <a:custGeom>
                <a:avLst/>
                <a:gdLst>
                  <a:gd name="T0" fmla="*/ 14 w 518"/>
                  <a:gd name="T1" fmla="*/ 623 h 632"/>
                  <a:gd name="T2" fmla="*/ 0 w 518"/>
                  <a:gd name="T3" fmla="*/ 595 h 632"/>
                  <a:gd name="T4" fmla="*/ 9 w 518"/>
                  <a:gd name="T5" fmla="*/ 567 h 632"/>
                  <a:gd name="T6" fmla="*/ 42 w 518"/>
                  <a:gd name="T7" fmla="*/ 539 h 632"/>
                  <a:gd name="T8" fmla="*/ 126 w 518"/>
                  <a:gd name="T9" fmla="*/ 525 h 632"/>
                  <a:gd name="T10" fmla="*/ 233 w 518"/>
                  <a:gd name="T11" fmla="*/ 534 h 632"/>
                  <a:gd name="T12" fmla="*/ 369 w 518"/>
                  <a:gd name="T13" fmla="*/ 516 h 632"/>
                  <a:gd name="T14" fmla="*/ 453 w 518"/>
                  <a:gd name="T15" fmla="*/ 474 h 632"/>
                  <a:gd name="T16" fmla="*/ 471 w 518"/>
                  <a:gd name="T17" fmla="*/ 451 h 632"/>
                  <a:gd name="T18" fmla="*/ 457 w 518"/>
                  <a:gd name="T19" fmla="*/ 390 h 632"/>
                  <a:gd name="T20" fmla="*/ 420 w 518"/>
                  <a:gd name="T21" fmla="*/ 256 h 632"/>
                  <a:gd name="T22" fmla="*/ 364 w 518"/>
                  <a:gd name="T23" fmla="*/ 177 h 632"/>
                  <a:gd name="T24" fmla="*/ 327 w 518"/>
                  <a:gd name="T25" fmla="*/ 153 h 632"/>
                  <a:gd name="T26" fmla="*/ 322 w 518"/>
                  <a:gd name="T27" fmla="*/ 130 h 632"/>
                  <a:gd name="T28" fmla="*/ 341 w 518"/>
                  <a:gd name="T29" fmla="*/ 121 h 632"/>
                  <a:gd name="T30" fmla="*/ 355 w 518"/>
                  <a:gd name="T31" fmla="*/ 98 h 632"/>
                  <a:gd name="T32" fmla="*/ 327 w 518"/>
                  <a:gd name="T33" fmla="*/ 65 h 632"/>
                  <a:gd name="T34" fmla="*/ 294 w 518"/>
                  <a:gd name="T35" fmla="*/ 70 h 632"/>
                  <a:gd name="T36" fmla="*/ 275 w 518"/>
                  <a:gd name="T37" fmla="*/ 46 h 632"/>
                  <a:gd name="T38" fmla="*/ 299 w 518"/>
                  <a:gd name="T39" fmla="*/ 14 h 632"/>
                  <a:gd name="T40" fmla="*/ 341 w 518"/>
                  <a:gd name="T41" fmla="*/ 0 h 632"/>
                  <a:gd name="T42" fmla="*/ 392 w 518"/>
                  <a:gd name="T43" fmla="*/ 14 h 632"/>
                  <a:gd name="T44" fmla="*/ 411 w 518"/>
                  <a:gd name="T45" fmla="*/ 60 h 632"/>
                  <a:gd name="T46" fmla="*/ 406 w 518"/>
                  <a:gd name="T47" fmla="*/ 121 h 632"/>
                  <a:gd name="T48" fmla="*/ 373 w 518"/>
                  <a:gd name="T49" fmla="*/ 144 h 632"/>
                  <a:gd name="T50" fmla="*/ 411 w 518"/>
                  <a:gd name="T51" fmla="*/ 181 h 632"/>
                  <a:gd name="T52" fmla="*/ 457 w 518"/>
                  <a:gd name="T53" fmla="*/ 237 h 632"/>
                  <a:gd name="T54" fmla="*/ 485 w 518"/>
                  <a:gd name="T55" fmla="*/ 339 h 632"/>
                  <a:gd name="T56" fmla="*/ 518 w 518"/>
                  <a:gd name="T57" fmla="*/ 455 h 632"/>
                  <a:gd name="T58" fmla="*/ 518 w 518"/>
                  <a:gd name="T59" fmla="*/ 502 h 632"/>
                  <a:gd name="T60" fmla="*/ 504 w 518"/>
                  <a:gd name="T61" fmla="*/ 511 h 632"/>
                  <a:gd name="T62" fmla="*/ 420 w 518"/>
                  <a:gd name="T63" fmla="*/ 548 h 632"/>
                  <a:gd name="T64" fmla="*/ 322 w 518"/>
                  <a:gd name="T65" fmla="*/ 576 h 632"/>
                  <a:gd name="T66" fmla="*/ 154 w 518"/>
                  <a:gd name="T67" fmla="*/ 599 h 632"/>
                  <a:gd name="T68" fmla="*/ 56 w 518"/>
                  <a:gd name="T69" fmla="*/ 632 h 632"/>
                  <a:gd name="T70" fmla="*/ 14 w 518"/>
                  <a:gd name="T71" fmla="*/ 623 h 6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8"/>
                  <a:gd name="T109" fmla="*/ 0 h 632"/>
                  <a:gd name="T110" fmla="*/ 518 w 518"/>
                  <a:gd name="T111" fmla="*/ 632 h 6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8" h="632">
                    <a:moveTo>
                      <a:pt x="14" y="623"/>
                    </a:moveTo>
                    <a:lnTo>
                      <a:pt x="0" y="595"/>
                    </a:lnTo>
                    <a:lnTo>
                      <a:pt x="9" y="567"/>
                    </a:lnTo>
                    <a:lnTo>
                      <a:pt x="42" y="539"/>
                    </a:lnTo>
                    <a:lnTo>
                      <a:pt x="126" y="525"/>
                    </a:lnTo>
                    <a:lnTo>
                      <a:pt x="233" y="534"/>
                    </a:lnTo>
                    <a:lnTo>
                      <a:pt x="369" y="516"/>
                    </a:lnTo>
                    <a:lnTo>
                      <a:pt x="453" y="474"/>
                    </a:lnTo>
                    <a:lnTo>
                      <a:pt x="471" y="451"/>
                    </a:lnTo>
                    <a:lnTo>
                      <a:pt x="457" y="390"/>
                    </a:lnTo>
                    <a:lnTo>
                      <a:pt x="420" y="256"/>
                    </a:lnTo>
                    <a:lnTo>
                      <a:pt x="364" y="177"/>
                    </a:lnTo>
                    <a:lnTo>
                      <a:pt x="327" y="153"/>
                    </a:lnTo>
                    <a:lnTo>
                      <a:pt x="322" y="130"/>
                    </a:lnTo>
                    <a:lnTo>
                      <a:pt x="341" y="121"/>
                    </a:lnTo>
                    <a:lnTo>
                      <a:pt x="355" y="98"/>
                    </a:lnTo>
                    <a:lnTo>
                      <a:pt x="327" y="65"/>
                    </a:lnTo>
                    <a:lnTo>
                      <a:pt x="294" y="70"/>
                    </a:lnTo>
                    <a:lnTo>
                      <a:pt x="275" y="46"/>
                    </a:lnTo>
                    <a:lnTo>
                      <a:pt x="299" y="14"/>
                    </a:lnTo>
                    <a:lnTo>
                      <a:pt x="341" y="0"/>
                    </a:lnTo>
                    <a:lnTo>
                      <a:pt x="392" y="14"/>
                    </a:lnTo>
                    <a:lnTo>
                      <a:pt x="411" y="60"/>
                    </a:lnTo>
                    <a:lnTo>
                      <a:pt x="406" y="121"/>
                    </a:lnTo>
                    <a:lnTo>
                      <a:pt x="373" y="144"/>
                    </a:lnTo>
                    <a:lnTo>
                      <a:pt x="411" y="181"/>
                    </a:lnTo>
                    <a:lnTo>
                      <a:pt x="457" y="237"/>
                    </a:lnTo>
                    <a:lnTo>
                      <a:pt x="485" y="339"/>
                    </a:lnTo>
                    <a:lnTo>
                      <a:pt x="518" y="455"/>
                    </a:lnTo>
                    <a:lnTo>
                      <a:pt x="518" y="502"/>
                    </a:lnTo>
                    <a:lnTo>
                      <a:pt x="504" y="511"/>
                    </a:lnTo>
                    <a:lnTo>
                      <a:pt x="420" y="548"/>
                    </a:lnTo>
                    <a:lnTo>
                      <a:pt x="322" y="576"/>
                    </a:lnTo>
                    <a:lnTo>
                      <a:pt x="154" y="599"/>
                    </a:lnTo>
                    <a:lnTo>
                      <a:pt x="56" y="632"/>
                    </a:lnTo>
                    <a:lnTo>
                      <a:pt x="14" y="6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6" name="Freeform 33">
                <a:extLst>
                  <a:ext uri="{FF2B5EF4-FFF2-40B4-BE49-F238E27FC236}">
                    <a16:creationId xmlns:a16="http://schemas.microsoft.com/office/drawing/2014/main" id="{85FD8A4C-9DC8-F853-0052-AB7BB2710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046"/>
                <a:ext cx="47" cy="86"/>
              </a:xfrm>
              <a:custGeom>
                <a:avLst/>
                <a:gdLst>
                  <a:gd name="T0" fmla="*/ 10 w 47"/>
                  <a:gd name="T1" fmla="*/ 32 h 86"/>
                  <a:gd name="T2" fmla="*/ 28 w 47"/>
                  <a:gd name="T3" fmla="*/ 75 h 86"/>
                  <a:gd name="T4" fmla="*/ 35 w 47"/>
                  <a:gd name="T5" fmla="*/ 86 h 86"/>
                  <a:gd name="T6" fmla="*/ 43 w 47"/>
                  <a:gd name="T7" fmla="*/ 85 h 86"/>
                  <a:gd name="T8" fmla="*/ 47 w 47"/>
                  <a:gd name="T9" fmla="*/ 73 h 86"/>
                  <a:gd name="T10" fmla="*/ 1 w 47"/>
                  <a:gd name="T11" fmla="*/ 0 h 86"/>
                  <a:gd name="T12" fmla="*/ 0 w 47"/>
                  <a:gd name="T13" fmla="*/ 15 h 86"/>
                  <a:gd name="T14" fmla="*/ 10 w 47"/>
                  <a:gd name="T15" fmla="*/ 32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86"/>
                  <a:gd name="T26" fmla="*/ 47 w 4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86">
                    <a:moveTo>
                      <a:pt x="10" y="32"/>
                    </a:moveTo>
                    <a:lnTo>
                      <a:pt x="28" y="75"/>
                    </a:lnTo>
                    <a:lnTo>
                      <a:pt x="35" y="86"/>
                    </a:lnTo>
                    <a:lnTo>
                      <a:pt x="43" y="85"/>
                    </a:lnTo>
                    <a:lnTo>
                      <a:pt x="47" y="73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7" name="Freeform 34">
                <a:extLst>
                  <a:ext uri="{FF2B5EF4-FFF2-40B4-BE49-F238E27FC236}">
                    <a16:creationId xmlns:a16="http://schemas.microsoft.com/office/drawing/2014/main" id="{19DED159-48FF-FDD0-B3CB-9BACA616E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1561"/>
                <a:ext cx="551" cy="452"/>
              </a:xfrm>
              <a:custGeom>
                <a:avLst/>
                <a:gdLst>
                  <a:gd name="T0" fmla="*/ 93 w 551"/>
                  <a:gd name="T1" fmla="*/ 345 h 452"/>
                  <a:gd name="T2" fmla="*/ 0 w 551"/>
                  <a:gd name="T3" fmla="*/ 373 h 452"/>
                  <a:gd name="T4" fmla="*/ 9 w 551"/>
                  <a:gd name="T5" fmla="*/ 410 h 452"/>
                  <a:gd name="T6" fmla="*/ 140 w 551"/>
                  <a:gd name="T7" fmla="*/ 345 h 452"/>
                  <a:gd name="T8" fmla="*/ 9 w 551"/>
                  <a:gd name="T9" fmla="*/ 429 h 452"/>
                  <a:gd name="T10" fmla="*/ 23 w 551"/>
                  <a:gd name="T11" fmla="*/ 452 h 452"/>
                  <a:gd name="T12" fmla="*/ 121 w 551"/>
                  <a:gd name="T13" fmla="*/ 382 h 452"/>
                  <a:gd name="T14" fmla="*/ 196 w 551"/>
                  <a:gd name="T15" fmla="*/ 345 h 452"/>
                  <a:gd name="T16" fmla="*/ 313 w 551"/>
                  <a:gd name="T17" fmla="*/ 312 h 452"/>
                  <a:gd name="T18" fmla="*/ 434 w 551"/>
                  <a:gd name="T19" fmla="*/ 312 h 452"/>
                  <a:gd name="T20" fmla="*/ 546 w 551"/>
                  <a:gd name="T21" fmla="*/ 308 h 452"/>
                  <a:gd name="T22" fmla="*/ 551 w 551"/>
                  <a:gd name="T23" fmla="*/ 275 h 452"/>
                  <a:gd name="T24" fmla="*/ 430 w 551"/>
                  <a:gd name="T25" fmla="*/ 284 h 452"/>
                  <a:gd name="T26" fmla="*/ 313 w 551"/>
                  <a:gd name="T27" fmla="*/ 294 h 452"/>
                  <a:gd name="T28" fmla="*/ 196 w 551"/>
                  <a:gd name="T29" fmla="*/ 322 h 452"/>
                  <a:gd name="T30" fmla="*/ 177 w 551"/>
                  <a:gd name="T31" fmla="*/ 326 h 452"/>
                  <a:gd name="T32" fmla="*/ 313 w 551"/>
                  <a:gd name="T33" fmla="*/ 261 h 452"/>
                  <a:gd name="T34" fmla="*/ 448 w 551"/>
                  <a:gd name="T35" fmla="*/ 172 h 452"/>
                  <a:gd name="T36" fmla="*/ 453 w 551"/>
                  <a:gd name="T37" fmla="*/ 140 h 452"/>
                  <a:gd name="T38" fmla="*/ 350 w 551"/>
                  <a:gd name="T39" fmla="*/ 210 h 452"/>
                  <a:gd name="T40" fmla="*/ 224 w 551"/>
                  <a:gd name="T41" fmla="*/ 284 h 452"/>
                  <a:gd name="T42" fmla="*/ 168 w 551"/>
                  <a:gd name="T43" fmla="*/ 303 h 452"/>
                  <a:gd name="T44" fmla="*/ 271 w 551"/>
                  <a:gd name="T45" fmla="*/ 224 h 452"/>
                  <a:gd name="T46" fmla="*/ 332 w 551"/>
                  <a:gd name="T47" fmla="*/ 135 h 452"/>
                  <a:gd name="T48" fmla="*/ 360 w 551"/>
                  <a:gd name="T49" fmla="*/ 47 h 452"/>
                  <a:gd name="T50" fmla="*/ 332 w 551"/>
                  <a:gd name="T51" fmla="*/ 0 h 452"/>
                  <a:gd name="T52" fmla="*/ 318 w 551"/>
                  <a:gd name="T53" fmla="*/ 103 h 452"/>
                  <a:gd name="T54" fmla="*/ 266 w 551"/>
                  <a:gd name="T55" fmla="*/ 196 h 452"/>
                  <a:gd name="T56" fmla="*/ 191 w 551"/>
                  <a:gd name="T57" fmla="*/ 256 h 452"/>
                  <a:gd name="T58" fmla="*/ 93 w 551"/>
                  <a:gd name="T59" fmla="*/ 345 h 4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1"/>
                  <a:gd name="T91" fmla="*/ 0 h 452"/>
                  <a:gd name="T92" fmla="*/ 551 w 551"/>
                  <a:gd name="T93" fmla="*/ 452 h 4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1" h="452">
                    <a:moveTo>
                      <a:pt x="93" y="345"/>
                    </a:moveTo>
                    <a:lnTo>
                      <a:pt x="0" y="373"/>
                    </a:lnTo>
                    <a:lnTo>
                      <a:pt x="9" y="410"/>
                    </a:lnTo>
                    <a:lnTo>
                      <a:pt x="140" y="345"/>
                    </a:lnTo>
                    <a:lnTo>
                      <a:pt x="9" y="429"/>
                    </a:lnTo>
                    <a:lnTo>
                      <a:pt x="23" y="452"/>
                    </a:lnTo>
                    <a:lnTo>
                      <a:pt x="121" y="382"/>
                    </a:lnTo>
                    <a:lnTo>
                      <a:pt x="196" y="345"/>
                    </a:lnTo>
                    <a:lnTo>
                      <a:pt x="313" y="312"/>
                    </a:lnTo>
                    <a:lnTo>
                      <a:pt x="434" y="312"/>
                    </a:lnTo>
                    <a:lnTo>
                      <a:pt x="546" y="308"/>
                    </a:lnTo>
                    <a:lnTo>
                      <a:pt x="551" y="275"/>
                    </a:lnTo>
                    <a:lnTo>
                      <a:pt x="430" y="284"/>
                    </a:lnTo>
                    <a:lnTo>
                      <a:pt x="313" y="294"/>
                    </a:lnTo>
                    <a:lnTo>
                      <a:pt x="196" y="322"/>
                    </a:lnTo>
                    <a:lnTo>
                      <a:pt x="177" y="326"/>
                    </a:lnTo>
                    <a:lnTo>
                      <a:pt x="313" y="261"/>
                    </a:lnTo>
                    <a:lnTo>
                      <a:pt x="448" y="172"/>
                    </a:lnTo>
                    <a:lnTo>
                      <a:pt x="453" y="140"/>
                    </a:lnTo>
                    <a:lnTo>
                      <a:pt x="350" y="210"/>
                    </a:lnTo>
                    <a:lnTo>
                      <a:pt x="224" y="284"/>
                    </a:lnTo>
                    <a:lnTo>
                      <a:pt x="168" y="303"/>
                    </a:lnTo>
                    <a:lnTo>
                      <a:pt x="271" y="224"/>
                    </a:lnTo>
                    <a:lnTo>
                      <a:pt x="332" y="135"/>
                    </a:lnTo>
                    <a:lnTo>
                      <a:pt x="360" y="47"/>
                    </a:lnTo>
                    <a:lnTo>
                      <a:pt x="332" y="0"/>
                    </a:lnTo>
                    <a:lnTo>
                      <a:pt x="318" y="103"/>
                    </a:lnTo>
                    <a:lnTo>
                      <a:pt x="266" y="196"/>
                    </a:lnTo>
                    <a:lnTo>
                      <a:pt x="191" y="256"/>
                    </a:lnTo>
                    <a:lnTo>
                      <a:pt x="93" y="34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8" name="Freeform 35">
                <a:extLst>
                  <a:ext uri="{FF2B5EF4-FFF2-40B4-BE49-F238E27FC236}">
                    <a16:creationId xmlns:a16="http://schemas.microsoft.com/office/drawing/2014/main" id="{705B9652-1BB0-84C0-79EC-60E15CE3C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2056"/>
                <a:ext cx="31" cy="92"/>
              </a:xfrm>
              <a:custGeom>
                <a:avLst/>
                <a:gdLst>
                  <a:gd name="T0" fmla="*/ 16 w 31"/>
                  <a:gd name="T1" fmla="*/ 32 h 92"/>
                  <a:gd name="T2" fmla="*/ 6 w 31"/>
                  <a:gd name="T3" fmla="*/ 77 h 92"/>
                  <a:gd name="T4" fmla="*/ 0 w 31"/>
                  <a:gd name="T5" fmla="*/ 87 h 92"/>
                  <a:gd name="T6" fmla="*/ 9 w 31"/>
                  <a:gd name="T7" fmla="*/ 92 h 92"/>
                  <a:gd name="T8" fmla="*/ 22 w 31"/>
                  <a:gd name="T9" fmla="*/ 85 h 92"/>
                  <a:gd name="T10" fmla="*/ 31 w 31"/>
                  <a:gd name="T11" fmla="*/ 0 h 92"/>
                  <a:gd name="T12" fmla="*/ 19 w 31"/>
                  <a:gd name="T13" fmla="*/ 12 h 92"/>
                  <a:gd name="T14" fmla="*/ 16 w 31"/>
                  <a:gd name="T15" fmla="*/ 3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92"/>
                  <a:gd name="T26" fmla="*/ 31 w 31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92">
                    <a:moveTo>
                      <a:pt x="16" y="32"/>
                    </a:moveTo>
                    <a:lnTo>
                      <a:pt x="6" y="77"/>
                    </a:lnTo>
                    <a:lnTo>
                      <a:pt x="0" y="87"/>
                    </a:lnTo>
                    <a:lnTo>
                      <a:pt x="9" y="92"/>
                    </a:lnTo>
                    <a:lnTo>
                      <a:pt x="22" y="85"/>
                    </a:lnTo>
                    <a:lnTo>
                      <a:pt x="31" y="0"/>
                    </a:lnTo>
                    <a:lnTo>
                      <a:pt x="19" y="1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9" name="Freeform 36">
                <a:extLst>
                  <a:ext uri="{FF2B5EF4-FFF2-40B4-BE49-F238E27FC236}">
                    <a16:creationId xmlns:a16="http://schemas.microsoft.com/office/drawing/2014/main" id="{34179EDF-B21C-D377-3A40-AA9D783F1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1812"/>
                <a:ext cx="27" cy="92"/>
              </a:xfrm>
              <a:custGeom>
                <a:avLst/>
                <a:gdLst>
                  <a:gd name="T0" fmla="*/ 17 w 27"/>
                  <a:gd name="T1" fmla="*/ 62 h 92"/>
                  <a:gd name="T2" fmla="*/ 7 w 27"/>
                  <a:gd name="T3" fmla="*/ 17 h 92"/>
                  <a:gd name="T4" fmla="*/ 0 w 27"/>
                  <a:gd name="T5" fmla="*/ 5 h 92"/>
                  <a:gd name="T6" fmla="*/ 14 w 27"/>
                  <a:gd name="T7" fmla="*/ 0 h 92"/>
                  <a:gd name="T8" fmla="*/ 27 w 27"/>
                  <a:gd name="T9" fmla="*/ 7 h 92"/>
                  <a:gd name="T10" fmla="*/ 24 w 27"/>
                  <a:gd name="T11" fmla="*/ 92 h 92"/>
                  <a:gd name="T12" fmla="*/ 14 w 27"/>
                  <a:gd name="T13" fmla="*/ 80 h 92"/>
                  <a:gd name="T14" fmla="*/ 17 w 27"/>
                  <a:gd name="T15" fmla="*/ 6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92"/>
                  <a:gd name="T26" fmla="*/ 27 w 27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92">
                    <a:moveTo>
                      <a:pt x="17" y="62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7" y="7"/>
                    </a:lnTo>
                    <a:lnTo>
                      <a:pt x="24" y="92"/>
                    </a:lnTo>
                    <a:lnTo>
                      <a:pt x="14" y="8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0" name="Freeform 37">
                <a:extLst>
                  <a:ext uri="{FF2B5EF4-FFF2-40B4-BE49-F238E27FC236}">
                    <a16:creationId xmlns:a16="http://schemas.microsoft.com/office/drawing/2014/main" id="{741DDC3E-3AD1-6D85-883D-7EA971BBA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831"/>
                <a:ext cx="66" cy="73"/>
              </a:xfrm>
              <a:custGeom>
                <a:avLst/>
                <a:gdLst>
                  <a:gd name="T0" fmla="*/ 40 w 66"/>
                  <a:gd name="T1" fmla="*/ 50 h 73"/>
                  <a:gd name="T2" fmla="*/ 8 w 66"/>
                  <a:gd name="T3" fmla="*/ 15 h 73"/>
                  <a:gd name="T4" fmla="*/ 0 w 66"/>
                  <a:gd name="T5" fmla="*/ 8 h 73"/>
                  <a:gd name="T6" fmla="*/ 3 w 66"/>
                  <a:gd name="T7" fmla="*/ 0 h 73"/>
                  <a:gd name="T8" fmla="*/ 18 w 66"/>
                  <a:gd name="T9" fmla="*/ 3 h 73"/>
                  <a:gd name="T10" fmla="*/ 66 w 66"/>
                  <a:gd name="T11" fmla="*/ 73 h 73"/>
                  <a:gd name="T12" fmla="*/ 53 w 66"/>
                  <a:gd name="T13" fmla="*/ 68 h 73"/>
                  <a:gd name="T14" fmla="*/ 40 w 66"/>
                  <a:gd name="T15" fmla="*/ 5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3"/>
                  <a:gd name="T26" fmla="*/ 66 w 66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3">
                    <a:moveTo>
                      <a:pt x="40" y="5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8" y="3"/>
                    </a:lnTo>
                    <a:lnTo>
                      <a:pt x="66" y="73"/>
                    </a:lnTo>
                    <a:lnTo>
                      <a:pt x="53" y="6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1" name="Freeform 38">
                <a:extLst>
                  <a:ext uri="{FF2B5EF4-FFF2-40B4-BE49-F238E27FC236}">
                    <a16:creationId xmlns:a16="http://schemas.microsoft.com/office/drawing/2014/main" id="{B7A86988-0BD6-E854-B9B4-C1D6CE9B0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819"/>
                <a:ext cx="421" cy="670"/>
              </a:xfrm>
              <a:custGeom>
                <a:avLst/>
                <a:gdLst>
                  <a:gd name="T0" fmla="*/ 64 w 421"/>
                  <a:gd name="T1" fmla="*/ 299 h 670"/>
                  <a:gd name="T2" fmla="*/ 191 w 421"/>
                  <a:gd name="T3" fmla="*/ 378 h 670"/>
                  <a:gd name="T4" fmla="*/ 308 w 421"/>
                  <a:gd name="T5" fmla="*/ 468 h 670"/>
                  <a:gd name="T6" fmla="*/ 393 w 421"/>
                  <a:gd name="T7" fmla="*/ 563 h 670"/>
                  <a:gd name="T8" fmla="*/ 421 w 421"/>
                  <a:gd name="T9" fmla="*/ 607 h 670"/>
                  <a:gd name="T10" fmla="*/ 414 w 421"/>
                  <a:gd name="T11" fmla="*/ 649 h 670"/>
                  <a:gd name="T12" fmla="*/ 386 w 421"/>
                  <a:gd name="T13" fmla="*/ 670 h 670"/>
                  <a:gd name="T14" fmla="*/ 332 w 421"/>
                  <a:gd name="T15" fmla="*/ 670 h 670"/>
                  <a:gd name="T16" fmla="*/ 294 w 421"/>
                  <a:gd name="T17" fmla="*/ 591 h 670"/>
                  <a:gd name="T18" fmla="*/ 233 w 421"/>
                  <a:gd name="T19" fmla="*/ 503 h 670"/>
                  <a:gd name="T20" fmla="*/ 148 w 421"/>
                  <a:gd name="T21" fmla="*/ 427 h 670"/>
                  <a:gd name="T22" fmla="*/ 61 w 421"/>
                  <a:gd name="T23" fmla="*/ 348 h 670"/>
                  <a:gd name="T24" fmla="*/ 5 w 421"/>
                  <a:gd name="T25" fmla="*/ 313 h 670"/>
                  <a:gd name="T26" fmla="*/ 0 w 421"/>
                  <a:gd name="T27" fmla="*/ 287 h 670"/>
                  <a:gd name="T28" fmla="*/ 28 w 421"/>
                  <a:gd name="T29" fmla="*/ 230 h 670"/>
                  <a:gd name="T30" fmla="*/ 96 w 421"/>
                  <a:gd name="T31" fmla="*/ 155 h 670"/>
                  <a:gd name="T32" fmla="*/ 202 w 421"/>
                  <a:gd name="T33" fmla="*/ 104 h 670"/>
                  <a:gd name="T34" fmla="*/ 289 w 421"/>
                  <a:gd name="T35" fmla="*/ 83 h 670"/>
                  <a:gd name="T36" fmla="*/ 289 w 421"/>
                  <a:gd name="T37" fmla="*/ 37 h 670"/>
                  <a:gd name="T38" fmla="*/ 346 w 421"/>
                  <a:gd name="T39" fmla="*/ 0 h 670"/>
                  <a:gd name="T40" fmla="*/ 395 w 421"/>
                  <a:gd name="T41" fmla="*/ 0 h 670"/>
                  <a:gd name="T42" fmla="*/ 402 w 421"/>
                  <a:gd name="T43" fmla="*/ 21 h 670"/>
                  <a:gd name="T44" fmla="*/ 381 w 421"/>
                  <a:gd name="T45" fmla="*/ 42 h 670"/>
                  <a:gd name="T46" fmla="*/ 346 w 421"/>
                  <a:gd name="T47" fmla="*/ 42 h 670"/>
                  <a:gd name="T48" fmla="*/ 332 w 421"/>
                  <a:gd name="T49" fmla="*/ 72 h 670"/>
                  <a:gd name="T50" fmla="*/ 329 w 421"/>
                  <a:gd name="T51" fmla="*/ 121 h 670"/>
                  <a:gd name="T52" fmla="*/ 303 w 421"/>
                  <a:gd name="T53" fmla="*/ 121 h 670"/>
                  <a:gd name="T54" fmla="*/ 273 w 421"/>
                  <a:gd name="T55" fmla="*/ 118 h 670"/>
                  <a:gd name="T56" fmla="*/ 202 w 421"/>
                  <a:gd name="T57" fmla="*/ 141 h 670"/>
                  <a:gd name="T58" fmla="*/ 132 w 421"/>
                  <a:gd name="T59" fmla="*/ 183 h 670"/>
                  <a:gd name="T60" fmla="*/ 82 w 421"/>
                  <a:gd name="T61" fmla="*/ 239 h 670"/>
                  <a:gd name="T62" fmla="*/ 64 w 421"/>
                  <a:gd name="T63" fmla="*/ 299 h 6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670"/>
                  <a:gd name="T98" fmla="*/ 421 w 421"/>
                  <a:gd name="T99" fmla="*/ 670 h 6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670">
                    <a:moveTo>
                      <a:pt x="64" y="299"/>
                    </a:moveTo>
                    <a:lnTo>
                      <a:pt x="191" y="378"/>
                    </a:lnTo>
                    <a:lnTo>
                      <a:pt x="308" y="468"/>
                    </a:lnTo>
                    <a:lnTo>
                      <a:pt x="393" y="563"/>
                    </a:lnTo>
                    <a:lnTo>
                      <a:pt x="421" y="607"/>
                    </a:lnTo>
                    <a:lnTo>
                      <a:pt x="414" y="649"/>
                    </a:lnTo>
                    <a:lnTo>
                      <a:pt x="386" y="670"/>
                    </a:lnTo>
                    <a:lnTo>
                      <a:pt x="332" y="670"/>
                    </a:lnTo>
                    <a:lnTo>
                      <a:pt x="294" y="591"/>
                    </a:lnTo>
                    <a:lnTo>
                      <a:pt x="233" y="503"/>
                    </a:lnTo>
                    <a:lnTo>
                      <a:pt x="148" y="427"/>
                    </a:lnTo>
                    <a:lnTo>
                      <a:pt x="61" y="348"/>
                    </a:lnTo>
                    <a:lnTo>
                      <a:pt x="5" y="313"/>
                    </a:lnTo>
                    <a:lnTo>
                      <a:pt x="0" y="287"/>
                    </a:lnTo>
                    <a:lnTo>
                      <a:pt x="28" y="230"/>
                    </a:lnTo>
                    <a:lnTo>
                      <a:pt x="96" y="155"/>
                    </a:lnTo>
                    <a:lnTo>
                      <a:pt x="202" y="104"/>
                    </a:lnTo>
                    <a:lnTo>
                      <a:pt x="289" y="83"/>
                    </a:lnTo>
                    <a:lnTo>
                      <a:pt x="289" y="37"/>
                    </a:lnTo>
                    <a:lnTo>
                      <a:pt x="346" y="0"/>
                    </a:lnTo>
                    <a:lnTo>
                      <a:pt x="395" y="0"/>
                    </a:lnTo>
                    <a:lnTo>
                      <a:pt x="402" y="21"/>
                    </a:lnTo>
                    <a:lnTo>
                      <a:pt x="381" y="42"/>
                    </a:lnTo>
                    <a:lnTo>
                      <a:pt x="346" y="42"/>
                    </a:lnTo>
                    <a:lnTo>
                      <a:pt x="332" y="72"/>
                    </a:lnTo>
                    <a:lnTo>
                      <a:pt x="329" y="121"/>
                    </a:lnTo>
                    <a:lnTo>
                      <a:pt x="303" y="121"/>
                    </a:lnTo>
                    <a:lnTo>
                      <a:pt x="273" y="118"/>
                    </a:lnTo>
                    <a:lnTo>
                      <a:pt x="202" y="141"/>
                    </a:lnTo>
                    <a:lnTo>
                      <a:pt x="132" y="183"/>
                    </a:lnTo>
                    <a:lnTo>
                      <a:pt x="82" y="239"/>
                    </a:lnTo>
                    <a:lnTo>
                      <a:pt x="64" y="29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2" name="Freeform 39">
                <a:extLst>
                  <a:ext uri="{FF2B5EF4-FFF2-40B4-BE49-F238E27FC236}">
                    <a16:creationId xmlns:a16="http://schemas.microsoft.com/office/drawing/2014/main" id="{001E2DB9-BD98-EB66-46E0-9A2E261EE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1551"/>
                <a:ext cx="346" cy="396"/>
              </a:xfrm>
              <a:custGeom>
                <a:avLst/>
                <a:gdLst>
                  <a:gd name="T0" fmla="*/ 292 w 346"/>
                  <a:gd name="T1" fmla="*/ 288 h 396"/>
                  <a:gd name="T2" fmla="*/ 346 w 346"/>
                  <a:gd name="T3" fmla="*/ 340 h 396"/>
                  <a:gd name="T4" fmla="*/ 334 w 346"/>
                  <a:gd name="T5" fmla="*/ 359 h 396"/>
                  <a:gd name="T6" fmla="*/ 278 w 346"/>
                  <a:gd name="T7" fmla="*/ 312 h 396"/>
                  <a:gd name="T8" fmla="*/ 271 w 346"/>
                  <a:gd name="T9" fmla="*/ 316 h 396"/>
                  <a:gd name="T10" fmla="*/ 318 w 346"/>
                  <a:gd name="T11" fmla="*/ 375 h 396"/>
                  <a:gd name="T12" fmla="*/ 304 w 346"/>
                  <a:gd name="T13" fmla="*/ 396 h 396"/>
                  <a:gd name="T14" fmla="*/ 254 w 346"/>
                  <a:gd name="T15" fmla="*/ 333 h 396"/>
                  <a:gd name="T16" fmla="*/ 214 w 346"/>
                  <a:gd name="T17" fmla="*/ 309 h 396"/>
                  <a:gd name="T18" fmla="*/ 108 w 346"/>
                  <a:gd name="T19" fmla="*/ 260 h 396"/>
                  <a:gd name="T20" fmla="*/ 52 w 346"/>
                  <a:gd name="T21" fmla="*/ 246 h 396"/>
                  <a:gd name="T22" fmla="*/ 49 w 346"/>
                  <a:gd name="T23" fmla="*/ 218 h 396"/>
                  <a:gd name="T24" fmla="*/ 141 w 346"/>
                  <a:gd name="T25" fmla="*/ 241 h 396"/>
                  <a:gd name="T26" fmla="*/ 221 w 346"/>
                  <a:gd name="T27" fmla="*/ 281 h 396"/>
                  <a:gd name="T28" fmla="*/ 247 w 346"/>
                  <a:gd name="T29" fmla="*/ 302 h 396"/>
                  <a:gd name="T30" fmla="*/ 179 w 346"/>
                  <a:gd name="T31" fmla="*/ 232 h 396"/>
                  <a:gd name="T32" fmla="*/ 64 w 346"/>
                  <a:gd name="T33" fmla="*/ 162 h 396"/>
                  <a:gd name="T34" fmla="*/ 0 w 346"/>
                  <a:gd name="T35" fmla="*/ 129 h 396"/>
                  <a:gd name="T36" fmla="*/ 7 w 346"/>
                  <a:gd name="T37" fmla="*/ 108 h 396"/>
                  <a:gd name="T38" fmla="*/ 56 w 346"/>
                  <a:gd name="T39" fmla="*/ 129 h 396"/>
                  <a:gd name="T40" fmla="*/ 148 w 346"/>
                  <a:gd name="T41" fmla="*/ 183 h 396"/>
                  <a:gd name="T42" fmla="*/ 219 w 346"/>
                  <a:gd name="T43" fmla="*/ 232 h 396"/>
                  <a:gd name="T44" fmla="*/ 268 w 346"/>
                  <a:gd name="T45" fmla="*/ 284 h 396"/>
                  <a:gd name="T46" fmla="*/ 193 w 346"/>
                  <a:gd name="T47" fmla="*/ 176 h 396"/>
                  <a:gd name="T48" fmla="*/ 141 w 346"/>
                  <a:gd name="T49" fmla="*/ 84 h 396"/>
                  <a:gd name="T50" fmla="*/ 122 w 346"/>
                  <a:gd name="T51" fmla="*/ 0 h 396"/>
                  <a:gd name="T52" fmla="*/ 148 w 346"/>
                  <a:gd name="T53" fmla="*/ 0 h 396"/>
                  <a:gd name="T54" fmla="*/ 165 w 346"/>
                  <a:gd name="T55" fmla="*/ 73 h 396"/>
                  <a:gd name="T56" fmla="*/ 226 w 346"/>
                  <a:gd name="T57" fmla="*/ 178 h 396"/>
                  <a:gd name="T58" fmla="*/ 268 w 346"/>
                  <a:gd name="T59" fmla="*/ 246 h 396"/>
                  <a:gd name="T60" fmla="*/ 292 w 346"/>
                  <a:gd name="T61" fmla="*/ 288 h 3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6"/>
                  <a:gd name="T94" fmla="*/ 0 h 396"/>
                  <a:gd name="T95" fmla="*/ 346 w 346"/>
                  <a:gd name="T96" fmla="*/ 396 h 3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6" h="396">
                    <a:moveTo>
                      <a:pt x="292" y="288"/>
                    </a:moveTo>
                    <a:lnTo>
                      <a:pt x="346" y="340"/>
                    </a:lnTo>
                    <a:lnTo>
                      <a:pt x="334" y="359"/>
                    </a:lnTo>
                    <a:lnTo>
                      <a:pt x="278" y="312"/>
                    </a:lnTo>
                    <a:lnTo>
                      <a:pt x="271" y="316"/>
                    </a:lnTo>
                    <a:lnTo>
                      <a:pt x="318" y="375"/>
                    </a:lnTo>
                    <a:lnTo>
                      <a:pt x="304" y="396"/>
                    </a:lnTo>
                    <a:lnTo>
                      <a:pt x="254" y="333"/>
                    </a:lnTo>
                    <a:lnTo>
                      <a:pt x="214" y="309"/>
                    </a:lnTo>
                    <a:lnTo>
                      <a:pt x="108" y="260"/>
                    </a:lnTo>
                    <a:lnTo>
                      <a:pt x="52" y="246"/>
                    </a:lnTo>
                    <a:lnTo>
                      <a:pt x="49" y="218"/>
                    </a:lnTo>
                    <a:lnTo>
                      <a:pt x="141" y="241"/>
                    </a:lnTo>
                    <a:lnTo>
                      <a:pt x="221" y="281"/>
                    </a:lnTo>
                    <a:lnTo>
                      <a:pt x="247" y="302"/>
                    </a:lnTo>
                    <a:lnTo>
                      <a:pt x="179" y="232"/>
                    </a:lnTo>
                    <a:lnTo>
                      <a:pt x="64" y="162"/>
                    </a:lnTo>
                    <a:lnTo>
                      <a:pt x="0" y="129"/>
                    </a:lnTo>
                    <a:lnTo>
                      <a:pt x="7" y="108"/>
                    </a:lnTo>
                    <a:lnTo>
                      <a:pt x="56" y="129"/>
                    </a:lnTo>
                    <a:lnTo>
                      <a:pt x="148" y="183"/>
                    </a:lnTo>
                    <a:lnTo>
                      <a:pt x="219" y="232"/>
                    </a:lnTo>
                    <a:lnTo>
                      <a:pt x="268" y="284"/>
                    </a:lnTo>
                    <a:lnTo>
                      <a:pt x="193" y="176"/>
                    </a:lnTo>
                    <a:lnTo>
                      <a:pt x="141" y="84"/>
                    </a:lnTo>
                    <a:lnTo>
                      <a:pt x="122" y="0"/>
                    </a:lnTo>
                    <a:lnTo>
                      <a:pt x="148" y="0"/>
                    </a:lnTo>
                    <a:lnTo>
                      <a:pt x="165" y="73"/>
                    </a:lnTo>
                    <a:lnTo>
                      <a:pt x="226" y="178"/>
                    </a:lnTo>
                    <a:lnTo>
                      <a:pt x="268" y="246"/>
                    </a:lnTo>
                    <a:lnTo>
                      <a:pt x="292" y="28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3" name="Freeform 40">
                <a:extLst>
                  <a:ext uri="{FF2B5EF4-FFF2-40B4-BE49-F238E27FC236}">
                    <a16:creationId xmlns:a16="http://schemas.microsoft.com/office/drawing/2014/main" id="{493CA9B7-8E45-9D62-10B4-E4A730C7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821"/>
                <a:ext cx="67" cy="75"/>
              </a:xfrm>
              <a:custGeom>
                <a:avLst/>
                <a:gdLst>
                  <a:gd name="T0" fmla="*/ 21 w 67"/>
                  <a:gd name="T1" fmla="*/ 52 h 75"/>
                  <a:gd name="T2" fmla="*/ 49 w 67"/>
                  <a:gd name="T3" fmla="*/ 16 h 75"/>
                  <a:gd name="T4" fmla="*/ 54 w 67"/>
                  <a:gd name="T5" fmla="*/ 0 h 75"/>
                  <a:gd name="T6" fmla="*/ 64 w 67"/>
                  <a:gd name="T7" fmla="*/ 5 h 75"/>
                  <a:gd name="T8" fmla="*/ 67 w 67"/>
                  <a:gd name="T9" fmla="*/ 18 h 75"/>
                  <a:gd name="T10" fmla="*/ 0 w 67"/>
                  <a:gd name="T11" fmla="*/ 75 h 75"/>
                  <a:gd name="T12" fmla="*/ 5 w 67"/>
                  <a:gd name="T13" fmla="*/ 59 h 75"/>
                  <a:gd name="T14" fmla="*/ 21 w 67"/>
                  <a:gd name="T15" fmla="*/ 52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5"/>
                  <a:gd name="T26" fmla="*/ 67 w 67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5">
                    <a:moveTo>
                      <a:pt x="21" y="52"/>
                    </a:moveTo>
                    <a:lnTo>
                      <a:pt x="49" y="16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7" y="18"/>
                    </a:lnTo>
                    <a:lnTo>
                      <a:pt x="0" y="75"/>
                    </a:lnTo>
                    <a:lnTo>
                      <a:pt x="5" y="59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4" name="Freeform 41">
                <a:extLst>
                  <a:ext uri="{FF2B5EF4-FFF2-40B4-BE49-F238E27FC236}">
                    <a16:creationId xmlns:a16="http://schemas.microsoft.com/office/drawing/2014/main" id="{DAAC93DE-8BEB-AC51-2029-0884475B8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1782"/>
                <a:ext cx="41" cy="89"/>
              </a:xfrm>
              <a:custGeom>
                <a:avLst/>
                <a:gdLst>
                  <a:gd name="T0" fmla="*/ 15 w 41"/>
                  <a:gd name="T1" fmla="*/ 59 h 89"/>
                  <a:gd name="T2" fmla="*/ 21 w 41"/>
                  <a:gd name="T3" fmla="*/ 17 h 89"/>
                  <a:gd name="T4" fmla="*/ 18 w 41"/>
                  <a:gd name="T5" fmla="*/ 2 h 89"/>
                  <a:gd name="T6" fmla="*/ 32 w 41"/>
                  <a:gd name="T7" fmla="*/ 0 h 89"/>
                  <a:gd name="T8" fmla="*/ 41 w 41"/>
                  <a:gd name="T9" fmla="*/ 12 h 89"/>
                  <a:gd name="T10" fmla="*/ 6 w 41"/>
                  <a:gd name="T11" fmla="*/ 89 h 89"/>
                  <a:gd name="T12" fmla="*/ 0 w 41"/>
                  <a:gd name="T13" fmla="*/ 74 h 89"/>
                  <a:gd name="T14" fmla="*/ 15 w 41"/>
                  <a:gd name="T15" fmla="*/ 59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89"/>
                  <a:gd name="T26" fmla="*/ 41 w 41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89">
                    <a:moveTo>
                      <a:pt x="15" y="59"/>
                    </a:moveTo>
                    <a:lnTo>
                      <a:pt x="21" y="17"/>
                    </a:lnTo>
                    <a:lnTo>
                      <a:pt x="18" y="2"/>
                    </a:lnTo>
                    <a:lnTo>
                      <a:pt x="32" y="0"/>
                    </a:lnTo>
                    <a:lnTo>
                      <a:pt x="41" y="12"/>
                    </a:lnTo>
                    <a:lnTo>
                      <a:pt x="6" y="89"/>
                    </a:lnTo>
                    <a:lnTo>
                      <a:pt x="0" y="74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5" name="Freeform 42">
                <a:extLst>
                  <a:ext uri="{FF2B5EF4-FFF2-40B4-BE49-F238E27FC236}">
                    <a16:creationId xmlns:a16="http://schemas.microsoft.com/office/drawing/2014/main" id="{BF23A7C3-9F7D-C11D-ECA2-6A4B018F1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960"/>
                <a:ext cx="80" cy="66"/>
              </a:xfrm>
              <a:custGeom>
                <a:avLst/>
                <a:gdLst>
                  <a:gd name="T0" fmla="*/ 49 w 80"/>
                  <a:gd name="T1" fmla="*/ 18 h 66"/>
                  <a:gd name="T2" fmla="*/ 8 w 80"/>
                  <a:gd name="T3" fmla="*/ 48 h 66"/>
                  <a:gd name="T4" fmla="*/ 0 w 80"/>
                  <a:gd name="T5" fmla="*/ 55 h 66"/>
                  <a:gd name="T6" fmla="*/ 3 w 80"/>
                  <a:gd name="T7" fmla="*/ 63 h 66"/>
                  <a:gd name="T8" fmla="*/ 15 w 80"/>
                  <a:gd name="T9" fmla="*/ 66 h 66"/>
                  <a:gd name="T10" fmla="*/ 80 w 80"/>
                  <a:gd name="T11" fmla="*/ 0 h 66"/>
                  <a:gd name="T12" fmla="*/ 65 w 80"/>
                  <a:gd name="T13" fmla="*/ 5 h 66"/>
                  <a:gd name="T14" fmla="*/ 49 w 80"/>
                  <a:gd name="T15" fmla="*/ 18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66"/>
                  <a:gd name="T26" fmla="*/ 80 w 80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66">
                    <a:moveTo>
                      <a:pt x="49" y="18"/>
                    </a:moveTo>
                    <a:lnTo>
                      <a:pt x="8" y="48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15" y="66"/>
                    </a:lnTo>
                    <a:lnTo>
                      <a:pt x="80" y="0"/>
                    </a:lnTo>
                    <a:lnTo>
                      <a:pt x="65" y="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6" name="Freeform 43">
                <a:extLst>
                  <a:ext uri="{FF2B5EF4-FFF2-40B4-BE49-F238E27FC236}">
                    <a16:creationId xmlns:a16="http://schemas.microsoft.com/office/drawing/2014/main" id="{BDA8EAD2-CACA-A07A-0727-5BAAB0847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989"/>
                <a:ext cx="81" cy="75"/>
              </a:xfrm>
              <a:custGeom>
                <a:avLst/>
                <a:gdLst>
                  <a:gd name="T0" fmla="*/ 52 w 81"/>
                  <a:gd name="T1" fmla="*/ 24 h 75"/>
                  <a:gd name="T2" fmla="*/ 7 w 81"/>
                  <a:gd name="T3" fmla="*/ 63 h 75"/>
                  <a:gd name="T4" fmla="*/ 0 w 81"/>
                  <a:gd name="T5" fmla="*/ 70 h 75"/>
                  <a:gd name="T6" fmla="*/ 7 w 81"/>
                  <a:gd name="T7" fmla="*/ 75 h 75"/>
                  <a:gd name="T8" fmla="*/ 22 w 81"/>
                  <a:gd name="T9" fmla="*/ 75 h 75"/>
                  <a:gd name="T10" fmla="*/ 81 w 81"/>
                  <a:gd name="T11" fmla="*/ 0 h 75"/>
                  <a:gd name="T12" fmla="*/ 66 w 81"/>
                  <a:gd name="T13" fmla="*/ 7 h 75"/>
                  <a:gd name="T14" fmla="*/ 52 w 81"/>
                  <a:gd name="T15" fmla="*/ 24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75"/>
                  <a:gd name="T26" fmla="*/ 81 w 8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75">
                    <a:moveTo>
                      <a:pt x="52" y="24"/>
                    </a:moveTo>
                    <a:lnTo>
                      <a:pt x="7" y="63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22" y="75"/>
                    </a:lnTo>
                    <a:lnTo>
                      <a:pt x="81" y="0"/>
                    </a:lnTo>
                    <a:lnTo>
                      <a:pt x="66" y="7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7" name="Freeform 44">
                <a:extLst>
                  <a:ext uri="{FF2B5EF4-FFF2-40B4-BE49-F238E27FC236}">
                    <a16:creationId xmlns:a16="http://schemas.microsoft.com/office/drawing/2014/main" id="{0E655D7A-DF95-2AC4-6114-34BE5BBA5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2366"/>
                <a:ext cx="325" cy="574"/>
              </a:xfrm>
              <a:custGeom>
                <a:avLst/>
                <a:gdLst>
                  <a:gd name="T0" fmla="*/ 24 w 325"/>
                  <a:gd name="T1" fmla="*/ 219 h 574"/>
                  <a:gd name="T2" fmla="*/ 57 w 325"/>
                  <a:gd name="T3" fmla="*/ 131 h 574"/>
                  <a:gd name="T4" fmla="*/ 118 w 325"/>
                  <a:gd name="T5" fmla="*/ 61 h 574"/>
                  <a:gd name="T6" fmla="*/ 179 w 325"/>
                  <a:gd name="T7" fmla="*/ 14 h 574"/>
                  <a:gd name="T8" fmla="*/ 231 w 325"/>
                  <a:gd name="T9" fmla="*/ 0 h 574"/>
                  <a:gd name="T10" fmla="*/ 283 w 325"/>
                  <a:gd name="T11" fmla="*/ 0 h 574"/>
                  <a:gd name="T12" fmla="*/ 311 w 325"/>
                  <a:gd name="T13" fmla="*/ 23 h 574"/>
                  <a:gd name="T14" fmla="*/ 325 w 325"/>
                  <a:gd name="T15" fmla="*/ 61 h 574"/>
                  <a:gd name="T16" fmla="*/ 320 w 325"/>
                  <a:gd name="T17" fmla="*/ 126 h 574"/>
                  <a:gd name="T18" fmla="*/ 278 w 325"/>
                  <a:gd name="T19" fmla="*/ 187 h 574"/>
                  <a:gd name="T20" fmla="*/ 250 w 325"/>
                  <a:gd name="T21" fmla="*/ 219 h 574"/>
                  <a:gd name="T22" fmla="*/ 221 w 325"/>
                  <a:gd name="T23" fmla="*/ 266 h 574"/>
                  <a:gd name="T24" fmla="*/ 217 w 325"/>
                  <a:gd name="T25" fmla="*/ 322 h 574"/>
                  <a:gd name="T26" fmla="*/ 236 w 325"/>
                  <a:gd name="T27" fmla="*/ 387 h 574"/>
                  <a:gd name="T28" fmla="*/ 245 w 325"/>
                  <a:gd name="T29" fmla="*/ 481 h 574"/>
                  <a:gd name="T30" fmla="*/ 226 w 325"/>
                  <a:gd name="T31" fmla="*/ 541 h 574"/>
                  <a:gd name="T32" fmla="*/ 174 w 325"/>
                  <a:gd name="T33" fmla="*/ 574 h 574"/>
                  <a:gd name="T34" fmla="*/ 113 w 325"/>
                  <a:gd name="T35" fmla="*/ 574 h 574"/>
                  <a:gd name="T36" fmla="*/ 57 w 325"/>
                  <a:gd name="T37" fmla="*/ 555 h 574"/>
                  <a:gd name="T38" fmla="*/ 24 w 325"/>
                  <a:gd name="T39" fmla="*/ 499 h 574"/>
                  <a:gd name="T40" fmla="*/ 0 w 325"/>
                  <a:gd name="T41" fmla="*/ 415 h 574"/>
                  <a:gd name="T42" fmla="*/ 0 w 325"/>
                  <a:gd name="T43" fmla="*/ 313 h 574"/>
                  <a:gd name="T44" fmla="*/ 9 w 325"/>
                  <a:gd name="T45" fmla="*/ 252 h 574"/>
                  <a:gd name="T46" fmla="*/ 33 w 325"/>
                  <a:gd name="T47" fmla="*/ 187 h 574"/>
                  <a:gd name="T48" fmla="*/ 52 w 325"/>
                  <a:gd name="T49" fmla="*/ 140 h 574"/>
                  <a:gd name="T50" fmla="*/ 24 w 325"/>
                  <a:gd name="T51" fmla="*/ 219 h 5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574"/>
                  <a:gd name="T80" fmla="*/ 325 w 325"/>
                  <a:gd name="T81" fmla="*/ 574 h 5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574">
                    <a:moveTo>
                      <a:pt x="24" y="219"/>
                    </a:moveTo>
                    <a:lnTo>
                      <a:pt x="57" y="131"/>
                    </a:lnTo>
                    <a:lnTo>
                      <a:pt x="118" y="61"/>
                    </a:lnTo>
                    <a:lnTo>
                      <a:pt x="179" y="14"/>
                    </a:lnTo>
                    <a:lnTo>
                      <a:pt x="231" y="0"/>
                    </a:lnTo>
                    <a:lnTo>
                      <a:pt x="283" y="0"/>
                    </a:lnTo>
                    <a:lnTo>
                      <a:pt x="311" y="23"/>
                    </a:lnTo>
                    <a:lnTo>
                      <a:pt x="325" y="61"/>
                    </a:lnTo>
                    <a:lnTo>
                      <a:pt x="320" y="126"/>
                    </a:lnTo>
                    <a:lnTo>
                      <a:pt x="278" y="187"/>
                    </a:lnTo>
                    <a:lnTo>
                      <a:pt x="250" y="219"/>
                    </a:lnTo>
                    <a:lnTo>
                      <a:pt x="221" y="266"/>
                    </a:lnTo>
                    <a:lnTo>
                      <a:pt x="217" y="322"/>
                    </a:lnTo>
                    <a:lnTo>
                      <a:pt x="236" y="387"/>
                    </a:lnTo>
                    <a:lnTo>
                      <a:pt x="245" y="481"/>
                    </a:lnTo>
                    <a:lnTo>
                      <a:pt x="226" y="541"/>
                    </a:lnTo>
                    <a:lnTo>
                      <a:pt x="174" y="574"/>
                    </a:lnTo>
                    <a:lnTo>
                      <a:pt x="113" y="574"/>
                    </a:lnTo>
                    <a:lnTo>
                      <a:pt x="57" y="555"/>
                    </a:lnTo>
                    <a:lnTo>
                      <a:pt x="24" y="499"/>
                    </a:lnTo>
                    <a:lnTo>
                      <a:pt x="0" y="415"/>
                    </a:lnTo>
                    <a:lnTo>
                      <a:pt x="0" y="313"/>
                    </a:lnTo>
                    <a:lnTo>
                      <a:pt x="9" y="252"/>
                    </a:lnTo>
                    <a:lnTo>
                      <a:pt x="33" y="187"/>
                    </a:lnTo>
                    <a:lnTo>
                      <a:pt x="52" y="140"/>
                    </a:lnTo>
                    <a:lnTo>
                      <a:pt x="24" y="21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8" name="Freeform 45">
                <a:extLst>
                  <a:ext uri="{FF2B5EF4-FFF2-40B4-BE49-F238E27FC236}">
                    <a16:creationId xmlns:a16="http://schemas.microsoft.com/office/drawing/2014/main" id="{682D3B05-4233-70AC-49CE-4659F50C0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861"/>
                <a:ext cx="366" cy="678"/>
              </a:xfrm>
              <a:custGeom>
                <a:avLst/>
                <a:gdLst>
                  <a:gd name="T0" fmla="*/ 156 w 366"/>
                  <a:gd name="T1" fmla="*/ 9 h 678"/>
                  <a:gd name="T2" fmla="*/ 184 w 366"/>
                  <a:gd name="T3" fmla="*/ 0 h 678"/>
                  <a:gd name="T4" fmla="*/ 234 w 366"/>
                  <a:gd name="T5" fmla="*/ 23 h 678"/>
                  <a:gd name="T6" fmla="*/ 307 w 366"/>
                  <a:gd name="T7" fmla="*/ 128 h 678"/>
                  <a:gd name="T8" fmla="*/ 361 w 366"/>
                  <a:gd name="T9" fmla="*/ 218 h 678"/>
                  <a:gd name="T10" fmla="*/ 366 w 366"/>
                  <a:gd name="T11" fmla="*/ 267 h 678"/>
                  <a:gd name="T12" fmla="*/ 335 w 366"/>
                  <a:gd name="T13" fmla="*/ 327 h 678"/>
                  <a:gd name="T14" fmla="*/ 269 w 366"/>
                  <a:gd name="T15" fmla="*/ 381 h 678"/>
                  <a:gd name="T16" fmla="*/ 165 w 366"/>
                  <a:gd name="T17" fmla="*/ 439 h 678"/>
                  <a:gd name="T18" fmla="*/ 92 w 366"/>
                  <a:gd name="T19" fmla="*/ 485 h 678"/>
                  <a:gd name="T20" fmla="*/ 73 w 366"/>
                  <a:gd name="T21" fmla="*/ 515 h 678"/>
                  <a:gd name="T22" fmla="*/ 97 w 366"/>
                  <a:gd name="T23" fmla="*/ 527 h 678"/>
                  <a:gd name="T24" fmla="*/ 172 w 366"/>
                  <a:gd name="T25" fmla="*/ 571 h 678"/>
                  <a:gd name="T26" fmla="*/ 217 w 366"/>
                  <a:gd name="T27" fmla="*/ 641 h 678"/>
                  <a:gd name="T28" fmla="*/ 208 w 366"/>
                  <a:gd name="T29" fmla="*/ 657 h 678"/>
                  <a:gd name="T30" fmla="*/ 172 w 366"/>
                  <a:gd name="T31" fmla="*/ 678 h 678"/>
                  <a:gd name="T32" fmla="*/ 130 w 366"/>
                  <a:gd name="T33" fmla="*/ 678 h 678"/>
                  <a:gd name="T34" fmla="*/ 125 w 366"/>
                  <a:gd name="T35" fmla="*/ 618 h 678"/>
                  <a:gd name="T36" fmla="*/ 94 w 366"/>
                  <a:gd name="T37" fmla="*/ 583 h 678"/>
                  <a:gd name="T38" fmla="*/ 40 w 366"/>
                  <a:gd name="T39" fmla="*/ 546 h 678"/>
                  <a:gd name="T40" fmla="*/ 0 w 366"/>
                  <a:gd name="T41" fmla="*/ 539 h 678"/>
                  <a:gd name="T42" fmla="*/ 2 w 366"/>
                  <a:gd name="T43" fmla="*/ 506 h 678"/>
                  <a:gd name="T44" fmla="*/ 38 w 366"/>
                  <a:gd name="T45" fmla="*/ 478 h 678"/>
                  <a:gd name="T46" fmla="*/ 128 w 366"/>
                  <a:gd name="T47" fmla="*/ 423 h 678"/>
                  <a:gd name="T48" fmla="*/ 231 w 366"/>
                  <a:gd name="T49" fmla="*/ 367 h 678"/>
                  <a:gd name="T50" fmla="*/ 293 w 366"/>
                  <a:gd name="T51" fmla="*/ 302 h 678"/>
                  <a:gd name="T52" fmla="*/ 312 w 366"/>
                  <a:gd name="T53" fmla="*/ 267 h 678"/>
                  <a:gd name="T54" fmla="*/ 312 w 366"/>
                  <a:gd name="T55" fmla="*/ 235 h 678"/>
                  <a:gd name="T56" fmla="*/ 286 w 366"/>
                  <a:gd name="T57" fmla="*/ 174 h 678"/>
                  <a:gd name="T58" fmla="*/ 191 w 366"/>
                  <a:gd name="T59" fmla="*/ 93 h 678"/>
                  <a:gd name="T60" fmla="*/ 132 w 366"/>
                  <a:gd name="T61" fmla="*/ 53 h 678"/>
                  <a:gd name="T62" fmla="*/ 156 w 366"/>
                  <a:gd name="T63" fmla="*/ 9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678"/>
                  <a:gd name="T98" fmla="*/ 366 w 366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678">
                    <a:moveTo>
                      <a:pt x="156" y="9"/>
                    </a:moveTo>
                    <a:lnTo>
                      <a:pt x="184" y="0"/>
                    </a:lnTo>
                    <a:lnTo>
                      <a:pt x="234" y="23"/>
                    </a:lnTo>
                    <a:lnTo>
                      <a:pt x="307" y="128"/>
                    </a:lnTo>
                    <a:lnTo>
                      <a:pt x="361" y="218"/>
                    </a:lnTo>
                    <a:lnTo>
                      <a:pt x="366" y="267"/>
                    </a:lnTo>
                    <a:lnTo>
                      <a:pt x="335" y="327"/>
                    </a:lnTo>
                    <a:lnTo>
                      <a:pt x="269" y="381"/>
                    </a:lnTo>
                    <a:lnTo>
                      <a:pt x="165" y="439"/>
                    </a:lnTo>
                    <a:lnTo>
                      <a:pt x="92" y="485"/>
                    </a:lnTo>
                    <a:lnTo>
                      <a:pt x="73" y="515"/>
                    </a:lnTo>
                    <a:lnTo>
                      <a:pt x="97" y="527"/>
                    </a:lnTo>
                    <a:lnTo>
                      <a:pt x="172" y="571"/>
                    </a:lnTo>
                    <a:lnTo>
                      <a:pt x="217" y="641"/>
                    </a:lnTo>
                    <a:lnTo>
                      <a:pt x="208" y="657"/>
                    </a:lnTo>
                    <a:lnTo>
                      <a:pt x="172" y="678"/>
                    </a:lnTo>
                    <a:lnTo>
                      <a:pt x="130" y="678"/>
                    </a:lnTo>
                    <a:lnTo>
                      <a:pt x="125" y="618"/>
                    </a:lnTo>
                    <a:lnTo>
                      <a:pt x="94" y="583"/>
                    </a:lnTo>
                    <a:lnTo>
                      <a:pt x="40" y="546"/>
                    </a:lnTo>
                    <a:lnTo>
                      <a:pt x="0" y="539"/>
                    </a:lnTo>
                    <a:lnTo>
                      <a:pt x="2" y="506"/>
                    </a:lnTo>
                    <a:lnTo>
                      <a:pt x="38" y="478"/>
                    </a:lnTo>
                    <a:lnTo>
                      <a:pt x="128" y="423"/>
                    </a:lnTo>
                    <a:lnTo>
                      <a:pt x="231" y="367"/>
                    </a:lnTo>
                    <a:lnTo>
                      <a:pt x="293" y="302"/>
                    </a:lnTo>
                    <a:lnTo>
                      <a:pt x="312" y="267"/>
                    </a:lnTo>
                    <a:lnTo>
                      <a:pt x="312" y="235"/>
                    </a:lnTo>
                    <a:lnTo>
                      <a:pt x="286" y="174"/>
                    </a:lnTo>
                    <a:lnTo>
                      <a:pt x="191" y="93"/>
                    </a:lnTo>
                    <a:lnTo>
                      <a:pt x="132" y="53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9" name="Freeform 46">
                <a:extLst>
                  <a:ext uri="{FF2B5EF4-FFF2-40B4-BE49-F238E27FC236}">
                    <a16:creationId xmlns:a16="http://schemas.microsoft.com/office/drawing/2014/main" id="{D4DEC683-0AA9-C404-5261-D51C4EAA5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" y="2761"/>
                <a:ext cx="694" cy="361"/>
              </a:xfrm>
              <a:custGeom>
                <a:avLst/>
                <a:gdLst>
                  <a:gd name="T0" fmla="*/ 508 w 694"/>
                  <a:gd name="T1" fmla="*/ 23 h 361"/>
                  <a:gd name="T2" fmla="*/ 601 w 694"/>
                  <a:gd name="T3" fmla="*/ 0 h 361"/>
                  <a:gd name="T4" fmla="*/ 694 w 694"/>
                  <a:gd name="T5" fmla="*/ 28 h 361"/>
                  <a:gd name="T6" fmla="*/ 694 w 694"/>
                  <a:gd name="T7" fmla="*/ 70 h 361"/>
                  <a:gd name="T8" fmla="*/ 657 w 694"/>
                  <a:gd name="T9" fmla="*/ 98 h 361"/>
                  <a:gd name="T10" fmla="*/ 582 w 694"/>
                  <a:gd name="T11" fmla="*/ 98 h 361"/>
                  <a:gd name="T12" fmla="*/ 461 w 694"/>
                  <a:gd name="T13" fmla="*/ 94 h 361"/>
                  <a:gd name="T14" fmla="*/ 391 w 694"/>
                  <a:gd name="T15" fmla="*/ 94 h 361"/>
                  <a:gd name="T16" fmla="*/ 377 w 694"/>
                  <a:gd name="T17" fmla="*/ 113 h 361"/>
                  <a:gd name="T18" fmla="*/ 363 w 694"/>
                  <a:gd name="T19" fmla="*/ 216 h 361"/>
                  <a:gd name="T20" fmla="*/ 303 w 694"/>
                  <a:gd name="T21" fmla="*/ 309 h 361"/>
                  <a:gd name="T22" fmla="*/ 200 w 694"/>
                  <a:gd name="T23" fmla="*/ 347 h 361"/>
                  <a:gd name="T24" fmla="*/ 172 w 694"/>
                  <a:gd name="T25" fmla="*/ 361 h 361"/>
                  <a:gd name="T26" fmla="*/ 135 w 694"/>
                  <a:gd name="T27" fmla="*/ 352 h 361"/>
                  <a:gd name="T28" fmla="*/ 84 w 694"/>
                  <a:gd name="T29" fmla="*/ 272 h 361"/>
                  <a:gd name="T30" fmla="*/ 5 w 694"/>
                  <a:gd name="T31" fmla="*/ 225 h 361"/>
                  <a:gd name="T32" fmla="*/ 0 w 694"/>
                  <a:gd name="T33" fmla="*/ 206 h 361"/>
                  <a:gd name="T34" fmla="*/ 56 w 694"/>
                  <a:gd name="T35" fmla="*/ 155 h 361"/>
                  <a:gd name="T36" fmla="*/ 98 w 694"/>
                  <a:gd name="T37" fmla="*/ 183 h 361"/>
                  <a:gd name="T38" fmla="*/ 140 w 694"/>
                  <a:gd name="T39" fmla="*/ 272 h 361"/>
                  <a:gd name="T40" fmla="*/ 158 w 694"/>
                  <a:gd name="T41" fmla="*/ 328 h 361"/>
                  <a:gd name="T42" fmla="*/ 247 w 694"/>
                  <a:gd name="T43" fmla="*/ 291 h 361"/>
                  <a:gd name="T44" fmla="*/ 303 w 694"/>
                  <a:gd name="T45" fmla="*/ 230 h 361"/>
                  <a:gd name="T46" fmla="*/ 326 w 694"/>
                  <a:gd name="T47" fmla="*/ 155 h 361"/>
                  <a:gd name="T48" fmla="*/ 349 w 694"/>
                  <a:gd name="T49" fmla="*/ 42 h 361"/>
                  <a:gd name="T50" fmla="*/ 396 w 694"/>
                  <a:gd name="T51" fmla="*/ 33 h 361"/>
                  <a:gd name="T52" fmla="*/ 508 w 694"/>
                  <a:gd name="T53" fmla="*/ 23 h 3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4"/>
                  <a:gd name="T82" fmla="*/ 0 h 361"/>
                  <a:gd name="T83" fmla="*/ 694 w 694"/>
                  <a:gd name="T84" fmla="*/ 361 h 3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4" h="361">
                    <a:moveTo>
                      <a:pt x="508" y="23"/>
                    </a:moveTo>
                    <a:lnTo>
                      <a:pt x="601" y="0"/>
                    </a:lnTo>
                    <a:lnTo>
                      <a:pt x="694" y="28"/>
                    </a:lnTo>
                    <a:lnTo>
                      <a:pt x="694" y="70"/>
                    </a:lnTo>
                    <a:lnTo>
                      <a:pt x="657" y="98"/>
                    </a:lnTo>
                    <a:lnTo>
                      <a:pt x="582" y="98"/>
                    </a:lnTo>
                    <a:lnTo>
                      <a:pt x="461" y="94"/>
                    </a:lnTo>
                    <a:lnTo>
                      <a:pt x="391" y="94"/>
                    </a:lnTo>
                    <a:lnTo>
                      <a:pt x="377" y="113"/>
                    </a:lnTo>
                    <a:lnTo>
                      <a:pt x="363" y="216"/>
                    </a:lnTo>
                    <a:lnTo>
                      <a:pt x="303" y="309"/>
                    </a:lnTo>
                    <a:lnTo>
                      <a:pt x="200" y="347"/>
                    </a:lnTo>
                    <a:lnTo>
                      <a:pt x="172" y="361"/>
                    </a:lnTo>
                    <a:lnTo>
                      <a:pt x="135" y="352"/>
                    </a:lnTo>
                    <a:lnTo>
                      <a:pt x="84" y="272"/>
                    </a:lnTo>
                    <a:lnTo>
                      <a:pt x="5" y="225"/>
                    </a:lnTo>
                    <a:lnTo>
                      <a:pt x="0" y="206"/>
                    </a:lnTo>
                    <a:lnTo>
                      <a:pt x="56" y="155"/>
                    </a:lnTo>
                    <a:lnTo>
                      <a:pt x="98" y="183"/>
                    </a:lnTo>
                    <a:lnTo>
                      <a:pt x="140" y="272"/>
                    </a:lnTo>
                    <a:lnTo>
                      <a:pt x="158" y="328"/>
                    </a:lnTo>
                    <a:lnTo>
                      <a:pt x="247" y="291"/>
                    </a:lnTo>
                    <a:lnTo>
                      <a:pt x="303" y="230"/>
                    </a:lnTo>
                    <a:lnTo>
                      <a:pt x="326" y="155"/>
                    </a:lnTo>
                    <a:lnTo>
                      <a:pt x="349" y="42"/>
                    </a:lnTo>
                    <a:lnTo>
                      <a:pt x="396" y="33"/>
                    </a:lnTo>
                    <a:lnTo>
                      <a:pt x="508" y="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sp>
          <p:nvSpPr>
            <p:cNvPr id="20" name="AutoShape 35">
              <a:extLst>
                <a:ext uri="{FF2B5EF4-FFF2-40B4-BE49-F238E27FC236}">
                  <a16:creationId xmlns:a16="http://schemas.microsoft.com/office/drawing/2014/main" id="{A0931B4B-9B93-906D-F5AE-2A7E7FDD4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57200"/>
              <a:ext cx="2878173" cy="1005067"/>
            </a:xfrm>
            <a:prstGeom prst="wedgeRoundRectCallout">
              <a:avLst>
                <a:gd name="adj1" fmla="val 55822"/>
                <a:gd name="adj2" fmla="val 25805"/>
                <a:gd name="adj3" fmla="val 16667"/>
              </a:avLst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2400" dirty="0" err="1"/>
                <a:t>Aaaaah</a:t>
              </a:r>
              <a:br>
                <a:rPr lang="en-US" altLang="en-US" sz="2400" dirty="0"/>
              </a:br>
              <a:r>
                <a:rPr lang="en-US" altLang="en-US" sz="2400" dirty="0"/>
                <a:t>So many slides.</a:t>
              </a:r>
              <a:endParaRPr lang="en-CA" altLang="en-US" sz="2400" i="0" dirty="0"/>
            </a:p>
          </p:txBody>
        </p:sp>
      </p:grpSp>
      <p:pic>
        <p:nvPicPr>
          <p:cNvPr id="22" name="Picture 5" descr="j0116172">
            <a:extLst>
              <a:ext uri="{FF2B5EF4-FFF2-40B4-BE49-F238E27FC236}">
                <a16:creationId xmlns:a16="http://schemas.microsoft.com/office/drawing/2014/main" id="{E4648261-D64F-27F4-4782-21962B6A2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4067155"/>
            <a:ext cx="960000" cy="130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5F4A305F-2B4E-C8A3-FEFE-A3B368BE9BC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Review</a:t>
            </a:r>
          </a:p>
        </p:txBody>
      </p:sp>
      <p:sp>
        <p:nvSpPr>
          <p:cNvPr id="36" name="AutoShape 35">
            <a:extLst>
              <a:ext uri="{FF2B5EF4-FFF2-40B4-BE49-F238E27FC236}">
                <a16:creationId xmlns:a16="http://schemas.microsoft.com/office/drawing/2014/main" id="{B4FE3B50-0EEC-F3F0-2D37-5C6EE30CB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640" y="2878664"/>
            <a:ext cx="4190997" cy="1719110"/>
          </a:xfrm>
          <a:prstGeom prst="wedgeRoundRectCallout">
            <a:avLst>
              <a:gd name="adj1" fmla="val 53688"/>
              <a:gd name="adj2" fmla="val 12362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Don’t panic.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Deeply understand everything in this review and you will be fine for the midterm.</a:t>
            </a:r>
          </a:p>
        </p:txBody>
      </p:sp>
    </p:spTree>
    <p:extLst>
      <p:ext uri="{BB962C8B-B14F-4D97-AF65-F5344CB8AC3E}">
        <p14:creationId xmlns:p14="http://schemas.microsoft.com/office/powerpoint/2010/main" val="200697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896AA-88F1-777A-C698-BBFA6773B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25B4C0-CFBF-9EBE-BDB6-B79B5CDE6DE9}"/>
              </a:ext>
            </a:extLst>
          </p:cNvPr>
          <p:cNvSpPr/>
          <p:nvPr/>
        </p:nvSpPr>
        <p:spPr>
          <a:xfrm>
            <a:off x="2057400" y="-22086"/>
            <a:ext cx="5339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Brute Force Purple Table</a:t>
            </a: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218" name="Text Box 9">
            <a:extLst>
              <a:ext uri="{FF2B5EF4-FFF2-40B4-BE49-F238E27FC236}">
                <a16:creationId xmlns:a16="http://schemas.microsoft.com/office/drawing/2014/main" id="{0261E034-E6B6-679E-D5E1-4659913F8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>
              <a:latin typeface="Monotype Corsiva" pitchFamily="66" charset="0"/>
            </a:endParaRPr>
          </a:p>
        </p:txBody>
      </p:sp>
      <p:sp>
        <p:nvSpPr>
          <p:cNvPr id="8" name="AutoShape 35">
            <a:extLst>
              <a:ext uri="{FF2B5EF4-FFF2-40B4-BE49-F238E27FC236}">
                <a16:creationId xmlns:a16="http://schemas.microsoft.com/office/drawing/2014/main" id="{2552F9E7-C02A-24FD-89C3-4B0B6E267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851" y="895619"/>
            <a:ext cx="3465149" cy="1423720"/>
          </a:xfrm>
          <a:prstGeom prst="wedgeRoundRectCallout">
            <a:avLst>
              <a:gd name="adj1" fmla="val -54447"/>
              <a:gd name="adj2" fmla="val -30033"/>
              <a:gd name="adj3" fmla="val 16667"/>
            </a:avLst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Finding: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/>
              <a:t>It may be hard to find </a:t>
            </a:r>
            <a:br>
              <a:rPr lang="en-US" altLang="en-US" sz="2400" dirty="0"/>
            </a:br>
            <a:r>
              <a:rPr lang="en-US" altLang="en-US" sz="2400" dirty="0"/>
              <a:t>a proof for a formula.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7033AC-6BA5-65C2-9683-9558B82B5EAB}"/>
              </a:ext>
            </a:extLst>
          </p:cNvPr>
          <p:cNvGrpSpPr/>
          <p:nvPr/>
        </p:nvGrpSpPr>
        <p:grpSpPr>
          <a:xfrm>
            <a:off x="457200" y="3429000"/>
            <a:ext cx="152400" cy="2057400"/>
            <a:chOff x="412750" y="3429000"/>
            <a:chExt cx="152400" cy="2057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30B99E6-28DD-D342-9AEB-1EEE33494554}"/>
                </a:ext>
              </a:extLst>
            </p:cNvPr>
            <p:cNvSpPr/>
            <p:nvPr/>
          </p:nvSpPr>
          <p:spPr>
            <a:xfrm>
              <a:off x="412750" y="3429000"/>
              <a:ext cx="152400" cy="152400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B15B902-6890-1913-81F9-C9725883917B}"/>
                </a:ext>
              </a:extLst>
            </p:cNvPr>
            <p:cNvSpPr/>
            <p:nvPr/>
          </p:nvSpPr>
          <p:spPr>
            <a:xfrm>
              <a:off x="412750" y="3810000"/>
              <a:ext cx="152400" cy="152400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1000931-C63F-D4E5-1717-EC14F7BDAE59}"/>
                </a:ext>
              </a:extLst>
            </p:cNvPr>
            <p:cNvSpPr/>
            <p:nvPr/>
          </p:nvSpPr>
          <p:spPr>
            <a:xfrm>
              <a:off x="412750" y="4191000"/>
              <a:ext cx="152400" cy="152400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76F2A2E-05C9-39EC-91D8-892A53FF79FA}"/>
                </a:ext>
              </a:extLst>
            </p:cNvPr>
            <p:cNvSpPr/>
            <p:nvPr/>
          </p:nvSpPr>
          <p:spPr>
            <a:xfrm>
              <a:off x="412750" y="4572000"/>
              <a:ext cx="152400" cy="152400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87B5DF-AB4E-4ECF-7849-6DC416C9246E}"/>
                </a:ext>
              </a:extLst>
            </p:cNvPr>
            <p:cNvSpPr/>
            <p:nvPr/>
          </p:nvSpPr>
          <p:spPr>
            <a:xfrm>
              <a:off x="412750" y="4953000"/>
              <a:ext cx="152400" cy="152400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1F178C9-7112-8967-60EE-1B53EB0403E2}"/>
                </a:ext>
              </a:extLst>
            </p:cNvPr>
            <p:cNvSpPr/>
            <p:nvPr/>
          </p:nvSpPr>
          <p:spPr>
            <a:xfrm>
              <a:off x="412750" y="5334000"/>
              <a:ext cx="152400" cy="152400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</p:grpSp>
      <p:sp>
        <p:nvSpPr>
          <p:cNvPr id="16" name="AutoShape 35">
            <a:extLst>
              <a:ext uri="{FF2B5EF4-FFF2-40B4-BE49-F238E27FC236}">
                <a16:creationId xmlns:a16="http://schemas.microsoft.com/office/drawing/2014/main" id="{5855684D-0AE6-CD6B-CD06-944DD8CCD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3989614"/>
            <a:ext cx="4798217" cy="2868386"/>
          </a:xfrm>
          <a:prstGeom prst="wedgeRoundRectCallout">
            <a:avLst>
              <a:gd name="adj1" fmla="val -54447"/>
              <a:gd name="adj2" fmla="val -30033"/>
              <a:gd name="adj3" fmla="val 16667"/>
            </a:avLst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What do you want to prove?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/>
              <a:t>Which rules will produce it?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/>
              <a:t>What formulas are </a:t>
            </a:r>
            <a:br>
              <a:rPr lang="en-US" altLang="en-US" sz="2400" dirty="0"/>
            </a:br>
            <a:r>
              <a:rPr lang="en-US" altLang="en-US" sz="2400" dirty="0"/>
              <a:t>needed for this?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/>
              <a:t>Use the right column of our rules</a:t>
            </a:r>
            <a:br>
              <a:rPr lang="en-US" altLang="en-US" sz="2400" dirty="0"/>
            </a:br>
            <a:r>
              <a:rPr lang="en-US" altLang="en-US" sz="2400" dirty="0"/>
              <a:t>i.e. rules that tell you how to prove statements that you want.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US" altLang="en-US" sz="2400" dirty="0"/>
          </a:p>
        </p:txBody>
      </p:sp>
      <p:sp>
        <p:nvSpPr>
          <p:cNvPr id="17" name="AutoShape 35">
            <a:extLst>
              <a:ext uri="{FF2B5EF4-FFF2-40B4-BE49-F238E27FC236}">
                <a16:creationId xmlns:a16="http://schemas.microsoft.com/office/drawing/2014/main" id="{9FB21838-8E54-01D4-1A7A-4E77F802E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939" y="2514600"/>
            <a:ext cx="2963862" cy="468615"/>
          </a:xfrm>
          <a:prstGeom prst="wedgeRoundRectCallout">
            <a:avLst>
              <a:gd name="adj1" fmla="val -54447"/>
              <a:gd name="adj2" fmla="val -30033"/>
              <a:gd name="adj3" fmla="val 16667"/>
            </a:avLst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Try using brute force.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655E485-6344-D6B9-705E-4345D9A1B52D}"/>
              </a:ext>
            </a:extLst>
          </p:cNvPr>
          <p:cNvSpPr/>
          <p:nvPr/>
        </p:nvSpPr>
        <p:spPr>
          <a:xfrm>
            <a:off x="8229600" y="3906744"/>
            <a:ext cx="152400" cy="152400"/>
          </a:xfrm>
          <a:prstGeom prst="ellipse">
            <a:avLst/>
          </a:prstGeom>
          <a:solidFill>
            <a:srgbClr val="66FF66"/>
          </a:solidFill>
          <a:ln w="3175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 i="0" dirty="0"/>
          </a:p>
        </p:txBody>
      </p:sp>
      <p:grpSp>
        <p:nvGrpSpPr>
          <p:cNvPr id="9229" name="Group 9228">
            <a:extLst>
              <a:ext uri="{FF2B5EF4-FFF2-40B4-BE49-F238E27FC236}">
                <a16:creationId xmlns:a16="http://schemas.microsoft.com/office/drawing/2014/main" id="{2D6ED62B-A018-FF8E-AD9C-456A0CB6B2F8}"/>
              </a:ext>
            </a:extLst>
          </p:cNvPr>
          <p:cNvGrpSpPr/>
          <p:nvPr/>
        </p:nvGrpSpPr>
        <p:grpSpPr>
          <a:xfrm>
            <a:off x="533400" y="3868644"/>
            <a:ext cx="762000" cy="398556"/>
            <a:chOff x="533400" y="3868644"/>
            <a:chExt cx="762000" cy="39855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962FC81-B963-94D9-6A0A-F9E86C64075F}"/>
                </a:ext>
              </a:extLst>
            </p:cNvPr>
            <p:cNvSpPr/>
            <p:nvPr/>
          </p:nvSpPr>
          <p:spPr>
            <a:xfrm>
              <a:off x="1143000" y="4000500"/>
              <a:ext cx="152400" cy="152400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C224F83-7203-8193-DFA7-0E928653DF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844" y="3868644"/>
              <a:ext cx="583156" cy="190500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2E1C7BE-7DF6-417F-8675-FE7C3AEFDF0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3400" y="4117788"/>
              <a:ext cx="609600" cy="149412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972E060-F476-44DA-750C-9BBFC9866652}"/>
              </a:ext>
            </a:extLst>
          </p:cNvPr>
          <p:cNvGrpSpPr/>
          <p:nvPr/>
        </p:nvGrpSpPr>
        <p:grpSpPr>
          <a:xfrm>
            <a:off x="479518" y="3451318"/>
            <a:ext cx="777782" cy="1214438"/>
            <a:chOff x="517618" y="3052762"/>
            <a:chExt cx="777782" cy="121443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9B91B38-E2EB-74FF-557A-2AD9A6F94F63}"/>
                </a:ext>
              </a:extLst>
            </p:cNvPr>
            <p:cNvSpPr/>
            <p:nvPr/>
          </p:nvSpPr>
          <p:spPr>
            <a:xfrm>
              <a:off x="1143000" y="4000500"/>
              <a:ext cx="152400" cy="152400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BB4F258-C3F0-42B3-D9A1-42DDF0C5E187}"/>
                </a:ext>
              </a:extLst>
            </p:cNvPr>
            <p:cNvCxnSpPr>
              <a:cxnSpLocks/>
              <a:stCxn id="3" idx="1"/>
            </p:cNvCxnSpPr>
            <p:nvPr/>
          </p:nvCxnSpPr>
          <p:spPr bwMode="auto">
            <a:xfrm>
              <a:off x="517618" y="3052762"/>
              <a:ext cx="625382" cy="1006382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CC08EBE-B2FE-8DAE-7547-47FE258FD3A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3400" y="4117788"/>
              <a:ext cx="609600" cy="149412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F6F28D0-A000-B608-48F4-8A91AAEA1628}"/>
              </a:ext>
            </a:extLst>
          </p:cNvPr>
          <p:cNvGrpSpPr/>
          <p:nvPr/>
        </p:nvGrpSpPr>
        <p:grpSpPr>
          <a:xfrm>
            <a:off x="587282" y="4529138"/>
            <a:ext cx="1104900" cy="827180"/>
            <a:chOff x="190500" y="3848100"/>
            <a:chExt cx="1104900" cy="82718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18093C6-E883-60C4-67A1-338117D1C6E6}"/>
                </a:ext>
              </a:extLst>
            </p:cNvPr>
            <p:cNvSpPr/>
            <p:nvPr/>
          </p:nvSpPr>
          <p:spPr>
            <a:xfrm>
              <a:off x="1143000" y="4000500"/>
              <a:ext cx="152400" cy="152400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8CF04E7-4700-0F34-38C9-69F6D877A5C4}"/>
                </a:ext>
              </a:extLst>
            </p:cNvPr>
            <p:cNvCxnSpPr>
              <a:cxnSpLocks/>
              <a:stCxn id="49" idx="5"/>
            </p:cNvCxnSpPr>
            <p:nvPr/>
          </p:nvCxnSpPr>
          <p:spPr bwMode="auto">
            <a:xfrm>
              <a:off x="838200" y="3848100"/>
              <a:ext cx="304800" cy="211044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4FD4D80-69FC-020A-1DF8-5EE7515101D4}"/>
                </a:ext>
              </a:extLst>
            </p:cNvPr>
            <p:cNvCxnSpPr>
              <a:cxnSpLocks/>
              <a:stCxn id="15" idx="7"/>
            </p:cNvCxnSpPr>
            <p:nvPr/>
          </p:nvCxnSpPr>
          <p:spPr bwMode="auto">
            <a:xfrm flipV="1">
              <a:off x="190500" y="4117788"/>
              <a:ext cx="952500" cy="557492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448380-D80A-EFE3-A823-80E9D624106F}"/>
              </a:ext>
            </a:extLst>
          </p:cNvPr>
          <p:cNvGrpSpPr/>
          <p:nvPr/>
        </p:nvGrpSpPr>
        <p:grpSpPr>
          <a:xfrm>
            <a:off x="7581900" y="3606800"/>
            <a:ext cx="647700" cy="800100"/>
            <a:chOff x="7581900" y="3606800"/>
            <a:chExt cx="647700" cy="8001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9E1DCE1-8893-FB1D-8C3A-CFD18301933E}"/>
                </a:ext>
              </a:extLst>
            </p:cNvPr>
            <p:cNvGrpSpPr/>
            <p:nvPr/>
          </p:nvGrpSpPr>
          <p:grpSpPr>
            <a:xfrm>
              <a:off x="7581900" y="3606800"/>
              <a:ext cx="647700" cy="709892"/>
              <a:chOff x="7581900" y="3606800"/>
              <a:chExt cx="647700" cy="70989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D3BFB74-F989-C2F8-76BD-9A41691E4A42}"/>
                  </a:ext>
                </a:extLst>
              </p:cNvPr>
              <p:cNvSpPr/>
              <p:nvPr/>
            </p:nvSpPr>
            <p:spPr>
              <a:xfrm>
                <a:off x="7581900" y="3606800"/>
                <a:ext cx="152400" cy="152400"/>
              </a:xfrm>
              <a:prstGeom prst="ellipse">
                <a:avLst/>
              </a:prstGeom>
              <a:solidFill>
                <a:srgbClr val="66FF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4EC663B2-BB9E-5B97-B731-A3A542AD06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673882" y="3698782"/>
                <a:ext cx="555718" cy="236910"/>
              </a:xfrm>
              <a:prstGeom prst="straightConnector1">
                <a:avLst/>
              </a:prstGeom>
              <a:solidFill>
                <a:srgbClr val="66FF66"/>
              </a:solidFill>
              <a:ln w="38100" cap="flat" cmpd="sng" algn="ctr">
                <a:solidFill>
                  <a:srgbClr val="66FF66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A594909-DF7F-EE7B-468A-062E754B57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693118" y="4059144"/>
                <a:ext cx="536482" cy="257548"/>
              </a:xfrm>
              <a:prstGeom prst="straightConnector1">
                <a:avLst/>
              </a:prstGeom>
              <a:solidFill>
                <a:srgbClr val="66FF66"/>
              </a:solidFill>
              <a:ln w="38100" cap="flat" cmpd="sng" algn="ctr">
                <a:solidFill>
                  <a:srgbClr val="66FF66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F9379FD-70A4-D529-1158-F0F4762B1293}"/>
                </a:ext>
              </a:extLst>
            </p:cNvPr>
            <p:cNvSpPr/>
            <p:nvPr/>
          </p:nvSpPr>
          <p:spPr>
            <a:xfrm>
              <a:off x="7594600" y="4254500"/>
              <a:ext cx="152400" cy="152400"/>
            </a:xfrm>
            <a:prstGeom prst="ellipse">
              <a:avLst/>
            </a:prstGeom>
            <a:solidFill>
              <a:srgbClr val="66FF66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D74DE75-12F8-9EC4-AD92-1CC88852C83E}"/>
              </a:ext>
            </a:extLst>
          </p:cNvPr>
          <p:cNvGrpSpPr/>
          <p:nvPr/>
        </p:nvGrpSpPr>
        <p:grpSpPr>
          <a:xfrm>
            <a:off x="7010400" y="3924300"/>
            <a:ext cx="647700" cy="800100"/>
            <a:chOff x="7581900" y="3606800"/>
            <a:chExt cx="647700" cy="8001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CFCC99D-6F04-ABFE-F379-B55E28D7AFE3}"/>
                </a:ext>
              </a:extLst>
            </p:cNvPr>
            <p:cNvGrpSpPr/>
            <p:nvPr/>
          </p:nvGrpSpPr>
          <p:grpSpPr>
            <a:xfrm>
              <a:off x="7581900" y="3606800"/>
              <a:ext cx="647700" cy="709892"/>
              <a:chOff x="7581900" y="3606800"/>
              <a:chExt cx="647700" cy="70989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EDB8AB1-6682-3FB8-A649-3911E4E0B274}"/>
                  </a:ext>
                </a:extLst>
              </p:cNvPr>
              <p:cNvSpPr/>
              <p:nvPr/>
            </p:nvSpPr>
            <p:spPr>
              <a:xfrm>
                <a:off x="7581900" y="3606800"/>
                <a:ext cx="152400" cy="152400"/>
              </a:xfrm>
              <a:prstGeom prst="ellipse">
                <a:avLst/>
              </a:prstGeom>
              <a:solidFill>
                <a:srgbClr val="66FF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D976821F-2399-9BA8-77DA-2FD3D99AB7B1}"/>
                  </a:ext>
                </a:extLst>
              </p:cNvPr>
              <p:cNvCxnSpPr>
                <a:cxnSpLocks/>
                <a:endCxn id="34" idx="2"/>
              </p:cNvCxnSpPr>
              <p:nvPr/>
            </p:nvCxnSpPr>
            <p:spPr bwMode="auto">
              <a:xfrm>
                <a:off x="7673882" y="3698782"/>
                <a:ext cx="492218" cy="314418"/>
              </a:xfrm>
              <a:prstGeom prst="straightConnector1">
                <a:avLst/>
              </a:prstGeom>
              <a:solidFill>
                <a:srgbClr val="66FF66"/>
              </a:solidFill>
              <a:ln w="38100" cap="flat" cmpd="sng" algn="ctr">
                <a:solidFill>
                  <a:srgbClr val="66FF66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94C47B41-2006-6980-8526-09BEBB8D99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693118" y="4059144"/>
                <a:ext cx="536482" cy="257548"/>
              </a:xfrm>
              <a:prstGeom prst="straightConnector1">
                <a:avLst/>
              </a:prstGeom>
              <a:solidFill>
                <a:srgbClr val="66FF66"/>
              </a:solidFill>
              <a:ln w="38100" cap="flat" cmpd="sng" algn="ctr">
                <a:solidFill>
                  <a:srgbClr val="66FF66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D39A28E-A5E5-2202-BFB0-452962536766}"/>
                </a:ext>
              </a:extLst>
            </p:cNvPr>
            <p:cNvSpPr/>
            <p:nvPr/>
          </p:nvSpPr>
          <p:spPr>
            <a:xfrm>
              <a:off x="7594600" y="4254500"/>
              <a:ext cx="152400" cy="152400"/>
            </a:xfrm>
            <a:prstGeom prst="ellipse">
              <a:avLst/>
            </a:prstGeom>
            <a:solidFill>
              <a:srgbClr val="66FF66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</p:grpSp>
      <p:grpSp>
        <p:nvGrpSpPr>
          <p:cNvPr id="40" name="Group 24">
            <a:extLst>
              <a:ext uri="{FF2B5EF4-FFF2-40B4-BE49-F238E27FC236}">
                <a16:creationId xmlns:a16="http://schemas.microsoft.com/office/drawing/2014/main" id="{E3A50E22-9757-A74D-C985-CE5127F408FB}"/>
              </a:ext>
            </a:extLst>
          </p:cNvPr>
          <p:cNvGrpSpPr>
            <a:grpSpLocks/>
          </p:cNvGrpSpPr>
          <p:nvPr/>
        </p:nvGrpSpPr>
        <p:grpSpPr bwMode="auto">
          <a:xfrm>
            <a:off x="29742" y="685800"/>
            <a:ext cx="1600316" cy="1421080"/>
            <a:chOff x="95" y="960"/>
            <a:chExt cx="2712" cy="2504"/>
          </a:xfrm>
        </p:grpSpPr>
        <p:pic>
          <p:nvPicPr>
            <p:cNvPr id="41" name="Picture 20" descr="Hilbert">
              <a:extLst>
                <a:ext uri="{FF2B5EF4-FFF2-40B4-BE49-F238E27FC236}">
                  <a16:creationId xmlns:a16="http://schemas.microsoft.com/office/drawing/2014/main" id="{AAE8E728-D6D6-8A0C-DAF3-9D0100F6ED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60"/>
              <a:ext cx="1782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 Box 10">
              <a:extLst>
                <a:ext uri="{FF2B5EF4-FFF2-40B4-BE49-F238E27FC236}">
                  <a16:creationId xmlns:a16="http://schemas.microsoft.com/office/drawing/2014/main" id="{34A4DD15-A778-2CD1-647D-2A0D09D2B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2922"/>
              <a:ext cx="2712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0" rIns="274320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 sz="1400" dirty="0">
                  <a:latin typeface="Times New Roman" pitchFamily="18" charset="0"/>
                </a:rPr>
                <a:t>Hilbert 1920</a:t>
              </a: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E9C9A59A-AC98-5F1F-FDC9-F82BBABA0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157" y="156132"/>
            <a:ext cx="4947443" cy="371251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8E06D10D-7086-DC48-414E-8C142BC70C49}"/>
              </a:ext>
            </a:extLst>
          </p:cNvPr>
          <p:cNvSpPr/>
          <p:nvPr/>
        </p:nvSpPr>
        <p:spPr bwMode="auto">
          <a:xfrm>
            <a:off x="4609261" y="610094"/>
            <a:ext cx="2093957" cy="319990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1" hangingPunct="1">
              <a:spcBef>
                <a:spcPct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688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557B7-8534-E5FA-7B59-3156B44AC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2EDDB955-451B-E1B4-0A99-BF9F33BD7F64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41982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40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7" name="Text Box 21">
            <a:extLst>
              <a:ext uri="{FF2B5EF4-FFF2-40B4-BE49-F238E27FC236}">
                <a16:creationId xmlns:a16="http://schemas.microsoft.com/office/drawing/2014/main" id="{E447621F-E26C-F454-4808-E368F1397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89" y="685800"/>
            <a:ext cx="738458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1) Day or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Night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     Cases Goal: I’m happy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 	 Case Day: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 	     Some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how prove you are happy during the day.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5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    Case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noProof="0" dirty="0" err="1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ight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5"/>
              <a:tabLst/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Some how prove you are happy at night.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7"/>
              <a:tabLst/>
              <a:defRPr/>
            </a:pPr>
            <a:endParaRPr lang="en-CA" altLang="en-US" sz="24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7"/>
              <a:tabLst/>
              <a:defRPr/>
            </a:pPr>
            <a:endParaRPr lang="en-CA" altLang="en-US" sz="24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7"/>
              <a:tabLst/>
              <a:defRPr/>
            </a:pPr>
            <a:endParaRPr lang="en-CA" altLang="en-US" sz="24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100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 I’m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happy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2BFBA8DD-A9E8-CCFB-BA15-C4C0FDF54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82373"/>
            <a:ext cx="8760111" cy="3712518"/>
          </a:xfrm>
          <a:prstGeom prst="wedgeRectCallout">
            <a:avLst>
              <a:gd name="adj1" fmla="val -31853"/>
              <a:gd name="adj2" fmla="val 22355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96CEC1-31A2-16DB-ADB5-720E4C88A788}"/>
              </a:ext>
            </a:extLst>
          </p:cNvPr>
          <p:cNvSpPr/>
          <p:nvPr/>
        </p:nvSpPr>
        <p:spPr>
          <a:xfrm>
            <a:off x="2057400" y="-22086"/>
            <a:ext cx="5339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Brute Force Purple Table</a:t>
            </a: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C006D1B4-1F63-048E-4552-09877C307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188" y="697152"/>
            <a:ext cx="260359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Cases Day or Night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Assumption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Assumption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Cases (</a:t>
            </a:r>
            <a:r>
              <a:rPr lang="en-CA" altLang="en-US" sz="2400" noProof="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,4,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6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93A8AF-9D36-DE9B-08F7-56782285BFB0}"/>
              </a:ext>
            </a:extLst>
          </p:cNvPr>
          <p:cNvGrpSpPr/>
          <p:nvPr/>
        </p:nvGrpSpPr>
        <p:grpSpPr>
          <a:xfrm>
            <a:off x="609600" y="3179374"/>
            <a:ext cx="7772400" cy="731674"/>
            <a:chOff x="533400" y="4692227"/>
            <a:chExt cx="7772400" cy="731674"/>
          </a:xfrm>
        </p:grpSpPr>
        <p:sp>
          <p:nvSpPr>
            <p:cNvPr id="6" name="Text Box 21">
              <a:extLst>
                <a:ext uri="{FF2B5EF4-FFF2-40B4-BE49-F238E27FC236}">
                  <a16:creationId xmlns:a16="http://schemas.microsoft.com/office/drawing/2014/main" id="{6F74126D-843E-89C2-03E5-72477FD24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9523" y="4962236"/>
              <a:ext cx="7649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need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69E1B57-AFFE-7C15-501A-A1563DB6D029}"/>
                </a:ext>
              </a:extLst>
            </p:cNvPr>
            <p:cNvCxnSpPr/>
            <p:nvPr/>
          </p:nvCxnSpPr>
          <p:spPr bwMode="auto">
            <a:xfrm>
              <a:off x="533400" y="5105400"/>
              <a:ext cx="7772400" cy="0"/>
            </a:xfrm>
            <a:prstGeom prst="line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 Box 21">
              <a:extLst>
                <a:ext uri="{FF2B5EF4-FFF2-40B4-BE49-F238E27FC236}">
                  <a16:creationId xmlns:a16="http://schemas.microsoft.com/office/drawing/2014/main" id="{5DBDE473-A897-DDC0-31B0-4667A36A7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4692227"/>
              <a:ext cx="7649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have</a:t>
              </a: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C005B246-B0A7-5AE1-E275-900C9A16890C}"/>
              </a:ext>
            </a:extLst>
          </p:cNvPr>
          <p:cNvSpPr/>
          <p:nvPr/>
        </p:nvSpPr>
        <p:spPr bwMode="auto">
          <a:xfrm>
            <a:off x="228600" y="708831"/>
            <a:ext cx="2438400" cy="510369"/>
          </a:xfrm>
          <a:prstGeom prst="ellips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12B9B73-7D7E-6696-793C-FFBA1AA69501}"/>
              </a:ext>
            </a:extLst>
          </p:cNvPr>
          <p:cNvGrpSpPr/>
          <p:nvPr/>
        </p:nvGrpSpPr>
        <p:grpSpPr>
          <a:xfrm>
            <a:off x="4114800" y="4572000"/>
            <a:ext cx="4929188" cy="2026836"/>
            <a:chOff x="5070045" y="4571992"/>
            <a:chExt cx="3214063" cy="114300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A3973C8-999D-BABD-0E70-3CA0BB29B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0436" y="4571992"/>
              <a:ext cx="2324161" cy="30480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CE800B5-A459-A8D5-11B3-32151F1E8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0045" y="4876800"/>
              <a:ext cx="3214063" cy="838200"/>
            </a:xfrm>
            <a:prstGeom prst="rect">
              <a:avLst/>
            </a:prstGeom>
          </p:spPr>
        </p:pic>
      </p:grpSp>
      <p:sp>
        <p:nvSpPr>
          <p:cNvPr id="41" name="AutoShape 35">
            <a:extLst>
              <a:ext uri="{FF2B5EF4-FFF2-40B4-BE49-F238E27FC236}">
                <a16:creationId xmlns:a16="http://schemas.microsoft.com/office/drawing/2014/main" id="{E73780F7-D503-4831-1B26-D17D10B1F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8" y="4572000"/>
            <a:ext cx="4174552" cy="2142445"/>
          </a:xfrm>
          <a:prstGeom prst="wedgeRoundRectCallout">
            <a:avLst>
              <a:gd name="adj1" fmla="val -49842"/>
              <a:gd name="adj2" fmla="val 55835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How do I use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this Or?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aseline="0" dirty="0">
                <a:solidFill>
                  <a:srgbClr val="FFFFFF"/>
                </a:solidFill>
              </a:rPr>
              <a:t>One</a:t>
            </a:r>
            <a:r>
              <a:rPr lang="en-US" altLang="en-US" sz="2400" dirty="0">
                <a:solidFill>
                  <a:srgbClr val="FFFFFF"/>
                </a:solidFill>
              </a:rPr>
              <a:t> option is to break the set of all possibilities into these cases and then prove what you want for each of the cases.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5319AEF-14EC-6908-1C04-9EDD8E5C5E44}"/>
              </a:ext>
            </a:extLst>
          </p:cNvPr>
          <p:cNvSpPr/>
          <p:nvPr/>
        </p:nvSpPr>
        <p:spPr bwMode="auto">
          <a:xfrm>
            <a:off x="4114800" y="5143064"/>
            <a:ext cx="1143963" cy="472705"/>
          </a:xfrm>
          <a:prstGeom prst="ellips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94BB193-3EC5-5600-4726-F969153EB17E}"/>
              </a:ext>
            </a:extLst>
          </p:cNvPr>
          <p:cNvSpPr/>
          <p:nvPr/>
        </p:nvSpPr>
        <p:spPr bwMode="auto">
          <a:xfrm>
            <a:off x="6629400" y="4495800"/>
            <a:ext cx="1143963" cy="472705"/>
          </a:xfrm>
          <a:prstGeom prst="ellips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CCB04B9-CD2D-D4FD-BB5F-91C39678C5D3}"/>
              </a:ext>
            </a:extLst>
          </p:cNvPr>
          <p:cNvSpPr/>
          <p:nvPr/>
        </p:nvSpPr>
        <p:spPr bwMode="auto">
          <a:xfrm>
            <a:off x="5715000" y="5341686"/>
            <a:ext cx="1524000" cy="525714"/>
          </a:xfrm>
          <a:prstGeom prst="ellips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68D6A40-8BD0-AA4D-680B-2D05A01ED778}"/>
              </a:ext>
            </a:extLst>
          </p:cNvPr>
          <p:cNvSpPr/>
          <p:nvPr/>
        </p:nvSpPr>
        <p:spPr bwMode="auto">
          <a:xfrm>
            <a:off x="8001000" y="5417886"/>
            <a:ext cx="609600" cy="525714"/>
          </a:xfrm>
          <a:prstGeom prst="ellipse">
            <a:avLst/>
          </a:prstGeom>
          <a:noFill/>
          <a:ln w="38100">
            <a:solidFill>
              <a:srgbClr val="66FF66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DEA79A4-9E6D-E934-67E3-0C8A3EDD6499}"/>
              </a:ext>
            </a:extLst>
          </p:cNvPr>
          <p:cNvCxnSpPr>
            <a:cxnSpLocks/>
          </p:cNvCxnSpPr>
          <p:nvPr/>
        </p:nvCxnSpPr>
        <p:spPr bwMode="auto">
          <a:xfrm flipH="1">
            <a:off x="6770731" y="5483422"/>
            <a:ext cx="270235" cy="372755"/>
          </a:xfrm>
          <a:prstGeom prst="line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796A9065-45A2-D80D-9C12-964C3DCA110A}"/>
              </a:ext>
            </a:extLst>
          </p:cNvPr>
          <p:cNvSpPr/>
          <p:nvPr/>
        </p:nvSpPr>
        <p:spPr bwMode="auto">
          <a:xfrm>
            <a:off x="5333999" y="6179886"/>
            <a:ext cx="2205875" cy="525714"/>
          </a:xfrm>
          <a:prstGeom prst="ellips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A505804-F52B-09FD-F6C2-E1064F7813AA}"/>
              </a:ext>
            </a:extLst>
          </p:cNvPr>
          <p:cNvSpPr/>
          <p:nvPr/>
        </p:nvSpPr>
        <p:spPr bwMode="auto">
          <a:xfrm>
            <a:off x="7948863" y="6196263"/>
            <a:ext cx="609600" cy="525714"/>
          </a:xfrm>
          <a:prstGeom prst="ellipse">
            <a:avLst/>
          </a:prstGeom>
          <a:noFill/>
          <a:ln w="38100">
            <a:solidFill>
              <a:srgbClr val="66FF66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DB3FE7A-8A5F-6BF1-729A-F6B0BBF7BE81}"/>
              </a:ext>
            </a:extLst>
          </p:cNvPr>
          <p:cNvCxnSpPr>
            <a:cxnSpLocks/>
          </p:cNvCxnSpPr>
          <p:nvPr/>
        </p:nvCxnSpPr>
        <p:spPr bwMode="auto">
          <a:xfrm flipH="1">
            <a:off x="1410929" y="1447800"/>
            <a:ext cx="1408471" cy="2567373"/>
          </a:xfrm>
          <a:prstGeom prst="straightConnector1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277B7A5-CD92-9566-B9B3-3FEF0F483C72}"/>
              </a:ext>
            </a:extLst>
          </p:cNvPr>
          <p:cNvCxnSpPr>
            <a:cxnSpLocks/>
          </p:cNvCxnSpPr>
          <p:nvPr/>
        </p:nvCxnSpPr>
        <p:spPr bwMode="auto">
          <a:xfrm>
            <a:off x="2334616" y="974900"/>
            <a:ext cx="3602095" cy="340873"/>
          </a:xfrm>
          <a:prstGeom prst="straightConnector1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2983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1" grpId="0" animBg="1"/>
      <p:bldP spid="42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9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71509-DC6A-219A-A40D-6E495EE89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BB0C98E-7A80-1DFE-1E09-D144602C63D0}"/>
              </a:ext>
            </a:extLst>
          </p:cNvPr>
          <p:cNvGrpSpPr/>
          <p:nvPr/>
        </p:nvGrpSpPr>
        <p:grpSpPr>
          <a:xfrm>
            <a:off x="4295720" y="4572000"/>
            <a:ext cx="4695880" cy="2117590"/>
            <a:chOff x="990560" y="634612"/>
            <a:chExt cx="3061935" cy="119418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6666F1E-A47C-BF37-0BE2-9E54385774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8938"/>
            <a:stretch/>
          </p:blipFill>
          <p:spPr>
            <a:xfrm>
              <a:off x="990560" y="939420"/>
              <a:ext cx="3048080" cy="88938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E0206FC-A0A2-5FD0-BAE6-C80E98A61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8334" y="634612"/>
              <a:ext cx="2324161" cy="304808"/>
            </a:xfrm>
            <a:prstGeom prst="rect">
              <a:avLst/>
            </a:prstGeom>
          </p:spPr>
        </p:pic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0C7F2166-E181-4E83-9724-941DBE87AEE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41982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40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7" name="Text Box 21">
            <a:extLst>
              <a:ext uri="{FF2B5EF4-FFF2-40B4-BE49-F238E27FC236}">
                <a16:creationId xmlns:a16="http://schemas.microsoft.com/office/drawing/2014/main" id="{62E60863-6A2A-B0FC-BCC2-525AC241E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89" y="685800"/>
            <a:ext cx="648126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1)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Day → Happy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2) Day or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¬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Day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3)     Cases Goal: I’m happy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4) 	 Case Day: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5) 	     Happy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6)          Case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¬Day: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7"/>
              <a:tabLst/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Some how prove you are happy at night.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7"/>
              <a:tabLst/>
              <a:defRPr/>
            </a:pPr>
            <a:endParaRPr lang="en-CA" altLang="en-US" sz="24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7"/>
              <a:tabLst/>
              <a:defRPr/>
            </a:pPr>
            <a:endParaRPr lang="en-CA" altLang="en-US" sz="24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100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 I’m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happy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A0FFB8B7-6B76-DE64-C82A-418466570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82373"/>
            <a:ext cx="8760111" cy="3712518"/>
          </a:xfrm>
          <a:prstGeom prst="wedgeRectCallout">
            <a:avLst>
              <a:gd name="adj1" fmla="val -31853"/>
              <a:gd name="adj2" fmla="val 22355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17F850-5E00-C373-EF11-5C3DDB7738BE}"/>
              </a:ext>
            </a:extLst>
          </p:cNvPr>
          <p:cNvSpPr/>
          <p:nvPr/>
        </p:nvSpPr>
        <p:spPr>
          <a:xfrm>
            <a:off x="2057400" y="-22086"/>
            <a:ext cx="5339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Brute Force Purple Table</a:t>
            </a: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E9376F93-933A-C322-2404-5EFEB86F0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188" y="697152"/>
            <a:ext cx="263084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Exclude middle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Cases Day or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Assumption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Modus Ponens 1&amp;4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Assumption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Cases (</a:t>
            </a:r>
            <a:r>
              <a:rPr lang="en-CA" altLang="en-US" sz="2400" noProof="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5,7)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0F9090-04E9-F9C5-D832-A342A2B6C598}"/>
              </a:ext>
            </a:extLst>
          </p:cNvPr>
          <p:cNvGrpSpPr/>
          <p:nvPr/>
        </p:nvGrpSpPr>
        <p:grpSpPr>
          <a:xfrm>
            <a:off x="609600" y="3179374"/>
            <a:ext cx="7772400" cy="731674"/>
            <a:chOff x="533400" y="4692227"/>
            <a:chExt cx="7772400" cy="731674"/>
          </a:xfrm>
        </p:grpSpPr>
        <p:sp>
          <p:nvSpPr>
            <p:cNvPr id="6" name="Text Box 21">
              <a:extLst>
                <a:ext uri="{FF2B5EF4-FFF2-40B4-BE49-F238E27FC236}">
                  <a16:creationId xmlns:a16="http://schemas.microsoft.com/office/drawing/2014/main" id="{4FABB6D9-8BAC-0483-673B-EB7E9C8C2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9523" y="4962236"/>
              <a:ext cx="7649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need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C5EE0AF-0159-8B29-F4EB-CD50F3FEE517}"/>
                </a:ext>
              </a:extLst>
            </p:cNvPr>
            <p:cNvCxnSpPr/>
            <p:nvPr/>
          </p:nvCxnSpPr>
          <p:spPr bwMode="auto">
            <a:xfrm>
              <a:off x="533400" y="5105400"/>
              <a:ext cx="7772400" cy="0"/>
            </a:xfrm>
            <a:prstGeom prst="line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 Box 21">
              <a:extLst>
                <a:ext uri="{FF2B5EF4-FFF2-40B4-BE49-F238E27FC236}">
                  <a16:creationId xmlns:a16="http://schemas.microsoft.com/office/drawing/2014/main" id="{F12B5783-D25E-B6F3-D060-903B2EF63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4692227"/>
              <a:ext cx="7649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have</a:t>
              </a: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A8A091AB-5D3D-6546-8B02-00D5BC907764}"/>
              </a:ext>
            </a:extLst>
          </p:cNvPr>
          <p:cNvSpPr/>
          <p:nvPr/>
        </p:nvSpPr>
        <p:spPr bwMode="auto">
          <a:xfrm>
            <a:off x="228600" y="708831"/>
            <a:ext cx="2438400" cy="510369"/>
          </a:xfrm>
          <a:prstGeom prst="ellips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1" name="AutoShape 35">
            <a:extLst>
              <a:ext uri="{FF2B5EF4-FFF2-40B4-BE49-F238E27FC236}">
                <a16:creationId xmlns:a16="http://schemas.microsoft.com/office/drawing/2014/main" id="{77B02797-4AA0-2824-6B98-E6F97DF2A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8" y="4572000"/>
            <a:ext cx="4174552" cy="2142445"/>
          </a:xfrm>
          <a:prstGeom prst="wedgeRoundRectCallout">
            <a:avLst>
              <a:gd name="adj1" fmla="val -49842"/>
              <a:gd name="adj2" fmla="val 55835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How do I use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this </a:t>
            </a:r>
            <a:r>
              <a:rPr lang="en-US" altLang="en-US" sz="2400" dirty="0" err="1">
                <a:solidFill>
                  <a:srgbClr val="FFFFFF"/>
                </a:solidFill>
              </a:rPr>
              <a:t>Imples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aseline="0" dirty="0">
                <a:solidFill>
                  <a:srgbClr val="FFFFFF"/>
                </a:solidFill>
              </a:rPr>
              <a:t>If I knew</a:t>
            </a:r>
            <a:r>
              <a:rPr lang="en-US" altLang="en-US" sz="2400" dirty="0">
                <a:solidFill>
                  <a:srgbClr val="FFFFFF"/>
                </a:solidFill>
              </a:rPr>
              <a:t> it was day, then at least this case is handled.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aseline="0" dirty="0">
                <a:solidFill>
                  <a:srgbClr val="FFFFFF"/>
                </a:solidFill>
              </a:rPr>
              <a:t>Let’s focus on the remaining cases.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7306CD7-5254-E0F3-31A5-84E2DB4D00B1}"/>
              </a:ext>
            </a:extLst>
          </p:cNvPr>
          <p:cNvSpPr/>
          <p:nvPr/>
        </p:nvSpPr>
        <p:spPr bwMode="auto">
          <a:xfrm>
            <a:off x="4418637" y="5143064"/>
            <a:ext cx="915363" cy="871322"/>
          </a:xfrm>
          <a:prstGeom prst="ellips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D5E90F1-87DD-6513-EDAD-62851730F4E1}"/>
              </a:ext>
            </a:extLst>
          </p:cNvPr>
          <p:cNvSpPr/>
          <p:nvPr/>
        </p:nvSpPr>
        <p:spPr bwMode="auto">
          <a:xfrm>
            <a:off x="6629400" y="4495800"/>
            <a:ext cx="1143963" cy="472705"/>
          </a:xfrm>
          <a:prstGeom prst="ellips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77D94CF-C19F-1A2C-5E13-75CB83921FBA}"/>
              </a:ext>
            </a:extLst>
          </p:cNvPr>
          <p:cNvSpPr/>
          <p:nvPr/>
        </p:nvSpPr>
        <p:spPr bwMode="auto">
          <a:xfrm>
            <a:off x="5715000" y="5341686"/>
            <a:ext cx="1524000" cy="525714"/>
          </a:xfrm>
          <a:prstGeom prst="ellips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21DD1D6-57D6-9A6D-6844-B1A4411412C8}"/>
              </a:ext>
            </a:extLst>
          </p:cNvPr>
          <p:cNvSpPr/>
          <p:nvPr/>
        </p:nvSpPr>
        <p:spPr bwMode="auto">
          <a:xfrm>
            <a:off x="7916779" y="5393823"/>
            <a:ext cx="609600" cy="525714"/>
          </a:xfrm>
          <a:prstGeom prst="ellipse">
            <a:avLst/>
          </a:prstGeom>
          <a:noFill/>
          <a:ln w="38100">
            <a:solidFill>
              <a:srgbClr val="66FF66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8DA57B8-7CA7-CB35-88BC-050BA74C200A}"/>
              </a:ext>
            </a:extLst>
          </p:cNvPr>
          <p:cNvCxnSpPr>
            <a:cxnSpLocks/>
          </p:cNvCxnSpPr>
          <p:nvPr/>
        </p:nvCxnSpPr>
        <p:spPr bwMode="auto">
          <a:xfrm flipH="1">
            <a:off x="5973279" y="5468004"/>
            <a:ext cx="270235" cy="372755"/>
          </a:xfrm>
          <a:prstGeom prst="line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7BD8C565-F8E9-2019-3F1C-12949C75AA32}"/>
              </a:ext>
            </a:extLst>
          </p:cNvPr>
          <p:cNvSpPr/>
          <p:nvPr/>
        </p:nvSpPr>
        <p:spPr bwMode="auto">
          <a:xfrm>
            <a:off x="5333999" y="6112042"/>
            <a:ext cx="2205875" cy="525714"/>
          </a:xfrm>
          <a:prstGeom prst="ellips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59BB548-C0D2-7B17-C9E2-F332781BC269}"/>
              </a:ext>
            </a:extLst>
          </p:cNvPr>
          <p:cNvSpPr/>
          <p:nvPr/>
        </p:nvSpPr>
        <p:spPr bwMode="auto">
          <a:xfrm>
            <a:off x="7948863" y="6196263"/>
            <a:ext cx="609600" cy="525714"/>
          </a:xfrm>
          <a:prstGeom prst="ellipse">
            <a:avLst/>
          </a:prstGeom>
          <a:noFill/>
          <a:ln w="38100">
            <a:solidFill>
              <a:srgbClr val="66FF66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5F33CE4-008E-2CE7-2C6B-D250C8660BBC}"/>
              </a:ext>
            </a:extLst>
          </p:cNvPr>
          <p:cNvCxnSpPr>
            <a:cxnSpLocks/>
          </p:cNvCxnSpPr>
          <p:nvPr/>
        </p:nvCxnSpPr>
        <p:spPr bwMode="auto">
          <a:xfrm flipH="1">
            <a:off x="1633161" y="1859591"/>
            <a:ext cx="1338639" cy="2259975"/>
          </a:xfrm>
          <a:prstGeom prst="straightConnector1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875AE6A-7E6D-A065-8020-3D268569EBA1}"/>
              </a:ext>
            </a:extLst>
          </p:cNvPr>
          <p:cNvCxnSpPr>
            <a:cxnSpLocks/>
          </p:cNvCxnSpPr>
          <p:nvPr/>
        </p:nvCxnSpPr>
        <p:spPr bwMode="auto">
          <a:xfrm>
            <a:off x="914400" y="1029178"/>
            <a:ext cx="5867400" cy="549090"/>
          </a:xfrm>
          <a:prstGeom prst="straightConnector1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2" name="Text Box 21">
            <a:extLst>
              <a:ext uri="{FF2B5EF4-FFF2-40B4-BE49-F238E27FC236}">
                <a16:creationId xmlns:a16="http://schemas.microsoft.com/office/drawing/2014/main" id="{94728AB7-D2BC-85BA-D34C-B4B5E7603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261" y="1431758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¬Day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9661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1" grpId="0" animBg="1"/>
      <p:bldP spid="42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9" grpId="0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67216-9225-2CF6-149A-3EC5486DB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2EE0145F-2AD6-CE90-83B7-7D26D717ECA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41982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40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7" name="Text Box 21">
            <a:extLst>
              <a:ext uri="{FF2B5EF4-FFF2-40B4-BE49-F238E27FC236}">
                <a16:creationId xmlns:a16="http://schemas.microsoft.com/office/drawing/2014/main" id="{40FEA406-8EA3-1AE2-BB20-625E0D6DF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89" y="685800"/>
            <a:ext cx="624882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1) Deduction Goal: [(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α→β)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∧(¬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β∨γ)]→[¬γ→¬α] 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2)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(α→β)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∧(¬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β∨γ)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3)     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α→β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4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¬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β∨γ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5)     Deduction Goal:¬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γ→¬α 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6)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    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¬γ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7)         ¬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β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8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   ¬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β→¬α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8"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9)         ¬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10)    ¬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γ→¬α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11) [(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α→β)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∧(¬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β∨γ)]→[¬γ→¬α]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11A84ED5-D14A-A4CC-C30C-F74FA88F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89" y="736600"/>
            <a:ext cx="8760111" cy="5565666"/>
          </a:xfrm>
          <a:prstGeom prst="wedgeRectCallout">
            <a:avLst>
              <a:gd name="adj1" fmla="val -31853"/>
              <a:gd name="adj2" fmla="val 22355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55D2B9ED-D3DF-DFF8-AEBB-F957300FE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5932" y="685800"/>
            <a:ext cx="283603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Assumption/Premise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Separating ∧ (2)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Separating ∧ (2)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Assumption/Premise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Selecting or (4&amp;6)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Contra Positive (3)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Modus Ponens (7&amp;8)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Conclude Deduction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Conclude Deduction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7B7FFE-A45E-6493-6993-A93C81AC32DA}"/>
              </a:ext>
            </a:extLst>
          </p:cNvPr>
          <p:cNvGrpSpPr/>
          <p:nvPr/>
        </p:nvGrpSpPr>
        <p:grpSpPr>
          <a:xfrm>
            <a:off x="1754228" y="5245540"/>
            <a:ext cx="4727528" cy="2161943"/>
            <a:chOff x="990560" y="685800"/>
            <a:chExt cx="3082571" cy="1219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8B514E7-CBBF-D565-88AB-F9190C7AE8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4563"/>
            <a:stretch/>
          </p:blipFill>
          <p:spPr>
            <a:xfrm>
              <a:off x="990560" y="939420"/>
              <a:ext cx="3048080" cy="96558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985515-7277-889C-66F2-A4F67791D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3114" y="685800"/>
              <a:ext cx="2330017" cy="27871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9DC5D8-AE0C-57C2-4110-8626643C46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921" b="44614"/>
            <a:stretch/>
          </p:blipFill>
          <p:spPr>
            <a:xfrm>
              <a:off x="1743114" y="931255"/>
              <a:ext cx="2295526" cy="97374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B9460D-B858-E0C9-CD36-043D8B5D95D6}"/>
              </a:ext>
            </a:extLst>
          </p:cNvPr>
          <p:cNvGrpSpPr/>
          <p:nvPr/>
        </p:nvGrpSpPr>
        <p:grpSpPr>
          <a:xfrm>
            <a:off x="228600" y="3459326"/>
            <a:ext cx="7772400" cy="731674"/>
            <a:chOff x="533400" y="4692227"/>
            <a:chExt cx="7772400" cy="731674"/>
          </a:xfrm>
        </p:grpSpPr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944EB643-9857-8AB2-7099-A46265AF3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9523" y="4962236"/>
              <a:ext cx="7649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need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52FF8F0-1C26-1BF7-DDB3-DADFA53D5A62}"/>
                </a:ext>
              </a:extLst>
            </p:cNvPr>
            <p:cNvCxnSpPr/>
            <p:nvPr/>
          </p:nvCxnSpPr>
          <p:spPr bwMode="auto">
            <a:xfrm>
              <a:off x="533400" y="5105400"/>
              <a:ext cx="7772400" cy="0"/>
            </a:xfrm>
            <a:prstGeom prst="line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 Box 21">
              <a:extLst>
                <a:ext uri="{FF2B5EF4-FFF2-40B4-BE49-F238E27FC236}">
                  <a16:creationId xmlns:a16="http://schemas.microsoft.com/office/drawing/2014/main" id="{7A0F4F36-7BE3-54AE-8A52-68906C222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4692227"/>
              <a:ext cx="7649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have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C8F12D5F-0B74-BC76-E41D-F0EB56DD6D0D}"/>
              </a:ext>
            </a:extLst>
          </p:cNvPr>
          <p:cNvSpPr/>
          <p:nvPr/>
        </p:nvSpPr>
        <p:spPr bwMode="auto">
          <a:xfrm>
            <a:off x="2618508" y="4744200"/>
            <a:ext cx="609600" cy="379672"/>
          </a:xfrm>
          <a:prstGeom prst="ellipse">
            <a:avLst/>
          </a:prstGeom>
          <a:noFill/>
          <a:ln w="38100">
            <a:solidFill>
              <a:srgbClr val="66FF66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C9BCB8-A3C1-982C-657C-66A69A00796C}"/>
              </a:ext>
            </a:extLst>
          </p:cNvPr>
          <p:cNvGrpSpPr/>
          <p:nvPr/>
        </p:nvGrpSpPr>
        <p:grpSpPr>
          <a:xfrm>
            <a:off x="1666960" y="5245540"/>
            <a:ext cx="4849167" cy="1257622"/>
            <a:chOff x="2514600" y="3276596"/>
            <a:chExt cx="3161886" cy="70922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D68E428-5842-5F2B-0534-3DBC900EC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14639" y="3276596"/>
              <a:ext cx="2324161" cy="3048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744A6D-B237-7891-59FE-0DBD51832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14600" y="3572164"/>
              <a:ext cx="3161886" cy="413652"/>
            </a:xfrm>
            <a:prstGeom prst="rect">
              <a:avLst/>
            </a:prstGeom>
          </p:spPr>
        </p:pic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2F2B5D1D-99FC-AE02-832B-3DFA6E4091D3}"/>
              </a:ext>
            </a:extLst>
          </p:cNvPr>
          <p:cNvSpPr/>
          <p:nvPr/>
        </p:nvSpPr>
        <p:spPr bwMode="auto">
          <a:xfrm>
            <a:off x="1516653" y="1129083"/>
            <a:ext cx="609600" cy="379672"/>
          </a:xfrm>
          <a:prstGeom prst="ellips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BEC4F62-AA35-8C7C-CCB7-D49550274365}"/>
              </a:ext>
            </a:extLst>
          </p:cNvPr>
          <p:cNvSpPr/>
          <p:nvPr/>
        </p:nvSpPr>
        <p:spPr bwMode="auto">
          <a:xfrm>
            <a:off x="1182673" y="4406403"/>
            <a:ext cx="609600" cy="379672"/>
          </a:xfrm>
          <a:prstGeom prst="ellipse">
            <a:avLst/>
          </a:prstGeom>
          <a:noFill/>
          <a:ln w="38100">
            <a:solidFill>
              <a:srgbClr val="66FF66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5473AB-E110-A94D-7462-B11FAF88FB24}"/>
              </a:ext>
            </a:extLst>
          </p:cNvPr>
          <p:cNvGrpSpPr/>
          <p:nvPr/>
        </p:nvGrpSpPr>
        <p:grpSpPr>
          <a:xfrm>
            <a:off x="1782618" y="5234619"/>
            <a:ext cx="4727528" cy="2161943"/>
            <a:chOff x="990560" y="685800"/>
            <a:chExt cx="3082571" cy="12192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9795573-FF5F-DBB3-0C29-D01CFED3D7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4563"/>
            <a:stretch/>
          </p:blipFill>
          <p:spPr>
            <a:xfrm>
              <a:off x="990560" y="939420"/>
              <a:ext cx="3048080" cy="96558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3643FB4-3A0C-54D9-9A0F-E9462BACC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3114" y="685800"/>
              <a:ext cx="2330017" cy="27871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E0F101E-575C-F2F8-6C5E-A86B27527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921" b="44614"/>
            <a:stretch/>
          </p:blipFill>
          <p:spPr>
            <a:xfrm>
              <a:off x="1743114" y="931255"/>
              <a:ext cx="2295526" cy="973745"/>
            </a:xfrm>
            <a:prstGeom prst="rect">
              <a:avLst/>
            </a:prstGeom>
          </p:spPr>
        </p:pic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F7F3B479-642B-A76B-18F2-FDCFBB60E844}"/>
              </a:ext>
            </a:extLst>
          </p:cNvPr>
          <p:cNvSpPr/>
          <p:nvPr/>
        </p:nvSpPr>
        <p:spPr bwMode="auto">
          <a:xfrm>
            <a:off x="762000" y="1828800"/>
            <a:ext cx="1002565" cy="433157"/>
          </a:xfrm>
          <a:prstGeom prst="ellips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B52C436-1437-B47B-BDB9-03199696C596}"/>
              </a:ext>
            </a:extLst>
          </p:cNvPr>
          <p:cNvSpPr/>
          <p:nvPr/>
        </p:nvSpPr>
        <p:spPr bwMode="auto">
          <a:xfrm>
            <a:off x="1057360" y="2582002"/>
            <a:ext cx="609600" cy="379672"/>
          </a:xfrm>
          <a:prstGeom prst="ellips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D997A9-5CB3-E15B-AA61-88C26FD41C3A}"/>
              </a:ext>
            </a:extLst>
          </p:cNvPr>
          <p:cNvGrpSpPr/>
          <p:nvPr/>
        </p:nvGrpSpPr>
        <p:grpSpPr>
          <a:xfrm>
            <a:off x="2409651" y="4852936"/>
            <a:ext cx="4929188" cy="2026836"/>
            <a:chOff x="5070045" y="4571992"/>
            <a:chExt cx="3214063" cy="114300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02D00DD-E743-D0FB-BB63-047FED36E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00436" y="4571992"/>
              <a:ext cx="2324161" cy="30480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876A45F-A278-57FB-FAF5-DC43D78D5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70045" y="4876800"/>
              <a:ext cx="3214063" cy="838200"/>
            </a:xfrm>
            <a:prstGeom prst="rect">
              <a:avLst/>
            </a:prstGeom>
          </p:spPr>
        </p:pic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8C825AE9-4FF5-BCD0-0E98-E8765BA4CA52}"/>
              </a:ext>
            </a:extLst>
          </p:cNvPr>
          <p:cNvSpPr/>
          <p:nvPr/>
        </p:nvSpPr>
        <p:spPr bwMode="auto">
          <a:xfrm>
            <a:off x="750035" y="1445488"/>
            <a:ext cx="1002565" cy="433157"/>
          </a:xfrm>
          <a:prstGeom prst="ellips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0180683-2324-6299-BA99-D0361207069E}"/>
              </a:ext>
            </a:extLst>
          </p:cNvPr>
          <p:cNvSpPr/>
          <p:nvPr/>
        </p:nvSpPr>
        <p:spPr bwMode="auto">
          <a:xfrm>
            <a:off x="1045395" y="2896928"/>
            <a:ext cx="609600" cy="379672"/>
          </a:xfrm>
          <a:prstGeom prst="ellips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296ACAE-1B38-4045-5319-A34D5585D223}"/>
              </a:ext>
            </a:extLst>
          </p:cNvPr>
          <p:cNvGrpSpPr/>
          <p:nvPr/>
        </p:nvGrpSpPr>
        <p:grpSpPr>
          <a:xfrm>
            <a:off x="201381" y="4890809"/>
            <a:ext cx="4695880" cy="2117590"/>
            <a:chOff x="990560" y="634612"/>
            <a:chExt cx="3061935" cy="119418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F09F82E-DBC1-8F32-E9BD-1B2312F5A8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8938"/>
            <a:stretch/>
          </p:blipFill>
          <p:spPr>
            <a:xfrm>
              <a:off x="990560" y="939420"/>
              <a:ext cx="3048080" cy="88938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F3D3268-05F5-8E19-0258-1C28199AB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28334" y="634612"/>
              <a:ext cx="2324161" cy="304808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B45626E3-72C8-A20A-F6A0-44E4FF69C0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139" y="5361206"/>
            <a:ext cx="4410925" cy="74036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3204C49-9342-AD03-1B86-921552D17B2B}"/>
              </a:ext>
            </a:extLst>
          </p:cNvPr>
          <p:cNvSpPr/>
          <p:nvPr/>
        </p:nvSpPr>
        <p:spPr>
          <a:xfrm>
            <a:off x="2057400" y="-22086"/>
            <a:ext cx="5339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Brute Force Purple Table</a:t>
            </a: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5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8" grpId="0" animBg="1"/>
      <p:bldP spid="28" grpId="1" animBg="1"/>
      <p:bldP spid="29" grpId="0" animBg="1"/>
      <p:bldP spid="29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>
            <a:extLst>
              <a:ext uri="{FF2B5EF4-FFF2-40B4-BE49-F238E27FC236}">
                <a16:creationId xmlns:a16="http://schemas.microsoft.com/office/drawing/2014/main" id="{4B3C78C7-3245-42A9-818B-C6464A47E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42" y="1161157"/>
            <a:ext cx="672491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sz="2400" dirty="0">
                <a:solidFill>
                  <a:schemeClr val="tx2"/>
                </a:solidFill>
              </a:rPr>
              <a:t>Modus Ponens: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</a:t>
            </a:r>
            <a:r>
              <a:rPr 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and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αβ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, conclude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CA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Deduction: </a:t>
            </a:r>
            <a:r>
              <a:rPr lang="it-IT" sz="2400" dirty="0"/>
              <a:t>Assume </a:t>
            </a:r>
            <a:r>
              <a:rPr lang="it-IT" sz="2400" dirty="0">
                <a:solidFill>
                  <a:srgbClr val="FFC000"/>
                </a:solidFill>
              </a:rPr>
              <a:t>α</a:t>
            </a:r>
            <a:r>
              <a:rPr lang="it-IT" sz="2400" dirty="0"/>
              <a:t>, prove </a:t>
            </a:r>
            <a:r>
              <a:rPr lang="it-IT" sz="2400" dirty="0">
                <a:solidFill>
                  <a:srgbClr val="FFC000"/>
                </a:solidFill>
              </a:rPr>
              <a:t>β</a:t>
            </a:r>
            <a:r>
              <a:rPr lang="it-IT" sz="2400" dirty="0"/>
              <a:t>, conclude </a:t>
            </a:r>
            <a:r>
              <a:rPr lang="it-IT" sz="2400" dirty="0">
                <a:solidFill>
                  <a:srgbClr val="FFC000"/>
                </a:solidFill>
              </a:rPr>
              <a:t>α→β</a:t>
            </a:r>
            <a:r>
              <a:rPr lang="it-IT" sz="2400" dirty="0"/>
              <a:t>.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Contrapositive: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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β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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 conclude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αβ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Selecting 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Or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:	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β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and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, conclude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	 </a:t>
            </a:r>
            <a:b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Eval/Build: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and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⌐β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, conclude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β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5BAED96E-20E0-4B9C-B42A-4EB98BA44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42" y="1145492"/>
            <a:ext cx="6655158" cy="1954657"/>
          </a:xfrm>
          <a:prstGeom prst="wedgeRectCallout">
            <a:avLst>
              <a:gd name="adj1" fmla="val -37451"/>
              <a:gd name="adj2" fmla="val 47827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797C4A-B463-4FA7-A28D-F000766B7703}"/>
              </a:ext>
            </a:extLst>
          </p:cNvPr>
          <p:cNvSpPr/>
          <p:nvPr/>
        </p:nvSpPr>
        <p:spPr>
          <a:xfrm>
            <a:off x="32227" y="716080"/>
            <a:ext cx="2071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sz="2400" dirty="0">
                <a:solidFill>
                  <a:schemeClr val="tx2"/>
                </a:solidFill>
              </a:rPr>
              <a:t>From Lemmas: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4B3C78C7-3245-42A9-818B-C6464A47E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42" y="3599556"/>
            <a:ext cx="632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By Cases: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αβ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, conclude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en-US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5BAED96E-20E0-4B9C-B42A-4EB98BA44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42" y="3583892"/>
            <a:ext cx="6655158" cy="530908"/>
          </a:xfrm>
          <a:prstGeom prst="wedgeRectCallout">
            <a:avLst>
              <a:gd name="adj1" fmla="val -37451"/>
              <a:gd name="adj2" fmla="val 47827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797C4A-B463-4FA7-A28D-F000766B7703}"/>
              </a:ext>
            </a:extLst>
          </p:cNvPr>
          <p:cNvSpPr/>
          <p:nvPr/>
        </p:nvSpPr>
        <p:spPr>
          <a:xfrm>
            <a:off x="45920" y="3137903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sz="2400" dirty="0">
                <a:solidFill>
                  <a:schemeClr val="tx2"/>
                </a:solidFill>
              </a:rPr>
              <a:t>Prove Lemma: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22" name="Group 29">
            <a:extLst>
              <a:ext uri="{FF2B5EF4-FFF2-40B4-BE49-F238E27FC236}">
                <a16:creationId xmlns:a16="http://schemas.microsoft.com/office/drawing/2014/main" id="{280397FD-7BFB-4DBC-95E3-E774C6E994D6}"/>
              </a:ext>
            </a:extLst>
          </p:cNvPr>
          <p:cNvGrpSpPr>
            <a:grpSpLocks/>
          </p:cNvGrpSpPr>
          <p:nvPr/>
        </p:nvGrpSpPr>
        <p:grpSpPr bwMode="auto">
          <a:xfrm>
            <a:off x="821247" y="4475010"/>
            <a:ext cx="1223454" cy="1239990"/>
            <a:chOff x="2065" y="1551"/>
            <a:chExt cx="1628" cy="1988"/>
          </a:xfrm>
        </p:grpSpPr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6A0EFF76-056E-4BE9-A9A6-443A81DA0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3D572BC5-4222-4B77-AD76-6636F2430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D3531945-7C27-4F33-9BD6-E35B728EE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33F3F9EC-B0C4-438A-927D-B27C3642F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DAB7FCFB-D7B1-45C2-8B92-F3139C89F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7DACBCB0-C38F-48B7-A7B2-FD293377E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96C7B353-C6E5-4060-8BAD-E2C175ACE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C521EF0C-6ED2-4B83-8FC2-001D59057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8D7BF92B-DE80-4E72-B94D-821DED83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9EFCA38B-C73A-4F6A-A66B-22AF0FD69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F07BD6F8-F3F8-474F-8057-E4F8A0D6F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422874BB-EEBF-4ED7-94CD-BAAAAA475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A32169A4-5E17-46FA-A3E0-5182C5565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91320882-530C-4FDC-9429-667CF1819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E0F76EF3-23E1-4FC0-8F8B-9212794E5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5C653AA6-A45C-452D-A79F-34713E3A7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3B31FD55-ED1D-4BD8-A61E-5B10EB553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AutoShape 35">
            <a:extLst>
              <a:ext uri="{FF2B5EF4-FFF2-40B4-BE49-F238E27FC236}">
                <a16:creationId xmlns:a16="http://schemas.microsoft.com/office/drawing/2014/main" id="{DBE2846F-8687-4258-B51E-E802027BC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199" y="4258554"/>
            <a:ext cx="5715002" cy="1761246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This is going to be unnecessarily hard,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but it will give us practice proving things </a:t>
            </a:r>
            <a:br>
              <a:rPr lang="en-CA" altLang="en-US" sz="2400" dirty="0"/>
            </a:br>
            <a:r>
              <a:rPr lang="en-CA" altLang="en-US" sz="2400" dirty="0"/>
              <a:t>with these rules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and it will be a fun puzzle. </a:t>
            </a:r>
            <a:endParaRPr lang="en-US" alt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2819400" y="-22086"/>
            <a:ext cx="3161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4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Hard Example</a:t>
            </a:r>
            <a:endParaRPr lang="en-CA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4" grpId="0"/>
      <p:bldP spid="10" grpId="0"/>
      <p:bldP spid="12" grpId="0" animBg="1"/>
      <p:bldP spid="13" grpId="0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6597B-ECBB-B989-1AB1-C92D87DD9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676C88FA-5C9E-4A14-E0DD-8D1DB9B8653E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41982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40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7" name="Text Box 21">
            <a:extLst>
              <a:ext uri="{FF2B5EF4-FFF2-40B4-BE49-F238E27FC236}">
                <a16:creationId xmlns:a16="http://schemas.microsoft.com/office/drawing/2014/main" id="{1AF35FF8-AD7B-733D-F64A-E1F1623DF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89" y="685800"/>
            <a:ext cx="792415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400" dirty="0" err="1">
                <a:solidFill>
                  <a:schemeClr val="tx2"/>
                </a:solidFill>
              </a:rPr>
              <a:t>Burte</a:t>
            </a:r>
            <a:r>
              <a:rPr lang="en-US" sz="2400" dirty="0">
                <a:solidFill>
                  <a:schemeClr val="tx2"/>
                </a:solidFill>
              </a:rPr>
              <a:t> Force Purple Table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αβ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∧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, conclude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endParaRPr lang="en-US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αβ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 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11. 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αβ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12.  (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αβ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13.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8281137C-BEC2-C17B-5820-98B1D6FC2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89" y="736599"/>
            <a:ext cx="8760111" cy="5950843"/>
          </a:xfrm>
          <a:prstGeom prst="wedgeRectCallout">
            <a:avLst>
              <a:gd name="adj1" fmla="val -31853"/>
              <a:gd name="adj2" fmla="val 22355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800" dirty="0"/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7C79741F-E862-58C9-BEC8-D9FF92487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4419" y="1039287"/>
            <a:ext cx="316625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Assume proved already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Assume proved already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Assume proved already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Contra Positive (11)</a:t>
            </a: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endParaRPr 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Modus Pones (1&amp;12)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235E0C-1F7C-CB40-76F3-975EEC64BE3D}"/>
              </a:ext>
            </a:extLst>
          </p:cNvPr>
          <p:cNvSpPr/>
          <p:nvPr/>
        </p:nvSpPr>
        <p:spPr bwMode="auto">
          <a:xfrm>
            <a:off x="6477000" y="736598"/>
            <a:ext cx="1269319" cy="362371"/>
          </a:xfrm>
          <a:prstGeom prst="ellipse">
            <a:avLst/>
          </a:prstGeom>
          <a:noFill/>
          <a:ln w="38100">
            <a:solidFill>
              <a:srgbClr val="66FF66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1" hangingPunct="1">
              <a:spcBef>
                <a:spcPct val="0"/>
              </a:spcBef>
              <a:buNone/>
            </a:pPr>
            <a:endParaRPr lang="en-CA" sz="2400" dirty="0"/>
          </a:p>
        </p:txBody>
      </p:sp>
      <p:grpSp>
        <p:nvGrpSpPr>
          <p:cNvPr id="14" name="Group 29">
            <a:extLst>
              <a:ext uri="{FF2B5EF4-FFF2-40B4-BE49-F238E27FC236}">
                <a16:creationId xmlns:a16="http://schemas.microsoft.com/office/drawing/2014/main" id="{70C4610E-8666-EC4E-26C6-2B3A727FE18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506262"/>
            <a:ext cx="917591" cy="929993"/>
            <a:chOff x="2065" y="1551"/>
            <a:chExt cx="1628" cy="1988"/>
          </a:xfrm>
        </p:grpSpPr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9DD46430-1AB7-5364-C425-73594196D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417D2CEB-A69E-4976-C680-C206DDAED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2EAAAFD4-9810-49AE-1E5A-E9F9A9D83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0C4D6A78-74D9-17C5-0DD3-6546DA19B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6893D6E9-0708-786E-6F20-8499CF39C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FE9FF16C-12DC-7D04-65DE-DA9DFC6F9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5573981F-AF23-EC11-721C-19776CD1B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7A4DC25E-CB4C-4585-34C3-AB4193C1C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C50E1449-0CD7-65DC-ED3A-25324E773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4" name="Freeform 39">
              <a:extLst>
                <a:ext uri="{FF2B5EF4-FFF2-40B4-BE49-F238E27FC236}">
                  <a16:creationId xmlns:a16="http://schemas.microsoft.com/office/drawing/2014/main" id="{49F9FC72-E90B-4E6D-D850-0B1AC60F5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5" name="Freeform 40">
              <a:extLst>
                <a:ext uri="{FF2B5EF4-FFF2-40B4-BE49-F238E27FC236}">
                  <a16:creationId xmlns:a16="http://schemas.microsoft.com/office/drawing/2014/main" id="{3D02EE78-C45A-7634-56AA-92E8DCDE8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6" name="Freeform 41">
              <a:extLst>
                <a:ext uri="{FF2B5EF4-FFF2-40B4-BE49-F238E27FC236}">
                  <a16:creationId xmlns:a16="http://schemas.microsoft.com/office/drawing/2014/main" id="{D69C9CC4-63BC-8C89-236D-3652C6D14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7" name="Freeform 42">
              <a:extLst>
                <a:ext uri="{FF2B5EF4-FFF2-40B4-BE49-F238E27FC236}">
                  <a16:creationId xmlns:a16="http://schemas.microsoft.com/office/drawing/2014/main" id="{3A912550-15C4-3BF9-6F21-9666D6A73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8" name="Freeform 43">
              <a:extLst>
                <a:ext uri="{FF2B5EF4-FFF2-40B4-BE49-F238E27FC236}">
                  <a16:creationId xmlns:a16="http://schemas.microsoft.com/office/drawing/2014/main" id="{A0212A5B-65E7-DD5C-F040-97DD735F4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26017F4A-FA60-13B7-6123-CAB25C8C7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5A66CB17-1FF3-6FE0-9D11-9D59A93D3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372023DE-3FFE-8DE4-3168-096635B79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32" name="AutoShape 35">
            <a:extLst>
              <a:ext uri="{FF2B5EF4-FFF2-40B4-BE49-F238E27FC236}">
                <a16:creationId xmlns:a16="http://schemas.microsoft.com/office/drawing/2014/main" id="{0A8F6177-745E-810B-CA7C-B9A169178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864" y="2320790"/>
            <a:ext cx="5897689" cy="1703924"/>
          </a:xfrm>
          <a:prstGeom prst="wedgeRoundRectCallout">
            <a:avLst>
              <a:gd name="adj1" fmla="val -52100"/>
              <a:gd name="adj2" fmla="val 3093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Need divine inspiration.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Going from the two cases to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 </a:t>
            </a:r>
            <a:r>
              <a:rPr lang="en-US" altLang="en-US" sz="2400" dirty="0">
                <a:solidFill>
                  <a:srgbClr val="FFFFFF"/>
                </a:solidFill>
              </a:rPr>
              <a:t>is too hard.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Instead, lets do the contrapositive,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  </a:t>
            </a:r>
            <a:r>
              <a:rPr lang="en-US" altLang="en-US" sz="2400" dirty="0" err="1">
                <a:solidFill>
                  <a:srgbClr val="FFFFFF"/>
                </a:solidFill>
              </a:rPr>
              <a:t>ie</a:t>
            </a:r>
            <a:r>
              <a:rPr lang="en-US" altLang="en-US" sz="2400" dirty="0">
                <a:solidFill>
                  <a:srgbClr val="FFFFFF"/>
                </a:solidFill>
              </a:rPr>
              <a:t> go from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⌐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400" dirty="0">
                <a:solidFill>
                  <a:srgbClr val="FFFFFF"/>
                </a:solidFill>
              </a:rPr>
              <a:t> to not the two cases.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19AB175-466A-1D8A-8018-76FD6F595546}"/>
              </a:ext>
            </a:extLst>
          </p:cNvPr>
          <p:cNvGrpSpPr/>
          <p:nvPr/>
        </p:nvGrpSpPr>
        <p:grpSpPr>
          <a:xfrm>
            <a:off x="457200" y="4124036"/>
            <a:ext cx="7772400" cy="731674"/>
            <a:chOff x="1905000" y="4692227"/>
            <a:chExt cx="7772400" cy="731674"/>
          </a:xfrm>
        </p:grpSpPr>
        <p:sp>
          <p:nvSpPr>
            <p:cNvPr id="34" name="Text Box 21">
              <a:extLst>
                <a:ext uri="{FF2B5EF4-FFF2-40B4-BE49-F238E27FC236}">
                  <a16:creationId xmlns:a16="http://schemas.microsoft.com/office/drawing/2014/main" id="{8325725E-661A-0159-FD02-E4DCCF234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9523" y="4962236"/>
              <a:ext cx="7649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24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need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0F3C54-22E0-8A07-E004-14962CBE85B9}"/>
                </a:ext>
              </a:extLst>
            </p:cNvPr>
            <p:cNvCxnSpPr/>
            <p:nvPr/>
          </p:nvCxnSpPr>
          <p:spPr bwMode="auto">
            <a:xfrm>
              <a:off x="1905000" y="5105400"/>
              <a:ext cx="7772400" cy="0"/>
            </a:xfrm>
            <a:prstGeom prst="line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 Box 21">
              <a:extLst>
                <a:ext uri="{FF2B5EF4-FFF2-40B4-BE49-F238E27FC236}">
                  <a16:creationId xmlns:a16="http://schemas.microsoft.com/office/drawing/2014/main" id="{C4B4EB45-66CE-7765-9F11-F6B493F66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4692227"/>
              <a:ext cx="7649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24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have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47B82D0B-8F08-AD0E-329E-04607EEE0063}"/>
              </a:ext>
            </a:extLst>
          </p:cNvPr>
          <p:cNvSpPr/>
          <p:nvPr/>
        </p:nvSpPr>
        <p:spPr bwMode="auto">
          <a:xfrm>
            <a:off x="646544" y="1118277"/>
            <a:ext cx="762000" cy="405723"/>
          </a:xfrm>
          <a:prstGeom prst="ellips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1" hangingPunct="1">
              <a:spcBef>
                <a:spcPct val="0"/>
              </a:spcBef>
              <a:buNone/>
            </a:pPr>
            <a:endParaRPr lang="en-CA" sz="24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AD436E8-AFE9-B599-FBB6-94D4F93CFB0D}"/>
              </a:ext>
            </a:extLst>
          </p:cNvPr>
          <p:cNvSpPr/>
          <p:nvPr/>
        </p:nvSpPr>
        <p:spPr bwMode="auto">
          <a:xfrm>
            <a:off x="550245" y="5845630"/>
            <a:ext cx="583519" cy="368458"/>
          </a:xfrm>
          <a:prstGeom prst="ellipse">
            <a:avLst/>
          </a:prstGeom>
          <a:noFill/>
          <a:ln w="38100">
            <a:solidFill>
              <a:srgbClr val="66FF66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1" hangingPunct="1">
              <a:spcBef>
                <a:spcPct val="0"/>
              </a:spcBef>
              <a:buNone/>
            </a:pPr>
            <a:endParaRPr lang="en-CA" sz="24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F262534-8164-DB77-D089-14955671F769}"/>
              </a:ext>
            </a:extLst>
          </p:cNvPr>
          <p:cNvSpPr/>
          <p:nvPr/>
        </p:nvSpPr>
        <p:spPr bwMode="auto">
          <a:xfrm>
            <a:off x="1420092" y="5477852"/>
            <a:ext cx="583519" cy="368458"/>
          </a:xfrm>
          <a:prstGeom prst="ellipse">
            <a:avLst/>
          </a:prstGeom>
          <a:noFill/>
          <a:ln w="38100">
            <a:solidFill>
              <a:srgbClr val="66FF66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1" hangingPunct="1">
              <a:spcBef>
                <a:spcPct val="0"/>
              </a:spcBef>
              <a:buNone/>
            </a:pPr>
            <a:endParaRPr lang="en-CA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C90322-8689-2C78-2262-A28548491040}"/>
              </a:ext>
            </a:extLst>
          </p:cNvPr>
          <p:cNvSpPr/>
          <p:nvPr/>
        </p:nvSpPr>
        <p:spPr>
          <a:xfrm>
            <a:off x="2057400" y="-22086"/>
            <a:ext cx="5339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4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Brute Force Purple Table</a:t>
            </a:r>
            <a:endParaRPr lang="en-CA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5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2" grpId="0" animBg="1"/>
      <p:bldP spid="37" grpId="0" animBg="1"/>
      <p:bldP spid="37" grpId="1" animBg="1"/>
      <p:bldP spid="38" grpId="0" animBg="1"/>
      <p:bldP spid="38" grpId="1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5CD6-B920-C90C-EFCB-95BA93E0F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7C2A7A1-219C-D8CD-2653-7B0ED8594620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41982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40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7" name="Text Box 21">
            <a:extLst>
              <a:ext uri="{FF2B5EF4-FFF2-40B4-BE49-F238E27FC236}">
                <a16:creationId xmlns:a16="http://schemas.microsoft.com/office/drawing/2014/main" id="{E22D290D-A762-B5B8-F16A-9DC811D75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89" y="685800"/>
            <a:ext cx="792415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400" dirty="0" err="1">
                <a:solidFill>
                  <a:schemeClr val="tx2"/>
                </a:solidFill>
              </a:rPr>
              <a:t>Burte</a:t>
            </a:r>
            <a:r>
              <a:rPr lang="en-US" sz="2400" dirty="0">
                <a:solidFill>
                  <a:schemeClr val="tx2"/>
                </a:solidFill>
              </a:rPr>
              <a:t> Force Purple Table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αβ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∧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, conclude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endParaRPr lang="en-US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αβ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 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400" dirty="0">
                <a:cs typeface="Times New Roman" panose="02020603050405020304" pitchFamily="18" charset="0"/>
              </a:rPr>
              <a:t>Deduction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Goal: 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αβ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n-US" altLang="en-US" sz="2400" dirty="0">
                <a:cs typeface="Times New Roman" panose="02020603050405020304" pitchFamily="18" charset="0"/>
              </a:rPr>
              <a:t>α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αβ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αβ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αβ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841D0343-BD33-5D7B-B72D-1BCFD4297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89" y="736599"/>
            <a:ext cx="8760111" cy="5950843"/>
          </a:xfrm>
          <a:prstGeom prst="wedgeRectCallout">
            <a:avLst>
              <a:gd name="adj1" fmla="val -31853"/>
              <a:gd name="adj2" fmla="val 22355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800" dirty="0"/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15006043-843F-5D50-4922-2558D2AAF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4419" y="1039287"/>
            <a:ext cx="316625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Assume proved already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Assume proved already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Assume proved already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Assume f or 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Contra Positive (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2)</a:t>
            </a:r>
            <a:endParaRPr lang="en-US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Contra Positive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(3)</a:t>
            </a:r>
            <a:endParaRPr lang="en-US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Modus Pones (5&amp;6)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Modus Pones (5&amp;7)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Eval/Build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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: (8&amp;9)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dirty="0"/>
              <a:t>Conclude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Contra Positive (11)</a:t>
            </a: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endParaRPr 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Modus Pones (1&amp;12)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8F618C-CF41-E735-5969-99DC190E0282}"/>
              </a:ext>
            </a:extLst>
          </p:cNvPr>
          <p:cNvGrpSpPr/>
          <p:nvPr/>
        </p:nvGrpSpPr>
        <p:grpSpPr>
          <a:xfrm>
            <a:off x="457200" y="4124036"/>
            <a:ext cx="7772400" cy="731674"/>
            <a:chOff x="1905000" y="4692227"/>
            <a:chExt cx="7772400" cy="731674"/>
          </a:xfrm>
        </p:grpSpPr>
        <p:sp>
          <p:nvSpPr>
            <p:cNvPr id="3" name="Text Box 21">
              <a:extLst>
                <a:ext uri="{FF2B5EF4-FFF2-40B4-BE49-F238E27FC236}">
                  <a16:creationId xmlns:a16="http://schemas.microsoft.com/office/drawing/2014/main" id="{ADE31AB6-BC6E-8B64-AC91-AC60A22F4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9523" y="4962236"/>
              <a:ext cx="7649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24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need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FE6F793-E4DE-6148-79A1-C0607C790575}"/>
                </a:ext>
              </a:extLst>
            </p:cNvPr>
            <p:cNvCxnSpPr/>
            <p:nvPr/>
          </p:nvCxnSpPr>
          <p:spPr bwMode="auto">
            <a:xfrm>
              <a:off x="1905000" y="5105400"/>
              <a:ext cx="7772400" cy="0"/>
            </a:xfrm>
            <a:prstGeom prst="line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Text Box 21">
              <a:extLst>
                <a:ext uri="{FF2B5EF4-FFF2-40B4-BE49-F238E27FC236}">
                  <a16:creationId xmlns:a16="http://schemas.microsoft.com/office/drawing/2014/main" id="{691EA979-AE8E-A6AF-C01C-4276B7A814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4692227"/>
              <a:ext cx="7649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24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have</a:t>
              </a: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10D1A952-FCAF-F2C9-100D-E3947C228629}"/>
              </a:ext>
            </a:extLst>
          </p:cNvPr>
          <p:cNvSpPr/>
          <p:nvPr/>
        </p:nvSpPr>
        <p:spPr bwMode="auto">
          <a:xfrm>
            <a:off x="995897" y="5123566"/>
            <a:ext cx="583519" cy="368458"/>
          </a:xfrm>
          <a:prstGeom prst="ellipse">
            <a:avLst/>
          </a:prstGeom>
          <a:noFill/>
          <a:ln w="38100">
            <a:solidFill>
              <a:srgbClr val="66FF66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1" hangingPunct="1">
              <a:spcBef>
                <a:spcPct val="0"/>
              </a:spcBef>
              <a:buNone/>
            </a:pPr>
            <a:endParaRPr lang="en-CA" sz="24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2A21AA6-B3E2-2832-64B5-A824997FE94F}"/>
              </a:ext>
            </a:extLst>
          </p:cNvPr>
          <p:cNvSpPr/>
          <p:nvPr/>
        </p:nvSpPr>
        <p:spPr bwMode="auto">
          <a:xfrm>
            <a:off x="1044389" y="2585388"/>
            <a:ext cx="583519" cy="386412"/>
          </a:xfrm>
          <a:prstGeom prst="ellips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1" hangingPunct="1">
              <a:spcBef>
                <a:spcPct val="0"/>
              </a:spcBef>
              <a:buNone/>
            </a:pPr>
            <a:endParaRPr lang="en-CA" sz="24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E3744BF-4123-DFF5-130D-B7EB6E3EA707}"/>
              </a:ext>
            </a:extLst>
          </p:cNvPr>
          <p:cNvSpPr/>
          <p:nvPr/>
        </p:nvSpPr>
        <p:spPr bwMode="auto">
          <a:xfrm>
            <a:off x="533400" y="1442387"/>
            <a:ext cx="1094508" cy="824495"/>
          </a:xfrm>
          <a:prstGeom prst="ellips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1" hangingPunct="1">
              <a:spcBef>
                <a:spcPct val="0"/>
              </a:spcBef>
              <a:buNone/>
            </a:pPr>
            <a:endParaRPr lang="en-CA" sz="24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C27D4D7-99A8-022C-94F6-283968D82AC2}"/>
              </a:ext>
            </a:extLst>
          </p:cNvPr>
          <p:cNvSpPr/>
          <p:nvPr/>
        </p:nvSpPr>
        <p:spPr bwMode="auto">
          <a:xfrm>
            <a:off x="1054948" y="4699851"/>
            <a:ext cx="1088382" cy="461665"/>
          </a:xfrm>
          <a:prstGeom prst="ellipse">
            <a:avLst/>
          </a:prstGeom>
          <a:noFill/>
          <a:ln w="38100">
            <a:solidFill>
              <a:srgbClr val="66FF66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1" hangingPunct="1">
              <a:spcBef>
                <a:spcPct val="0"/>
              </a:spcBef>
              <a:buNone/>
            </a:pPr>
            <a:endParaRPr lang="en-CA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64F25F-8F44-B78F-612E-61E22CC10204}"/>
              </a:ext>
            </a:extLst>
          </p:cNvPr>
          <p:cNvSpPr/>
          <p:nvPr/>
        </p:nvSpPr>
        <p:spPr>
          <a:xfrm>
            <a:off x="2057400" y="-22086"/>
            <a:ext cx="5339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4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Brute Force Purple Table</a:t>
            </a:r>
            <a:endParaRPr lang="en-CA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F9C25D-3090-45D3-8CDA-29E0171AF6F2}"/>
              </a:ext>
            </a:extLst>
          </p:cNvPr>
          <p:cNvSpPr txBox="1"/>
          <p:nvPr/>
        </p:nvSpPr>
        <p:spPr>
          <a:xfrm>
            <a:off x="381000" y="880170"/>
            <a:ext cx="81534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hlinkClick r:id="rId2"/>
              </a:rPr>
              <a:t>https://www.eecs.yorku.ca/~jeff/courses/1090/notes/oracle.pdf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Contains examples with </a:t>
            </a:r>
            <a:r>
              <a:rPr lang="en-US" dirty="0" err="1"/>
              <a:t>forall</a:t>
            </a:r>
            <a:r>
              <a:rPr lang="en-US" dirty="0"/>
              <a:t> exists.</a:t>
            </a:r>
          </a:p>
          <a:p>
            <a:pPr algn="l"/>
            <a:r>
              <a:rPr lang="en-US" dirty="0"/>
              <a:t>If you delete the </a:t>
            </a:r>
            <a:r>
              <a:rPr lang="en-US" dirty="0" err="1"/>
              <a:t>forall</a:t>
            </a:r>
            <a:r>
              <a:rPr lang="en-US" dirty="0"/>
              <a:t> exists, you get good purple table examples.</a:t>
            </a:r>
          </a:p>
          <a:p>
            <a:pPr algn="l"/>
            <a:r>
              <a:rPr lang="en-US" dirty="0"/>
              <a:t>This is how I got one of the test1 questions.</a:t>
            </a:r>
          </a:p>
        </p:txBody>
      </p:sp>
    </p:spTree>
    <p:extLst>
      <p:ext uri="{BB962C8B-B14F-4D97-AF65-F5344CB8AC3E}">
        <p14:creationId xmlns:p14="http://schemas.microsoft.com/office/powerpoint/2010/main" val="2324017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A2F60B-C7A9-CCF7-16A0-749DD56C5C2A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286000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3200" kern="0" dirty="0">
                <a:solidFill>
                  <a:srgbClr val="FFFF00"/>
                </a:solidFill>
                <a:latin typeface="Times New Roman"/>
              </a:rPr>
              <a:t>End</a:t>
            </a:r>
            <a:endParaRPr kumimoji="0" lang="en-CA" altLang="en-US" sz="32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807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39170"/>
            <a:ext cx="1973988" cy="847725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91A1C545-B188-4594-8BCE-6AD076A78284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685800"/>
          <a:ext cx="5181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40">
                  <a:extLst>
                    <a:ext uri="{9D8B030D-6E8A-4147-A177-3AD203B41FA5}">
                      <a16:colId xmlns:a16="http://schemas.microsoft.com/office/drawing/2014/main" val="1195043466"/>
                    </a:ext>
                  </a:extLst>
                </a:gridCol>
                <a:gridCol w="315840">
                  <a:extLst>
                    <a:ext uri="{9D8B030D-6E8A-4147-A177-3AD203B41FA5}">
                      <a16:colId xmlns:a16="http://schemas.microsoft.com/office/drawing/2014/main" val="761705130"/>
                    </a:ext>
                  </a:extLst>
                </a:gridCol>
                <a:gridCol w="624466">
                  <a:extLst>
                    <a:ext uri="{9D8B030D-6E8A-4147-A177-3AD203B41FA5}">
                      <a16:colId xmlns:a16="http://schemas.microsoft.com/office/drawing/2014/main" val="1894185161"/>
                    </a:ext>
                  </a:extLst>
                </a:gridCol>
                <a:gridCol w="628072">
                  <a:extLst>
                    <a:ext uri="{9D8B030D-6E8A-4147-A177-3AD203B41FA5}">
                      <a16:colId xmlns:a16="http://schemas.microsoft.com/office/drawing/2014/main" val="1118573905"/>
                    </a:ext>
                  </a:extLst>
                </a:gridCol>
                <a:gridCol w="628072">
                  <a:extLst>
                    <a:ext uri="{9D8B030D-6E8A-4147-A177-3AD203B41FA5}">
                      <a16:colId xmlns:a16="http://schemas.microsoft.com/office/drawing/2014/main" val="2852379774"/>
                    </a:ext>
                  </a:extLst>
                </a:gridCol>
                <a:gridCol w="785090">
                  <a:extLst>
                    <a:ext uri="{9D8B030D-6E8A-4147-A177-3AD203B41FA5}">
                      <a16:colId xmlns:a16="http://schemas.microsoft.com/office/drawing/2014/main" val="117510763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139535918"/>
                    </a:ext>
                  </a:extLst>
                </a:gridCol>
                <a:gridCol w="1020620">
                  <a:extLst>
                    <a:ext uri="{9D8B030D-6E8A-4147-A177-3AD203B41FA5}">
                      <a16:colId xmlns:a16="http://schemas.microsoft.com/office/drawing/2014/main" val="2818861869"/>
                    </a:ext>
                  </a:extLst>
                </a:gridCol>
              </a:tblGrid>
              <a:tr h="42588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</a:rPr>
                        <a:t>And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</a:rPr>
                        <a:t>Or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Not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</a:rPr>
                        <a:t>Implies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</a:rPr>
                        <a:t>If and only if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</a:rPr>
                        <a:t>Exclusive Or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826155"/>
                  </a:ext>
                </a:extLst>
              </a:tr>
              <a:tr h="3006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</a:rPr>
                        <a:t>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Q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P</a:t>
                      </a:r>
                      <a:r>
                        <a:rPr lang="en-US" altLang="en-US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US" altLang="en-US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Q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P</a:t>
                      </a:r>
                      <a:r>
                        <a:rPr lang="el-GR" altLang="en-US" sz="18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US" altLang="en-US" sz="18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US" altLang="en-US" sz="1800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en-US" sz="18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altLang="en-US" sz="18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Q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P</a:t>
                      </a:r>
                      <a:r>
                        <a:rPr lang="en-US" altLang="en-US" sz="1800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altLang="en-US" sz="18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Q</a:t>
                      </a:r>
                      <a:r>
                        <a:rPr lang="en-US" altLang="en-US" sz="1800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</a:rPr>
                        <a:t>P </a:t>
                      </a:r>
                      <a:r>
                        <a:rPr kumimoji="0" lang="en-US" alt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iff</a:t>
                      </a: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Q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P</a:t>
                      </a: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</a:t>
                      </a: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Q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4777315"/>
                  </a:ext>
                </a:extLst>
              </a:tr>
              <a:tr h="2755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0827905"/>
                  </a:ext>
                </a:extLst>
              </a:tr>
              <a:tr h="2755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810819"/>
                  </a:ext>
                </a:extLst>
              </a:tr>
              <a:tr h="2755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516240"/>
                  </a:ext>
                </a:extLst>
              </a:tr>
              <a:tr h="2755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3173578"/>
                  </a:ext>
                </a:extLst>
              </a:tr>
            </a:tbl>
          </a:graphicData>
        </a:graphic>
      </p:graphicFrame>
      <p:sp>
        <p:nvSpPr>
          <p:cNvPr id="32" name="Rectangle 2">
            <a:extLst>
              <a:ext uri="{FF2B5EF4-FFF2-40B4-BE49-F238E27FC236}">
                <a16:creationId xmlns:a16="http://schemas.microsoft.com/office/drawing/2014/main" id="{C4C9AAD8-F572-4E4E-8202-7F0170567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Operator's Truth Tables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492865FC-50C7-4C5C-B011-927F29B9D147}"/>
              </a:ext>
            </a:extLst>
          </p:cNvPr>
          <p:cNvGraphicFramePr>
            <a:graphicFrameLocks noGrp="1"/>
          </p:cNvGraphicFramePr>
          <p:nvPr/>
        </p:nvGraphicFramePr>
        <p:xfrm>
          <a:off x="5131158" y="5642448"/>
          <a:ext cx="1143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8638025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98973473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043751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iff</a:t>
                      </a:r>
                      <a:endParaRPr lang="en-US" sz="16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123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66FF66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96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66FF66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874961"/>
                  </a:ext>
                </a:extLst>
              </a:tr>
            </a:tbl>
          </a:graphicData>
        </a:graphic>
      </p:graphicFrame>
      <p:graphicFrame>
        <p:nvGraphicFramePr>
          <p:cNvPr id="27" name="Table 2">
            <a:extLst>
              <a:ext uri="{FF2B5EF4-FFF2-40B4-BE49-F238E27FC236}">
                <a16:creationId xmlns:a16="http://schemas.microsoft.com/office/drawing/2014/main" id="{BD4E13C5-50A0-4863-A102-970B621A7B85}"/>
              </a:ext>
            </a:extLst>
          </p:cNvPr>
          <p:cNvGraphicFramePr>
            <a:graphicFrameLocks noGrp="1"/>
          </p:cNvGraphicFramePr>
          <p:nvPr/>
        </p:nvGraphicFramePr>
        <p:xfrm>
          <a:off x="3935568" y="5643522"/>
          <a:ext cx="1143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8638025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98973473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043751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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123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66FF66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96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66FF66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66FF66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874961"/>
                  </a:ext>
                </a:extLst>
              </a:tr>
            </a:tbl>
          </a:graphicData>
        </a:graphic>
      </p:graphicFrame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B70FFCBE-CFB5-46FB-BED3-F1A08654F1B5}"/>
              </a:ext>
            </a:extLst>
          </p:cNvPr>
          <p:cNvGraphicFramePr>
            <a:graphicFrameLocks noGrp="1"/>
          </p:cNvGraphicFramePr>
          <p:nvPr/>
        </p:nvGraphicFramePr>
        <p:xfrm>
          <a:off x="3111321" y="5643522"/>
          <a:ext cx="762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8638025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989734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altLang="en-US" sz="18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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123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96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66FF66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874961"/>
                  </a:ext>
                </a:extLst>
              </a:tr>
            </a:tbl>
          </a:graphicData>
        </a:graphic>
      </p:graphicFrame>
      <p:graphicFrame>
        <p:nvGraphicFramePr>
          <p:cNvPr id="29" name="Table 2">
            <a:extLst>
              <a:ext uri="{FF2B5EF4-FFF2-40B4-BE49-F238E27FC236}">
                <a16:creationId xmlns:a16="http://schemas.microsoft.com/office/drawing/2014/main" id="{9D8AE9CA-FAEA-4172-9472-9212AB09734B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5643522"/>
          <a:ext cx="1143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8638025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98973473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043751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Symbol" panose="05050102010706020507" pitchFamily="18" charset="2"/>
                        </a:rPr>
                        <a:t>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123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66FF66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66FF66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96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66FF66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874961"/>
                  </a:ext>
                </a:extLst>
              </a:tr>
            </a:tbl>
          </a:graphicData>
        </a:graphic>
      </p:graphicFrame>
      <p:graphicFrame>
        <p:nvGraphicFramePr>
          <p:cNvPr id="45" name="Table 2">
            <a:extLst>
              <a:ext uri="{FF2B5EF4-FFF2-40B4-BE49-F238E27FC236}">
                <a16:creationId xmlns:a16="http://schemas.microsoft.com/office/drawing/2014/main" id="{84EBEEBB-A752-45CB-B228-18F7ED240867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638800"/>
          <a:ext cx="1143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8638025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98973473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043751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Symbol" panose="05050102010706020507" pitchFamily="18" charset="2"/>
                        </a:rPr>
                        <a:t>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123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66FF66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96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874961"/>
                  </a:ext>
                </a:extLst>
              </a:tr>
            </a:tbl>
          </a:graphicData>
        </a:graphic>
      </p:graphicFrame>
      <p:graphicFrame>
        <p:nvGraphicFramePr>
          <p:cNvPr id="48" name="Table 2">
            <a:extLst>
              <a:ext uri="{FF2B5EF4-FFF2-40B4-BE49-F238E27FC236}">
                <a16:creationId xmlns:a16="http://schemas.microsoft.com/office/drawing/2014/main" id="{F5E3D942-BFAD-4C68-B1A0-14491D72E53C}"/>
              </a:ext>
            </a:extLst>
          </p:cNvPr>
          <p:cNvGraphicFramePr>
            <a:graphicFrameLocks noGrp="1"/>
          </p:cNvGraphicFramePr>
          <p:nvPr/>
        </p:nvGraphicFramePr>
        <p:xfrm>
          <a:off x="6312795" y="5643522"/>
          <a:ext cx="1143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8638025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98973473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043751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</a:t>
                      </a:r>
                      <a:endParaRPr lang="en-US" sz="18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2"/>
                          </a:solidFill>
                        </a:rPr>
                        <a:t>T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2"/>
                          </a:solidFill>
                        </a:rPr>
                        <a:t>F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123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bg2"/>
                          </a:solidFill>
                        </a:rPr>
                        <a:t>T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66FF66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96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66FF66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874961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97476" y="59436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endParaRPr lang="en-CA" sz="2400" dirty="0"/>
          </a:p>
        </p:txBody>
      </p:sp>
      <p:sp>
        <p:nvSpPr>
          <p:cNvPr id="2" name="AutoShape 35">
            <a:extLst>
              <a:ext uri="{FF2B5EF4-FFF2-40B4-BE49-F238E27FC236}">
                <a16:creationId xmlns:a16="http://schemas.microsoft.com/office/drawing/2014/main" id="{FE8AD0BF-3189-E201-2E86-3C7E905D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26" y="2971800"/>
            <a:ext cx="2175174" cy="2743200"/>
          </a:xfrm>
          <a:prstGeom prst="wedgeRoundRectCallout">
            <a:avLst>
              <a:gd name="adj1" fmla="val 55597"/>
              <a:gd name="adj2" fmla="val 9398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/>
              <a:t>A for And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CA" altLang="en-US" sz="2400" dirty="0"/>
              <a:t> is OR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sz="2400" dirty="0">
                <a:solidFill>
                  <a:srgbClr val="FFC000"/>
                </a:solidFill>
              </a:rPr>
              <a:t>→</a:t>
            </a:r>
            <a:r>
              <a:rPr lang="en-CA" sz="2400" dirty="0"/>
              <a:t> is Implies</a:t>
            </a:r>
            <a:br>
              <a:rPr lang="en-CA" sz="2400" dirty="0"/>
            </a:br>
            <a:r>
              <a:rPr lang="en-CA" sz="2400" dirty="0">
                <a:solidFill>
                  <a:srgbClr val="FFC000"/>
                </a:solidFill>
              </a:rPr>
              <a:t>¬</a:t>
            </a:r>
            <a:r>
              <a:rPr lang="en-CA" sz="2400" dirty="0"/>
              <a:t> is Not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 </a:t>
            </a:r>
            <a:r>
              <a:rPr lang="en-CA" altLang="en-US" sz="2400" dirty="0"/>
              <a:t>is parity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C000"/>
                </a:solidFill>
              </a:rPr>
              <a:t>T</a:t>
            </a:r>
            <a:r>
              <a:rPr lang="en-CA" altLang="en-US" sz="2400" dirty="0"/>
              <a:t> is for True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C000"/>
                </a:solidFill>
              </a:rPr>
              <a:t>F</a:t>
            </a:r>
            <a:r>
              <a:rPr lang="en-CA" altLang="en-US" sz="2400" dirty="0"/>
              <a:t> is for False</a:t>
            </a:r>
          </a:p>
        </p:txBody>
      </p:sp>
      <p:sp>
        <p:nvSpPr>
          <p:cNvPr id="3" name="AutoShape 35">
            <a:extLst>
              <a:ext uri="{FF2B5EF4-FFF2-40B4-BE49-F238E27FC236}">
                <a16:creationId xmlns:a16="http://schemas.microsoft.com/office/drawing/2014/main" id="{1907B38B-8238-5F60-66A4-0964949F9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392" y="2951978"/>
            <a:ext cx="5770408" cy="2629342"/>
          </a:xfrm>
          <a:prstGeom prst="wedgeRoundRectCallout">
            <a:avLst>
              <a:gd name="adj1" fmla="val 11052"/>
              <a:gd name="adj2" fmla="val -59050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Be sure to know the truth tables </a:t>
            </a:r>
            <a:br>
              <a:rPr lang="en-US" altLang="en-US" sz="2400" dirty="0"/>
            </a:br>
            <a:r>
              <a:rPr lang="en-US" altLang="en-US" sz="2400" dirty="0"/>
              <a:t>for each of these operation.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Given a T/F assignment of the variables know how to evaluate any expression.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Know how to manipulate expressions</a:t>
            </a:r>
            <a:br>
              <a:rPr lang="en-US" altLang="en-US" sz="2400" dirty="0"/>
            </a:br>
            <a:r>
              <a:rPr lang="en-US" altLang="en-US" sz="2400" dirty="0"/>
              <a:t>using the rules in the purple table.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535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B30BD1-4D7F-451C-9DE0-8D4ADBB801C8}"/>
              </a:ext>
            </a:extLst>
          </p:cNvPr>
          <p:cNvSpPr txBox="1">
            <a:spLocks/>
          </p:cNvSpPr>
          <p:nvPr/>
        </p:nvSpPr>
        <p:spPr>
          <a:xfrm>
            <a:off x="8686800" y="5302104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29">
            <a:extLst>
              <a:ext uri="{FF2B5EF4-FFF2-40B4-BE49-F238E27FC236}">
                <a16:creationId xmlns:a16="http://schemas.microsoft.com/office/drawing/2014/main" id="{CA86BD76-6DE5-2FB6-E997-AB8CDE5823A1}"/>
              </a:ext>
            </a:extLst>
          </p:cNvPr>
          <p:cNvGrpSpPr>
            <a:grpSpLocks/>
          </p:cNvGrpSpPr>
          <p:nvPr/>
        </p:nvGrpSpPr>
        <p:grpSpPr bwMode="auto">
          <a:xfrm>
            <a:off x="7497252" y="991728"/>
            <a:ext cx="1189548" cy="1252690"/>
            <a:chOff x="2065" y="1551"/>
            <a:chExt cx="1628" cy="1988"/>
          </a:xfrm>
        </p:grpSpPr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7D413E06-7F54-0FEA-3545-5D6015CC3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DC834301-FB2E-C3AC-931F-63DB3737C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5242F2EF-EA08-83E1-7340-6C87B1154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B891F3AB-65FC-D16F-1E8F-8D834A04F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2F78C547-1061-2C24-D1EB-81D9A7BA4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333C962B-6CDD-2372-3E3D-3CFAA185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28F586E6-F42D-11A7-C6BF-824A46A0B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F0E696E1-B730-96CA-666D-9838329BD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B902D274-4060-B471-E960-01340C56F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3" name="Freeform 532">
              <a:extLst>
                <a:ext uri="{FF2B5EF4-FFF2-40B4-BE49-F238E27FC236}">
                  <a16:creationId xmlns:a16="http://schemas.microsoft.com/office/drawing/2014/main" id="{4B8C6A98-FC6F-8D48-F88B-97299A663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4" name="Freeform 534">
              <a:extLst>
                <a:ext uri="{FF2B5EF4-FFF2-40B4-BE49-F238E27FC236}">
                  <a16:creationId xmlns:a16="http://schemas.microsoft.com/office/drawing/2014/main" id="{5F41CB9E-0DCF-70EA-00DA-018E0A3E6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5" name="Freeform 41">
              <a:extLst>
                <a:ext uri="{FF2B5EF4-FFF2-40B4-BE49-F238E27FC236}">
                  <a16:creationId xmlns:a16="http://schemas.microsoft.com/office/drawing/2014/main" id="{8B26EC13-07DA-AE70-42AE-AE621CF7A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6" name="Freeform 42">
              <a:extLst>
                <a:ext uri="{FF2B5EF4-FFF2-40B4-BE49-F238E27FC236}">
                  <a16:creationId xmlns:a16="http://schemas.microsoft.com/office/drawing/2014/main" id="{2496FC8C-58E2-B6A5-534E-07CA51CA2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id="{D7717B42-292C-C877-502E-9B3D97559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8" name="Freeform 44">
              <a:extLst>
                <a:ext uri="{FF2B5EF4-FFF2-40B4-BE49-F238E27FC236}">
                  <a16:creationId xmlns:a16="http://schemas.microsoft.com/office/drawing/2014/main" id="{BB8A1E68-4DBD-340D-FBBE-2029C746B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id="{8ABDA526-DF5E-5287-AB97-4A8554517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id="{E5824325-B230-7FC2-DA6A-21F136CCF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sp>
        <p:nvSpPr>
          <p:cNvPr id="33" name="AutoShape 35">
            <a:extLst>
              <a:ext uri="{FF2B5EF4-FFF2-40B4-BE49-F238E27FC236}">
                <a16:creationId xmlns:a16="http://schemas.microsoft.com/office/drawing/2014/main" id="{70ABF996-FA8C-C467-0C07-973C4AE73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392" y="1319882"/>
            <a:ext cx="4911128" cy="497311"/>
          </a:xfrm>
          <a:prstGeom prst="wedgeRoundRectCallout">
            <a:avLst>
              <a:gd name="adj1" fmla="val 11052"/>
              <a:gd name="adj2" fmla="val -59050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Translate between English and Math.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7000F40A-D9A2-B693-B52A-79BCA6D8EB1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23A28EE-82FB-6039-C379-8340BFF58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684" y="2057400"/>
            <a:ext cx="2560316" cy="563231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if p, then q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if p, q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p implies q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p is sufficient for q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q if p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q whenever p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q follows from p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q when p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p only if q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q is necessary for p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" name="AutoShape 35">
            <a:extLst>
              <a:ext uri="{FF2B5EF4-FFF2-40B4-BE49-F238E27FC236}">
                <a16:creationId xmlns:a16="http://schemas.microsoft.com/office/drawing/2014/main" id="{EF176BFC-BED0-5395-FB96-992AA3B9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26" y="2971800"/>
            <a:ext cx="2175174" cy="2743200"/>
          </a:xfrm>
          <a:prstGeom prst="wedgeRoundRectCallout">
            <a:avLst>
              <a:gd name="adj1" fmla="val 55597"/>
              <a:gd name="adj2" fmla="val 9398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/>
              <a:t>A for And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CA" altLang="en-US" sz="2400" dirty="0"/>
              <a:t> is OR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sz="2400" dirty="0">
                <a:solidFill>
                  <a:srgbClr val="FFC000"/>
                </a:solidFill>
              </a:rPr>
              <a:t>→</a:t>
            </a:r>
            <a:r>
              <a:rPr lang="en-CA" sz="2400" dirty="0"/>
              <a:t> is Implies</a:t>
            </a:r>
            <a:br>
              <a:rPr lang="en-CA" sz="2400" dirty="0"/>
            </a:br>
            <a:r>
              <a:rPr lang="en-CA" sz="2400" dirty="0">
                <a:solidFill>
                  <a:srgbClr val="FFC000"/>
                </a:solidFill>
              </a:rPr>
              <a:t>¬</a:t>
            </a:r>
            <a:r>
              <a:rPr lang="en-CA" sz="2400" dirty="0"/>
              <a:t> is Not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 </a:t>
            </a:r>
            <a:r>
              <a:rPr lang="en-CA" altLang="en-US" sz="2400" dirty="0"/>
              <a:t>is parity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C000"/>
                </a:solidFill>
              </a:rPr>
              <a:t>T</a:t>
            </a:r>
            <a:r>
              <a:rPr lang="en-CA" altLang="en-US" sz="2400" dirty="0"/>
              <a:t> is for True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C000"/>
                </a:solidFill>
              </a:rPr>
              <a:t>F</a:t>
            </a:r>
            <a:r>
              <a:rPr lang="en-CA" altLang="en-US" sz="2400" dirty="0"/>
              <a:t> is for False</a:t>
            </a:r>
          </a:p>
        </p:txBody>
      </p:sp>
    </p:spTree>
    <p:extLst>
      <p:ext uri="{BB962C8B-B14F-4D97-AF65-F5344CB8AC3E}">
        <p14:creationId xmlns:p14="http://schemas.microsoft.com/office/powerpoint/2010/main" val="210659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uiExpand="1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4A23E4A8-AC89-4575-CAB9-6F521925C2F7}"/>
              </a:ext>
            </a:extLst>
          </p:cNvPr>
          <p:cNvGrpSpPr/>
          <p:nvPr/>
        </p:nvGrpSpPr>
        <p:grpSpPr>
          <a:xfrm>
            <a:off x="2819400" y="563880"/>
            <a:ext cx="6749348" cy="540842"/>
            <a:chOff x="2819400" y="1402080"/>
            <a:chExt cx="6749348" cy="540842"/>
          </a:xfrm>
        </p:grpSpPr>
        <p:sp>
          <p:nvSpPr>
            <p:cNvPr id="3" name="Text Box 21">
              <a:extLst>
                <a:ext uri="{FF2B5EF4-FFF2-40B4-BE49-F238E27FC236}">
                  <a16:creationId xmlns:a16="http://schemas.microsoft.com/office/drawing/2014/main" id="{27D659FD-97BC-1773-FCB0-5FA0FC547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1542812"/>
              <a:ext cx="67493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(A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B)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C 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iff   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(A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C)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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(B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C)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 iff  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(A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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B)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C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              </a:t>
              </a:r>
            </a:p>
          </p:txBody>
        </p:sp>
        <p:sp>
          <p:nvSpPr>
            <p:cNvPr id="4" name="Text Box 21">
              <a:extLst>
                <a:ext uri="{FF2B5EF4-FFF2-40B4-BE49-F238E27FC236}">
                  <a16:creationId xmlns:a16="http://schemas.microsoft.com/office/drawing/2014/main" id="{B7160B03-0376-0B4F-8CAF-D7C7FD230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9542" y="1402080"/>
              <a:ext cx="711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and</a:t>
              </a:r>
            </a:p>
          </p:txBody>
        </p:sp>
        <p:sp>
          <p:nvSpPr>
            <p:cNvPr id="5" name="Text Box 21">
              <a:extLst>
                <a:ext uri="{FF2B5EF4-FFF2-40B4-BE49-F238E27FC236}">
                  <a16:creationId xmlns:a16="http://schemas.microsoft.com/office/drawing/2014/main" id="{96984C5B-1DB6-09A7-DE76-169036A54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1628" y="1404926"/>
              <a:ext cx="711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or</a:t>
              </a:r>
            </a:p>
          </p:txBody>
        </p:sp>
        <p:sp>
          <p:nvSpPr>
            <p:cNvPr id="6" name="Text Box 21">
              <a:extLst>
                <a:ext uri="{FF2B5EF4-FFF2-40B4-BE49-F238E27FC236}">
                  <a16:creationId xmlns:a16="http://schemas.microsoft.com/office/drawing/2014/main" id="{1B24A80D-F6FD-B7A5-DFA1-C1CCB8161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5084" y="1404926"/>
              <a:ext cx="711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or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1A67428-B4D2-EFBE-1750-7BDBDE3087C3}"/>
              </a:ext>
            </a:extLst>
          </p:cNvPr>
          <p:cNvCxnSpPr>
            <a:cxnSpLocks/>
          </p:cNvCxnSpPr>
          <p:nvPr/>
        </p:nvCxnSpPr>
        <p:spPr bwMode="auto">
          <a:xfrm flipV="1">
            <a:off x="4328886" y="687252"/>
            <a:ext cx="391886" cy="378154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Box 21">
            <a:extLst>
              <a:ext uri="{FF2B5EF4-FFF2-40B4-BE49-F238E27FC236}">
                <a16:creationId xmlns:a16="http://schemas.microsoft.com/office/drawing/2014/main" id="{38D13863-7CD7-681A-C8AC-B06D034D3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086" y="490526"/>
            <a:ext cx="71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??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72853F-844F-5158-67E4-9EE2AA52BB92}"/>
              </a:ext>
            </a:extLst>
          </p:cNvPr>
          <p:cNvSpPr txBox="1"/>
          <p:nvPr/>
        </p:nvSpPr>
        <p:spPr>
          <a:xfrm>
            <a:off x="6754090" y="644235"/>
            <a:ext cx="533400" cy="523220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iff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" name="AutoShape 35">
            <a:extLst>
              <a:ext uri="{FF2B5EF4-FFF2-40B4-BE49-F238E27FC236}">
                <a16:creationId xmlns:a16="http://schemas.microsoft.com/office/drawing/2014/main" id="{B21A613E-0F7A-F5CE-C966-9BDF1EDF7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220" y="1344838"/>
            <a:ext cx="4908813" cy="1383046"/>
          </a:xfrm>
          <a:prstGeom prst="wedgeRoundRectCallout">
            <a:avLst>
              <a:gd name="adj1" fmla="val 29862"/>
              <a:gd name="adj2" fmla="val 70789"/>
              <a:gd name="adj3" fmla="val 16667"/>
            </a:avLst>
          </a:prstGeom>
          <a:solidFill>
            <a:srgbClr val="000066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Hence, the obvious “proof”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build a table of all settings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 evaluate the formula under each.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F482C7F-41CB-612D-1988-FCE60B51C5E8}"/>
              </a:ext>
            </a:extLst>
          </p:cNvPr>
          <p:cNvGraphicFramePr>
            <a:graphicFrameLocks noGrp="1"/>
          </p:cNvGraphicFramePr>
          <p:nvPr/>
        </p:nvGraphicFramePr>
        <p:xfrm>
          <a:off x="693057" y="2819400"/>
          <a:ext cx="3048000" cy="2606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0590">
                  <a:extLst>
                    <a:ext uri="{9D8B030D-6E8A-4147-A177-3AD203B41FA5}">
                      <a16:colId xmlns:a16="http://schemas.microsoft.com/office/drawing/2014/main" val="831567363"/>
                    </a:ext>
                  </a:extLst>
                </a:gridCol>
                <a:gridCol w="390590">
                  <a:extLst>
                    <a:ext uri="{9D8B030D-6E8A-4147-A177-3AD203B41FA5}">
                      <a16:colId xmlns:a16="http://schemas.microsoft.com/office/drawing/2014/main" val="1633824391"/>
                    </a:ext>
                  </a:extLst>
                </a:gridCol>
                <a:gridCol w="390590">
                  <a:extLst>
                    <a:ext uri="{9D8B030D-6E8A-4147-A177-3AD203B41FA5}">
                      <a16:colId xmlns:a16="http://schemas.microsoft.com/office/drawing/2014/main" val="2468978270"/>
                    </a:ext>
                  </a:extLst>
                </a:gridCol>
                <a:gridCol w="484752">
                  <a:extLst>
                    <a:ext uri="{9D8B030D-6E8A-4147-A177-3AD203B41FA5}">
                      <a16:colId xmlns:a16="http://schemas.microsoft.com/office/drawing/2014/main" val="1828901928"/>
                    </a:ext>
                  </a:extLst>
                </a:gridCol>
                <a:gridCol w="463826">
                  <a:extLst>
                    <a:ext uri="{9D8B030D-6E8A-4147-A177-3AD203B41FA5}">
                      <a16:colId xmlns:a16="http://schemas.microsoft.com/office/drawing/2014/main" val="973339140"/>
                    </a:ext>
                  </a:extLst>
                </a:gridCol>
                <a:gridCol w="463826">
                  <a:extLst>
                    <a:ext uri="{9D8B030D-6E8A-4147-A177-3AD203B41FA5}">
                      <a16:colId xmlns:a16="http://schemas.microsoft.com/office/drawing/2014/main" val="1777171275"/>
                    </a:ext>
                  </a:extLst>
                </a:gridCol>
                <a:gridCol w="463826">
                  <a:extLst>
                    <a:ext uri="{9D8B030D-6E8A-4147-A177-3AD203B41FA5}">
                      <a16:colId xmlns:a16="http://schemas.microsoft.com/office/drawing/2014/main" val="1867844891"/>
                    </a:ext>
                  </a:extLst>
                </a:gridCol>
              </a:tblGrid>
              <a:tr h="351970"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solidFill>
                            <a:schemeClr val="bg2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  <a:t>B</a:t>
                      </a:r>
                      <a:endParaRPr lang="en-US" sz="1200" b="1" i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a:t>C</a:t>
                      </a:r>
                      <a:endParaRPr lang="en-US" sz="1200" b="1" i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 err="1">
                          <a:solidFill>
                            <a:schemeClr val="bg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A</a:t>
                      </a:r>
                      <a:r>
                        <a:rPr lang="en-US" sz="1200" b="1" i="0" dirty="0" err="1">
                          <a:solidFill>
                            <a:schemeClr val="bg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∨B</a:t>
                      </a:r>
                      <a:endParaRPr lang="en-US" sz="1200" b="1" i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i="1" dirty="0">
                          <a:solidFill>
                            <a:schemeClr val="bg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(A</a:t>
                      </a:r>
                      <a:r>
                        <a:rPr lang="en-US" sz="700" b="1" i="0" dirty="0">
                          <a:solidFill>
                            <a:schemeClr val="bg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∨</a:t>
                      </a:r>
                      <a:r>
                        <a:rPr lang="en-US" sz="700" b="1" i="1" dirty="0">
                          <a:solidFill>
                            <a:schemeClr val="bg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B)</a:t>
                      </a:r>
                      <a:br>
                        <a:rPr lang="en-US" sz="700" b="1" i="0" dirty="0">
                          <a:solidFill>
                            <a:schemeClr val="bg2"/>
                          </a:solidFill>
                          <a:latin typeface="Cambria Math" pitchFamily="18" charset="0"/>
                          <a:ea typeface="Cambria Math" pitchFamily="18" charset="0"/>
                        </a:rPr>
                      </a:br>
                      <a:r>
                        <a:rPr lang="en-US" sz="700" b="1" i="0" dirty="0">
                          <a:solidFill>
                            <a:schemeClr val="bg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     </a:t>
                      </a:r>
                      <a:r>
                        <a:rPr lang="en-US" sz="700" b="1" i="0" dirty="0">
                          <a:solidFill>
                            <a:schemeClr val="bg2"/>
                          </a:solidFill>
                          <a:ea typeface="Cambria Math" pitchFamily="18" charset="0"/>
                        </a:rPr>
                        <a:t>→ </a:t>
                      </a:r>
                      <a:r>
                        <a:rPr lang="en-US" sz="700" b="1" i="0" dirty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a:t>C</a:t>
                      </a:r>
                      <a:endParaRPr lang="en-US" sz="700" b="1" i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i="0" dirty="0">
                          <a:solidFill>
                            <a:schemeClr val="bg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(A</a:t>
                      </a:r>
                      <a:r>
                        <a:rPr lang="en-US" sz="600" b="1" i="0" dirty="0">
                          <a:solidFill>
                            <a:schemeClr val="bg2"/>
                          </a:solidFill>
                          <a:ea typeface="Cambria Math" pitchFamily="18" charset="0"/>
                        </a:rPr>
                        <a:t>→ </a:t>
                      </a:r>
                      <a:r>
                        <a:rPr lang="en-US" sz="600" b="1" i="0" dirty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a:t>C)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i="0" dirty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a:t>       </a:t>
                      </a:r>
                      <a:r>
                        <a:rPr lang="en-US" sz="600" b="1" i="0" dirty="0">
                          <a:solidFill>
                            <a:schemeClr val="bg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∨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i="0" dirty="0">
                          <a:solidFill>
                            <a:schemeClr val="bg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(</a:t>
                      </a:r>
                      <a:r>
                        <a:rPr lang="en-US" sz="600" b="1" i="1" dirty="0">
                          <a:solidFill>
                            <a:schemeClr val="bg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B</a:t>
                      </a:r>
                      <a:r>
                        <a:rPr lang="en-US" sz="600" b="1" i="0" dirty="0">
                          <a:solidFill>
                            <a:schemeClr val="bg2"/>
                          </a:solidFill>
                          <a:ea typeface="Cambria Math" pitchFamily="18" charset="0"/>
                        </a:rPr>
                        <a:t> → </a:t>
                      </a:r>
                      <a:r>
                        <a:rPr lang="en-US" sz="600" b="1" i="0" dirty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a:t>C)</a:t>
                      </a:r>
                      <a:endParaRPr lang="en-US" sz="600" b="1" i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1" dirty="0">
                          <a:solidFill>
                            <a:schemeClr val="bg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(A</a:t>
                      </a:r>
                      <a:r>
                        <a:rPr lang="en-US" sz="700" b="1" i="0" dirty="0">
                          <a:solidFill>
                            <a:schemeClr val="bg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kumimoji="0" lang="el-GR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US" sz="700" b="1" i="1" dirty="0">
                          <a:solidFill>
                            <a:schemeClr val="bg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B)</a:t>
                      </a:r>
                      <a:br>
                        <a:rPr lang="en-US" sz="700" b="1" i="0" dirty="0">
                          <a:solidFill>
                            <a:schemeClr val="bg2"/>
                          </a:solidFill>
                          <a:latin typeface="Cambria Math" pitchFamily="18" charset="0"/>
                          <a:ea typeface="Cambria Math" pitchFamily="18" charset="0"/>
                        </a:rPr>
                      </a:br>
                      <a:r>
                        <a:rPr lang="en-US" sz="700" b="1" i="0" dirty="0">
                          <a:solidFill>
                            <a:schemeClr val="bg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     </a:t>
                      </a:r>
                      <a:r>
                        <a:rPr lang="en-US" sz="700" b="1" i="0" dirty="0">
                          <a:solidFill>
                            <a:schemeClr val="bg2"/>
                          </a:solidFill>
                          <a:ea typeface="Cambria Math" pitchFamily="18" charset="0"/>
                        </a:rPr>
                        <a:t>→ </a:t>
                      </a:r>
                      <a:r>
                        <a:rPr lang="en-US" sz="700" b="1" i="0" dirty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a:t>C</a:t>
                      </a:r>
                      <a:endParaRPr lang="en-US" sz="700" b="1" i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i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8888009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  <a:endParaRPr lang="en-US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  <a:endParaRPr lang="en-US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F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</a:t>
                      </a:r>
                      <a:endParaRPr lang="en-US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F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F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2903125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  <a:endParaRPr lang="en-US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  <a:endParaRPr lang="en-US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</a:t>
                      </a:r>
                      <a:endParaRPr lang="en-US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960711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F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F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</a:t>
                      </a:r>
                      <a:endParaRPr lang="en-US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F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4318555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F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</a:t>
                      </a:r>
                      <a:endParaRPr lang="en-US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3631452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  <a:endParaRPr lang="en-US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F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</a:t>
                      </a:r>
                      <a:endParaRPr lang="en-US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F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1036102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  <a:endParaRPr lang="en-US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</a:t>
                      </a:r>
                      <a:endParaRPr lang="en-US" sz="12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6578784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F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F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6197536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F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2039154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C27F982C-1DE3-92D6-4D66-7F4EEC6A5FB8}"/>
              </a:ext>
            </a:extLst>
          </p:cNvPr>
          <p:cNvGrpSpPr/>
          <p:nvPr/>
        </p:nvGrpSpPr>
        <p:grpSpPr>
          <a:xfrm>
            <a:off x="2826657" y="3139440"/>
            <a:ext cx="4495800" cy="2286000"/>
            <a:chOff x="2209800" y="762000"/>
            <a:chExt cx="4495800" cy="2286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68408A-7E5C-B1D2-B912-5E122901CC4C}"/>
                </a:ext>
              </a:extLst>
            </p:cNvPr>
            <p:cNvSpPr/>
            <p:nvPr/>
          </p:nvSpPr>
          <p:spPr bwMode="auto">
            <a:xfrm>
              <a:off x="2209800" y="838200"/>
              <a:ext cx="914400" cy="2209800"/>
            </a:xfrm>
            <a:prstGeom prst="rect">
              <a:avLst/>
            </a:prstGeom>
            <a:noFill/>
            <a:ln w="57150">
              <a:solidFill>
                <a:srgbClr val="66FF66"/>
              </a:solidFill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F7346C-4BBD-141F-1CB7-36BE7D4BA460}"/>
                </a:ext>
              </a:extLst>
            </p:cNvPr>
            <p:cNvSpPr txBox="1"/>
            <p:nvPr/>
          </p:nvSpPr>
          <p:spPr>
            <a:xfrm>
              <a:off x="3124200" y="762000"/>
              <a:ext cx="3581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Equivalent</a:t>
              </a:r>
              <a:b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ie always the same. 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2C47C0-9351-3C48-6C4C-555BFF65BF4E}"/>
              </a:ext>
            </a:extLst>
          </p:cNvPr>
          <p:cNvGrpSpPr/>
          <p:nvPr/>
        </p:nvGrpSpPr>
        <p:grpSpPr>
          <a:xfrm>
            <a:off x="2369457" y="3139440"/>
            <a:ext cx="5021943" cy="914400"/>
            <a:chOff x="1752600" y="762000"/>
            <a:chExt cx="5021943" cy="914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BB8D27F-905B-5750-DA0B-7BC5680ADE17}"/>
                </a:ext>
              </a:extLst>
            </p:cNvPr>
            <p:cNvSpPr/>
            <p:nvPr/>
          </p:nvSpPr>
          <p:spPr bwMode="auto">
            <a:xfrm>
              <a:off x="1752600" y="1371600"/>
              <a:ext cx="914400" cy="3048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F4B539-B268-35BE-77D4-588816498E36}"/>
                </a:ext>
              </a:extLst>
            </p:cNvPr>
            <p:cNvSpPr txBox="1"/>
            <p:nvPr/>
          </p:nvSpPr>
          <p:spPr>
            <a:xfrm>
              <a:off x="3124200" y="762000"/>
              <a:ext cx="365034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Not Equivalent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ie sometimes different.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F5AD153-0E2F-A676-6000-DAD5C4BD4D6B}"/>
              </a:ext>
            </a:extLst>
          </p:cNvPr>
          <p:cNvGrpSpPr/>
          <p:nvPr/>
        </p:nvGrpSpPr>
        <p:grpSpPr>
          <a:xfrm>
            <a:off x="3886200" y="3276600"/>
            <a:ext cx="3158836" cy="2133600"/>
            <a:chOff x="-263236" y="3205390"/>
            <a:chExt cx="3158836" cy="2133600"/>
          </a:xfrm>
        </p:grpSpPr>
        <p:sp>
          <p:nvSpPr>
            <p:cNvPr id="35" name="Left Brace 34">
              <a:extLst>
                <a:ext uri="{FF2B5EF4-FFF2-40B4-BE49-F238E27FC236}">
                  <a16:creationId xmlns:a16="http://schemas.microsoft.com/office/drawing/2014/main" id="{F0CA6A1A-ADC3-2F9F-ACD7-44FCD8D67FD6}"/>
                </a:ext>
              </a:extLst>
            </p:cNvPr>
            <p:cNvSpPr/>
            <p:nvPr/>
          </p:nvSpPr>
          <p:spPr bwMode="auto">
            <a:xfrm flipH="1">
              <a:off x="-263236" y="3205390"/>
              <a:ext cx="304800" cy="2133600"/>
            </a:xfrm>
            <a:prstGeom prst="leftBrace">
              <a:avLst>
                <a:gd name="adj1" fmla="val 64583"/>
                <a:gd name="adj2" fmla="val 50000"/>
              </a:avLst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" name="AutoShape 35">
              <a:extLst>
                <a:ext uri="{FF2B5EF4-FFF2-40B4-BE49-F238E27FC236}">
                  <a16:creationId xmlns:a16="http://schemas.microsoft.com/office/drawing/2014/main" id="{EC05F7DE-BA73-3957-3A5E-849902F74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3657600"/>
              <a:ext cx="2667000" cy="483037"/>
            </a:xfrm>
            <a:prstGeom prst="wedgeRoundRectCallout">
              <a:avLst>
                <a:gd name="adj1" fmla="val -10671"/>
                <a:gd name="adj2" fmla="val 70455"/>
                <a:gd name="adj3" fmla="val 16667"/>
              </a:avLst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</a:t>
              </a:r>
              <a:r>
                <a:rPr kumimoji="0" lang="en-US" alt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# variables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cells!!!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7" name="Group 29">
              <a:extLst>
                <a:ext uri="{FF2B5EF4-FFF2-40B4-BE49-F238E27FC236}">
                  <a16:creationId xmlns:a16="http://schemas.microsoft.com/office/drawing/2014/main" id="{F6D38879-DF02-2004-2DEA-3D744E2D89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0600" y="4293037"/>
              <a:ext cx="917591" cy="929993"/>
              <a:chOff x="2065" y="1551"/>
              <a:chExt cx="1628" cy="1988"/>
            </a:xfrm>
          </p:grpSpPr>
          <p:sp>
            <p:nvSpPr>
              <p:cNvPr id="38" name="Freeform 30">
                <a:extLst>
                  <a:ext uri="{FF2B5EF4-FFF2-40B4-BE49-F238E27FC236}">
                    <a16:creationId xmlns:a16="http://schemas.microsoft.com/office/drawing/2014/main" id="{350F62E5-C366-9BAE-56A4-B1584319F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977"/>
                <a:ext cx="331" cy="334"/>
              </a:xfrm>
              <a:custGeom>
                <a:avLst/>
                <a:gdLst>
                  <a:gd name="T0" fmla="*/ 255 w 331"/>
                  <a:gd name="T1" fmla="*/ 212 h 334"/>
                  <a:gd name="T2" fmla="*/ 284 w 331"/>
                  <a:gd name="T3" fmla="*/ 141 h 334"/>
                  <a:gd name="T4" fmla="*/ 279 w 331"/>
                  <a:gd name="T5" fmla="*/ 85 h 334"/>
                  <a:gd name="T6" fmla="*/ 270 w 331"/>
                  <a:gd name="T7" fmla="*/ 38 h 334"/>
                  <a:gd name="T8" fmla="*/ 227 w 331"/>
                  <a:gd name="T9" fmla="*/ 5 h 334"/>
                  <a:gd name="T10" fmla="*/ 166 w 331"/>
                  <a:gd name="T11" fmla="*/ 0 h 334"/>
                  <a:gd name="T12" fmla="*/ 118 w 331"/>
                  <a:gd name="T13" fmla="*/ 5 h 334"/>
                  <a:gd name="T14" fmla="*/ 47 w 331"/>
                  <a:gd name="T15" fmla="*/ 47 h 334"/>
                  <a:gd name="T16" fmla="*/ 14 w 331"/>
                  <a:gd name="T17" fmla="*/ 113 h 334"/>
                  <a:gd name="T18" fmla="*/ 0 w 331"/>
                  <a:gd name="T19" fmla="*/ 193 h 334"/>
                  <a:gd name="T20" fmla="*/ 14 w 331"/>
                  <a:gd name="T21" fmla="*/ 282 h 334"/>
                  <a:gd name="T22" fmla="*/ 43 w 331"/>
                  <a:gd name="T23" fmla="*/ 315 h 334"/>
                  <a:gd name="T24" fmla="*/ 95 w 331"/>
                  <a:gd name="T25" fmla="*/ 334 h 334"/>
                  <a:gd name="T26" fmla="*/ 147 w 331"/>
                  <a:gd name="T27" fmla="*/ 329 h 334"/>
                  <a:gd name="T28" fmla="*/ 203 w 331"/>
                  <a:gd name="T29" fmla="*/ 306 h 334"/>
                  <a:gd name="T30" fmla="*/ 241 w 331"/>
                  <a:gd name="T31" fmla="*/ 273 h 334"/>
                  <a:gd name="T32" fmla="*/ 303 w 331"/>
                  <a:gd name="T33" fmla="*/ 325 h 334"/>
                  <a:gd name="T34" fmla="*/ 331 w 331"/>
                  <a:gd name="T35" fmla="*/ 325 h 334"/>
                  <a:gd name="T36" fmla="*/ 331 w 331"/>
                  <a:gd name="T37" fmla="*/ 296 h 334"/>
                  <a:gd name="T38" fmla="*/ 317 w 331"/>
                  <a:gd name="T39" fmla="*/ 273 h 334"/>
                  <a:gd name="T40" fmla="*/ 255 w 331"/>
                  <a:gd name="T41" fmla="*/ 212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1"/>
                  <a:gd name="T64" fmla="*/ 0 h 334"/>
                  <a:gd name="T65" fmla="*/ 331 w 331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1" h="334">
                    <a:moveTo>
                      <a:pt x="255" y="212"/>
                    </a:moveTo>
                    <a:lnTo>
                      <a:pt x="284" y="141"/>
                    </a:lnTo>
                    <a:lnTo>
                      <a:pt x="279" y="85"/>
                    </a:lnTo>
                    <a:lnTo>
                      <a:pt x="270" y="38"/>
                    </a:lnTo>
                    <a:lnTo>
                      <a:pt x="227" y="5"/>
                    </a:lnTo>
                    <a:lnTo>
                      <a:pt x="166" y="0"/>
                    </a:lnTo>
                    <a:lnTo>
                      <a:pt x="118" y="5"/>
                    </a:lnTo>
                    <a:lnTo>
                      <a:pt x="47" y="47"/>
                    </a:lnTo>
                    <a:lnTo>
                      <a:pt x="14" y="113"/>
                    </a:lnTo>
                    <a:lnTo>
                      <a:pt x="0" y="193"/>
                    </a:lnTo>
                    <a:lnTo>
                      <a:pt x="14" y="282"/>
                    </a:lnTo>
                    <a:lnTo>
                      <a:pt x="43" y="315"/>
                    </a:lnTo>
                    <a:lnTo>
                      <a:pt x="95" y="334"/>
                    </a:lnTo>
                    <a:lnTo>
                      <a:pt x="147" y="329"/>
                    </a:lnTo>
                    <a:lnTo>
                      <a:pt x="203" y="306"/>
                    </a:lnTo>
                    <a:lnTo>
                      <a:pt x="241" y="273"/>
                    </a:lnTo>
                    <a:lnTo>
                      <a:pt x="303" y="325"/>
                    </a:lnTo>
                    <a:lnTo>
                      <a:pt x="331" y="325"/>
                    </a:lnTo>
                    <a:lnTo>
                      <a:pt x="331" y="296"/>
                    </a:lnTo>
                    <a:lnTo>
                      <a:pt x="317" y="273"/>
                    </a:lnTo>
                    <a:lnTo>
                      <a:pt x="255" y="2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9" name="Freeform 31">
                <a:extLst>
                  <a:ext uri="{FF2B5EF4-FFF2-40B4-BE49-F238E27FC236}">
                    <a16:creationId xmlns:a16="http://schemas.microsoft.com/office/drawing/2014/main" id="{97CA2423-A3CE-6C6E-1BBF-22CDB1FC9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929"/>
                <a:ext cx="303" cy="127"/>
              </a:xfrm>
              <a:custGeom>
                <a:avLst/>
                <a:gdLst>
                  <a:gd name="T0" fmla="*/ 234 w 303"/>
                  <a:gd name="T1" fmla="*/ 127 h 127"/>
                  <a:gd name="T2" fmla="*/ 303 w 303"/>
                  <a:gd name="T3" fmla="*/ 117 h 127"/>
                  <a:gd name="T4" fmla="*/ 303 w 303"/>
                  <a:gd name="T5" fmla="*/ 90 h 127"/>
                  <a:gd name="T6" fmla="*/ 223 w 303"/>
                  <a:gd name="T7" fmla="*/ 110 h 127"/>
                  <a:gd name="T8" fmla="*/ 213 w 303"/>
                  <a:gd name="T9" fmla="*/ 100 h 127"/>
                  <a:gd name="T10" fmla="*/ 265 w 303"/>
                  <a:gd name="T11" fmla="*/ 61 h 127"/>
                  <a:gd name="T12" fmla="*/ 246 w 303"/>
                  <a:gd name="T13" fmla="*/ 51 h 127"/>
                  <a:gd name="T14" fmla="*/ 199 w 303"/>
                  <a:gd name="T15" fmla="*/ 81 h 127"/>
                  <a:gd name="T16" fmla="*/ 180 w 303"/>
                  <a:gd name="T17" fmla="*/ 71 h 127"/>
                  <a:gd name="T18" fmla="*/ 253 w 303"/>
                  <a:gd name="T19" fmla="*/ 24 h 127"/>
                  <a:gd name="T20" fmla="*/ 239 w 303"/>
                  <a:gd name="T21" fmla="*/ 0 h 127"/>
                  <a:gd name="T22" fmla="*/ 147 w 303"/>
                  <a:gd name="T23" fmla="*/ 71 h 127"/>
                  <a:gd name="T24" fmla="*/ 85 w 303"/>
                  <a:gd name="T25" fmla="*/ 90 h 127"/>
                  <a:gd name="T26" fmla="*/ 69 w 303"/>
                  <a:gd name="T27" fmla="*/ 66 h 127"/>
                  <a:gd name="T28" fmla="*/ 50 w 303"/>
                  <a:gd name="T29" fmla="*/ 17 h 127"/>
                  <a:gd name="T30" fmla="*/ 28 w 303"/>
                  <a:gd name="T31" fmla="*/ 37 h 127"/>
                  <a:gd name="T32" fmla="*/ 52 w 303"/>
                  <a:gd name="T33" fmla="*/ 85 h 127"/>
                  <a:gd name="T34" fmla="*/ 38 w 303"/>
                  <a:gd name="T35" fmla="*/ 95 h 127"/>
                  <a:gd name="T36" fmla="*/ 14 w 303"/>
                  <a:gd name="T37" fmla="*/ 51 h 127"/>
                  <a:gd name="T38" fmla="*/ 0 w 303"/>
                  <a:gd name="T39" fmla="*/ 76 h 127"/>
                  <a:gd name="T40" fmla="*/ 17 w 303"/>
                  <a:gd name="T41" fmla="*/ 120 h 127"/>
                  <a:gd name="T42" fmla="*/ 133 w 303"/>
                  <a:gd name="T43" fmla="*/ 105 h 127"/>
                  <a:gd name="T44" fmla="*/ 234 w 303"/>
                  <a:gd name="T45" fmla="*/ 127 h 1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3"/>
                  <a:gd name="T70" fmla="*/ 0 h 127"/>
                  <a:gd name="T71" fmla="*/ 303 w 303"/>
                  <a:gd name="T72" fmla="*/ 127 h 1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3" h="127">
                    <a:moveTo>
                      <a:pt x="234" y="127"/>
                    </a:moveTo>
                    <a:lnTo>
                      <a:pt x="303" y="117"/>
                    </a:lnTo>
                    <a:lnTo>
                      <a:pt x="303" y="90"/>
                    </a:lnTo>
                    <a:lnTo>
                      <a:pt x="223" y="110"/>
                    </a:lnTo>
                    <a:lnTo>
                      <a:pt x="213" y="100"/>
                    </a:lnTo>
                    <a:lnTo>
                      <a:pt x="265" y="61"/>
                    </a:lnTo>
                    <a:lnTo>
                      <a:pt x="246" y="51"/>
                    </a:lnTo>
                    <a:lnTo>
                      <a:pt x="199" y="81"/>
                    </a:lnTo>
                    <a:lnTo>
                      <a:pt x="180" y="71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47" y="71"/>
                    </a:lnTo>
                    <a:lnTo>
                      <a:pt x="85" y="90"/>
                    </a:lnTo>
                    <a:lnTo>
                      <a:pt x="69" y="66"/>
                    </a:lnTo>
                    <a:lnTo>
                      <a:pt x="50" y="17"/>
                    </a:lnTo>
                    <a:lnTo>
                      <a:pt x="28" y="37"/>
                    </a:lnTo>
                    <a:lnTo>
                      <a:pt x="52" y="85"/>
                    </a:lnTo>
                    <a:lnTo>
                      <a:pt x="38" y="95"/>
                    </a:lnTo>
                    <a:lnTo>
                      <a:pt x="14" y="51"/>
                    </a:lnTo>
                    <a:lnTo>
                      <a:pt x="0" y="76"/>
                    </a:lnTo>
                    <a:lnTo>
                      <a:pt x="17" y="120"/>
                    </a:lnTo>
                    <a:lnTo>
                      <a:pt x="133" y="105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0" name="Freeform 32">
                <a:extLst>
                  <a:ext uri="{FF2B5EF4-FFF2-40B4-BE49-F238E27FC236}">
                    <a16:creationId xmlns:a16="http://schemas.microsoft.com/office/drawing/2014/main" id="{5F3B0A36-B243-C4C9-99BC-C6FF28D3D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" y="1839"/>
                <a:ext cx="518" cy="632"/>
              </a:xfrm>
              <a:custGeom>
                <a:avLst/>
                <a:gdLst>
                  <a:gd name="T0" fmla="*/ 14 w 518"/>
                  <a:gd name="T1" fmla="*/ 623 h 632"/>
                  <a:gd name="T2" fmla="*/ 0 w 518"/>
                  <a:gd name="T3" fmla="*/ 595 h 632"/>
                  <a:gd name="T4" fmla="*/ 9 w 518"/>
                  <a:gd name="T5" fmla="*/ 567 h 632"/>
                  <a:gd name="T6" fmla="*/ 42 w 518"/>
                  <a:gd name="T7" fmla="*/ 539 h 632"/>
                  <a:gd name="T8" fmla="*/ 126 w 518"/>
                  <a:gd name="T9" fmla="*/ 525 h 632"/>
                  <a:gd name="T10" fmla="*/ 233 w 518"/>
                  <a:gd name="T11" fmla="*/ 534 h 632"/>
                  <a:gd name="T12" fmla="*/ 369 w 518"/>
                  <a:gd name="T13" fmla="*/ 516 h 632"/>
                  <a:gd name="T14" fmla="*/ 453 w 518"/>
                  <a:gd name="T15" fmla="*/ 474 h 632"/>
                  <a:gd name="T16" fmla="*/ 471 w 518"/>
                  <a:gd name="T17" fmla="*/ 451 h 632"/>
                  <a:gd name="T18" fmla="*/ 457 w 518"/>
                  <a:gd name="T19" fmla="*/ 390 h 632"/>
                  <a:gd name="T20" fmla="*/ 420 w 518"/>
                  <a:gd name="T21" fmla="*/ 256 h 632"/>
                  <a:gd name="T22" fmla="*/ 364 w 518"/>
                  <a:gd name="T23" fmla="*/ 177 h 632"/>
                  <a:gd name="T24" fmla="*/ 327 w 518"/>
                  <a:gd name="T25" fmla="*/ 153 h 632"/>
                  <a:gd name="T26" fmla="*/ 322 w 518"/>
                  <a:gd name="T27" fmla="*/ 130 h 632"/>
                  <a:gd name="T28" fmla="*/ 341 w 518"/>
                  <a:gd name="T29" fmla="*/ 121 h 632"/>
                  <a:gd name="T30" fmla="*/ 355 w 518"/>
                  <a:gd name="T31" fmla="*/ 98 h 632"/>
                  <a:gd name="T32" fmla="*/ 327 w 518"/>
                  <a:gd name="T33" fmla="*/ 65 h 632"/>
                  <a:gd name="T34" fmla="*/ 294 w 518"/>
                  <a:gd name="T35" fmla="*/ 70 h 632"/>
                  <a:gd name="T36" fmla="*/ 275 w 518"/>
                  <a:gd name="T37" fmla="*/ 46 h 632"/>
                  <a:gd name="T38" fmla="*/ 299 w 518"/>
                  <a:gd name="T39" fmla="*/ 14 h 632"/>
                  <a:gd name="T40" fmla="*/ 341 w 518"/>
                  <a:gd name="T41" fmla="*/ 0 h 632"/>
                  <a:gd name="T42" fmla="*/ 392 w 518"/>
                  <a:gd name="T43" fmla="*/ 14 h 632"/>
                  <a:gd name="T44" fmla="*/ 411 w 518"/>
                  <a:gd name="T45" fmla="*/ 60 h 632"/>
                  <a:gd name="T46" fmla="*/ 406 w 518"/>
                  <a:gd name="T47" fmla="*/ 121 h 632"/>
                  <a:gd name="T48" fmla="*/ 373 w 518"/>
                  <a:gd name="T49" fmla="*/ 144 h 632"/>
                  <a:gd name="T50" fmla="*/ 411 w 518"/>
                  <a:gd name="T51" fmla="*/ 181 h 632"/>
                  <a:gd name="T52" fmla="*/ 457 w 518"/>
                  <a:gd name="T53" fmla="*/ 237 h 632"/>
                  <a:gd name="T54" fmla="*/ 485 w 518"/>
                  <a:gd name="T55" fmla="*/ 339 h 632"/>
                  <a:gd name="T56" fmla="*/ 518 w 518"/>
                  <a:gd name="T57" fmla="*/ 455 h 632"/>
                  <a:gd name="T58" fmla="*/ 518 w 518"/>
                  <a:gd name="T59" fmla="*/ 502 h 632"/>
                  <a:gd name="T60" fmla="*/ 504 w 518"/>
                  <a:gd name="T61" fmla="*/ 511 h 632"/>
                  <a:gd name="T62" fmla="*/ 420 w 518"/>
                  <a:gd name="T63" fmla="*/ 548 h 632"/>
                  <a:gd name="T64" fmla="*/ 322 w 518"/>
                  <a:gd name="T65" fmla="*/ 576 h 632"/>
                  <a:gd name="T66" fmla="*/ 154 w 518"/>
                  <a:gd name="T67" fmla="*/ 599 h 632"/>
                  <a:gd name="T68" fmla="*/ 56 w 518"/>
                  <a:gd name="T69" fmla="*/ 632 h 632"/>
                  <a:gd name="T70" fmla="*/ 14 w 518"/>
                  <a:gd name="T71" fmla="*/ 623 h 6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8"/>
                  <a:gd name="T109" fmla="*/ 0 h 632"/>
                  <a:gd name="T110" fmla="*/ 518 w 518"/>
                  <a:gd name="T111" fmla="*/ 632 h 6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8" h="632">
                    <a:moveTo>
                      <a:pt x="14" y="623"/>
                    </a:moveTo>
                    <a:lnTo>
                      <a:pt x="0" y="595"/>
                    </a:lnTo>
                    <a:lnTo>
                      <a:pt x="9" y="567"/>
                    </a:lnTo>
                    <a:lnTo>
                      <a:pt x="42" y="539"/>
                    </a:lnTo>
                    <a:lnTo>
                      <a:pt x="126" y="525"/>
                    </a:lnTo>
                    <a:lnTo>
                      <a:pt x="233" y="534"/>
                    </a:lnTo>
                    <a:lnTo>
                      <a:pt x="369" y="516"/>
                    </a:lnTo>
                    <a:lnTo>
                      <a:pt x="453" y="474"/>
                    </a:lnTo>
                    <a:lnTo>
                      <a:pt x="471" y="451"/>
                    </a:lnTo>
                    <a:lnTo>
                      <a:pt x="457" y="390"/>
                    </a:lnTo>
                    <a:lnTo>
                      <a:pt x="420" y="256"/>
                    </a:lnTo>
                    <a:lnTo>
                      <a:pt x="364" y="177"/>
                    </a:lnTo>
                    <a:lnTo>
                      <a:pt x="327" y="153"/>
                    </a:lnTo>
                    <a:lnTo>
                      <a:pt x="322" y="130"/>
                    </a:lnTo>
                    <a:lnTo>
                      <a:pt x="341" y="121"/>
                    </a:lnTo>
                    <a:lnTo>
                      <a:pt x="355" y="98"/>
                    </a:lnTo>
                    <a:lnTo>
                      <a:pt x="327" y="65"/>
                    </a:lnTo>
                    <a:lnTo>
                      <a:pt x="294" y="70"/>
                    </a:lnTo>
                    <a:lnTo>
                      <a:pt x="275" y="46"/>
                    </a:lnTo>
                    <a:lnTo>
                      <a:pt x="299" y="14"/>
                    </a:lnTo>
                    <a:lnTo>
                      <a:pt x="341" y="0"/>
                    </a:lnTo>
                    <a:lnTo>
                      <a:pt x="392" y="14"/>
                    </a:lnTo>
                    <a:lnTo>
                      <a:pt x="411" y="60"/>
                    </a:lnTo>
                    <a:lnTo>
                      <a:pt x="406" y="121"/>
                    </a:lnTo>
                    <a:lnTo>
                      <a:pt x="373" y="144"/>
                    </a:lnTo>
                    <a:lnTo>
                      <a:pt x="411" y="181"/>
                    </a:lnTo>
                    <a:lnTo>
                      <a:pt x="457" y="237"/>
                    </a:lnTo>
                    <a:lnTo>
                      <a:pt x="485" y="339"/>
                    </a:lnTo>
                    <a:lnTo>
                      <a:pt x="518" y="455"/>
                    </a:lnTo>
                    <a:lnTo>
                      <a:pt x="518" y="502"/>
                    </a:lnTo>
                    <a:lnTo>
                      <a:pt x="504" y="511"/>
                    </a:lnTo>
                    <a:lnTo>
                      <a:pt x="420" y="548"/>
                    </a:lnTo>
                    <a:lnTo>
                      <a:pt x="322" y="576"/>
                    </a:lnTo>
                    <a:lnTo>
                      <a:pt x="154" y="599"/>
                    </a:lnTo>
                    <a:lnTo>
                      <a:pt x="56" y="632"/>
                    </a:lnTo>
                    <a:lnTo>
                      <a:pt x="14" y="6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1" name="Freeform 33">
                <a:extLst>
                  <a:ext uri="{FF2B5EF4-FFF2-40B4-BE49-F238E27FC236}">
                    <a16:creationId xmlns:a16="http://schemas.microsoft.com/office/drawing/2014/main" id="{B79C0CBF-2022-4FFC-3C00-ECEA4470F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046"/>
                <a:ext cx="47" cy="86"/>
              </a:xfrm>
              <a:custGeom>
                <a:avLst/>
                <a:gdLst>
                  <a:gd name="T0" fmla="*/ 10 w 47"/>
                  <a:gd name="T1" fmla="*/ 32 h 86"/>
                  <a:gd name="T2" fmla="*/ 28 w 47"/>
                  <a:gd name="T3" fmla="*/ 75 h 86"/>
                  <a:gd name="T4" fmla="*/ 35 w 47"/>
                  <a:gd name="T5" fmla="*/ 86 h 86"/>
                  <a:gd name="T6" fmla="*/ 43 w 47"/>
                  <a:gd name="T7" fmla="*/ 85 h 86"/>
                  <a:gd name="T8" fmla="*/ 47 w 47"/>
                  <a:gd name="T9" fmla="*/ 73 h 86"/>
                  <a:gd name="T10" fmla="*/ 1 w 47"/>
                  <a:gd name="T11" fmla="*/ 0 h 86"/>
                  <a:gd name="T12" fmla="*/ 0 w 47"/>
                  <a:gd name="T13" fmla="*/ 15 h 86"/>
                  <a:gd name="T14" fmla="*/ 10 w 47"/>
                  <a:gd name="T15" fmla="*/ 32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86"/>
                  <a:gd name="T26" fmla="*/ 47 w 4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86">
                    <a:moveTo>
                      <a:pt x="10" y="32"/>
                    </a:moveTo>
                    <a:lnTo>
                      <a:pt x="28" y="75"/>
                    </a:lnTo>
                    <a:lnTo>
                      <a:pt x="35" y="86"/>
                    </a:lnTo>
                    <a:lnTo>
                      <a:pt x="43" y="85"/>
                    </a:lnTo>
                    <a:lnTo>
                      <a:pt x="47" y="73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2" name="Freeform 34">
                <a:extLst>
                  <a:ext uri="{FF2B5EF4-FFF2-40B4-BE49-F238E27FC236}">
                    <a16:creationId xmlns:a16="http://schemas.microsoft.com/office/drawing/2014/main" id="{480DB59C-4718-B7DE-19FF-1C059E86A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1561"/>
                <a:ext cx="551" cy="452"/>
              </a:xfrm>
              <a:custGeom>
                <a:avLst/>
                <a:gdLst>
                  <a:gd name="T0" fmla="*/ 93 w 551"/>
                  <a:gd name="T1" fmla="*/ 345 h 452"/>
                  <a:gd name="T2" fmla="*/ 0 w 551"/>
                  <a:gd name="T3" fmla="*/ 373 h 452"/>
                  <a:gd name="T4" fmla="*/ 9 w 551"/>
                  <a:gd name="T5" fmla="*/ 410 h 452"/>
                  <a:gd name="T6" fmla="*/ 140 w 551"/>
                  <a:gd name="T7" fmla="*/ 345 h 452"/>
                  <a:gd name="T8" fmla="*/ 9 w 551"/>
                  <a:gd name="T9" fmla="*/ 429 h 452"/>
                  <a:gd name="T10" fmla="*/ 23 w 551"/>
                  <a:gd name="T11" fmla="*/ 452 h 452"/>
                  <a:gd name="T12" fmla="*/ 121 w 551"/>
                  <a:gd name="T13" fmla="*/ 382 h 452"/>
                  <a:gd name="T14" fmla="*/ 196 w 551"/>
                  <a:gd name="T15" fmla="*/ 345 h 452"/>
                  <a:gd name="T16" fmla="*/ 313 w 551"/>
                  <a:gd name="T17" fmla="*/ 312 h 452"/>
                  <a:gd name="T18" fmla="*/ 434 w 551"/>
                  <a:gd name="T19" fmla="*/ 312 h 452"/>
                  <a:gd name="T20" fmla="*/ 546 w 551"/>
                  <a:gd name="T21" fmla="*/ 308 h 452"/>
                  <a:gd name="T22" fmla="*/ 551 w 551"/>
                  <a:gd name="T23" fmla="*/ 275 h 452"/>
                  <a:gd name="T24" fmla="*/ 430 w 551"/>
                  <a:gd name="T25" fmla="*/ 284 h 452"/>
                  <a:gd name="T26" fmla="*/ 313 w 551"/>
                  <a:gd name="T27" fmla="*/ 294 h 452"/>
                  <a:gd name="T28" fmla="*/ 196 w 551"/>
                  <a:gd name="T29" fmla="*/ 322 h 452"/>
                  <a:gd name="T30" fmla="*/ 177 w 551"/>
                  <a:gd name="T31" fmla="*/ 326 h 452"/>
                  <a:gd name="T32" fmla="*/ 313 w 551"/>
                  <a:gd name="T33" fmla="*/ 261 h 452"/>
                  <a:gd name="T34" fmla="*/ 448 w 551"/>
                  <a:gd name="T35" fmla="*/ 172 h 452"/>
                  <a:gd name="T36" fmla="*/ 453 w 551"/>
                  <a:gd name="T37" fmla="*/ 140 h 452"/>
                  <a:gd name="T38" fmla="*/ 350 w 551"/>
                  <a:gd name="T39" fmla="*/ 210 h 452"/>
                  <a:gd name="T40" fmla="*/ 224 w 551"/>
                  <a:gd name="T41" fmla="*/ 284 h 452"/>
                  <a:gd name="T42" fmla="*/ 168 w 551"/>
                  <a:gd name="T43" fmla="*/ 303 h 452"/>
                  <a:gd name="T44" fmla="*/ 271 w 551"/>
                  <a:gd name="T45" fmla="*/ 224 h 452"/>
                  <a:gd name="T46" fmla="*/ 332 w 551"/>
                  <a:gd name="T47" fmla="*/ 135 h 452"/>
                  <a:gd name="T48" fmla="*/ 360 w 551"/>
                  <a:gd name="T49" fmla="*/ 47 h 452"/>
                  <a:gd name="T50" fmla="*/ 332 w 551"/>
                  <a:gd name="T51" fmla="*/ 0 h 452"/>
                  <a:gd name="T52" fmla="*/ 318 w 551"/>
                  <a:gd name="T53" fmla="*/ 103 h 452"/>
                  <a:gd name="T54" fmla="*/ 266 w 551"/>
                  <a:gd name="T55" fmla="*/ 196 h 452"/>
                  <a:gd name="T56" fmla="*/ 191 w 551"/>
                  <a:gd name="T57" fmla="*/ 256 h 452"/>
                  <a:gd name="T58" fmla="*/ 93 w 551"/>
                  <a:gd name="T59" fmla="*/ 345 h 4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1"/>
                  <a:gd name="T91" fmla="*/ 0 h 452"/>
                  <a:gd name="T92" fmla="*/ 551 w 551"/>
                  <a:gd name="T93" fmla="*/ 452 h 4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1" h="452">
                    <a:moveTo>
                      <a:pt x="93" y="345"/>
                    </a:moveTo>
                    <a:lnTo>
                      <a:pt x="0" y="373"/>
                    </a:lnTo>
                    <a:lnTo>
                      <a:pt x="9" y="410"/>
                    </a:lnTo>
                    <a:lnTo>
                      <a:pt x="140" y="345"/>
                    </a:lnTo>
                    <a:lnTo>
                      <a:pt x="9" y="429"/>
                    </a:lnTo>
                    <a:lnTo>
                      <a:pt x="23" y="452"/>
                    </a:lnTo>
                    <a:lnTo>
                      <a:pt x="121" y="382"/>
                    </a:lnTo>
                    <a:lnTo>
                      <a:pt x="196" y="345"/>
                    </a:lnTo>
                    <a:lnTo>
                      <a:pt x="313" y="312"/>
                    </a:lnTo>
                    <a:lnTo>
                      <a:pt x="434" y="312"/>
                    </a:lnTo>
                    <a:lnTo>
                      <a:pt x="546" y="308"/>
                    </a:lnTo>
                    <a:lnTo>
                      <a:pt x="551" y="275"/>
                    </a:lnTo>
                    <a:lnTo>
                      <a:pt x="430" y="284"/>
                    </a:lnTo>
                    <a:lnTo>
                      <a:pt x="313" y="294"/>
                    </a:lnTo>
                    <a:lnTo>
                      <a:pt x="196" y="322"/>
                    </a:lnTo>
                    <a:lnTo>
                      <a:pt x="177" y="326"/>
                    </a:lnTo>
                    <a:lnTo>
                      <a:pt x="313" y="261"/>
                    </a:lnTo>
                    <a:lnTo>
                      <a:pt x="448" y="172"/>
                    </a:lnTo>
                    <a:lnTo>
                      <a:pt x="453" y="140"/>
                    </a:lnTo>
                    <a:lnTo>
                      <a:pt x="350" y="210"/>
                    </a:lnTo>
                    <a:lnTo>
                      <a:pt x="224" y="284"/>
                    </a:lnTo>
                    <a:lnTo>
                      <a:pt x="168" y="303"/>
                    </a:lnTo>
                    <a:lnTo>
                      <a:pt x="271" y="224"/>
                    </a:lnTo>
                    <a:lnTo>
                      <a:pt x="332" y="135"/>
                    </a:lnTo>
                    <a:lnTo>
                      <a:pt x="360" y="47"/>
                    </a:lnTo>
                    <a:lnTo>
                      <a:pt x="332" y="0"/>
                    </a:lnTo>
                    <a:lnTo>
                      <a:pt x="318" y="103"/>
                    </a:lnTo>
                    <a:lnTo>
                      <a:pt x="266" y="196"/>
                    </a:lnTo>
                    <a:lnTo>
                      <a:pt x="191" y="256"/>
                    </a:lnTo>
                    <a:lnTo>
                      <a:pt x="93" y="34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3" name="Freeform 35">
                <a:extLst>
                  <a:ext uri="{FF2B5EF4-FFF2-40B4-BE49-F238E27FC236}">
                    <a16:creationId xmlns:a16="http://schemas.microsoft.com/office/drawing/2014/main" id="{FE5CEE7B-0CF1-DC3D-FD46-FF96CE960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2056"/>
                <a:ext cx="31" cy="92"/>
              </a:xfrm>
              <a:custGeom>
                <a:avLst/>
                <a:gdLst>
                  <a:gd name="T0" fmla="*/ 16 w 31"/>
                  <a:gd name="T1" fmla="*/ 32 h 92"/>
                  <a:gd name="T2" fmla="*/ 6 w 31"/>
                  <a:gd name="T3" fmla="*/ 77 h 92"/>
                  <a:gd name="T4" fmla="*/ 0 w 31"/>
                  <a:gd name="T5" fmla="*/ 87 h 92"/>
                  <a:gd name="T6" fmla="*/ 9 w 31"/>
                  <a:gd name="T7" fmla="*/ 92 h 92"/>
                  <a:gd name="T8" fmla="*/ 22 w 31"/>
                  <a:gd name="T9" fmla="*/ 85 h 92"/>
                  <a:gd name="T10" fmla="*/ 31 w 31"/>
                  <a:gd name="T11" fmla="*/ 0 h 92"/>
                  <a:gd name="T12" fmla="*/ 19 w 31"/>
                  <a:gd name="T13" fmla="*/ 12 h 92"/>
                  <a:gd name="T14" fmla="*/ 16 w 31"/>
                  <a:gd name="T15" fmla="*/ 3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92"/>
                  <a:gd name="T26" fmla="*/ 31 w 31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92">
                    <a:moveTo>
                      <a:pt x="16" y="32"/>
                    </a:moveTo>
                    <a:lnTo>
                      <a:pt x="6" y="77"/>
                    </a:lnTo>
                    <a:lnTo>
                      <a:pt x="0" y="87"/>
                    </a:lnTo>
                    <a:lnTo>
                      <a:pt x="9" y="92"/>
                    </a:lnTo>
                    <a:lnTo>
                      <a:pt x="22" y="85"/>
                    </a:lnTo>
                    <a:lnTo>
                      <a:pt x="31" y="0"/>
                    </a:lnTo>
                    <a:lnTo>
                      <a:pt x="19" y="1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4" name="Freeform 36">
                <a:extLst>
                  <a:ext uri="{FF2B5EF4-FFF2-40B4-BE49-F238E27FC236}">
                    <a16:creationId xmlns:a16="http://schemas.microsoft.com/office/drawing/2014/main" id="{8B40C192-D03A-B7B0-0BE1-BC110950F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1812"/>
                <a:ext cx="27" cy="92"/>
              </a:xfrm>
              <a:custGeom>
                <a:avLst/>
                <a:gdLst>
                  <a:gd name="T0" fmla="*/ 17 w 27"/>
                  <a:gd name="T1" fmla="*/ 62 h 92"/>
                  <a:gd name="T2" fmla="*/ 7 w 27"/>
                  <a:gd name="T3" fmla="*/ 17 h 92"/>
                  <a:gd name="T4" fmla="*/ 0 w 27"/>
                  <a:gd name="T5" fmla="*/ 5 h 92"/>
                  <a:gd name="T6" fmla="*/ 14 w 27"/>
                  <a:gd name="T7" fmla="*/ 0 h 92"/>
                  <a:gd name="T8" fmla="*/ 27 w 27"/>
                  <a:gd name="T9" fmla="*/ 7 h 92"/>
                  <a:gd name="T10" fmla="*/ 24 w 27"/>
                  <a:gd name="T11" fmla="*/ 92 h 92"/>
                  <a:gd name="T12" fmla="*/ 14 w 27"/>
                  <a:gd name="T13" fmla="*/ 80 h 92"/>
                  <a:gd name="T14" fmla="*/ 17 w 27"/>
                  <a:gd name="T15" fmla="*/ 6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92"/>
                  <a:gd name="T26" fmla="*/ 27 w 27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92">
                    <a:moveTo>
                      <a:pt x="17" y="62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7" y="7"/>
                    </a:lnTo>
                    <a:lnTo>
                      <a:pt x="24" y="92"/>
                    </a:lnTo>
                    <a:lnTo>
                      <a:pt x="14" y="8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5" name="Freeform 37">
                <a:extLst>
                  <a:ext uri="{FF2B5EF4-FFF2-40B4-BE49-F238E27FC236}">
                    <a16:creationId xmlns:a16="http://schemas.microsoft.com/office/drawing/2014/main" id="{DFE798BC-B174-D005-EDE1-E6EF5969C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831"/>
                <a:ext cx="66" cy="73"/>
              </a:xfrm>
              <a:custGeom>
                <a:avLst/>
                <a:gdLst>
                  <a:gd name="T0" fmla="*/ 40 w 66"/>
                  <a:gd name="T1" fmla="*/ 50 h 73"/>
                  <a:gd name="T2" fmla="*/ 8 w 66"/>
                  <a:gd name="T3" fmla="*/ 15 h 73"/>
                  <a:gd name="T4" fmla="*/ 0 w 66"/>
                  <a:gd name="T5" fmla="*/ 8 h 73"/>
                  <a:gd name="T6" fmla="*/ 3 w 66"/>
                  <a:gd name="T7" fmla="*/ 0 h 73"/>
                  <a:gd name="T8" fmla="*/ 18 w 66"/>
                  <a:gd name="T9" fmla="*/ 3 h 73"/>
                  <a:gd name="T10" fmla="*/ 66 w 66"/>
                  <a:gd name="T11" fmla="*/ 73 h 73"/>
                  <a:gd name="T12" fmla="*/ 53 w 66"/>
                  <a:gd name="T13" fmla="*/ 68 h 73"/>
                  <a:gd name="T14" fmla="*/ 40 w 66"/>
                  <a:gd name="T15" fmla="*/ 5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3"/>
                  <a:gd name="T26" fmla="*/ 66 w 66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3">
                    <a:moveTo>
                      <a:pt x="40" y="5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8" y="3"/>
                    </a:lnTo>
                    <a:lnTo>
                      <a:pt x="66" y="73"/>
                    </a:lnTo>
                    <a:lnTo>
                      <a:pt x="53" y="6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6" name="Freeform 38">
                <a:extLst>
                  <a:ext uri="{FF2B5EF4-FFF2-40B4-BE49-F238E27FC236}">
                    <a16:creationId xmlns:a16="http://schemas.microsoft.com/office/drawing/2014/main" id="{7DED5069-BCEE-3917-ED36-501B13E15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819"/>
                <a:ext cx="421" cy="670"/>
              </a:xfrm>
              <a:custGeom>
                <a:avLst/>
                <a:gdLst>
                  <a:gd name="T0" fmla="*/ 64 w 421"/>
                  <a:gd name="T1" fmla="*/ 299 h 670"/>
                  <a:gd name="T2" fmla="*/ 191 w 421"/>
                  <a:gd name="T3" fmla="*/ 378 h 670"/>
                  <a:gd name="T4" fmla="*/ 308 w 421"/>
                  <a:gd name="T5" fmla="*/ 468 h 670"/>
                  <a:gd name="T6" fmla="*/ 393 w 421"/>
                  <a:gd name="T7" fmla="*/ 563 h 670"/>
                  <a:gd name="T8" fmla="*/ 421 w 421"/>
                  <a:gd name="T9" fmla="*/ 607 h 670"/>
                  <a:gd name="T10" fmla="*/ 414 w 421"/>
                  <a:gd name="T11" fmla="*/ 649 h 670"/>
                  <a:gd name="T12" fmla="*/ 386 w 421"/>
                  <a:gd name="T13" fmla="*/ 670 h 670"/>
                  <a:gd name="T14" fmla="*/ 332 w 421"/>
                  <a:gd name="T15" fmla="*/ 670 h 670"/>
                  <a:gd name="T16" fmla="*/ 294 w 421"/>
                  <a:gd name="T17" fmla="*/ 591 h 670"/>
                  <a:gd name="T18" fmla="*/ 233 w 421"/>
                  <a:gd name="T19" fmla="*/ 503 h 670"/>
                  <a:gd name="T20" fmla="*/ 148 w 421"/>
                  <a:gd name="T21" fmla="*/ 427 h 670"/>
                  <a:gd name="T22" fmla="*/ 61 w 421"/>
                  <a:gd name="T23" fmla="*/ 348 h 670"/>
                  <a:gd name="T24" fmla="*/ 5 w 421"/>
                  <a:gd name="T25" fmla="*/ 313 h 670"/>
                  <a:gd name="T26" fmla="*/ 0 w 421"/>
                  <a:gd name="T27" fmla="*/ 287 h 670"/>
                  <a:gd name="T28" fmla="*/ 28 w 421"/>
                  <a:gd name="T29" fmla="*/ 230 h 670"/>
                  <a:gd name="T30" fmla="*/ 96 w 421"/>
                  <a:gd name="T31" fmla="*/ 155 h 670"/>
                  <a:gd name="T32" fmla="*/ 202 w 421"/>
                  <a:gd name="T33" fmla="*/ 104 h 670"/>
                  <a:gd name="T34" fmla="*/ 289 w 421"/>
                  <a:gd name="T35" fmla="*/ 83 h 670"/>
                  <a:gd name="T36" fmla="*/ 289 w 421"/>
                  <a:gd name="T37" fmla="*/ 37 h 670"/>
                  <a:gd name="T38" fmla="*/ 346 w 421"/>
                  <a:gd name="T39" fmla="*/ 0 h 670"/>
                  <a:gd name="T40" fmla="*/ 395 w 421"/>
                  <a:gd name="T41" fmla="*/ 0 h 670"/>
                  <a:gd name="T42" fmla="*/ 402 w 421"/>
                  <a:gd name="T43" fmla="*/ 21 h 670"/>
                  <a:gd name="T44" fmla="*/ 381 w 421"/>
                  <a:gd name="T45" fmla="*/ 42 h 670"/>
                  <a:gd name="T46" fmla="*/ 346 w 421"/>
                  <a:gd name="T47" fmla="*/ 42 h 670"/>
                  <a:gd name="T48" fmla="*/ 332 w 421"/>
                  <a:gd name="T49" fmla="*/ 72 h 670"/>
                  <a:gd name="T50" fmla="*/ 329 w 421"/>
                  <a:gd name="T51" fmla="*/ 121 h 670"/>
                  <a:gd name="T52" fmla="*/ 303 w 421"/>
                  <a:gd name="T53" fmla="*/ 121 h 670"/>
                  <a:gd name="T54" fmla="*/ 273 w 421"/>
                  <a:gd name="T55" fmla="*/ 118 h 670"/>
                  <a:gd name="T56" fmla="*/ 202 w 421"/>
                  <a:gd name="T57" fmla="*/ 141 h 670"/>
                  <a:gd name="T58" fmla="*/ 132 w 421"/>
                  <a:gd name="T59" fmla="*/ 183 h 670"/>
                  <a:gd name="T60" fmla="*/ 82 w 421"/>
                  <a:gd name="T61" fmla="*/ 239 h 670"/>
                  <a:gd name="T62" fmla="*/ 64 w 421"/>
                  <a:gd name="T63" fmla="*/ 299 h 6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670"/>
                  <a:gd name="T98" fmla="*/ 421 w 421"/>
                  <a:gd name="T99" fmla="*/ 670 h 6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670">
                    <a:moveTo>
                      <a:pt x="64" y="299"/>
                    </a:moveTo>
                    <a:lnTo>
                      <a:pt x="191" y="378"/>
                    </a:lnTo>
                    <a:lnTo>
                      <a:pt x="308" y="468"/>
                    </a:lnTo>
                    <a:lnTo>
                      <a:pt x="393" y="563"/>
                    </a:lnTo>
                    <a:lnTo>
                      <a:pt x="421" y="607"/>
                    </a:lnTo>
                    <a:lnTo>
                      <a:pt x="414" y="649"/>
                    </a:lnTo>
                    <a:lnTo>
                      <a:pt x="386" y="670"/>
                    </a:lnTo>
                    <a:lnTo>
                      <a:pt x="332" y="670"/>
                    </a:lnTo>
                    <a:lnTo>
                      <a:pt x="294" y="591"/>
                    </a:lnTo>
                    <a:lnTo>
                      <a:pt x="233" y="503"/>
                    </a:lnTo>
                    <a:lnTo>
                      <a:pt x="148" y="427"/>
                    </a:lnTo>
                    <a:lnTo>
                      <a:pt x="61" y="348"/>
                    </a:lnTo>
                    <a:lnTo>
                      <a:pt x="5" y="313"/>
                    </a:lnTo>
                    <a:lnTo>
                      <a:pt x="0" y="287"/>
                    </a:lnTo>
                    <a:lnTo>
                      <a:pt x="28" y="230"/>
                    </a:lnTo>
                    <a:lnTo>
                      <a:pt x="96" y="155"/>
                    </a:lnTo>
                    <a:lnTo>
                      <a:pt x="202" y="104"/>
                    </a:lnTo>
                    <a:lnTo>
                      <a:pt x="289" y="83"/>
                    </a:lnTo>
                    <a:lnTo>
                      <a:pt x="289" y="37"/>
                    </a:lnTo>
                    <a:lnTo>
                      <a:pt x="346" y="0"/>
                    </a:lnTo>
                    <a:lnTo>
                      <a:pt x="395" y="0"/>
                    </a:lnTo>
                    <a:lnTo>
                      <a:pt x="402" y="21"/>
                    </a:lnTo>
                    <a:lnTo>
                      <a:pt x="381" y="42"/>
                    </a:lnTo>
                    <a:lnTo>
                      <a:pt x="346" y="42"/>
                    </a:lnTo>
                    <a:lnTo>
                      <a:pt x="332" y="72"/>
                    </a:lnTo>
                    <a:lnTo>
                      <a:pt x="329" y="121"/>
                    </a:lnTo>
                    <a:lnTo>
                      <a:pt x="303" y="121"/>
                    </a:lnTo>
                    <a:lnTo>
                      <a:pt x="273" y="118"/>
                    </a:lnTo>
                    <a:lnTo>
                      <a:pt x="202" y="141"/>
                    </a:lnTo>
                    <a:lnTo>
                      <a:pt x="132" y="183"/>
                    </a:lnTo>
                    <a:lnTo>
                      <a:pt x="82" y="239"/>
                    </a:lnTo>
                    <a:lnTo>
                      <a:pt x="64" y="29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" name="Freeform 39">
                <a:extLst>
                  <a:ext uri="{FF2B5EF4-FFF2-40B4-BE49-F238E27FC236}">
                    <a16:creationId xmlns:a16="http://schemas.microsoft.com/office/drawing/2014/main" id="{F80C9475-072D-C67C-9C16-35FC5C941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1551"/>
                <a:ext cx="346" cy="396"/>
              </a:xfrm>
              <a:custGeom>
                <a:avLst/>
                <a:gdLst>
                  <a:gd name="T0" fmla="*/ 292 w 346"/>
                  <a:gd name="T1" fmla="*/ 288 h 396"/>
                  <a:gd name="T2" fmla="*/ 346 w 346"/>
                  <a:gd name="T3" fmla="*/ 340 h 396"/>
                  <a:gd name="T4" fmla="*/ 334 w 346"/>
                  <a:gd name="T5" fmla="*/ 359 h 396"/>
                  <a:gd name="T6" fmla="*/ 278 w 346"/>
                  <a:gd name="T7" fmla="*/ 312 h 396"/>
                  <a:gd name="T8" fmla="*/ 271 w 346"/>
                  <a:gd name="T9" fmla="*/ 316 h 396"/>
                  <a:gd name="T10" fmla="*/ 318 w 346"/>
                  <a:gd name="T11" fmla="*/ 375 h 396"/>
                  <a:gd name="T12" fmla="*/ 304 w 346"/>
                  <a:gd name="T13" fmla="*/ 396 h 396"/>
                  <a:gd name="T14" fmla="*/ 254 w 346"/>
                  <a:gd name="T15" fmla="*/ 333 h 396"/>
                  <a:gd name="T16" fmla="*/ 214 w 346"/>
                  <a:gd name="T17" fmla="*/ 309 h 396"/>
                  <a:gd name="T18" fmla="*/ 108 w 346"/>
                  <a:gd name="T19" fmla="*/ 260 h 396"/>
                  <a:gd name="T20" fmla="*/ 52 w 346"/>
                  <a:gd name="T21" fmla="*/ 246 h 396"/>
                  <a:gd name="T22" fmla="*/ 49 w 346"/>
                  <a:gd name="T23" fmla="*/ 218 h 396"/>
                  <a:gd name="T24" fmla="*/ 141 w 346"/>
                  <a:gd name="T25" fmla="*/ 241 h 396"/>
                  <a:gd name="T26" fmla="*/ 221 w 346"/>
                  <a:gd name="T27" fmla="*/ 281 h 396"/>
                  <a:gd name="T28" fmla="*/ 247 w 346"/>
                  <a:gd name="T29" fmla="*/ 302 h 396"/>
                  <a:gd name="T30" fmla="*/ 179 w 346"/>
                  <a:gd name="T31" fmla="*/ 232 h 396"/>
                  <a:gd name="T32" fmla="*/ 64 w 346"/>
                  <a:gd name="T33" fmla="*/ 162 h 396"/>
                  <a:gd name="T34" fmla="*/ 0 w 346"/>
                  <a:gd name="T35" fmla="*/ 129 h 396"/>
                  <a:gd name="T36" fmla="*/ 7 w 346"/>
                  <a:gd name="T37" fmla="*/ 108 h 396"/>
                  <a:gd name="T38" fmla="*/ 56 w 346"/>
                  <a:gd name="T39" fmla="*/ 129 h 396"/>
                  <a:gd name="T40" fmla="*/ 148 w 346"/>
                  <a:gd name="T41" fmla="*/ 183 h 396"/>
                  <a:gd name="T42" fmla="*/ 219 w 346"/>
                  <a:gd name="T43" fmla="*/ 232 h 396"/>
                  <a:gd name="T44" fmla="*/ 268 w 346"/>
                  <a:gd name="T45" fmla="*/ 284 h 396"/>
                  <a:gd name="T46" fmla="*/ 193 w 346"/>
                  <a:gd name="T47" fmla="*/ 176 h 396"/>
                  <a:gd name="T48" fmla="*/ 141 w 346"/>
                  <a:gd name="T49" fmla="*/ 84 h 396"/>
                  <a:gd name="T50" fmla="*/ 122 w 346"/>
                  <a:gd name="T51" fmla="*/ 0 h 396"/>
                  <a:gd name="T52" fmla="*/ 148 w 346"/>
                  <a:gd name="T53" fmla="*/ 0 h 396"/>
                  <a:gd name="T54" fmla="*/ 165 w 346"/>
                  <a:gd name="T55" fmla="*/ 73 h 396"/>
                  <a:gd name="T56" fmla="*/ 226 w 346"/>
                  <a:gd name="T57" fmla="*/ 178 h 396"/>
                  <a:gd name="T58" fmla="*/ 268 w 346"/>
                  <a:gd name="T59" fmla="*/ 246 h 396"/>
                  <a:gd name="T60" fmla="*/ 292 w 346"/>
                  <a:gd name="T61" fmla="*/ 288 h 3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6"/>
                  <a:gd name="T94" fmla="*/ 0 h 396"/>
                  <a:gd name="T95" fmla="*/ 346 w 346"/>
                  <a:gd name="T96" fmla="*/ 396 h 3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6" h="396">
                    <a:moveTo>
                      <a:pt x="292" y="288"/>
                    </a:moveTo>
                    <a:lnTo>
                      <a:pt x="346" y="340"/>
                    </a:lnTo>
                    <a:lnTo>
                      <a:pt x="334" y="359"/>
                    </a:lnTo>
                    <a:lnTo>
                      <a:pt x="278" y="312"/>
                    </a:lnTo>
                    <a:lnTo>
                      <a:pt x="271" y="316"/>
                    </a:lnTo>
                    <a:lnTo>
                      <a:pt x="318" y="375"/>
                    </a:lnTo>
                    <a:lnTo>
                      <a:pt x="304" y="396"/>
                    </a:lnTo>
                    <a:lnTo>
                      <a:pt x="254" y="333"/>
                    </a:lnTo>
                    <a:lnTo>
                      <a:pt x="214" y="309"/>
                    </a:lnTo>
                    <a:lnTo>
                      <a:pt x="108" y="260"/>
                    </a:lnTo>
                    <a:lnTo>
                      <a:pt x="52" y="246"/>
                    </a:lnTo>
                    <a:lnTo>
                      <a:pt x="49" y="218"/>
                    </a:lnTo>
                    <a:lnTo>
                      <a:pt x="141" y="241"/>
                    </a:lnTo>
                    <a:lnTo>
                      <a:pt x="221" y="281"/>
                    </a:lnTo>
                    <a:lnTo>
                      <a:pt x="247" y="302"/>
                    </a:lnTo>
                    <a:lnTo>
                      <a:pt x="179" y="232"/>
                    </a:lnTo>
                    <a:lnTo>
                      <a:pt x="64" y="162"/>
                    </a:lnTo>
                    <a:lnTo>
                      <a:pt x="0" y="129"/>
                    </a:lnTo>
                    <a:lnTo>
                      <a:pt x="7" y="108"/>
                    </a:lnTo>
                    <a:lnTo>
                      <a:pt x="56" y="129"/>
                    </a:lnTo>
                    <a:lnTo>
                      <a:pt x="148" y="183"/>
                    </a:lnTo>
                    <a:lnTo>
                      <a:pt x="219" y="232"/>
                    </a:lnTo>
                    <a:lnTo>
                      <a:pt x="268" y="284"/>
                    </a:lnTo>
                    <a:lnTo>
                      <a:pt x="193" y="176"/>
                    </a:lnTo>
                    <a:lnTo>
                      <a:pt x="141" y="84"/>
                    </a:lnTo>
                    <a:lnTo>
                      <a:pt x="122" y="0"/>
                    </a:lnTo>
                    <a:lnTo>
                      <a:pt x="148" y="0"/>
                    </a:lnTo>
                    <a:lnTo>
                      <a:pt x="165" y="73"/>
                    </a:lnTo>
                    <a:lnTo>
                      <a:pt x="226" y="178"/>
                    </a:lnTo>
                    <a:lnTo>
                      <a:pt x="268" y="246"/>
                    </a:lnTo>
                    <a:lnTo>
                      <a:pt x="292" y="28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8" name="Freeform 40">
                <a:extLst>
                  <a:ext uri="{FF2B5EF4-FFF2-40B4-BE49-F238E27FC236}">
                    <a16:creationId xmlns:a16="http://schemas.microsoft.com/office/drawing/2014/main" id="{80D40A70-7FEC-EC63-197F-287664DFF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821"/>
                <a:ext cx="67" cy="75"/>
              </a:xfrm>
              <a:custGeom>
                <a:avLst/>
                <a:gdLst>
                  <a:gd name="T0" fmla="*/ 21 w 67"/>
                  <a:gd name="T1" fmla="*/ 52 h 75"/>
                  <a:gd name="T2" fmla="*/ 49 w 67"/>
                  <a:gd name="T3" fmla="*/ 16 h 75"/>
                  <a:gd name="T4" fmla="*/ 54 w 67"/>
                  <a:gd name="T5" fmla="*/ 0 h 75"/>
                  <a:gd name="T6" fmla="*/ 64 w 67"/>
                  <a:gd name="T7" fmla="*/ 5 h 75"/>
                  <a:gd name="T8" fmla="*/ 67 w 67"/>
                  <a:gd name="T9" fmla="*/ 18 h 75"/>
                  <a:gd name="T10" fmla="*/ 0 w 67"/>
                  <a:gd name="T11" fmla="*/ 75 h 75"/>
                  <a:gd name="T12" fmla="*/ 5 w 67"/>
                  <a:gd name="T13" fmla="*/ 59 h 75"/>
                  <a:gd name="T14" fmla="*/ 21 w 67"/>
                  <a:gd name="T15" fmla="*/ 52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5"/>
                  <a:gd name="T26" fmla="*/ 67 w 67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5">
                    <a:moveTo>
                      <a:pt x="21" y="52"/>
                    </a:moveTo>
                    <a:lnTo>
                      <a:pt x="49" y="16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7" y="18"/>
                    </a:lnTo>
                    <a:lnTo>
                      <a:pt x="0" y="75"/>
                    </a:lnTo>
                    <a:lnTo>
                      <a:pt x="5" y="59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9" name="Freeform 41">
                <a:extLst>
                  <a:ext uri="{FF2B5EF4-FFF2-40B4-BE49-F238E27FC236}">
                    <a16:creationId xmlns:a16="http://schemas.microsoft.com/office/drawing/2014/main" id="{763D999A-C4F3-22F0-3D16-CE37CD11D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1782"/>
                <a:ext cx="41" cy="89"/>
              </a:xfrm>
              <a:custGeom>
                <a:avLst/>
                <a:gdLst>
                  <a:gd name="T0" fmla="*/ 15 w 41"/>
                  <a:gd name="T1" fmla="*/ 59 h 89"/>
                  <a:gd name="T2" fmla="*/ 21 w 41"/>
                  <a:gd name="T3" fmla="*/ 17 h 89"/>
                  <a:gd name="T4" fmla="*/ 18 w 41"/>
                  <a:gd name="T5" fmla="*/ 2 h 89"/>
                  <a:gd name="T6" fmla="*/ 32 w 41"/>
                  <a:gd name="T7" fmla="*/ 0 h 89"/>
                  <a:gd name="T8" fmla="*/ 41 w 41"/>
                  <a:gd name="T9" fmla="*/ 12 h 89"/>
                  <a:gd name="T10" fmla="*/ 6 w 41"/>
                  <a:gd name="T11" fmla="*/ 89 h 89"/>
                  <a:gd name="T12" fmla="*/ 0 w 41"/>
                  <a:gd name="T13" fmla="*/ 74 h 89"/>
                  <a:gd name="T14" fmla="*/ 15 w 41"/>
                  <a:gd name="T15" fmla="*/ 59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89"/>
                  <a:gd name="T26" fmla="*/ 41 w 41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89">
                    <a:moveTo>
                      <a:pt x="15" y="59"/>
                    </a:moveTo>
                    <a:lnTo>
                      <a:pt x="21" y="17"/>
                    </a:lnTo>
                    <a:lnTo>
                      <a:pt x="18" y="2"/>
                    </a:lnTo>
                    <a:lnTo>
                      <a:pt x="32" y="0"/>
                    </a:lnTo>
                    <a:lnTo>
                      <a:pt x="41" y="12"/>
                    </a:lnTo>
                    <a:lnTo>
                      <a:pt x="6" y="89"/>
                    </a:lnTo>
                    <a:lnTo>
                      <a:pt x="0" y="74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0" name="Freeform 42">
                <a:extLst>
                  <a:ext uri="{FF2B5EF4-FFF2-40B4-BE49-F238E27FC236}">
                    <a16:creationId xmlns:a16="http://schemas.microsoft.com/office/drawing/2014/main" id="{A180B024-A55C-6836-F4B6-8B5390BF0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960"/>
                <a:ext cx="80" cy="66"/>
              </a:xfrm>
              <a:custGeom>
                <a:avLst/>
                <a:gdLst>
                  <a:gd name="T0" fmla="*/ 49 w 80"/>
                  <a:gd name="T1" fmla="*/ 18 h 66"/>
                  <a:gd name="T2" fmla="*/ 8 w 80"/>
                  <a:gd name="T3" fmla="*/ 48 h 66"/>
                  <a:gd name="T4" fmla="*/ 0 w 80"/>
                  <a:gd name="T5" fmla="*/ 55 h 66"/>
                  <a:gd name="T6" fmla="*/ 3 w 80"/>
                  <a:gd name="T7" fmla="*/ 63 h 66"/>
                  <a:gd name="T8" fmla="*/ 15 w 80"/>
                  <a:gd name="T9" fmla="*/ 66 h 66"/>
                  <a:gd name="T10" fmla="*/ 80 w 80"/>
                  <a:gd name="T11" fmla="*/ 0 h 66"/>
                  <a:gd name="T12" fmla="*/ 65 w 80"/>
                  <a:gd name="T13" fmla="*/ 5 h 66"/>
                  <a:gd name="T14" fmla="*/ 49 w 80"/>
                  <a:gd name="T15" fmla="*/ 18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66"/>
                  <a:gd name="T26" fmla="*/ 80 w 80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66">
                    <a:moveTo>
                      <a:pt x="49" y="18"/>
                    </a:moveTo>
                    <a:lnTo>
                      <a:pt x="8" y="48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15" y="66"/>
                    </a:lnTo>
                    <a:lnTo>
                      <a:pt x="80" y="0"/>
                    </a:lnTo>
                    <a:lnTo>
                      <a:pt x="65" y="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1" name="Freeform 43">
                <a:extLst>
                  <a:ext uri="{FF2B5EF4-FFF2-40B4-BE49-F238E27FC236}">
                    <a16:creationId xmlns:a16="http://schemas.microsoft.com/office/drawing/2014/main" id="{642A9A77-F361-550F-7270-5D981E64B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989"/>
                <a:ext cx="81" cy="75"/>
              </a:xfrm>
              <a:custGeom>
                <a:avLst/>
                <a:gdLst>
                  <a:gd name="T0" fmla="*/ 52 w 81"/>
                  <a:gd name="T1" fmla="*/ 24 h 75"/>
                  <a:gd name="T2" fmla="*/ 7 w 81"/>
                  <a:gd name="T3" fmla="*/ 63 h 75"/>
                  <a:gd name="T4" fmla="*/ 0 w 81"/>
                  <a:gd name="T5" fmla="*/ 70 h 75"/>
                  <a:gd name="T6" fmla="*/ 7 w 81"/>
                  <a:gd name="T7" fmla="*/ 75 h 75"/>
                  <a:gd name="T8" fmla="*/ 22 w 81"/>
                  <a:gd name="T9" fmla="*/ 75 h 75"/>
                  <a:gd name="T10" fmla="*/ 81 w 81"/>
                  <a:gd name="T11" fmla="*/ 0 h 75"/>
                  <a:gd name="T12" fmla="*/ 66 w 81"/>
                  <a:gd name="T13" fmla="*/ 7 h 75"/>
                  <a:gd name="T14" fmla="*/ 52 w 81"/>
                  <a:gd name="T15" fmla="*/ 24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75"/>
                  <a:gd name="T26" fmla="*/ 81 w 8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75">
                    <a:moveTo>
                      <a:pt x="52" y="24"/>
                    </a:moveTo>
                    <a:lnTo>
                      <a:pt x="7" y="63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22" y="75"/>
                    </a:lnTo>
                    <a:lnTo>
                      <a:pt x="81" y="0"/>
                    </a:lnTo>
                    <a:lnTo>
                      <a:pt x="66" y="7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2" name="Freeform 44">
                <a:extLst>
                  <a:ext uri="{FF2B5EF4-FFF2-40B4-BE49-F238E27FC236}">
                    <a16:creationId xmlns:a16="http://schemas.microsoft.com/office/drawing/2014/main" id="{628FC80A-4221-8572-CCB1-E323DE4D2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2366"/>
                <a:ext cx="325" cy="574"/>
              </a:xfrm>
              <a:custGeom>
                <a:avLst/>
                <a:gdLst>
                  <a:gd name="T0" fmla="*/ 24 w 325"/>
                  <a:gd name="T1" fmla="*/ 219 h 574"/>
                  <a:gd name="T2" fmla="*/ 57 w 325"/>
                  <a:gd name="T3" fmla="*/ 131 h 574"/>
                  <a:gd name="T4" fmla="*/ 118 w 325"/>
                  <a:gd name="T5" fmla="*/ 61 h 574"/>
                  <a:gd name="T6" fmla="*/ 179 w 325"/>
                  <a:gd name="T7" fmla="*/ 14 h 574"/>
                  <a:gd name="T8" fmla="*/ 231 w 325"/>
                  <a:gd name="T9" fmla="*/ 0 h 574"/>
                  <a:gd name="T10" fmla="*/ 283 w 325"/>
                  <a:gd name="T11" fmla="*/ 0 h 574"/>
                  <a:gd name="T12" fmla="*/ 311 w 325"/>
                  <a:gd name="T13" fmla="*/ 23 h 574"/>
                  <a:gd name="T14" fmla="*/ 325 w 325"/>
                  <a:gd name="T15" fmla="*/ 61 h 574"/>
                  <a:gd name="T16" fmla="*/ 320 w 325"/>
                  <a:gd name="T17" fmla="*/ 126 h 574"/>
                  <a:gd name="T18" fmla="*/ 278 w 325"/>
                  <a:gd name="T19" fmla="*/ 187 h 574"/>
                  <a:gd name="T20" fmla="*/ 250 w 325"/>
                  <a:gd name="T21" fmla="*/ 219 h 574"/>
                  <a:gd name="T22" fmla="*/ 221 w 325"/>
                  <a:gd name="T23" fmla="*/ 266 h 574"/>
                  <a:gd name="T24" fmla="*/ 217 w 325"/>
                  <a:gd name="T25" fmla="*/ 322 h 574"/>
                  <a:gd name="T26" fmla="*/ 236 w 325"/>
                  <a:gd name="T27" fmla="*/ 387 h 574"/>
                  <a:gd name="T28" fmla="*/ 245 w 325"/>
                  <a:gd name="T29" fmla="*/ 481 h 574"/>
                  <a:gd name="T30" fmla="*/ 226 w 325"/>
                  <a:gd name="T31" fmla="*/ 541 h 574"/>
                  <a:gd name="T32" fmla="*/ 174 w 325"/>
                  <a:gd name="T33" fmla="*/ 574 h 574"/>
                  <a:gd name="T34" fmla="*/ 113 w 325"/>
                  <a:gd name="T35" fmla="*/ 574 h 574"/>
                  <a:gd name="T36" fmla="*/ 57 w 325"/>
                  <a:gd name="T37" fmla="*/ 555 h 574"/>
                  <a:gd name="T38" fmla="*/ 24 w 325"/>
                  <a:gd name="T39" fmla="*/ 499 h 574"/>
                  <a:gd name="T40" fmla="*/ 0 w 325"/>
                  <a:gd name="T41" fmla="*/ 415 h 574"/>
                  <a:gd name="T42" fmla="*/ 0 w 325"/>
                  <a:gd name="T43" fmla="*/ 313 h 574"/>
                  <a:gd name="T44" fmla="*/ 9 w 325"/>
                  <a:gd name="T45" fmla="*/ 252 h 574"/>
                  <a:gd name="T46" fmla="*/ 33 w 325"/>
                  <a:gd name="T47" fmla="*/ 187 h 574"/>
                  <a:gd name="T48" fmla="*/ 52 w 325"/>
                  <a:gd name="T49" fmla="*/ 140 h 574"/>
                  <a:gd name="T50" fmla="*/ 24 w 325"/>
                  <a:gd name="T51" fmla="*/ 219 h 5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574"/>
                  <a:gd name="T80" fmla="*/ 325 w 325"/>
                  <a:gd name="T81" fmla="*/ 574 h 5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574">
                    <a:moveTo>
                      <a:pt x="24" y="219"/>
                    </a:moveTo>
                    <a:lnTo>
                      <a:pt x="57" y="131"/>
                    </a:lnTo>
                    <a:lnTo>
                      <a:pt x="118" y="61"/>
                    </a:lnTo>
                    <a:lnTo>
                      <a:pt x="179" y="14"/>
                    </a:lnTo>
                    <a:lnTo>
                      <a:pt x="231" y="0"/>
                    </a:lnTo>
                    <a:lnTo>
                      <a:pt x="283" y="0"/>
                    </a:lnTo>
                    <a:lnTo>
                      <a:pt x="311" y="23"/>
                    </a:lnTo>
                    <a:lnTo>
                      <a:pt x="325" y="61"/>
                    </a:lnTo>
                    <a:lnTo>
                      <a:pt x="320" y="126"/>
                    </a:lnTo>
                    <a:lnTo>
                      <a:pt x="278" y="187"/>
                    </a:lnTo>
                    <a:lnTo>
                      <a:pt x="250" y="219"/>
                    </a:lnTo>
                    <a:lnTo>
                      <a:pt x="221" y="266"/>
                    </a:lnTo>
                    <a:lnTo>
                      <a:pt x="217" y="322"/>
                    </a:lnTo>
                    <a:lnTo>
                      <a:pt x="236" y="387"/>
                    </a:lnTo>
                    <a:lnTo>
                      <a:pt x="245" y="481"/>
                    </a:lnTo>
                    <a:lnTo>
                      <a:pt x="226" y="541"/>
                    </a:lnTo>
                    <a:lnTo>
                      <a:pt x="174" y="574"/>
                    </a:lnTo>
                    <a:lnTo>
                      <a:pt x="113" y="574"/>
                    </a:lnTo>
                    <a:lnTo>
                      <a:pt x="57" y="555"/>
                    </a:lnTo>
                    <a:lnTo>
                      <a:pt x="24" y="499"/>
                    </a:lnTo>
                    <a:lnTo>
                      <a:pt x="0" y="415"/>
                    </a:lnTo>
                    <a:lnTo>
                      <a:pt x="0" y="313"/>
                    </a:lnTo>
                    <a:lnTo>
                      <a:pt x="9" y="252"/>
                    </a:lnTo>
                    <a:lnTo>
                      <a:pt x="33" y="187"/>
                    </a:lnTo>
                    <a:lnTo>
                      <a:pt x="52" y="140"/>
                    </a:lnTo>
                    <a:lnTo>
                      <a:pt x="24" y="21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3" name="Freeform 45">
                <a:extLst>
                  <a:ext uri="{FF2B5EF4-FFF2-40B4-BE49-F238E27FC236}">
                    <a16:creationId xmlns:a16="http://schemas.microsoft.com/office/drawing/2014/main" id="{E33C7612-788B-2F3A-ACF7-47AB3F0DC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861"/>
                <a:ext cx="366" cy="678"/>
              </a:xfrm>
              <a:custGeom>
                <a:avLst/>
                <a:gdLst>
                  <a:gd name="T0" fmla="*/ 156 w 366"/>
                  <a:gd name="T1" fmla="*/ 9 h 678"/>
                  <a:gd name="T2" fmla="*/ 184 w 366"/>
                  <a:gd name="T3" fmla="*/ 0 h 678"/>
                  <a:gd name="T4" fmla="*/ 234 w 366"/>
                  <a:gd name="T5" fmla="*/ 23 h 678"/>
                  <a:gd name="T6" fmla="*/ 307 w 366"/>
                  <a:gd name="T7" fmla="*/ 128 h 678"/>
                  <a:gd name="T8" fmla="*/ 361 w 366"/>
                  <a:gd name="T9" fmla="*/ 218 h 678"/>
                  <a:gd name="T10" fmla="*/ 366 w 366"/>
                  <a:gd name="T11" fmla="*/ 267 h 678"/>
                  <a:gd name="T12" fmla="*/ 335 w 366"/>
                  <a:gd name="T13" fmla="*/ 327 h 678"/>
                  <a:gd name="T14" fmla="*/ 269 w 366"/>
                  <a:gd name="T15" fmla="*/ 381 h 678"/>
                  <a:gd name="T16" fmla="*/ 165 w 366"/>
                  <a:gd name="T17" fmla="*/ 439 h 678"/>
                  <a:gd name="T18" fmla="*/ 92 w 366"/>
                  <a:gd name="T19" fmla="*/ 485 h 678"/>
                  <a:gd name="T20" fmla="*/ 73 w 366"/>
                  <a:gd name="T21" fmla="*/ 515 h 678"/>
                  <a:gd name="T22" fmla="*/ 97 w 366"/>
                  <a:gd name="T23" fmla="*/ 527 h 678"/>
                  <a:gd name="T24" fmla="*/ 172 w 366"/>
                  <a:gd name="T25" fmla="*/ 571 h 678"/>
                  <a:gd name="T26" fmla="*/ 217 w 366"/>
                  <a:gd name="T27" fmla="*/ 641 h 678"/>
                  <a:gd name="T28" fmla="*/ 208 w 366"/>
                  <a:gd name="T29" fmla="*/ 657 h 678"/>
                  <a:gd name="T30" fmla="*/ 172 w 366"/>
                  <a:gd name="T31" fmla="*/ 678 h 678"/>
                  <a:gd name="T32" fmla="*/ 130 w 366"/>
                  <a:gd name="T33" fmla="*/ 678 h 678"/>
                  <a:gd name="T34" fmla="*/ 125 w 366"/>
                  <a:gd name="T35" fmla="*/ 618 h 678"/>
                  <a:gd name="T36" fmla="*/ 94 w 366"/>
                  <a:gd name="T37" fmla="*/ 583 h 678"/>
                  <a:gd name="T38" fmla="*/ 40 w 366"/>
                  <a:gd name="T39" fmla="*/ 546 h 678"/>
                  <a:gd name="T40" fmla="*/ 0 w 366"/>
                  <a:gd name="T41" fmla="*/ 539 h 678"/>
                  <a:gd name="T42" fmla="*/ 2 w 366"/>
                  <a:gd name="T43" fmla="*/ 506 h 678"/>
                  <a:gd name="T44" fmla="*/ 38 w 366"/>
                  <a:gd name="T45" fmla="*/ 478 h 678"/>
                  <a:gd name="T46" fmla="*/ 128 w 366"/>
                  <a:gd name="T47" fmla="*/ 423 h 678"/>
                  <a:gd name="T48" fmla="*/ 231 w 366"/>
                  <a:gd name="T49" fmla="*/ 367 h 678"/>
                  <a:gd name="T50" fmla="*/ 293 w 366"/>
                  <a:gd name="T51" fmla="*/ 302 h 678"/>
                  <a:gd name="T52" fmla="*/ 312 w 366"/>
                  <a:gd name="T53" fmla="*/ 267 h 678"/>
                  <a:gd name="T54" fmla="*/ 312 w 366"/>
                  <a:gd name="T55" fmla="*/ 235 h 678"/>
                  <a:gd name="T56" fmla="*/ 286 w 366"/>
                  <a:gd name="T57" fmla="*/ 174 h 678"/>
                  <a:gd name="T58" fmla="*/ 191 w 366"/>
                  <a:gd name="T59" fmla="*/ 93 h 678"/>
                  <a:gd name="T60" fmla="*/ 132 w 366"/>
                  <a:gd name="T61" fmla="*/ 53 h 678"/>
                  <a:gd name="T62" fmla="*/ 156 w 366"/>
                  <a:gd name="T63" fmla="*/ 9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678"/>
                  <a:gd name="T98" fmla="*/ 366 w 366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678">
                    <a:moveTo>
                      <a:pt x="156" y="9"/>
                    </a:moveTo>
                    <a:lnTo>
                      <a:pt x="184" y="0"/>
                    </a:lnTo>
                    <a:lnTo>
                      <a:pt x="234" y="23"/>
                    </a:lnTo>
                    <a:lnTo>
                      <a:pt x="307" y="128"/>
                    </a:lnTo>
                    <a:lnTo>
                      <a:pt x="361" y="218"/>
                    </a:lnTo>
                    <a:lnTo>
                      <a:pt x="366" y="267"/>
                    </a:lnTo>
                    <a:lnTo>
                      <a:pt x="335" y="327"/>
                    </a:lnTo>
                    <a:lnTo>
                      <a:pt x="269" y="381"/>
                    </a:lnTo>
                    <a:lnTo>
                      <a:pt x="165" y="439"/>
                    </a:lnTo>
                    <a:lnTo>
                      <a:pt x="92" y="485"/>
                    </a:lnTo>
                    <a:lnTo>
                      <a:pt x="73" y="515"/>
                    </a:lnTo>
                    <a:lnTo>
                      <a:pt x="97" y="527"/>
                    </a:lnTo>
                    <a:lnTo>
                      <a:pt x="172" y="571"/>
                    </a:lnTo>
                    <a:lnTo>
                      <a:pt x="217" y="641"/>
                    </a:lnTo>
                    <a:lnTo>
                      <a:pt x="208" y="657"/>
                    </a:lnTo>
                    <a:lnTo>
                      <a:pt x="172" y="678"/>
                    </a:lnTo>
                    <a:lnTo>
                      <a:pt x="130" y="678"/>
                    </a:lnTo>
                    <a:lnTo>
                      <a:pt x="125" y="618"/>
                    </a:lnTo>
                    <a:lnTo>
                      <a:pt x="94" y="583"/>
                    </a:lnTo>
                    <a:lnTo>
                      <a:pt x="40" y="546"/>
                    </a:lnTo>
                    <a:lnTo>
                      <a:pt x="0" y="539"/>
                    </a:lnTo>
                    <a:lnTo>
                      <a:pt x="2" y="506"/>
                    </a:lnTo>
                    <a:lnTo>
                      <a:pt x="38" y="478"/>
                    </a:lnTo>
                    <a:lnTo>
                      <a:pt x="128" y="423"/>
                    </a:lnTo>
                    <a:lnTo>
                      <a:pt x="231" y="367"/>
                    </a:lnTo>
                    <a:lnTo>
                      <a:pt x="293" y="302"/>
                    </a:lnTo>
                    <a:lnTo>
                      <a:pt x="312" y="267"/>
                    </a:lnTo>
                    <a:lnTo>
                      <a:pt x="312" y="235"/>
                    </a:lnTo>
                    <a:lnTo>
                      <a:pt x="286" y="174"/>
                    </a:lnTo>
                    <a:lnTo>
                      <a:pt x="191" y="93"/>
                    </a:lnTo>
                    <a:lnTo>
                      <a:pt x="132" y="53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4" name="Freeform 46">
                <a:extLst>
                  <a:ext uri="{FF2B5EF4-FFF2-40B4-BE49-F238E27FC236}">
                    <a16:creationId xmlns:a16="http://schemas.microsoft.com/office/drawing/2014/main" id="{2D15D97D-4083-A8FE-271E-F011E0DE9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" y="2761"/>
                <a:ext cx="694" cy="361"/>
              </a:xfrm>
              <a:custGeom>
                <a:avLst/>
                <a:gdLst>
                  <a:gd name="T0" fmla="*/ 508 w 694"/>
                  <a:gd name="T1" fmla="*/ 23 h 361"/>
                  <a:gd name="T2" fmla="*/ 601 w 694"/>
                  <a:gd name="T3" fmla="*/ 0 h 361"/>
                  <a:gd name="T4" fmla="*/ 694 w 694"/>
                  <a:gd name="T5" fmla="*/ 28 h 361"/>
                  <a:gd name="T6" fmla="*/ 694 w 694"/>
                  <a:gd name="T7" fmla="*/ 70 h 361"/>
                  <a:gd name="T8" fmla="*/ 657 w 694"/>
                  <a:gd name="T9" fmla="*/ 98 h 361"/>
                  <a:gd name="T10" fmla="*/ 582 w 694"/>
                  <a:gd name="T11" fmla="*/ 98 h 361"/>
                  <a:gd name="T12" fmla="*/ 461 w 694"/>
                  <a:gd name="T13" fmla="*/ 94 h 361"/>
                  <a:gd name="T14" fmla="*/ 391 w 694"/>
                  <a:gd name="T15" fmla="*/ 94 h 361"/>
                  <a:gd name="T16" fmla="*/ 377 w 694"/>
                  <a:gd name="T17" fmla="*/ 113 h 361"/>
                  <a:gd name="T18" fmla="*/ 363 w 694"/>
                  <a:gd name="T19" fmla="*/ 216 h 361"/>
                  <a:gd name="T20" fmla="*/ 303 w 694"/>
                  <a:gd name="T21" fmla="*/ 309 h 361"/>
                  <a:gd name="T22" fmla="*/ 200 w 694"/>
                  <a:gd name="T23" fmla="*/ 347 h 361"/>
                  <a:gd name="T24" fmla="*/ 172 w 694"/>
                  <a:gd name="T25" fmla="*/ 361 h 361"/>
                  <a:gd name="T26" fmla="*/ 135 w 694"/>
                  <a:gd name="T27" fmla="*/ 352 h 361"/>
                  <a:gd name="T28" fmla="*/ 84 w 694"/>
                  <a:gd name="T29" fmla="*/ 272 h 361"/>
                  <a:gd name="T30" fmla="*/ 5 w 694"/>
                  <a:gd name="T31" fmla="*/ 225 h 361"/>
                  <a:gd name="T32" fmla="*/ 0 w 694"/>
                  <a:gd name="T33" fmla="*/ 206 h 361"/>
                  <a:gd name="T34" fmla="*/ 56 w 694"/>
                  <a:gd name="T35" fmla="*/ 155 h 361"/>
                  <a:gd name="T36" fmla="*/ 98 w 694"/>
                  <a:gd name="T37" fmla="*/ 183 h 361"/>
                  <a:gd name="T38" fmla="*/ 140 w 694"/>
                  <a:gd name="T39" fmla="*/ 272 h 361"/>
                  <a:gd name="T40" fmla="*/ 158 w 694"/>
                  <a:gd name="T41" fmla="*/ 328 h 361"/>
                  <a:gd name="T42" fmla="*/ 247 w 694"/>
                  <a:gd name="T43" fmla="*/ 291 h 361"/>
                  <a:gd name="T44" fmla="*/ 303 w 694"/>
                  <a:gd name="T45" fmla="*/ 230 h 361"/>
                  <a:gd name="T46" fmla="*/ 326 w 694"/>
                  <a:gd name="T47" fmla="*/ 155 h 361"/>
                  <a:gd name="T48" fmla="*/ 349 w 694"/>
                  <a:gd name="T49" fmla="*/ 42 h 361"/>
                  <a:gd name="T50" fmla="*/ 396 w 694"/>
                  <a:gd name="T51" fmla="*/ 33 h 361"/>
                  <a:gd name="T52" fmla="*/ 508 w 694"/>
                  <a:gd name="T53" fmla="*/ 23 h 3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4"/>
                  <a:gd name="T82" fmla="*/ 0 h 361"/>
                  <a:gd name="T83" fmla="*/ 694 w 694"/>
                  <a:gd name="T84" fmla="*/ 361 h 3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4" h="361">
                    <a:moveTo>
                      <a:pt x="508" y="23"/>
                    </a:moveTo>
                    <a:lnTo>
                      <a:pt x="601" y="0"/>
                    </a:lnTo>
                    <a:lnTo>
                      <a:pt x="694" y="28"/>
                    </a:lnTo>
                    <a:lnTo>
                      <a:pt x="694" y="70"/>
                    </a:lnTo>
                    <a:lnTo>
                      <a:pt x="657" y="98"/>
                    </a:lnTo>
                    <a:lnTo>
                      <a:pt x="582" y="98"/>
                    </a:lnTo>
                    <a:lnTo>
                      <a:pt x="461" y="94"/>
                    </a:lnTo>
                    <a:lnTo>
                      <a:pt x="391" y="94"/>
                    </a:lnTo>
                    <a:lnTo>
                      <a:pt x="377" y="113"/>
                    </a:lnTo>
                    <a:lnTo>
                      <a:pt x="363" y="216"/>
                    </a:lnTo>
                    <a:lnTo>
                      <a:pt x="303" y="309"/>
                    </a:lnTo>
                    <a:lnTo>
                      <a:pt x="200" y="347"/>
                    </a:lnTo>
                    <a:lnTo>
                      <a:pt x="172" y="361"/>
                    </a:lnTo>
                    <a:lnTo>
                      <a:pt x="135" y="352"/>
                    </a:lnTo>
                    <a:lnTo>
                      <a:pt x="84" y="272"/>
                    </a:lnTo>
                    <a:lnTo>
                      <a:pt x="5" y="225"/>
                    </a:lnTo>
                    <a:lnTo>
                      <a:pt x="0" y="206"/>
                    </a:lnTo>
                    <a:lnTo>
                      <a:pt x="56" y="155"/>
                    </a:lnTo>
                    <a:lnTo>
                      <a:pt x="98" y="183"/>
                    </a:lnTo>
                    <a:lnTo>
                      <a:pt x="140" y="272"/>
                    </a:lnTo>
                    <a:lnTo>
                      <a:pt x="158" y="328"/>
                    </a:lnTo>
                    <a:lnTo>
                      <a:pt x="247" y="291"/>
                    </a:lnTo>
                    <a:lnTo>
                      <a:pt x="303" y="230"/>
                    </a:lnTo>
                    <a:lnTo>
                      <a:pt x="326" y="155"/>
                    </a:lnTo>
                    <a:lnTo>
                      <a:pt x="349" y="42"/>
                    </a:lnTo>
                    <a:lnTo>
                      <a:pt x="396" y="33"/>
                    </a:lnTo>
                    <a:lnTo>
                      <a:pt x="508" y="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AutoShape 35">
            <a:extLst>
              <a:ext uri="{FF2B5EF4-FFF2-40B4-BE49-F238E27FC236}">
                <a16:creationId xmlns:a16="http://schemas.microsoft.com/office/drawing/2014/main" id="{1EBB7A79-7DCD-2007-83F6-5AA6F7E31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6019800"/>
            <a:ext cx="3643086" cy="512188"/>
          </a:xfrm>
          <a:prstGeom prst="wedgeRoundRectCallout">
            <a:avLst>
              <a:gd name="adj1" fmla="val 57352"/>
              <a:gd name="adj2" fmla="val -5723"/>
              <a:gd name="adj3" fmla="val 16667"/>
            </a:avLst>
          </a:prstGeom>
          <a:solidFill>
            <a:srgbClr val="000066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Maybe we can save time.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6" name="Picture 55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4A250306-628B-F556-7F80-7543F782A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3950" y="5943600"/>
            <a:ext cx="723850" cy="741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DB677-D9FD-E0B1-8F9E-26C4B6D6F5F9}"/>
              </a:ext>
            </a:extLst>
          </p:cNvPr>
          <p:cNvSpPr txBox="1">
            <a:spLocks/>
          </p:cNvSpPr>
          <p:nvPr/>
        </p:nvSpPr>
        <p:spPr>
          <a:xfrm>
            <a:off x="0" y="-43542"/>
            <a:ext cx="9144000" cy="118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Tautologies,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Equivalences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, &amp;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Proofs</a:t>
            </a:r>
          </a:p>
        </p:txBody>
      </p:sp>
      <p:sp>
        <p:nvSpPr>
          <p:cNvPr id="9" name="AutoShape 35">
            <a:extLst>
              <a:ext uri="{FF2B5EF4-FFF2-40B4-BE49-F238E27FC236}">
                <a16:creationId xmlns:a16="http://schemas.microsoft.com/office/drawing/2014/main" id="{2C856982-9CF3-4805-83CC-F8B54F24A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377" y="4435881"/>
            <a:ext cx="1916509" cy="973984"/>
          </a:xfrm>
          <a:prstGeom prst="wedgeRoundRectCallout">
            <a:avLst>
              <a:gd name="adj1" fmla="val -59746"/>
              <a:gd name="adj2" fmla="val -27451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This is called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Brute Force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AutoShape 35">
            <a:extLst>
              <a:ext uri="{FF2B5EF4-FFF2-40B4-BE49-F238E27FC236}">
                <a16:creationId xmlns:a16="http://schemas.microsoft.com/office/drawing/2014/main" id="{D23DC0D0-646C-9D60-0174-49CB0ED31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71" y="819705"/>
            <a:ext cx="3125857" cy="1871482"/>
          </a:xfrm>
          <a:prstGeom prst="wedgeRoundRectCallout">
            <a:avLst>
              <a:gd name="adj1" fmla="val 53309"/>
              <a:gd name="adj2" fmla="val -39372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A </a:t>
            </a:r>
            <a:r>
              <a:rPr lang="en-US" altLang="en-US" sz="2400" dirty="0">
                <a:solidFill>
                  <a:srgbClr val="FFC000"/>
                </a:solidFill>
              </a:rPr>
              <a:t>tautology</a:t>
            </a:r>
            <a:r>
              <a:rPr lang="en-US" altLang="en-US" sz="2400" dirty="0"/>
              <a:t> is a sentence that is true </a:t>
            </a:r>
            <a:br>
              <a:rPr lang="en-US" altLang="en-US" sz="2400" dirty="0"/>
            </a:br>
            <a:r>
              <a:rPr lang="en-US" altLang="en-US" sz="2400" dirty="0"/>
              <a:t>under every setting of the variables.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4256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55" grpId="0" animBg="1"/>
      <p:bldP spid="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76200" y="2286774"/>
            <a:ext cx="966931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1</a:t>
            </a:r>
            <a:endParaRPr kumimoji="0" lang="en-US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2</a:t>
            </a: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3</a:t>
            </a: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4</a:t>
            </a: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5</a:t>
            </a: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6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baseline="-25000" dirty="0">
                <a:solidFill>
                  <a:srgbClr val="FFC000"/>
                </a:solidFill>
              </a:rPr>
              <a:t>….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baseline="-25000" dirty="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n.    </a:t>
            </a: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endParaRPr lang="en-US" altLang="en-US" sz="2400" baseline="-250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baseline="-250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baseline="-250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kumimoji="0" lang="en-US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464207" y="2569250"/>
            <a:ext cx="82131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lvl="5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Each line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is either:</a:t>
            </a:r>
            <a:endParaRPr lang="en-US" altLang="en-US" sz="2400" dirty="0">
              <a:solidFill>
                <a:srgbClr val="FFC000"/>
              </a:solidFill>
              <a:latin typeface="Symbol" pitchFamily="18" charset="2"/>
              <a:sym typeface="Symbol" panose="05050102010706020507" pitchFamily="18" charset="2"/>
            </a:endParaRPr>
          </a:p>
          <a:p>
            <a:pPr marL="1200150" lvl="1" indent="-457200" eaLnBrk="1" hangingPunct="1">
              <a:spcBef>
                <a:spcPct val="0"/>
              </a:spcBef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 err="1">
                <a:solidFill>
                  <a:srgbClr val="FFC000"/>
                </a:solidFill>
              </a:rPr>
              <a:t>Axioms</a:t>
            </a:r>
            <a:r>
              <a:rPr lang="en-US" altLang="en-US" sz="2400" baseline="-25000" dirty="0" err="1">
                <a:solidFill>
                  <a:srgbClr val="FFC000"/>
                </a:solidFill>
              </a:rPr>
              <a:t>logical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l-GR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</a:rPr>
              <a:t>Axioms</a:t>
            </a:r>
            <a:r>
              <a:rPr lang="en-US" altLang="en-US" sz="2400" baseline="-25000" dirty="0" err="1">
                <a:solidFill>
                  <a:srgbClr val="FFC000"/>
                </a:solidFill>
              </a:rPr>
              <a:t>non</a:t>
            </a:r>
            <a:r>
              <a:rPr lang="en-US" altLang="en-US" sz="2400" baseline="-25000" dirty="0">
                <a:solidFill>
                  <a:srgbClr val="FFC000"/>
                </a:solidFill>
              </a:rPr>
              <a:t>-logical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8B743A89-72BC-4E60-AD40-211A597ECB44}"/>
              </a:ext>
            </a:extLst>
          </p:cNvPr>
          <p:cNvGrpSpPr>
            <a:grpSpLocks/>
          </p:cNvGrpSpPr>
          <p:nvPr/>
        </p:nvGrpSpPr>
        <p:grpSpPr bwMode="auto">
          <a:xfrm>
            <a:off x="29742" y="685800"/>
            <a:ext cx="1600316" cy="1421080"/>
            <a:chOff x="95" y="960"/>
            <a:chExt cx="2712" cy="2504"/>
          </a:xfrm>
        </p:grpSpPr>
        <p:pic>
          <p:nvPicPr>
            <p:cNvPr id="10" name="Picture 20" descr="Hilbert">
              <a:extLst>
                <a:ext uri="{FF2B5EF4-FFF2-40B4-BE49-F238E27FC236}">
                  <a16:creationId xmlns:a16="http://schemas.microsoft.com/office/drawing/2014/main" id="{B5BC145E-5DFE-414C-A675-1412C309E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60"/>
              <a:ext cx="1782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CBD73A57-C7DB-4F8D-81CE-31111F090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2922"/>
              <a:ext cx="2712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0" rIns="274320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 sz="1400" dirty="0">
                  <a:latin typeface="Times New Roman" pitchFamily="18" charset="0"/>
                </a:rPr>
                <a:t>Hilbert 1920</a:t>
              </a:r>
            </a:p>
          </p:txBody>
        </p:sp>
      </p:grpSp>
      <p:sp>
        <p:nvSpPr>
          <p:cNvPr id="12" name="AutoShape 35">
            <a:extLst>
              <a:ext uri="{FF2B5EF4-FFF2-40B4-BE49-F238E27FC236}">
                <a16:creationId xmlns:a16="http://schemas.microsoft.com/office/drawing/2014/main" id="{54E6A7AB-04FE-4025-9ED3-06D82B27B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486" y="914400"/>
            <a:ext cx="6138714" cy="468615"/>
          </a:xfrm>
          <a:prstGeom prst="wedgeRoundRectCallout">
            <a:avLst>
              <a:gd name="adj1" fmla="val -57214"/>
              <a:gd name="adj2" fmla="val 43815"/>
              <a:gd name="adj3" fmla="val 16667"/>
            </a:avLst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A Hilbert Style Proof </a:t>
            </a:r>
            <a:r>
              <a:rPr lang="en-US" altLang="en-US" sz="2400" dirty="0">
                <a:solidFill>
                  <a:srgbClr val="FFFFFF"/>
                </a:solidFill>
              </a:rPr>
              <a:t>is a sequence of formulas.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/>
          </a:p>
        </p:txBody>
      </p:sp>
      <p:sp>
        <p:nvSpPr>
          <p:cNvPr id="2" name="AutoShape 35">
            <a:extLst>
              <a:ext uri="{FF2B5EF4-FFF2-40B4-BE49-F238E27FC236}">
                <a16:creationId xmlns:a16="http://schemas.microsoft.com/office/drawing/2014/main" id="{4E71AABC-6F4F-C919-442A-444E552A7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538365"/>
            <a:ext cx="5334000" cy="1338436"/>
          </a:xfrm>
          <a:prstGeom prst="wedgeRoundRectCallout">
            <a:avLst>
              <a:gd name="adj1" fmla="val -51593"/>
              <a:gd name="adj2" fmla="val -36477"/>
              <a:gd name="adj3" fmla="val 16667"/>
            </a:avLst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chemeClr val="tx2"/>
                </a:solidFill>
              </a:rPr>
              <a:t>Logical </a:t>
            </a:r>
            <a:r>
              <a:rPr lang="en-US" altLang="en-US" sz="2400" dirty="0">
                <a:solidFill>
                  <a:schemeClr val="tx2"/>
                </a:solidFill>
              </a:rPr>
              <a:t>Axioms: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Axioms</a:t>
            </a:r>
            <a:r>
              <a:rPr lang="en-US" altLang="en-US" sz="2400" baseline="-25000" dirty="0" err="1"/>
              <a:t>logical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CA" altLang="en-US" sz="2400" dirty="0"/>
              <a:t>A set of formulas that has already been 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proved to always be true.</a:t>
            </a:r>
            <a:endParaRPr lang="en-CA" altLang="en-US" sz="2400" dirty="0"/>
          </a:p>
        </p:txBody>
      </p:sp>
      <p:sp>
        <p:nvSpPr>
          <p:cNvPr id="3" name="AutoShape 35">
            <a:extLst>
              <a:ext uri="{FF2B5EF4-FFF2-40B4-BE49-F238E27FC236}">
                <a16:creationId xmlns:a16="http://schemas.microsoft.com/office/drawing/2014/main" id="{AC7C4B73-8CC0-166F-6DFD-46D852659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891" y="4967482"/>
            <a:ext cx="6276110" cy="1338436"/>
          </a:xfrm>
          <a:prstGeom prst="wedgeRoundRectCallout">
            <a:avLst>
              <a:gd name="adj1" fmla="val -50473"/>
              <a:gd name="adj2" fmla="val -40250"/>
              <a:gd name="adj3" fmla="val 16667"/>
            </a:avLst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Non-Logical Axioms 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: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CA" altLang="en-US" sz="2400" dirty="0"/>
              <a:t> A set of formulas that</a:t>
            </a:r>
            <a:r>
              <a:rPr lang="en-US" sz="2400" dirty="0"/>
              <a:t> </a:t>
            </a:r>
            <a:r>
              <a:rPr lang="en-CA" sz="2400" dirty="0"/>
              <a:t>have been given by the problem to be true.</a:t>
            </a:r>
            <a:endParaRPr lang="en-US" altLang="en-US" sz="24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9111A7-D2DB-4A69-0737-2600294DA189}"/>
              </a:ext>
            </a:extLst>
          </p:cNvPr>
          <p:cNvSpPr txBox="1">
            <a:spLocks/>
          </p:cNvSpPr>
          <p:nvPr/>
        </p:nvSpPr>
        <p:spPr>
          <a:xfrm>
            <a:off x="0" y="-43542"/>
            <a:ext cx="9144000" cy="118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</a:pPr>
            <a:r>
              <a:rPr lang="en-US" kern="0" dirty="0"/>
              <a:t>Tautologies, Equivalences, &amp; </a:t>
            </a:r>
            <a:r>
              <a:rPr lang="en-US" kern="0" dirty="0">
                <a:solidFill>
                  <a:schemeClr val="accent2"/>
                </a:solidFill>
              </a:rPr>
              <a:t>Proofs</a:t>
            </a:r>
          </a:p>
        </p:txBody>
      </p:sp>
    </p:spTree>
    <p:extLst>
      <p:ext uri="{BB962C8B-B14F-4D97-AF65-F5344CB8AC3E}">
        <p14:creationId xmlns:p14="http://schemas.microsoft.com/office/powerpoint/2010/main" val="25025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76200" y="2286774"/>
            <a:ext cx="966931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1</a:t>
            </a:r>
            <a:endParaRPr kumimoji="0" lang="en-US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2</a:t>
            </a: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3</a:t>
            </a: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4</a:t>
            </a: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5</a:t>
            </a: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6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baseline="-25000" dirty="0">
                <a:solidFill>
                  <a:srgbClr val="FFC000"/>
                </a:solidFill>
              </a:rPr>
              <a:t>….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baseline="-25000" dirty="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n.    </a:t>
            </a: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endParaRPr lang="en-US" altLang="en-US" sz="2400" baseline="-250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baseline="-250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baseline="-250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kumimoji="0" lang="en-US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464207" y="2569250"/>
            <a:ext cx="821319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lvl="5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Each line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is either:</a:t>
            </a:r>
            <a:endParaRPr lang="en-US" altLang="en-US" sz="2400" dirty="0">
              <a:solidFill>
                <a:srgbClr val="FFC000"/>
              </a:solidFill>
              <a:latin typeface="Symbol" pitchFamily="18" charset="2"/>
              <a:sym typeface="Symbol" panose="05050102010706020507" pitchFamily="18" charset="2"/>
            </a:endParaRPr>
          </a:p>
          <a:p>
            <a:pPr marL="1200150" lvl="1" indent="-457200" eaLnBrk="1" hangingPunct="1">
              <a:spcBef>
                <a:spcPct val="0"/>
              </a:spcBef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 err="1">
                <a:solidFill>
                  <a:srgbClr val="FFC000"/>
                </a:solidFill>
              </a:rPr>
              <a:t>Axioms</a:t>
            </a:r>
            <a:r>
              <a:rPr lang="en-US" altLang="en-US" sz="2400" baseline="-25000" dirty="0" err="1">
                <a:solidFill>
                  <a:srgbClr val="FFC000"/>
                </a:solidFill>
              </a:rPr>
              <a:t>logical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l-GR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</a:rPr>
              <a:t>Axioms</a:t>
            </a:r>
            <a:r>
              <a:rPr lang="en-US" altLang="en-US" sz="2400" baseline="-25000" dirty="0" err="1">
                <a:solidFill>
                  <a:srgbClr val="FFC000"/>
                </a:solidFill>
              </a:rPr>
              <a:t>non</a:t>
            </a:r>
            <a:r>
              <a:rPr lang="en-US" altLang="en-US" sz="2400" baseline="-25000" dirty="0">
                <a:solidFill>
                  <a:srgbClr val="FFC000"/>
                </a:solidFill>
              </a:rPr>
              <a:t>-logical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</a:p>
          <a:p>
            <a:pPr marL="1200150" lvl="1" indent="-457200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FFFF"/>
                </a:solidFill>
              </a:rPr>
              <a:t>Follows from a lemma/rule of the form:</a:t>
            </a: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lang="en-CA" altLang="en-US" sz="2400" dirty="0"/>
              <a:t>If </a:t>
            </a: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</a:rPr>
              <a:t>i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are lines of your proof,</a:t>
            </a: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   then you can add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as a line of your proof.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”</a:t>
            </a: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FFFF"/>
                </a:solidFill>
              </a:rPr>
              <a:t>Each such line </a:t>
            </a: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</a:rPr>
              <a:t>should be documented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  where it came from.</a:t>
            </a:r>
            <a:endParaRPr lang="en-US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FFFF"/>
                </a:solidFill>
              </a:rPr>
              <a:t>The last line of the proof is our theorem </a:t>
            </a: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8B743A89-72BC-4E60-AD40-211A597ECB44}"/>
              </a:ext>
            </a:extLst>
          </p:cNvPr>
          <p:cNvGrpSpPr>
            <a:grpSpLocks/>
          </p:cNvGrpSpPr>
          <p:nvPr/>
        </p:nvGrpSpPr>
        <p:grpSpPr bwMode="auto">
          <a:xfrm>
            <a:off x="29742" y="685800"/>
            <a:ext cx="1600316" cy="1421080"/>
            <a:chOff x="95" y="960"/>
            <a:chExt cx="2712" cy="2504"/>
          </a:xfrm>
        </p:grpSpPr>
        <p:pic>
          <p:nvPicPr>
            <p:cNvPr id="10" name="Picture 20" descr="Hilbert">
              <a:extLst>
                <a:ext uri="{FF2B5EF4-FFF2-40B4-BE49-F238E27FC236}">
                  <a16:creationId xmlns:a16="http://schemas.microsoft.com/office/drawing/2014/main" id="{B5BC145E-5DFE-414C-A675-1412C309E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60"/>
              <a:ext cx="1782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CBD73A57-C7DB-4F8D-81CE-31111F090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2922"/>
              <a:ext cx="2712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0" rIns="274320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 sz="1400" dirty="0">
                  <a:latin typeface="Times New Roman" pitchFamily="18" charset="0"/>
                </a:rPr>
                <a:t>Hilbert 1920</a:t>
              </a:r>
            </a:p>
          </p:txBody>
        </p:sp>
      </p:grpSp>
      <p:sp>
        <p:nvSpPr>
          <p:cNvPr id="2" name="AutoShape 35">
            <a:extLst>
              <a:ext uri="{FF2B5EF4-FFF2-40B4-BE49-F238E27FC236}">
                <a16:creationId xmlns:a16="http://schemas.microsoft.com/office/drawing/2014/main" id="{B5C5ED67-781B-BF9D-670D-C8B9F85D6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486" y="914400"/>
            <a:ext cx="6138714" cy="468615"/>
          </a:xfrm>
          <a:prstGeom prst="wedgeRoundRectCallout">
            <a:avLst>
              <a:gd name="adj1" fmla="val -57214"/>
              <a:gd name="adj2" fmla="val 43815"/>
              <a:gd name="adj3" fmla="val 16667"/>
            </a:avLst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A Hilbert Style Proof </a:t>
            </a:r>
            <a:r>
              <a:rPr lang="en-US" altLang="en-US" sz="2400" dirty="0">
                <a:solidFill>
                  <a:srgbClr val="FFFFFF"/>
                </a:solidFill>
              </a:rPr>
              <a:t>is a sequence of formulas.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5AC270-E14F-4579-CFE0-1F47E2A167A4}"/>
              </a:ext>
            </a:extLst>
          </p:cNvPr>
          <p:cNvSpPr txBox="1">
            <a:spLocks/>
          </p:cNvSpPr>
          <p:nvPr/>
        </p:nvSpPr>
        <p:spPr>
          <a:xfrm>
            <a:off x="0" y="-43542"/>
            <a:ext cx="9144000" cy="118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</a:pPr>
            <a:r>
              <a:rPr lang="en-US" kern="0" dirty="0"/>
              <a:t>Tautologies, Equivalences, &amp; </a:t>
            </a:r>
            <a:r>
              <a:rPr lang="en-US" kern="0" dirty="0">
                <a:solidFill>
                  <a:schemeClr val="accent2"/>
                </a:solidFill>
              </a:rPr>
              <a:t>Proofs</a:t>
            </a:r>
          </a:p>
        </p:txBody>
      </p:sp>
    </p:spTree>
    <p:extLst>
      <p:ext uri="{BB962C8B-B14F-4D97-AF65-F5344CB8AC3E}">
        <p14:creationId xmlns:p14="http://schemas.microsoft.com/office/powerpoint/2010/main" val="213874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9AFA7-9869-7E40-C2AC-B40583B79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>
            <a:extLst>
              <a:ext uri="{FF2B5EF4-FFF2-40B4-BE49-F238E27FC236}">
                <a16:creationId xmlns:a16="http://schemas.microsoft.com/office/drawing/2014/main" id="{CCC70E6E-81F8-E0BC-7151-32C76172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774"/>
            <a:ext cx="966931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1</a:t>
            </a:r>
            <a:endParaRPr kumimoji="0" lang="en-US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FF00"/>
                </a:solidFill>
                <a:cs typeface="Times New Roman" panose="02020603050405020304" pitchFamily="18" charset="0"/>
              </a:rPr>
              <a:t>2</a:t>
            </a:r>
            <a:endParaRPr lang="en-US" altLang="en-US" sz="2400" baseline="-25000" dirty="0">
              <a:solidFill>
                <a:srgbClr val="FFFF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3</a:t>
            </a: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FF00"/>
                </a:solidFill>
                <a:cs typeface="Times New Roman" panose="02020603050405020304" pitchFamily="18" charset="0"/>
              </a:rPr>
              <a:t>4</a:t>
            </a:r>
            <a:endParaRPr lang="en-US" altLang="en-US" sz="2400" baseline="-25000" dirty="0">
              <a:solidFill>
                <a:srgbClr val="FFFF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5</a:t>
            </a: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66FF66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66FF66"/>
                </a:solidFill>
                <a:cs typeface="Times New Roman" panose="02020603050405020304" pitchFamily="18" charset="0"/>
              </a:rPr>
              <a:t>6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baseline="-25000" dirty="0">
                <a:solidFill>
                  <a:srgbClr val="FFC000"/>
                </a:solidFill>
              </a:rPr>
              <a:t>….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baseline="-25000" dirty="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n.    </a:t>
            </a: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endParaRPr lang="en-US" altLang="en-US" sz="2400" baseline="-250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baseline="-250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baseline="-250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kumimoji="0" lang="en-US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7423B3E9-E8F1-FC2A-4FE9-566971BB2057}"/>
              </a:ext>
            </a:extLst>
          </p:cNvPr>
          <p:cNvGrpSpPr>
            <a:grpSpLocks/>
          </p:cNvGrpSpPr>
          <p:nvPr/>
        </p:nvGrpSpPr>
        <p:grpSpPr bwMode="auto">
          <a:xfrm>
            <a:off x="29742" y="685800"/>
            <a:ext cx="1600316" cy="1421080"/>
            <a:chOff x="95" y="960"/>
            <a:chExt cx="2712" cy="2504"/>
          </a:xfrm>
        </p:grpSpPr>
        <p:pic>
          <p:nvPicPr>
            <p:cNvPr id="10" name="Picture 20" descr="Hilbert">
              <a:extLst>
                <a:ext uri="{FF2B5EF4-FFF2-40B4-BE49-F238E27FC236}">
                  <a16:creationId xmlns:a16="http://schemas.microsoft.com/office/drawing/2014/main" id="{BB4B2FBE-4A79-2A0C-BA9F-1FA91DE292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60"/>
              <a:ext cx="1782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3D1A0FB5-1F2C-7AB3-8225-0C54D6612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2922"/>
              <a:ext cx="2712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0" rIns="274320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 sz="1400" dirty="0">
                  <a:latin typeface="Times New Roman" pitchFamily="18" charset="0"/>
                </a:rPr>
                <a:t>Hilbert 1920</a:t>
              </a:r>
            </a:p>
          </p:txBody>
        </p:sp>
      </p:grpSp>
      <p:sp>
        <p:nvSpPr>
          <p:cNvPr id="2" name="AutoShape 35">
            <a:extLst>
              <a:ext uri="{FF2B5EF4-FFF2-40B4-BE49-F238E27FC236}">
                <a16:creationId xmlns:a16="http://schemas.microsoft.com/office/drawing/2014/main" id="{EBDE4659-3043-8071-1C57-1506E2184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486" y="914400"/>
            <a:ext cx="6138714" cy="468615"/>
          </a:xfrm>
          <a:prstGeom prst="wedgeRoundRectCallout">
            <a:avLst>
              <a:gd name="adj1" fmla="val -57214"/>
              <a:gd name="adj2" fmla="val 43815"/>
              <a:gd name="adj3" fmla="val 16667"/>
            </a:avLst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A Hilbert Style Proof </a:t>
            </a:r>
            <a:r>
              <a:rPr lang="en-US" altLang="en-US" sz="2400" dirty="0">
                <a:solidFill>
                  <a:srgbClr val="FFFFFF"/>
                </a:solidFill>
              </a:rPr>
              <a:t>is a sequence of formulas.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978746-D8C0-DEE8-B991-01EDCB397169}"/>
              </a:ext>
            </a:extLst>
          </p:cNvPr>
          <p:cNvSpPr txBox="1">
            <a:spLocks/>
          </p:cNvSpPr>
          <p:nvPr/>
        </p:nvSpPr>
        <p:spPr>
          <a:xfrm>
            <a:off x="0" y="-43542"/>
            <a:ext cx="9144000" cy="118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</a:pPr>
            <a:r>
              <a:rPr lang="en-US" kern="0" dirty="0"/>
              <a:t>Tautologies, Equivalences, &amp; </a:t>
            </a:r>
            <a:r>
              <a:rPr lang="en-US" kern="0" dirty="0">
                <a:solidFill>
                  <a:schemeClr val="accent2"/>
                </a:solidFill>
              </a:rPr>
              <a:t>Proofs</a:t>
            </a: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63BB33BB-C91B-4386-B024-70516E8BC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486" y="4148822"/>
            <a:ext cx="26821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Modus Pones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&amp;</a:t>
            </a:r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</p:txBody>
      </p:sp>
      <p:pic>
        <p:nvPicPr>
          <p:cNvPr id="6" name="Picture 5" descr="j0116172">
            <a:extLst>
              <a:ext uri="{FF2B5EF4-FFF2-40B4-BE49-F238E27FC236}">
                <a16:creationId xmlns:a16="http://schemas.microsoft.com/office/drawing/2014/main" id="{93C379F8-E53C-3726-EADF-DCE84B57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79487"/>
            <a:ext cx="960000" cy="130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5">
            <a:extLst>
              <a:ext uri="{FF2B5EF4-FFF2-40B4-BE49-F238E27FC236}">
                <a16:creationId xmlns:a16="http://schemas.microsoft.com/office/drawing/2014/main" id="{5C303FF3-29E0-C0AF-413C-F4E0CB40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151" y="2588858"/>
            <a:ext cx="5495849" cy="1305818"/>
          </a:xfrm>
          <a:prstGeom prst="wedgeRoundRectCallout">
            <a:avLst>
              <a:gd name="adj1" fmla="val -7121"/>
              <a:gd name="adj2" fmla="val 73946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Label each line of your proof with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i="0" dirty="0"/>
              <a:t>Which </a:t>
            </a:r>
            <a:r>
              <a:rPr lang="en-US" altLang="en-US" sz="2400" i="0" dirty="0">
                <a:solidFill>
                  <a:schemeClr val="accent2"/>
                </a:solidFill>
              </a:rPr>
              <a:t>rule</a:t>
            </a:r>
            <a:r>
              <a:rPr lang="en-US" altLang="en-US" sz="2400" i="0" dirty="0"/>
              <a:t> you used to produce this line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FFFF00"/>
                </a:solidFill>
              </a:rPr>
              <a:t>index of the lines</a:t>
            </a:r>
            <a:r>
              <a:rPr lang="en-US" altLang="en-US" sz="2400" dirty="0"/>
              <a:t> that you used.</a:t>
            </a:r>
            <a:endParaRPr lang="en-CA" altLang="en-US" sz="2400" i="0" dirty="0"/>
          </a:p>
        </p:txBody>
      </p:sp>
      <p:sp>
        <p:nvSpPr>
          <p:cNvPr id="7" name="AutoShape 35">
            <a:extLst>
              <a:ext uri="{FF2B5EF4-FFF2-40B4-BE49-F238E27FC236}">
                <a16:creationId xmlns:a16="http://schemas.microsoft.com/office/drawing/2014/main" id="{0058C6FA-638C-00E7-B1B0-4EE74656B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800600"/>
            <a:ext cx="6019800" cy="998064"/>
          </a:xfrm>
          <a:prstGeom prst="wedgeRoundRectCallout">
            <a:avLst>
              <a:gd name="adj1" fmla="val 24603"/>
              <a:gd name="adj2" fmla="val -42650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400" dirty="0"/>
              <a:t>Do not skip steps. (Except for dropping ¬¬)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dirty="0"/>
              <a:t>Be sure to indent appropriately.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14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49412-B934-2140-1F26-1B0D3BD5E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>
            <a:extLst>
              <a:ext uri="{FF2B5EF4-FFF2-40B4-BE49-F238E27FC236}">
                <a16:creationId xmlns:a16="http://schemas.microsoft.com/office/drawing/2014/main" id="{74397749-37BF-3A8A-D461-593BF4C75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774"/>
            <a:ext cx="1037463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1</a:t>
            </a:r>
            <a:endParaRPr kumimoji="0" lang="en-US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</a:rPr>
              <a:t>2</a:t>
            </a: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100.  </a:t>
            </a:r>
            <a:r>
              <a:rPr lang="el-GR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</a:t>
            </a:r>
            <a:endParaRPr lang="en-US" altLang="en-US" sz="2400" baseline="-250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baseline="-250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baseline="-250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baseline="-25000" dirty="0">
              <a:solidFill>
                <a:srgbClr val="FFC00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kumimoji="0" lang="en-US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671B9ACD-F275-5969-74F1-31ED2192B346}"/>
              </a:ext>
            </a:extLst>
          </p:cNvPr>
          <p:cNvGrpSpPr>
            <a:grpSpLocks/>
          </p:cNvGrpSpPr>
          <p:nvPr/>
        </p:nvGrpSpPr>
        <p:grpSpPr bwMode="auto">
          <a:xfrm>
            <a:off x="29742" y="685800"/>
            <a:ext cx="1600316" cy="1421080"/>
            <a:chOff x="95" y="960"/>
            <a:chExt cx="2712" cy="2504"/>
          </a:xfrm>
        </p:grpSpPr>
        <p:pic>
          <p:nvPicPr>
            <p:cNvPr id="10" name="Picture 20" descr="Hilbert">
              <a:extLst>
                <a:ext uri="{FF2B5EF4-FFF2-40B4-BE49-F238E27FC236}">
                  <a16:creationId xmlns:a16="http://schemas.microsoft.com/office/drawing/2014/main" id="{B6C3620D-C70F-3E6E-E3F5-AE44F97D0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60"/>
              <a:ext cx="1782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ACA2868B-CE9F-9A3C-8D74-B7CE8663C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2922"/>
              <a:ext cx="2712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0" rIns="274320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 sz="1400" dirty="0">
                  <a:latin typeface="Times New Roman" pitchFamily="18" charset="0"/>
                </a:rPr>
                <a:t>Hilbert 1920</a:t>
              </a:r>
            </a:p>
          </p:txBody>
        </p:sp>
      </p:grpSp>
      <p:sp>
        <p:nvSpPr>
          <p:cNvPr id="2" name="AutoShape 35">
            <a:extLst>
              <a:ext uri="{FF2B5EF4-FFF2-40B4-BE49-F238E27FC236}">
                <a16:creationId xmlns:a16="http://schemas.microsoft.com/office/drawing/2014/main" id="{549EC1FD-4A05-A88F-A248-D8F6152E1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486" y="914400"/>
            <a:ext cx="6138714" cy="468615"/>
          </a:xfrm>
          <a:prstGeom prst="wedgeRoundRectCallout">
            <a:avLst>
              <a:gd name="adj1" fmla="val -57214"/>
              <a:gd name="adj2" fmla="val 43815"/>
              <a:gd name="adj3" fmla="val 16667"/>
            </a:avLst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A Hilbert Style Proof </a:t>
            </a:r>
            <a:r>
              <a:rPr lang="en-US" altLang="en-US" sz="2400" dirty="0">
                <a:solidFill>
                  <a:srgbClr val="FFFFFF"/>
                </a:solidFill>
              </a:rPr>
              <a:t>is a sequence of formulas.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D6E800B-C164-0058-935D-104FF8BC5707}"/>
              </a:ext>
            </a:extLst>
          </p:cNvPr>
          <p:cNvSpPr txBox="1">
            <a:spLocks/>
          </p:cNvSpPr>
          <p:nvPr/>
        </p:nvSpPr>
        <p:spPr>
          <a:xfrm>
            <a:off x="0" y="-43542"/>
            <a:ext cx="9144000" cy="118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</a:pPr>
            <a:r>
              <a:rPr lang="en-US" kern="0" dirty="0"/>
              <a:t>Tautologies, Equivalences, &amp; </a:t>
            </a:r>
            <a:r>
              <a:rPr lang="en-US" kern="0" dirty="0">
                <a:solidFill>
                  <a:schemeClr val="accent2"/>
                </a:solidFill>
              </a:rPr>
              <a:t>Proofs</a:t>
            </a:r>
          </a:p>
        </p:txBody>
      </p:sp>
      <p:pic>
        <p:nvPicPr>
          <p:cNvPr id="5" name="Picture 5" descr="j0116172">
            <a:extLst>
              <a:ext uri="{FF2B5EF4-FFF2-40B4-BE49-F238E27FC236}">
                <a16:creationId xmlns:a16="http://schemas.microsoft.com/office/drawing/2014/main" id="{983F91F4-3069-CDB4-DE7C-EBCDB71C5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79487"/>
            <a:ext cx="960000" cy="130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1767ED4-935E-1938-EA25-BC181E53E598}"/>
              </a:ext>
            </a:extLst>
          </p:cNvPr>
          <p:cNvGrpSpPr/>
          <p:nvPr/>
        </p:nvGrpSpPr>
        <p:grpSpPr>
          <a:xfrm>
            <a:off x="152401" y="4137099"/>
            <a:ext cx="1127736" cy="731674"/>
            <a:chOff x="1905000" y="4692227"/>
            <a:chExt cx="7772400" cy="731674"/>
          </a:xfrm>
        </p:grpSpPr>
        <p:sp>
          <p:nvSpPr>
            <p:cNvPr id="15" name="Text Box 21">
              <a:extLst>
                <a:ext uri="{FF2B5EF4-FFF2-40B4-BE49-F238E27FC236}">
                  <a16:creationId xmlns:a16="http://schemas.microsoft.com/office/drawing/2014/main" id="{172474C4-D2E4-7791-531B-2AEA4F123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0575" y="4962236"/>
              <a:ext cx="7649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24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need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AFD982D-8386-EE77-B393-529D0A951C17}"/>
                </a:ext>
              </a:extLst>
            </p:cNvPr>
            <p:cNvCxnSpPr/>
            <p:nvPr/>
          </p:nvCxnSpPr>
          <p:spPr bwMode="auto">
            <a:xfrm>
              <a:off x="1905000" y="5105400"/>
              <a:ext cx="7772400" cy="0"/>
            </a:xfrm>
            <a:prstGeom prst="line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 Box 21">
              <a:extLst>
                <a:ext uri="{FF2B5EF4-FFF2-40B4-BE49-F238E27FC236}">
                  <a16:creationId xmlns:a16="http://schemas.microsoft.com/office/drawing/2014/main" id="{6794A933-9A38-3DEC-96FF-9D30C9F66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2049" y="4692227"/>
              <a:ext cx="7649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24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have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5D345D-B3C4-C554-0D08-6E5C917AF8B4}"/>
              </a:ext>
            </a:extLst>
          </p:cNvPr>
          <p:cNvGrpSpPr/>
          <p:nvPr/>
        </p:nvGrpSpPr>
        <p:grpSpPr>
          <a:xfrm>
            <a:off x="1085078" y="2396203"/>
            <a:ext cx="5068356" cy="3664547"/>
            <a:chOff x="1085078" y="2396203"/>
            <a:chExt cx="5068356" cy="3664547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DCAE6F8F-CCDB-AEB6-117E-C163579322DA}"/>
                </a:ext>
              </a:extLst>
            </p:cNvPr>
            <p:cNvSpPr/>
            <p:nvPr/>
          </p:nvSpPr>
          <p:spPr bwMode="auto">
            <a:xfrm>
              <a:off x="1141461" y="2396203"/>
              <a:ext cx="277350" cy="761994"/>
            </a:xfrm>
            <a:prstGeom prst="rightBrace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B39E3D-62B3-33E8-1166-C5D6258E56E1}"/>
                </a:ext>
              </a:extLst>
            </p:cNvPr>
            <p:cNvSpPr txBox="1"/>
            <p:nvPr/>
          </p:nvSpPr>
          <p:spPr>
            <a:xfrm>
              <a:off x="1568372" y="2551659"/>
              <a:ext cx="45850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/>
                <a:t>Given Axioms.</a:t>
              </a:r>
              <a:endParaRPr lang="en-GB" sz="2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BD5995-DC18-F041-A5C4-750F53476A2A}"/>
                </a:ext>
              </a:extLst>
            </p:cNvPr>
            <p:cNvSpPr txBox="1"/>
            <p:nvPr/>
          </p:nvSpPr>
          <p:spPr>
            <a:xfrm>
              <a:off x="1513623" y="5599085"/>
              <a:ext cx="45850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/>
                <a:t>Thing to be proven</a:t>
              </a:r>
              <a:endParaRPr lang="en-GB" sz="2400" dirty="0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D403877-E5F8-A6BD-DB09-12A7DB01AF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85078" y="5856043"/>
              <a:ext cx="415482" cy="1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2288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rgbClr val="FF0000"/>
          </a:solidFill>
        </a:ln>
      </a:spPr>
      <a:bodyPr wrap="square" rtlCol="0" anchor="ctr">
        <a:spAutoFit/>
      </a:bodyPr>
      <a:lstStyle>
        <a:defPPr marL="0" algn="l">
          <a:defRPr sz="2800" dirty="0" smtClean="0">
            <a:latin typeface="+mj-lt"/>
          </a:defRPr>
        </a:defPPr>
      </a:lstStyle>
    </a:spDef>
    <a:lnDef>
      <a:spPr bwMode="auto"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ppendix_Master">
  <a:themeElements>
    <a:clrScheme name="Custom 1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Appendix_Master">
  <a:themeElements>
    <a:clrScheme name="Custom 1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Appendix_Master">
  <a:themeElements>
    <a:clrScheme name="Custom 1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Appendix_Master">
  <a:themeElements>
    <a:clrScheme name="Custom 1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Appendix_Master">
  <a:themeElements>
    <a:clrScheme name="Custom 1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128453</TotalTime>
  <Words>2368</Words>
  <Application>Microsoft Office PowerPoint</Application>
  <PresentationFormat>On-screen Show (4:3)</PresentationFormat>
  <Paragraphs>663</Paragraphs>
  <Slides>28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</vt:lpstr>
      <vt:lpstr>Cambria Math</vt:lpstr>
      <vt:lpstr>Monotype Corsiva</vt:lpstr>
      <vt:lpstr>Symbol</vt:lpstr>
      <vt:lpstr>Times New Roman</vt:lpstr>
      <vt:lpstr>Default Design</vt:lpstr>
      <vt:lpstr>1_Default Design</vt:lpstr>
      <vt:lpstr>Appendix_Master</vt:lpstr>
      <vt:lpstr>1_Appendix_Master</vt:lpstr>
      <vt:lpstr>2_Appendix_Master</vt:lpstr>
      <vt:lpstr>3_Appendix_Master</vt:lpstr>
      <vt:lpstr>4_Appendix_Master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</dc:title>
  <dc:creator>Jeff Edmonds</dc:creator>
  <cp:lastModifiedBy>Jeffrey A Edmonds</cp:lastModifiedBy>
  <cp:revision>2254</cp:revision>
  <dcterms:created xsi:type="dcterms:W3CDTF">2000-08-25T17:31:26Z</dcterms:created>
  <dcterms:modified xsi:type="dcterms:W3CDTF">2025-02-04T11:28:39Z</dcterms:modified>
</cp:coreProperties>
</file>