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383" r:id="rId2"/>
    <p:sldId id="2406" r:id="rId3"/>
    <p:sldId id="2376" r:id="rId4"/>
    <p:sldId id="2380" r:id="rId5"/>
    <p:sldId id="2381" r:id="rId6"/>
    <p:sldId id="2336" r:id="rId7"/>
    <p:sldId id="2343" r:id="rId8"/>
    <p:sldId id="2337" r:id="rId9"/>
    <p:sldId id="2338" r:id="rId10"/>
    <p:sldId id="2334" r:id="rId11"/>
    <p:sldId id="2333" r:id="rId12"/>
    <p:sldId id="2339" r:id="rId13"/>
    <p:sldId id="2340" r:id="rId14"/>
    <p:sldId id="2382" r:id="rId15"/>
    <p:sldId id="2384" r:id="rId16"/>
    <p:sldId id="2383" r:id="rId17"/>
    <p:sldId id="2342" r:id="rId18"/>
    <p:sldId id="2390" r:id="rId19"/>
    <p:sldId id="2391" r:id="rId20"/>
    <p:sldId id="2392" r:id="rId21"/>
    <p:sldId id="2393" r:id="rId22"/>
    <p:sldId id="2394" r:id="rId23"/>
    <p:sldId id="2395" r:id="rId24"/>
    <p:sldId id="2145" r:id="rId25"/>
    <p:sldId id="2327" r:id="rId26"/>
    <p:sldId id="2329" r:id="rId27"/>
    <p:sldId id="2328" r:id="rId28"/>
    <p:sldId id="2330" r:id="rId29"/>
    <p:sldId id="2324" r:id="rId30"/>
    <p:sldId id="2310" r:id="rId31"/>
    <p:sldId id="2317" r:id="rId32"/>
    <p:sldId id="2349" r:id="rId33"/>
    <p:sldId id="2350" r:id="rId34"/>
    <p:sldId id="2345" r:id="rId35"/>
    <p:sldId id="2326" r:id="rId36"/>
    <p:sldId id="2320" r:id="rId37"/>
    <p:sldId id="2325" r:id="rId38"/>
    <p:sldId id="2346" r:id="rId39"/>
    <p:sldId id="2397" r:id="rId40"/>
    <p:sldId id="2351" r:id="rId41"/>
    <p:sldId id="2358" r:id="rId42"/>
    <p:sldId id="2398" r:id="rId43"/>
    <p:sldId id="2148" r:id="rId44"/>
    <p:sldId id="2399" r:id="rId45"/>
    <p:sldId id="2402" r:id="rId46"/>
    <p:sldId id="2403" r:id="rId47"/>
    <p:sldId id="2404" r:id="rId48"/>
    <p:sldId id="2405" r:id="rId49"/>
    <p:sldId id="1384" r:id="rId50"/>
    <p:sldId id="2359" r:id="rId51"/>
    <p:sldId id="2347" r:id="rId52"/>
    <p:sldId id="2080" r:id="rId53"/>
    <p:sldId id="2062" r:id="rId54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FF"/>
    <a:srgbClr val="FF9900"/>
    <a:srgbClr val="FFFFFF"/>
    <a:srgbClr val="FFDECB"/>
    <a:srgbClr val="000066"/>
    <a:srgbClr val="996600"/>
    <a:srgbClr val="D9D9D9"/>
    <a:srgbClr val="4D020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4" autoAdjust="0"/>
    <p:restoredTop sz="95303" autoAdjust="0"/>
  </p:normalViewPr>
  <p:slideViewPr>
    <p:cSldViewPr>
      <p:cViewPr varScale="1">
        <p:scale>
          <a:sx n="74" d="100"/>
          <a:sy n="74" d="100"/>
        </p:scale>
        <p:origin x="72" y="120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8.xml"/><Relationship Id="rId5" Type="http://schemas.openxmlformats.org/officeDocument/2006/relationships/slide" Target="slides/slide47.xml"/><Relationship Id="rId4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55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999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21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31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68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408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39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54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93BD4-AE6B-4CB1-886D-B1AE8AE6400B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8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44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23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64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3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65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701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45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907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46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80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47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5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48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0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2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9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5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4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93BD4-AE6B-4CB1-886D-B1AE8AE6400B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9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8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1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E52A-E609-4DBB-A8B1-F9B62A1B57C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5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720" r:id="rId4"/>
    <p:sldLayoutId id="214748373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10" Type="http://schemas.openxmlformats.org/officeDocument/2006/relationships/slide" Target="slide39.xml"/><Relationship Id="rId4" Type="http://schemas.openxmlformats.org/officeDocument/2006/relationships/oleObject" Target="../embeddings/oleObject1.bin"/><Relationship Id="rId9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4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440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0.png"/><Relationship Id="rId5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wm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wm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wmf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wmf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99152" y="5867400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00" y="4648200"/>
            <a:ext cx="1295400" cy="21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47800" y="13716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kern="0" dirty="0"/>
              <a:t>Our Formal Proof System</a:t>
            </a:r>
            <a:br>
              <a:rPr lang="en-US" altLang="en-US" sz="3200" kern="0" dirty="0"/>
            </a:br>
            <a:r>
              <a:rPr lang="en-US" altLang="en-US" sz="3200" kern="0" dirty="0"/>
              <a:t>explained to Instructors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2286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/>
              <a:t>First Order Logic</a:t>
            </a:r>
            <a:br>
              <a:rPr lang="en-US" altLang="en-US" kern="0"/>
            </a:br>
            <a:r>
              <a:rPr lang="en-US" altLang="en-US" kern="0"/>
              <a:t>for Computer Science</a:t>
            </a:r>
            <a:endParaRPr lang="en-US" altLang="en-US" kern="0" dirty="0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2C2992F-D3EB-4890-93D7-5B190F38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319" y="2644676"/>
            <a:ext cx="58769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Table of contents:</a:t>
            </a:r>
            <a:endParaRPr lang="en-US" altLang="en-US" sz="2400" dirty="0">
              <a:hlinkClick r:id="rId7" action="ppaction://hlinksldjump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7" action="ppaction://hlinksldjump"/>
              </a:rPr>
              <a:t>Motivation and Possible Counter Examples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8" action="ppaction://hlinksldjump"/>
              </a:rPr>
              <a:t>Our Formal Proof System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9" action="ppaction://hlinksldjump"/>
              </a:rPr>
              <a:t>Sound and Complete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9" action="ppaction://hlinksldjump"/>
              </a:rPr>
              <a:t>Our vs Forefathers' Proof Systems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0" action="ppaction://hlinksldjump"/>
              </a:rPr>
              <a:t>Examples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856036" y="811910"/>
            <a:ext cx="4620964" cy="1546481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order to make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the proof 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 “Hilbert” proof,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/>
              <a:t>w</a:t>
            </a:r>
            <a:r>
              <a:rPr lang="en-CA" altLang="en-US" sz="2400" baseline="0" dirty="0"/>
              <a:t>e need each line </a:t>
            </a:r>
            <a:r>
              <a:rPr lang="en-CA" altLang="en-US" sz="2400" dirty="0"/>
              <a:t>standing alone to state something valid.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4"/>
              <p:cNvSpPr txBox="1">
                <a:spLocks noChangeArrowheads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blipFill>
                <a:blip r:embed="rId3"/>
                <a:stretch>
                  <a:fillRect l="-5401" t="-16038" r="-1045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423285" y="3145055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65548" y="3205012"/>
            <a:ext cx="1717954" cy="528788"/>
            <a:chOff x="6395424" y="3096211"/>
            <a:chExt cx="1717954" cy="528788"/>
          </a:xfrm>
        </p:grpSpPr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6395424" y="3101779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7418957" y="3096211"/>
              <a:ext cx="694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6553200" y="4126370"/>
            <a:ext cx="232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BA458D-A244-49DD-B05C-87383113865B}"/>
              </a:ext>
            </a:extLst>
          </p:cNvPr>
          <p:cNvSpPr/>
          <p:nvPr/>
        </p:nvSpPr>
        <p:spPr>
          <a:xfrm>
            <a:off x="6553200" y="413071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lang="en-CA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57200" y="413071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3600" dirty="0">
                    <a:solidFill>
                      <a:srgbClr val="FFFF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36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36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14:m>
                  <m:oMath xmlns:m="http://schemas.openxmlformats.org/officeDocument/2006/math">
                    <m:r>
                      <a:rPr lang="en-CA" altLang="en-US" sz="3600" i="1" dirty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blipFill>
                <a:blip r:embed="rId5"/>
                <a:stretch>
                  <a:fillRect l="-4058" t="-16038" r="-52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3418249" y="4065190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30451" y="3205012"/>
            <a:ext cx="1807722" cy="528788"/>
            <a:chOff x="914400" y="3101946"/>
            <a:chExt cx="1807722" cy="528788"/>
          </a:xfrm>
        </p:grpSpPr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914400" y="3107514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1937933" y="3101946"/>
              <a:ext cx="784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,)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1143000" y="4876800"/>
                <a:ext cx="6264344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CA" sz="2400" dirty="0"/>
                  <a:t>Here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 </a:t>
                </a:r>
                <a:r>
                  <a:rPr lang="en-US" sz="2400" dirty="0"/>
                  <a:t>is the model specifying </a:t>
                </a: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the universe </a:t>
                </a:r>
                <a:r>
                  <a:rPr lang="en-US" sz="2400" i="1" dirty="0">
                    <a:solidFill>
                      <a:srgbClr val="66FF66"/>
                    </a:solidFill>
                  </a:rPr>
                  <a:t>U </a:t>
                </a:r>
                <a:r>
                  <a:rPr lang="en-US" sz="2400" dirty="0"/>
                  <a:t>of objects, </a:t>
                </a: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the functions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f</a:t>
                </a:r>
                <a:r>
                  <a:rPr lang="en-US" sz="2400" dirty="0"/>
                  <a:t> and relations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R</a:t>
                </a:r>
                <a:r>
                  <a:rPr lang="en-US" sz="2400" dirty="0"/>
                  <a:t>. Even </a:t>
                </a:r>
                <a:r>
                  <a:rPr lang="en-US" sz="2400" dirty="0">
                    <a:solidFill>
                      <a:srgbClr val="66FF66"/>
                    </a:solidFill>
                  </a:rPr>
                  <a:t>+</a:t>
                </a:r>
                <a:r>
                  <a:rPr lang="en-US" sz="2400" dirty="0"/>
                  <a:t>&amp;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2400" dirty="0"/>
                  <a:t>.</a:t>
                </a:r>
                <a:endParaRPr lang="en-US" sz="2400" dirty="0">
                  <a:solidFill>
                    <a:srgbClr val="66FF66"/>
                  </a:solidFill>
                </a:endParaRP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Here it would even specify the sentence 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/>
                  <a:t>specifies the vector of all free variables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8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876800"/>
                <a:ext cx="6264344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blipFill>
                <a:blip r:embed="rId6"/>
                <a:stretch>
                  <a:fillRect t="-2508" r="-1111" b="-6897"/>
                </a:stretch>
              </a:blipFill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715436" y="4398745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 err="1"/>
                  <a:t>ie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66FF66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lang="el-GR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FF"/>
                    </a:solidFill>
                  </a:rPr>
                  <a:t>(x, y</a:t>
                </a:r>
                <a:r>
                  <a:rPr lang="en-US" altLang="en-US" sz="2400" baseline="-25000" dirty="0">
                    <a:solidFill>
                      <a:srgbClr val="00FF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(x)]</a:t>
                </a:r>
              </a:p>
            </p:txBody>
          </p:sp>
        </mc:Choice>
        <mc:Fallback xmlns="">
          <p:sp>
            <p:nvSpPr>
              <p:cNvPr id="39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blipFill>
                <a:blip r:embed="rId7"/>
                <a:stretch>
                  <a:fillRect l="-3002" t="-11842" r="-1689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514600"/>
            <a:ext cx="8544234" cy="2438400"/>
            <a:chOff x="152400" y="2514600"/>
            <a:chExt cx="8544234" cy="2438400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2514600"/>
              <a:ext cx="8534400" cy="2438400"/>
              <a:chOff x="152400" y="2514600"/>
              <a:chExt cx="8534400" cy="2438400"/>
            </a:xfrm>
          </p:grpSpPr>
          <p:sp>
            <p:nvSpPr>
              <p:cNvPr id="23" name="Text Box 44"/>
              <p:cNvSpPr txBox="1">
                <a:spLocks noChangeArrowheads="1"/>
              </p:cNvSpPr>
              <p:nvPr/>
            </p:nvSpPr>
            <p:spPr bwMode="auto">
              <a:xfrm>
                <a:off x="533400" y="2520168"/>
                <a:ext cx="207941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Line in proof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auto">
              <a:xfrm>
                <a:off x="4572000" y="2514600"/>
                <a:ext cx="2664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Implied Meaning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 bwMode="auto">
              <a:xfrm>
                <a:off x="3124200" y="2514600"/>
                <a:ext cx="0" cy="24384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52400" y="401574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52400" y="312039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37" name="Straight Connector 36"/>
            <p:cNvCxnSpPr/>
            <p:nvPr/>
          </p:nvCxnSpPr>
          <p:spPr bwMode="auto">
            <a:xfrm>
              <a:off x="162234" y="3170904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40" name="Picture 5" descr="j01161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A0999011-F4AC-4FE3-9A96-C526A94A04D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3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6" grpId="0"/>
      <p:bldP spid="109" grpId="0"/>
      <p:bldP spid="110" grpId="0"/>
      <p:bldP spid="112" grpId="0"/>
      <p:bldP spid="113" grpId="0"/>
      <p:bldP spid="114" grpId="0"/>
      <p:bldP spid="2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856036" y="811910"/>
            <a:ext cx="4620964" cy="1546481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order to make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the proof 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 “Hilbert” proof,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/>
              <a:t>w</a:t>
            </a:r>
            <a:r>
              <a:rPr lang="en-CA" altLang="en-US" sz="2400" baseline="0" dirty="0"/>
              <a:t>e need each line </a:t>
            </a:r>
            <a:r>
              <a:rPr lang="en-CA" altLang="en-US" sz="2400" dirty="0"/>
              <a:t>standing alone to state something valid.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4"/>
              <p:cNvSpPr txBox="1">
                <a:spLocks noChangeArrowheads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blipFill>
                <a:blip r:embed="rId3"/>
                <a:stretch>
                  <a:fillRect l="-5401" t="-16038" r="-1045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423285" y="3145055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65548" y="3205012"/>
            <a:ext cx="1717954" cy="528788"/>
            <a:chOff x="6395424" y="3096211"/>
            <a:chExt cx="1717954" cy="528788"/>
          </a:xfrm>
        </p:grpSpPr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6395424" y="3101779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7418957" y="3096211"/>
              <a:ext cx="694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6553200" y="4126370"/>
            <a:ext cx="232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BA458D-A244-49DD-B05C-87383113865B}"/>
              </a:ext>
            </a:extLst>
          </p:cNvPr>
          <p:cNvSpPr/>
          <p:nvPr/>
        </p:nvSpPr>
        <p:spPr>
          <a:xfrm>
            <a:off x="6553200" y="413071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lang="en-CA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57200" y="413071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3600" dirty="0">
                    <a:solidFill>
                      <a:srgbClr val="FFFF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36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36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14:m>
                  <m:oMath xmlns:m="http://schemas.openxmlformats.org/officeDocument/2006/math">
                    <m:r>
                      <a:rPr lang="en-CA" altLang="en-US" sz="3600" i="1" dirty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blipFill>
                <a:blip r:embed="rId5"/>
                <a:stretch>
                  <a:fillRect l="-4058" t="-16038" r="-52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3418249" y="4065190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30451" y="3205012"/>
            <a:ext cx="1807722" cy="528788"/>
            <a:chOff x="914400" y="3101946"/>
            <a:chExt cx="1807722" cy="528788"/>
          </a:xfrm>
        </p:grpSpPr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914400" y="3107514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1937933" y="3101946"/>
              <a:ext cx="784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,)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715436" y="4398745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 err="1"/>
                  <a:t>ie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66FF66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lang="el-GR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FF"/>
                    </a:solidFill>
                  </a:rPr>
                  <a:t>(x, y</a:t>
                </a:r>
                <a:r>
                  <a:rPr lang="en-US" altLang="en-US" sz="2400" baseline="-25000" dirty="0">
                    <a:solidFill>
                      <a:srgbClr val="00FF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(x)]</a:t>
                </a:r>
              </a:p>
            </p:txBody>
          </p:sp>
        </mc:Choice>
        <mc:Fallback xmlns="">
          <p:sp>
            <p:nvSpPr>
              <p:cNvPr id="39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blipFill>
                <a:blip r:embed="rId6"/>
                <a:stretch>
                  <a:fillRect l="-3002" t="-11842" r="-1689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utoShape 8"/>
              <p:cNvSpPr>
                <a:spLocks noChangeArrowheads="1"/>
              </p:cNvSpPr>
              <p:nvPr/>
            </p:nvSpPr>
            <p:spPr bwMode="auto">
              <a:xfrm>
                <a:off x="1143000" y="48768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In our proof system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α(x)⇒∀xα(x)  </a:t>
                </a:r>
                <a:r>
                  <a:rPr lang="en-US" sz="2400" dirty="0" err="1"/>
                  <a:t>ie</a:t>
                </a:r>
                <a:r>
                  <a:rPr lang="en-US" sz="2400" dirty="0"/>
                  <a:t> one line follows from the other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even though α(x)→∀xα(x) is not true.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But when α(x) is interpreted as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/>
                  <a:t>α(</a:t>
                </a:r>
                <a:r>
                  <a:rPr 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sz="2400" dirty="0"/>
                  <a:t>)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66FF66"/>
                    </a:solidFill>
                  </a:rPr>
                  <a:t>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α(</a:t>
                </a:r>
                <a:r>
                  <a:rPr 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sz="2400" dirty="0"/>
                  <a:t>)→∀xα(x) is quite reasonable.</a:t>
                </a:r>
              </a:p>
            </p:txBody>
          </p:sp>
        </mc:Choice>
        <mc:Fallback xmlns="">
          <p:sp>
            <p:nvSpPr>
              <p:cNvPr id="34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8768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blipFill>
                <a:blip r:embed="rId7"/>
                <a:stretch>
                  <a:fillRect t="-1567" r="-543" b="-6897"/>
                </a:stretch>
              </a:blipFill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52400" y="2514600"/>
            <a:ext cx="8544234" cy="2438400"/>
            <a:chOff x="152400" y="2514600"/>
            <a:chExt cx="8544234" cy="2438400"/>
          </a:xfrm>
        </p:grpSpPr>
        <p:grpSp>
          <p:nvGrpSpPr>
            <p:cNvPr id="37" name="Group 36"/>
            <p:cNvGrpSpPr/>
            <p:nvPr/>
          </p:nvGrpSpPr>
          <p:grpSpPr>
            <a:xfrm>
              <a:off x="152400" y="2514600"/>
              <a:ext cx="8534400" cy="2438400"/>
              <a:chOff x="152400" y="2514600"/>
              <a:chExt cx="8534400" cy="2438400"/>
            </a:xfrm>
          </p:grpSpPr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533400" y="2520168"/>
                <a:ext cx="207941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Line in proof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 Box 44"/>
              <p:cNvSpPr txBox="1">
                <a:spLocks noChangeArrowheads="1"/>
              </p:cNvSpPr>
              <p:nvPr/>
            </p:nvSpPr>
            <p:spPr bwMode="auto">
              <a:xfrm>
                <a:off x="4572000" y="2514600"/>
                <a:ext cx="2664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Implied Meaning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3124200" y="2514600"/>
                <a:ext cx="0" cy="24384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52400" y="401574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152400" y="312039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>
              <a:off x="162234" y="3170904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46" name="Picture 5" descr="j01161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F7CF6F21-6264-4F75-A6D9-6CC6DEAFD27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5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856036" y="811910"/>
            <a:ext cx="4620964" cy="1546481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order to make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the proof 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 “Hilbert” proof,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/>
              <a:t>w</a:t>
            </a:r>
            <a:r>
              <a:rPr lang="en-CA" altLang="en-US" sz="2400" baseline="0" dirty="0"/>
              <a:t>e need each line </a:t>
            </a:r>
            <a:r>
              <a:rPr lang="en-CA" altLang="en-US" sz="2400" dirty="0"/>
              <a:t>standing alone to state something valid.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4"/>
              <p:cNvSpPr txBox="1">
                <a:spLocks noChangeArrowheads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blipFill>
                <a:blip r:embed="rId3"/>
                <a:stretch>
                  <a:fillRect l="-5401" t="-16038" r="-1045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423285" y="3145055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65548" y="3205012"/>
            <a:ext cx="1717954" cy="528788"/>
            <a:chOff x="6395424" y="3096211"/>
            <a:chExt cx="1717954" cy="528788"/>
          </a:xfrm>
        </p:grpSpPr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6395424" y="3101779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7418957" y="3096211"/>
              <a:ext cx="694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6553200" y="4126370"/>
            <a:ext cx="232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BA458D-A244-49DD-B05C-87383113865B}"/>
              </a:ext>
            </a:extLst>
          </p:cNvPr>
          <p:cNvSpPr/>
          <p:nvPr/>
        </p:nvSpPr>
        <p:spPr>
          <a:xfrm>
            <a:off x="6553200" y="413071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lang="en-CA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57200" y="413071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3600" dirty="0">
                    <a:solidFill>
                      <a:srgbClr val="FFFF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36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36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14:m>
                  <m:oMath xmlns:m="http://schemas.openxmlformats.org/officeDocument/2006/math">
                    <m:r>
                      <a:rPr lang="en-CA" altLang="en-US" sz="3600" i="1" dirty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blipFill>
                <a:blip r:embed="rId5"/>
                <a:stretch>
                  <a:fillRect l="-4058" t="-16038" r="-52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3418249" y="4065190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30451" y="3205012"/>
            <a:ext cx="1807722" cy="528788"/>
            <a:chOff x="914400" y="3101946"/>
            <a:chExt cx="1807722" cy="528788"/>
          </a:xfrm>
        </p:grpSpPr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914400" y="3107514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1937933" y="3101946"/>
              <a:ext cx="784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,)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715436" y="4398745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 err="1"/>
                  <a:t>ie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66FF66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lang="el-GR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FF"/>
                    </a:solidFill>
                  </a:rPr>
                  <a:t>(x, y</a:t>
                </a:r>
                <a:r>
                  <a:rPr lang="en-US" altLang="en-US" sz="2400" baseline="-25000" dirty="0">
                    <a:solidFill>
                      <a:srgbClr val="00FF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(x)]</a:t>
                </a:r>
              </a:p>
            </p:txBody>
          </p:sp>
        </mc:Choice>
        <mc:Fallback xmlns="">
          <p:sp>
            <p:nvSpPr>
              <p:cNvPr id="39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blipFill>
                <a:blip r:embed="rId6"/>
                <a:stretch>
                  <a:fillRect l="-3002" t="-11842" r="-1689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utoShape 8"/>
              <p:cNvSpPr>
                <a:spLocks noChangeArrowheads="1"/>
              </p:cNvSpPr>
              <p:nvPr/>
            </p:nvSpPr>
            <p:spPr bwMode="auto">
              <a:xfrm>
                <a:off x="1143000" y="48768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In our proof system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∃y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α(y) ⇒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(y</a:t>
                </a:r>
                <a:r>
                  <a:rPr lang="en-US" sz="2400" baseline="-25000" dirty="0"/>
                  <a:t>∃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sz="2400" dirty="0" err="1"/>
                  <a:t>ie</a:t>
                </a:r>
                <a:r>
                  <a:rPr lang="en-US" sz="2400" dirty="0"/>
                  <a:t> one line follows from the other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even though ∃y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α(y) →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(c)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is not true.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But when 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(y</a:t>
                </a:r>
                <a:r>
                  <a:rPr lang="en-US" sz="2400" baseline="-25000" dirty="0"/>
                  <a:t>∃</a:t>
                </a:r>
                <a:r>
                  <a:rPr lang="en-US" sz="2400" dirty="0"/>
                  <a:t>) is interpreted as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  <m:r>
                      <m:rPr>
                        <m:nor/>
                      </m:rPr>
                      <a:rPr lang="en-CA" altLang="en-US" sz="2400" b="0" i="0" baseline="-25000" dirty="0" smtClean="0">
                        <a:solidFill>
                          <a:srgbClr val="FF00FF"/>
                        </a:solidFill>
                        <a:latin typeface="Symbol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sz="2400" baseline="-25000" dirty="0">
                    <a:solidFill>
                      <a:srgbClr val="FF00FF"/>
                    </a:solidFill>
                  </a:rPr>
                  <a:t>∃</a:t>
                </a:r>
                <a:r>
                  <a:rPr lang="en-US" sz="2400" dirty="0"/>
                  <a:t>)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∃y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α(y) ⇒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  <m:r>
                      <m:rPr>
                        <m:nor/>
                      </m:rPr>
                      <a:rPr lang="en-CA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sz="2400" baseline="-25000" dirty="0">
                    <a:solidFill>
                      <a:srgbClr val="FF00FF"/>
                    </a:solidFill>
                  </a:rPr>
                  <a:t>∃</a:t>
                </a:r>
                <a:r>
                  <a:rPr lang="en-US" sz="2400" dirty="0"/>
                  <a:t>)  is quite reasonable.</a:t>
                </a:r>
              </a:p>
            </p:txBody>
          </p:sp>
        </mc:Choice>
        <mc:Fallback xmlns="">
          <p:sp>
            <p:nvSpPr>
              <p:cNvPr id="34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8768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blipFill>
                <a:blip r:embed="rId7"/>
                <a:stretch>
                  <a:fillRect t="-1567" r="-996" b="-6897"/>
                </a:stretch>
              </a:blipFill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52400" y="2514600"/>
            <a:ext cx="8544234" cy="2438400"/>
            <a:chOff x="152400" y="2514600"/>
            <a:chExt cx="8544234" cy="2438400"/>
          </a:xfrm>
        </p:grpSpPr>
        <p:grpSp>
          <p:nvGrpSpPr>
            <p:cNvPr id="37" name="Group 36"/>
            <p:cNvGrpSpPr/>
            <p:nvPr/>
          </p:nvGrpSpPr>
          <p:grpSpPr>
            <a:xfrm>
              <a:off x="152400" y="2514600"/>
              <a:ext cx="8534400" cy="2438400"/>
              <a:chOff x="152400" y="2514600"/>
              <a:chExt cx="8534400" cy="2438400"/>
            </a:xfrm>
          </p:grpSpPr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533400" y="2520168"/>
                <a:ext cx="207941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Line in proof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 Box 44"/>
              <p:cNvSpPr txBox="1">
                <a:spLocks noChangeArrowheads="1"/>
              </p:cNvSpPr>
              <p:nvPr/>
            </p:nvSpPr>
            <p:spPr bwMode="auto">
              <a:xfrm>
                <a:off x="4572000" y="2514600"/>
                <a:ext cx="2664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Implied Meaning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3124200" y="2514600"/>
                <a:ext cx="0" cy="24384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52400" y="401574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152400" y="312039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>
              <a:off x="162234" y="3170904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3" name="Picture 5" descr="j01161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FE9DF037-1E64-48FC-9EF1-A7BAB0935D12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3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856036" y="811910"/>
            <a:ext cx="4620964" cy="1546481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order to make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the proof 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 “Hilbert” proof,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/>
              <a:t>w</a:t>
            </a:r>
            <a:r>
              <a:rPr lang="en-CA" altLang="en-US" sz="2400" baseline="0" dirty="0"/>
              <a:t>e need each line </a:t>
            </a:r>
            <a:r>
              <a:rPr lang="en-CA" altLang="en-US" sz="2400" dirty="0"/>
              <a:t>standing alone to state something valid.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4"/>
              <p:cNvSpPr txBox="1">
                <a:spLocks noChangeArrowheads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blipFill>
                <a:blip r:embed="rId3"/>
                <a:stretch>
                  <a:fillRect l="-5401" t="-16038" r="-1045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423285" y="3145055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65548" y="3205012"/>
            <a:ext cx="1717954" cy="528788"/>
            <a:chOff x="6395424" y="3096211"/>
            <a:chExt cx="1717954" cy="528788"/>
          </a:xfrm>
        </p:grpSpPr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6395424" y="3101779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7418957" y="3096211"/>
              <a:ext cx="694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6553200" y="4126370"/>
            <a:ext cx="232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BA458D-A244-49DD-B05C-87383113865B}"/>
              </a:ext>
            </a:extLst>
          </p:cNvPr>
          <p:cNvSpPr/>
          <p:nvPr/>
        </p:nvSpPr>
        <p:spPr>
          <a:xfrm>
            <a:off x="6553200" y="413071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lang="en-CA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57200" y="413071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3600" dirty="0">
                    <a:solidFill>
                      <a:srgbClr val="FFFF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36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36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14:m>
                  <m:oMath xmlns:m="http://schemas.openxmlformats.org/officeDocument/2006/math">
                    <m:r>
                      <a:rPr lang="en-CA" altLang="en-US" sz="3600" i="1" dirty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blipFill>
                <a:blip r:embed="rId5"/>
                <a:stretch>
                  <a:fillRect l="-4058" t="-16038" r="-52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3418249" y="4065190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30451" y="3205012"/>
            <a:ext cx="1807722" cy="528788"/>
            <a:chOff x="914400" y="3101946"/>
            <a:chExt cx="1807722" cy="528788"/>
          </a:xfrm>
        </p:grpSpPr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914400" y="3107514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1937933" y="3101946"/>
              <a:ext cx="784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,)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715436" y="4398745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 err="1"/>
                  <a:t>ie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66FF66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lang="el-GR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FF"/>
                    </a:solidFill>
                  </a:rPr>
                  <a:t>(x, y</a:t>
                </a:r>
                <a:r>
                  <a:rPr lang="en-US" altLang="en-US" sz="2400" baseline="-25000" dirty="0">
                    <a:solidFill>
                      <a:srgbClr val="00FF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(x)]</a:t>
                </a:r>
              </a:p>
            </p:txBody>
          </p:sp>
        </mc:Choice>
        <mc:Fallback xmlns="">
          <p:sp>
            <p:nvSpPr>
              <p:cNvPr id="39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blipFill>
                <a:blip r:embed="rId6"/>
                <a:stretch>
                  <a:fillRect l="-3002" t="-11842" r="-1689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utoShape 8"/>
              <p:cNvSpPr>
                <a:spLocks noChangeArrowheads="1"/>
              </p:cNvSpPr>
              <p:nvPr/>
            </p:nvSpPr>
            <p:spPr bwMode="auto">
              <a:xfrm>
                <a:off x="1143000" y="48768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In our proof system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</a:t>
                </a:r>
                <a:r>
                  <a:rPr lang="en-CA" sz="2400" dirty="0"/>
                  <a:t>Note that the value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CA" sz="2400" dirty="0"/>
                  <a:t> depends on the model.</a:t>
                </a:r>
                <a:endParaRPr lang="en-US" sz="2400" dirty="0"/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CA" sz="2400" dirty="0"/>
                  <a:t>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sz="2400" dirty="0"/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∃y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α(y) ⇒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  <m:r>
                      <m:rPr>
                        <m:nor/>
                      </m:rPr>
                      <a:rPr lang="en-CA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sz="2400" baseline="-25000" dirty="0">
                    <a:solidFill>
                      <a:srgbClr val="FF00FF"/>
                    </a:solidFill>
                  </a:rPr>
                  <a:t>∃</a:t>
                </a:r>
                <a:r>
                  <a:rPr lang="en-US" sz="2400" dirty="0"/>
                  <a:t>)  is quite reasonable.</a:t>
                </a:r>
              </a:p>
            </p:txBody>
          </p:sp>
        </mc:Choice>
        <mc:Fallback xmlns="">
          <p:sp>
            <p:nvSpPr>
              <p:cNvPr id="34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8768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blipFill>
                <a:blip r:embed="rId7"/>
                <a:stretch>
                  <a:fillRect t="-1567" b="-6897"/>
                </a:stretch>
              </a:blipFill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52400" y="2514600"/>
            <a:ext cx="8544234" cy="2438400"/>
            <a:chOff x="152400" y="2514600"/>
            <a:chExt cx="8544234" cy="2438400"/>
          </a:xfrm>
        </p:grpSpPr>
        <p:grpSp>
          <p:nvGrpSpPr>
            <p:cNvPr id="37" name="Group 36"/>
            <p:cNvGrpSpPr/>
            <p:nvPr/>
          </p:nvGrpSpPr>
          <p:grpSpPr>
            <a:xfrm>
              <a:off x="152400" y="2514600"/>
              <a:ext cx="8534400" cy="2438400"/>
              <a:chOff x="152400" y="2514600"/>
              <a:chExt cx="8534400" cy="2438400"/>
            </a:xfrm>
          </p:grpSpPr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533400" y="2520168"/>
                <a:ext cx="207941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Line in proof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 Box 44"/>
              <p:cNvSpPr txBox="1">
                <a:spLocks noChangeArrowheads="1"/>
              </p:cNvSpPr>
              <p:nvPr/>
            </p:nvSpPr>
            <p:spPr bwMode="auto">
              <a:xfrm>
                <a:off x="4572000" y="2514600"/>
                <a:ext cx="2664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Implied Meaning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3124200" y="2514600"/>
                <a:ext cx="0" cy="24384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52400" y="401574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152400" y="312039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>
              <a:off x="162234" y="3170904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3" name="Picture 5" descr="j01161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CAB13FCC-EBCF-4DB5-9361-D099F44BAE2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0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8400"/>
            <a:ext cx="2743200" cy="963139"/>
          </a:xfrm>
          <a:prstGeom prst="wedgeRoundRectCallout">
            <a:avLst>
              <a:gd name="adj1" fmla="val 46169"/>
              <a:gd name="adj2" fmla="val -65865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(c)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is not a tautology!</a:t>
            </a:r>
          </a:p>
        </p:txBody>
      </p:sp>
      <p:sp>
        <p:nvSpPr>
          <p:cNvPr id="20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3200400" cy="914400"/>
          </a:xfrm>
          <a:prstGeom prst="wedgeRoundRectCallout">
            <a:avLst>
              <a:gd name="adj1" fmla="val 40084"/>
              <a:gd name="adj2" fmla="val -63564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Yet your proof system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proves it!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71940" y="2431142"/>
            <a:ext cx="2438460" cy="1226457"/>
          </a:xfrm>
          <a:prstGeom prst="wedgeRectCallout">
            <a:avLst>
              <a:gd name="adj1" fmla="val -43002"/>
              <a:gd name="adj2" fmla="val -675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Agreed.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No more than is </a:t>
            </a:r>
            <a:br>
              <a:rPr lang="en-CA" altLang="en-US" sz="2400" dirty="0"/>
            </a:b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(0)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72000" y="3878943"/>
            <a:ext cx="2514600" cy="1226457"/>
          </a:xfrm>
          <a:prstGeom prst="wedgeRectCallout">
            <a:avLst>
              <a:gd name="adj1" fmla="val -43002"/>
              <a:gd name="adj2" fmla="val -675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No. We are careful to instead prove</a:t>
            </a:r>
            <a:br>
              <a:rPr lang="en-CA" altLang="en-US" sz="2400" dirty="0"/>
            </a:b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400" dirty="0"/>
              <a:t>)</a:t>
            </a:r>
          </a:p>
        </p:txBody>
      </p:sp>
      <p:sp>
        <p:nvSpPr>
          <p:cNvPr id="23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31410"/>
            <a:ext cx="2209800" cy="533400"/>
          </a:xfrm>
          <a:prstGeom prst="wedgeRoundRectCallout">
            <a:avLst>
              <a:gd name="adj1" fmla="val 40084"/>
              <a:gd name="adj2" fmla="val -63564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No better.</a:t>
            </a:r>
          </a:p>
        </p:txBody>
      </p:sp>
      <p:sp>
        <p:nvSpPr>
          <p:cNvPr id="17" name="AutoShape 55">
            <a:extLst>
              <a:ext uri="{FF2B5EF4-FFF2-40B4-BE49-F238E27FC236}">
                <a16:creationId xmlns:a16="http://schemas.microsoft.com/office/drawing/2014/main" id="{A3A1CA54-13E4-45F9-8196-9CDAAFA3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24" y="5471821"/>
            <a:ext cx="8320345" cy="938565"/>
          </a:xfrm>
          <a:prstGeom prst="wedgeRoundRectCallout">
            <a:avLst>
              <a:gd name="adj1" fmla="val 28923"/>
              <a:gd name="adj2" fmla="val -64924"/>
              <a:gd name="adj3" fmla="val 16667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Our proof system could be made to not allow this.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Say by requiring all 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400" baseline="-25000" dirty="0">
                <a:solidFill>
                  <a:srgbClr val="FF00FF"/>
                </a:solidFill>
              </a:rPr>
              <a:t> </a:t>
            </a:r>
            <a:r>
              <a:rPr lang="en-CA" altLang="en-US" sz="2400" dirty="0"/>
              <a:t>and 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baseline="-25000" dirty="0">
                <a:solidFill>
                  <a:srgbClr val="FF00FF"/>
                </a:solidFill>
              </a:rPr>
              <a:t> </a:t>
            </a:r>
            <a:r>
              <a:rPr lang="en-CA" altLang="en-US" sz="2400" dirty="0"/>
              <a:t>symbols to be removed by the end.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97AD36E-45E8-4250-AB50-E7BFD766D86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9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8400"/>
            <a:ext cx="2743200" cy="963139"/>
          </a:xfrm>
          <a:prstGeom prst="wedgeRoundRectCallout">
            <a:avLst>
              <a:gd name="adj1" fmla="val 46169"/>
              <a:gd name="adj2" fmla="val -65865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(c)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is not a tautology!</a:t>
            </a:r>
          </a:p>
        </p:txBody>
      </p:sp>
      <p:sp>
        <p:nvSpPr>
          <p:cNvPr id="20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3200400" cy="914400"/>
          </a:xfrm>
          <a:prstGeom prst="wedgeRoundRectCallout">
            <a:avLst>
              <a:gd name="adj1" fmla="val 40084"/>
              <a:gd name="adj2" fmla="val -63564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Yet your proof system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proves it!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71940" y="2431142"/>
            <a:ext cx="2438460" cy="1226457"/>
          </a:xfrm>
          <a:prstGeom prst="wedgeRectCallout">
            <a:avLst>
              <a:gd name="adj1" fmla="val -43002"/>
              <a:gd name="adj2" fmla="val -675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Agreed.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No more than is </a:t>
            </a:r>
            <a:br>
              <a:rPr lang="en-CA" altLang="en-US" sz="2400" dirty="0"/>
            </a:b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(0)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72000" y="3878943"/>
            <a:ext cx="2514600" cy="1226457"/>
          </a:xfrm>
          <a:prstGeom prst="wedgeRectCallout">
            <a:avLst>
              <a:gd name="adj1" fmla="val -43002"/>
              <a:gd name="adj2" fmla="val -675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No. We are careful to instead prove</a:t>
            </a:r>
            <a:br>
              <a:rPr lang="en-CA" altLang="en-US" sz="2400" dirty="0"/>
            </a:b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400" dirty="0"/>
              <a:t>)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4572000" y="5326743"/>
            <a:ext cx="2514600" cy="1226457"/>
          </a:xfrm>
          <a:prstGeom prst="wedgeRectCallout">
            <a:avLst>
              <a:gd name="adj1" fmla="val -43002"/>
              <a:gd name="adj2" fmla="val -675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But under our new definition of truth,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it is a tautology.</a:t>
            </a:r>
            <a:endParaRPr lang="en-US" altLang="en-US" sz="2400" dirty="0"/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172200"/>
            <a:ext cx="2209800" cy="533400"/>
          </a:xfrm>
          <a:prstGeom prst="wedgeRoundRectCallout">
            <a:avLst>
              <a:gd name="adj1" fmla="val 40084"/>
              <a:gd name="adj2" fmla="val -63564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 err="1"/>
              <a:t>Aaaah</a:t>
            </a:r>
            <a:r>
              <a:rPr lang="en-US" altLang="en-US" sz="2400" dirty="0"/>
              <a:t>!</a:t>
            </a:r>
          </a:p>
        </p:txBody>
      </p:sp>
      <p:sp>
        <p:nvSpPr>
          <p:cNvPr id="17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31410"/>
            <a:ext cx="2209800" cy="533400"/>
          </a:xfrm>
          <a:prstGeom prst="wedgeRoundRectCallout">
            <a:avLst>
              <a:gd name="adj1" fmla="val 40084"/>
              <a:gd name="adj2" fmla="val -63564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No better.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04C4253-74B3-492F-81A0-C92DC76BF904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65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4608495" y="2892992"/>
                <a:ext cx="308770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          ]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495" y="2892992"/>
                <a:ext cx="3087705" cy="523220"/>
              </a:xfrm>
              <a:prstGeom prst="rect">
                <a:avLst/>
              </a:prstGeom>
              <a:blipFill>
                <a:blip r:embed="rId6"/>
                <a:stretch>
                  <a:fillRect l="-4142" t="-12941" r="-2959" b="-3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4035180" y="2878478"/>
            <a:ext cx="78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</a:rPr>
              <a:t>"</a:t>
            </a:r>
            <a:r>
              <a:rPr lang="el-GR" altLang="en-US" sz="28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5330047" y="2967335"/>
            <a:ext cx="2194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(y)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AutoShape 35">
                <a:extLst>
                  <a:ext uri="{FF2B5EF4-FFF2-40B4-BE49-F238E27FC236}">
                    <a16:creationId xmlns:a16="http://schemas.microsoft.com/office/drawing/2014/main" id="{345A6C82-77C9-447C-90BD-00FEC32DD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072" y="3596409"/>
                <a:ext cx="2491814" cy="1661391"/>
              </a:xfrm>
              <a:prstGeom prst="wedgeRoundRectCallout">
                <a:avLst>
                  <a:gd name="adj1" fmla="val 24649"/>
                  <a:gd name="adj2" fmla="val -62988"/>
                  <a:gd name="adj3" fmla="val 16667"/>
                </a:avLst>
              </a:prstGeom>
              <a:noFill/>
              <a:ln w="222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CA" altLang="en-US" sz="2400" i="0" dirty="0">
                    <a:solidFill>
                      <a:schemeClr val="tx1"/>
                    </a:solidFill>
                  </a:rPr>
                  <a:t>But the required value of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chemeClr val="tx1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</a:t>
                </a:r>
                <a:br>
                  <a:rPr lang="en-US" altLang="en-US" sz="2400" dirty="0">
                    <a:solidFill>
                      <a:schemeClr val="tx1"/>
                    </a:solidFill>
                  </a:rPr>
                </a:br>
                <a:r>
                  <a:rPr lang="en-US" altLang="en-US" sz="2400" dirty="0"/>
                  <a:t>depends on ..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8" name="AutoShape 35">
                <a:extLst>
                  <a:ext uri="{FF2B5EF4-FFF2-40B4-BE49-F238E27FC236}">
                    <a16:creationId xmlns:a16="http://schemas.microsoft.com/office/drawing/2014/main" id="{345A6C82-77C9-447C-90BD-00FEC32DD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4072" y="3596409"/>
                <a:ext cx="2491814" cy="1661391"/>
              </a:xfrm>
              <a:prstGeom prst="wedgeRoundRectCallout">
                <a:avLst>
                  <a:gd name="adj1" fmla="val 24649"/>
                  <a:gd name="adj2" fmla="val -62988"/>
                  <a:gd name="adj3" fmla="val 16667"/>
                </a:avLst>
              </a:prstGeom>
              <a:blipFill>
                <a:blip r:embed="rId7"/>
                <a:stretch>
                  <a:fillRect b="-5112"/>
                </a:stretch>
              </a:blipFill>
              <a:ln w="222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143000" y="2289733"/>
            <a:ext cx="6934200" cy="741145"/>
            <a:chOff x="1600200" y="3678455"/>
            <a:chExt cx="6934200" cy="741145"/>
          </a:xfrm>
        </p:grpSpPr>
        <p:sp>
          <p:nvSpPr>
            <p:cNvPr id="70" name="Text Box 44"/>
            <p:cNvSpPr txBox="1">
              <a:spLocks noChangeArrowheads="1"/>
            </p:cNvSpPr>
            <p:nvPr/>
          </p:nvSpPr>
          <p:spPr bwMode="auto">
            <a:xfrm>
              <a:off x="1600200" y="3707695"/>
              <a:ext cx="266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4075923" y="4419600"/>
              <a:ext cx="15240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035301" y="3678455"/>
                  <a:ext cx="349909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en-US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CA" alt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altLang="en-US" sz="36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</a:rPr>
                        <m:t>$</m:t>
                      </m:r>
                    </m:oMath>
                  </a14:m>
                  <a:r>
                    <a:rPr kumimoji="0" lang="en-US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FF66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6FF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CA" alt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6FF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kumimoji="0" lang="en-US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 </a:t>
                  </a:r>
                  <a:r>
                    <a:rPr kumimoji="0" lang="en-US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[             ]</a:t>
                  </a:r>
                  <a:endPara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35301" y="3678455"/>
                  <a:ext cx="3499099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5226" t="-16038" r="-1045" b="-339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/>
            <p:cNvSpPr/>
            <p:nvPr/>
          </p:nvSpPr>
          <p:spPr>
            <a:xfrm>
              <a:off x="4222608" y="3678455"/>
              <a:ext cx="9483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M</a:t>
              </a: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564871" y="3738412"/>
              <a:ext cx="1717954" cy="528788"/>
              <a:chOff x="6395424" y="3096211"/>
              <a:chExt cx="1717954" cy="528788"/>
            </a:xfrm>
          </p:grpSpPr>
          <p:sp>
            <p:nvSpPr>
              <p:cNvPr id="75" name="Text Box 44"/>
              <p:cNvSpPr txBox="1">
                <a:spLocks noChangeArrowheads="1"/>
              </p:cNvSpPr>
              <p:nvPr/>
            </p:nvSpPr>
            <p:spPr bwMode="auto">
              <a:xfrm>
                <a:off x="6395424" y="3101779"/>
                <a:ext cx="1641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l-GR" altLang="en-US" sz="28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(x, y</a:t>
                </a:r>
                <a:r>
                  <a:rPr kumimoji="0" lang="en-US" alt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76" name="Text Box 44"/>
              <p:cNvSpPr txBox="1">
                <a:spLocks noChangeArrowheads="1"/>
              </p:cNvSpPr>
              <p:nvPr/>
            </p:nvSpPr>
            <p:spPr bwMode="auto">
              <a:xfrm>
                <a:off x="7418957" y="3096211"/>
                <a:ext cx="6944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(x )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AutoShape 8"/>
              <p:cNvSpPr>
                <a:spLocks noChangeArrowheads="1"/>
              </p:cNvSpPr>
              <p:nvPr/>
            </p:nvSpPr>
            <p:spPr bwMode="auto">
              <a:xfrm>
                <a:off x="670514" y="3657600"/>
                <a:ext cx="5120686" cy="1295400"/>
              </a:xfrm>
              <a:prstGeom prst="wedgeRectCallout">
                <a:avLst>
                  <a:gd name="adj1" fmla="val -31395"/>
                  <a:gd name="adj2" fmla="val -61597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If </a:t>
                </a:r>
                <a:r>
                  <a:rPr lang="en-US" altLang="en-US" sz="2400" dirty="0">
                    <a:latin typeface="Symbol" pitchFamily="18" charset="2"/>
                  </a:rPr>
                  <a:t>$</a:t>
                </a:r>
                <a:r>
                  <a:rPr lang="en-US" altLang="en-US" sz="2400" dirty="0"/>
                  <a:t>y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/>
                  <a:t>(y), then for some c,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/>
                  <a:t>(c) is true.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Hence, </a:t>
                </a:r>
                <a:r>
                  <a:rPr lang="en-US" altLang="en-US" sz="2400" dirty="0">
                    <a:latin typeface="Symbol" pitchFamily="18" charset="2"/>
                  </a:rPr>
                  <a:t>$</a:t>
                </a:r>
                <a:r>
                  <a:rPr lang="en-US" altLang="en-US" sz="2400" dirty="0"/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baseline="-25000" dirty="0"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/>
                  <a:t>, namely 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baseline="-25000" dirty="0"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/>
                  <a:t>=c such that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latin typeface="Symbol" pitchFamily="18" charset="2"/>
                  </a:rPr>
                  <a:t>[$</a:t>
                </a:r>
                <a:r>
                  <a:rPr lang="en-US" altLang="en-US" sz="2400" dirty="0"/>
                  <a:t>y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/>
                  <a:t>(y)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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/>
                  <a:t>(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latin typeface="Symbol" pitchFamily="18" charset="2"/>
                  </a:rPr>
                  <a:t>$</a:t>
                </a:r>
                <a:r>
                  <a:rPr lang="en-US" altLang="en-US" sz="2400" dirty="0"/>
                  <a:t>)]  is true. </a:t>
                </a:r>
              </a:p>
            </p:txBody>
          </p:sp>
        </mc:Choice>
        <mc:Fallback xmlns="">
          <p:sp>
            <p:nvSpPr>
              <p:cNvPr id="80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14" y="3657600"/>
                <a:ext cx="5120686" cy="1295400"/>
              </a:xfrm>
              <a:prstGeom prst="wedgeRectCallout">
                <a:avLst>
                  <a:gd name="adj1" fmla="val -31395"/>
                  <a:gd name="adj2" fmla="val -61597"/>
                </a:avLst>
              </a:prstGeom>
              <a:blipFill>
                <a:blip r:embed="rId9"/>
                <a:stretch>
                  <a:fillRect l="-118" r="-118" b="-820"/>
                </a:stretch>
              </a:blipFill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">
            <a:extLst>
              <a:ext uri="{FF2B5EF4-FFF2-40B4-BE49-F238E27FC236}">
                <a16:creationId xmlns:a16="http://schemas.microsoft.com/office/drawing/2014/main" id="{BA0D47B1-12DB-49CF-93C4-7B45FEBD8653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9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8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1856036" y="811911"/>
            <a:ext cx="3782764" cy="864490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Lets now review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the changes that we propose.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D42B20-D4C1-4185-9B0B-D26C57ADD2B6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63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85163" y="762000"/>
            <a:ext cx="95922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Lemmas/Theorems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Starting with all propositional tautologies (See  slides)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Prove and use lemmas via substitutions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800" dirty="0">
                <a:solidFill>
                  <a:schemeClr val="tx2"/>
                </a:solidFill>
              </a:rPr>
              <a:t>Modus Ponens </a:t>
            </a:r>
            <a:r>
              <a:rPr 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[</a:t>
            </a:r>
            <a:r>
              <a:rPr lang="el-GR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&amp; </a:t>
            </a:r>
            <a:r>
              <a:rPr lang="el-GR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CA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l-GR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For proving new sentences from previously proved ones.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Proving </a:t>
            </a:r>
            <a:r>
              <a:rPr lang="el-GR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CA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Assume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, prove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, conclude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Rules (Adding/Removing </a:t>
            </a:r>
            <a:r>
              <a:rPr lang="en-US" altLang="en-US" sz="28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chemeClr val="tx2"/>
                </a:solidFill>
              </a:rPr>
              <a:t>/</a:t>
            </a:r>
            <a:r>
              <a:rPr lang="en-US" altLang="en-US" sz="2800" dirty="0">
                <a:solidFill>
                  <a:schemeClr val="tx2"/>
                </a:solidFill>
                <a:latin typeface="Symbol" pitchFamily="18" charset="2"/>
              </a:rPr>
              <a:t>$):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These help define and to work with quantifiers.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06E0DC-8CD2-43F3-BDFC-DF95963CB96D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26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5000" y="468848"/>
            <a:ext cx="50292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CA" altLang="en-US" sz="32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Lemmas via Substitutions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CDE35-7AA9-4F5E-8839-E9FB5C4C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3" y="1439200"/>
            <a:ext cx="7727814" cy="38313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06E9C82-AEF2-42D4-97B7-2D2FC8D1EE1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67511-9288-4A3D-A389-59168C21A583}"/>
              </a:ext>
            </a:extLst>
          </p:cNvPr>
          <p:cNvSpPr/>
          <p:nvPr/>
        </p:nvSpPr>
        <p:spPr>
          <a:xfrm>
            <a:off x="2590800" y="525780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These are a few examples arising from</a:t>
            </a:r>
          </a:p>
          <a:p>
            <a:pPr marL="457200" lvl="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propositional tautologies</a:t>
            </a:r>
            <a:b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Think of and prove your own.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13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 descr="Department of Computer Science">
            <a:extLst>
              <a:ext uri="{FF2B5EF4-FFF2-40B4-BE49-F238E27FC236}">
                <a16:creationId xmlns:a16="http://schemas.microsoft.com/office/drawing/2014/main" id="{D9DA7CA9-E3A8-41ED-A76E-DCCA2F9E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133600"/>
            <a:ext cx="1428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5">
            <a:extLst>
              <a:ext uri="{FF2B5EF4-FFF2-40B4-BE49-F238E27FC236}">
                <a16:creationId xmlns:a16="http://schemas.microsoft.com/office/drawing/2014/main" id="{92C9AEF4-CC06-4E1C-893D-82DBA09B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7772400" cy="3163094"/>
          </a:xfrm>
          <a:prstGeom prst="wedgeRoundRectCallout">
            <a:avLst>
              <a:gd name="adj1" fmla="val 53203"/>
              <a:gd name="adj2" fmla="val -6140"/>
              <a:gd name="adj3" fmla="val 16667"/>
            </a:avLst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2400" dirty="0" err="1">
                <a:latin typeface="+mj-lt"/>
              </a:rPr>
              <a:t>Toniann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Pitassi</a:t>
            </a:r>
            <a:r>
              <a:rPr lang="en-US" altLang="en-US" sz="2400" dirty="0">
                <a:latin typeface="+mj-lt"/>
              </a:rPr>
              <a:t>: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I think the rules that you have are fine </a:t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</a:rPr>
              <a:t>and the examples are great!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I think it is strange </a:t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</a:rPr>
              <a:t>to just add all propositional tautologies 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/>
              <a:t>When we teaching 1st year logic, </a:t>
            </a:r>
            <a:br>
              <a:rPr lang="en-US" altLang="en-US" sz="2400" dirty="0"/>
            </a:br>
            <a:r>
              <a:rPr lang="en-US" altLang="en-US" sz="2400" dirty="0"/>
              <a:t>we don't do formal proofs.</a:t>
            </a:r>
            <a:endParaRPr lang="en-US" altLang="en-US" sz="2400" dirty="0">
              <a:latin typeface="+mj-lt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You should learn more: Read her and Cook’s notes.</a:t>
            </a:r>
          </a:p>
        </p:txBody>
      </p:sp>
    </p:spTree>
    <p:extLst>
      <p:ext uri="{BB962C8B-B14F-4D97-AF65-F5344CB8AC3E}">
        <p14:creationId xmlns:p14="http://schemas.microsoft.com/office/powerpoint/2010/main" val="105561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79944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Four Types of Lemmas/Theorems:</a:t>
            </a: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Using Propositional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Tautologies [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tx2"/>
                </a:solidFill>
              </a:rPr>
              <a:t>P&amp;Q 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(P,Q)]</a:t>
            </a:r>
            <a:endParaRPr lang="en-CA" altLang="en-US" sz="2400" dirty="0">
              <a:solidFill>
                <a:srgbClr val="FFFF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Using Sentences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Equivalence [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Using First Order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Tautologies [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chemeClr val="tx2"/>
                </a:solidFill>
              </a:rPr>
              <a:t>x&amp;y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endParaRPr lang="en-CA" altLang="en-US" sz="2400" dirty="0">
              <a:solidFill>
                <a:srgbClr val="FFFF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Using Object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Equivalence [t</a:t>
            </a:r>
            <a:r>
              <a:rPr lang="en-CA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=t</a:t>
            </a:r>
            <a:r>
              <a:rPr lang="en-CA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6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FF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5000" y="468848"/>
            <a:ext cx="50292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CA" altLang="en-US" sz="32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Lemmas via Substitutions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3048000"/>
          <a:ext cx="7239000" cy="2476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79697603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530363837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136014582"/>
                    </a:ext>
                  </a:extLst>
                </a:gridCol>
              </a:tblGrid>
              <a:tr h="464971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Lemmas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  <a:r>
                        <a:rPr lang="en-CA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true/false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 in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414"/>
                  </a:ext>
                </a:extLst>
              </a:tr>
              <a:tr h="71415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Receiving</a:t>
                      </a:r>
                      <a:r>
                        <a:rPr lang="en-CA" sz="24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sub is a tautology</a:t>
                      </a:r>
                      <a:endParaRPr lang="en-C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(P,Q)</a:t>
                      </a:r>
                      <a:b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x,y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), </a:t>
                      </a:r>
                      <a:b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13907"/>
                  </a:ext>
                </a:extLst>
              </a:tr>
              <a:tr h="87827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Being subbed are</a:t>
                      </a:r>
                      <a:r>
                        <a:rPr lang="en-CA" sz="24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equivalent</a:t>
                      </a:r>
                      <a:endParaRPr lang="en-C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iff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 </a:t>
                      </a:r>
                      <a:b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iff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3" indent="-914400" algn="ctr"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=t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endParaRPr lang="en-CA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lvl="3" indent="-914400" algn="ctr"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iff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</a:p>
                    <a:p>
                      <a:pPr marL="0" marR="0" lvl="3" indent="-914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and f(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= f(t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CA" altLang="en-US" sz="2400" baseline="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CA" sz="2400" baseline="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239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3537809"/>
            <a:ext cx="2362199" cy="762000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1968" y="4299808"/>
            <a:ext cx="2353275" cy="1208259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537809"/>
            <a:ext cx="2438399" cy="762000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4299808"/>
            <a:ext cx="2438399" cy="1224843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657671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Equality: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CA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=t</a:t>
            </a:r>
            <a:r>
              <a:rPr lang="en-CA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means that the two terms evaluate to</a:t>
            </a:r>
          </a:p>
          <a:p>
            <a:pPr marL="457200" lvl="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the same object from the universe U. </a:t>
            </a:r>
          </a:p>
          <a:p>
            <a:pPr marL="457200" lvl="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Axioms: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x=x,  x=y 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y=z,  and (x=y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y=z)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x=z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C4DC5D1-1A46-4727-8D61-87AEE7E0632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3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5">
            <a:extLst>
              <a:ext uri="{FF2B5EF4-FFF2-40B4-BE49-F238E27FC236}">
                <a16:creationId xmlns:a16="http://schemas.microsoft.com/office/drawing/2014/main" id="{2F3D6AAA-FF5B-4CA7-937E-33C284971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695" y="5176758"/>
            <a:ext cx="3060105" cy="1277357"/>
          </a:xfrm>
          <a:prstGeom prst="wedgeRoundRectCallout">
            <a:avLst>
              <a:gd name="adj1" fmla="val -53416"/>
              <a:gd name="adj2" fmla="val -34327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 the conclusion,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free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noProof="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ariable.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 implied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AutoShape 35">
            <a:extLst>
              <a:ext uri="{FF2B5EF4-FFF2-40B4-BE49-F238E27FC236}">
                <a16:creationId xmlns:a16="http://schemas.microsoft.com/office/drawing/2014/main" id="{6C38B1B8-A1C2-4972-9E85-347F9B8C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270" y="3810000"/>
            <a:ext cx="3036607" cy="1325591"/>
          </a:xfrm>
          <a:prstGeom prst="wedgeRoundRectCallout">
            <a:avLst>
              <a:gd name="adj1" fmla="val -54553"/>
              <a:gd name="adj2" fmla="val -34651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 the indented block,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is 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fixed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but arbitrary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value.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1447800" y="762000"/>
            <a:ext cx="4029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Formal Proof:</a:t>
            </a:r>
          </a:p>
          <a:p>
            <a:pPr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…</a:t>
            </a:r>
          </a:p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conclusion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add </a:t>
            </a:r>
            <a:r>
              <a:rPr lang="en-US" altLang="en-US" sz="2400" dirty="0">
                <a:latin typeface="Symbol" pitchFamily="18" charset="2"/>
              </a:rPr>
              <a:t>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1391437" y="780243"/>
            <a:ext cx="3649156" cy="2700579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35">
            <a:extLst>
              <a:ext uri="{FF2B5EF4-FFF2-40B4-BE49-F238E27FC236}">
                <a16:creationId xmlns:a16="http://schemas.microsoft.com/office/drawing/2014/main" id="{6C38B1B8-A1C2-4972-9E85-347F9B8C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93" y="3810001"/>
            <a:ext cx="2960407" cy="990600"/>
          </a:xfrm>
          <a:prstGeom prst="wedgeRoundRectCallout">
            <a:avLst>
              <a:gd name="adj1" fmla="val -54553"/>
              <a:gd name="adj2" fmla="val -34651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The only difference is one can’t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x.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8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8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856036" y="811910"/>
            <a:ext cx="4620964" cy="1546481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order to make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the proof 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 “Hilbert” proof,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/>
              <a:t>w</a:t>
            </a:r>
            <a:r>
              <a:rPr lang="en-CA" altLang="en-US" sz="2400" baseline="0" dirty="0"/>
              <a:t>e need each line </a:t>
            </a:r>
            <a:r>
              <a:rPr lang="en-CA" altLang="en-US" sz="2400" dirty="0"/>
              <a:t>standing alone to state something valid.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4"/>
              <p:cNvSpPr txBox="1">
                <a:spLocks noChangeArrowheads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5978" y="3145055"/>
                <a:ext cx="3499099" cy="646331"/>
              </a:xfrm>
              <a:prstGeom prst="rect">
                <a:avLst/>
              </a:prstGeom>
              <a:blipFill>
                <a:blip r:embed="rId3"/>
                <a:stretch>
                  <a:fillRect l="-5401" t="-16038" r="-1045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3423285" y="3145055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65548" y="3205012"/>
            <a:ext cx="1717954" cy="528788"/>
            <a:chOff x="6395424" y="3096211"/>
            <a:chExt cx="1717954" cy="528788"/>
          </a:xfrm>
        </p:grpSpPr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6395424" y="3101779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7418957" y="3096211"/>
              <a:ext cx="694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6553200" y="4126370"/>
            <a:ext cx="232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BA458D-A244-49DD-B05C-87383113865B}"/>
              </a:ext>
            </a:extLst>
          </p:cNvPr>
          <p:cNvSpPr/>
          <p:nvPr/>
        </p:nvSpPr>
        <p:spPr>
          <a:xfrm>
            <a:off x="6553200" y="413071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lang="en-CA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57200" y="413071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800" dirty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3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3600" dirty="0">
                    <a:solidFill>
                      <a:srgbClr val="FFFF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36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36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14:m>
                  <m:oMath xmlns:m="http://schemas.openxmlformats.org/officeDocument/2006/math">
                    <m:r>
                      <a:rPr lang="en-CA" altLang="en-US" sz="3600" i="1" dirty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                ]</a:t>
                </a:r>
                <a:endPara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55" y="4078069"/>
                <a:ext cx="4659674" cy="646331"/>
              </a:xfrm>
              <a:prstGeom prst="rect">
                <a:avLst/>
              </a:prstGeom>
              <a:blipFill>
                <a:blip r:embed="rId5"/>
                <a:stretch>
                  <a:fillRect l="-4058" t="-16038" r="-52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3418249" y="4065190"/>
            <a:ext cx="94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30451" y="3205012"/>
            <a:ext cx="1807722" cy="528788"/>
            <a:chOff x="914400" y="3101946"/>
            <a:chExt cx="1807722" cy="528788"/>
          </a:xfrm>
        </p:grpSpPr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914400" y="3107514"/>
              <a:ext cx="1641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l-GR" altLang="en-US" sz="2800" dirty="0">
                  <a:solidFill>
                    <a:srgbClr val="00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(x, y</a:t>
              </a:r>
              <a:r>
                <a:rPr kumimoji="0" lang="en-US" alt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1937933" y="3101946"/>
              <a:ext cx="784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 ,)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1143000" y="4876800"/>
                <a:ext cx="6264344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CA" sz="2400" dirty="0"/>
                  <a:t>Here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 </a:t>
                </a:r>
                <a:r>
                  <a:rPr lang="en-US" sz="2400" dirty="0"/>
                  <a:t>is the model specifying </a:t>
                </a: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the universe </a:t>
                </a:r>
                <a:r>
                  <a:rPr lang="en-US" sz="2400" i="1" dirty="0">
                    <a:solidFill>
                      <a:srgbClr val="66FF66"/>
                    </a:solidFill>
                  </a:rPr>
                  <a:t>U </a:t>
                </a:r>
                <a:r>
                  <a:rPr lang="en-US" sz="2400" dirty="0"/>
                  <a:t>of objects, </a:t>
                </a: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the functions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f</a:t>
                </a:r>
                <a:r>
                  <a:rPr lang="en-US" sz="2400" dirty="0"/>
                  <a:t> and relations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R</a:t>
                </a:r>
                <a:r>
                  <a:rPr lang="en-US" sz="2400" dirty="0"/>
                  <a:t>. Even </a:t>
                </a:r>
                <a:r>
                  <a:rPr lang="en-US" sz="2400" dirty="0">
                    <a:solidFill>
                      <a:srgbClr val="66FF66"/>
                    </a:solidFill>
                  </a:rPr>
                  <a:t>+</a:t>
                </a:r>
                <a:r>
                  <a:rPr lang="en-US" sz="2400" dirty="0"/>
                  <a:t>&amp;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2400" dirty="0"/>
                  <a:t>.</a:t>
                </a:r>
                <a:endParaRPr lang="en-US" sz="2400" dirty="0">
                  <a:solidFill>
                    <a:srgbClr val="66FF66"/>
                  </a:solidFill>
                </a:endParaRP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Here it would even specify the sentence 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 lvl="0"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/>
                  <a:t>specifies the vector of all free variables </a:t>
                </a:r>
                <a:r>
                  <a:rPr 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8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876800"/>
                <a:ext cx="6264344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blipFill>
                <a:blip r:embed="rId6"/>
                <a:stretch>
                  <a:fillRect t="-2508" r="-1111" b="-6897"/>
                </a:stretch>
              </a:blipFill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715436" y="4398745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 err="1"/>
                  <a:t>ie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66FF66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lang="el-GR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FF"/>
                    </a:solidFill>
                  </a:rPr>
                  <a:t>(x, y</a:t>
                </a:r>
                <a:r>
                  <a:rPr lang="en-US" altLang="en-US" sz="2400" baseline="-25000" dirty="0">
                    <a:solidFill>
                      <a:srgbClr val="00FF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00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(x)]</a:t>
                </a:r>
              </a:p>
            </p:txBody>
          </p:sp>
        </mc:Choice>
        <mc:Fallback xmlns="">
          <p:sp>
            <p:nvSpPr>
              <p:cNvPr id="39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814" y="3670280"/>
                <a:ext cx="3247684" cy="461665"/>
              </a:xfrm>
              <a:prstGeom prst="rect">
                <a:avLst/>
              </a:prstGeom>
              <a:blipFill>
                <a:blip r:embed="rId7"/>
                <a:stretch>
                  <a:fillRect l="-3002" t="-11842" r="-1689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514600"/>
            <a:ext cx="8544234" cy="2438400"/>
            <a:chOff x="152400" y="2514600"/>
            <a:chExt cx="8544234" cy="2438400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2514600"/>
              <a:ext cx="8534400" cy="2438400"/>
              <a:chOff x="152400" y="2514600"/>
              <a:chExt cx="8534400" cy="2438400"/>
            </a:xfrm>
          </p:grpSpPr>
          <p:sp>
            <p:nvSpPr>
              <p:cNvPr id="23" name="Text Box 44"/>
              <p:cNvSpPr txBox="1">
                <a:spLocks noChangeArrowheads="1"/>
              </p:cNvSpPr>
              <p:nvPr/>
            </p:nvSpPr>
            <p:spPr bwMode="auto">
              <a:xfrm>
                <a:off x="533400" y="2520168"/>
                <a:ext cx="207941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Line in proof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auto">
              <a:xfrm>
                <a:off x="4572000" y="2514600"/>
                <a:ext cx="2664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CA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Implied Meaning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 bwMode="auto">
              <a:xfrm>
                <a:off x="3124200" y="2514600"/>
                <a:ext cx="0" cy="24384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52400" y="401574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52400" y="3120390"/>
                <a:ext cx="85344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37" name="Straight Connector 36"/>
            <p:cNvCxnSpPr/>
            <p:nvPr/>
          </p:nvCxnSpPr>
          <p:spPr bwMode="auto">
            <a:xfrm>
              <a:off x="162234" y="3170904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40" name="Picture 5" descr="j01161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6" grpId="0"/>
      <p:bldP spid="109" grpId="0"/>
      <p:bldP spid="110" grpId="0"/>
      <p:bldP spid="112" grpId="0"/>
      <p:bldP spid="113" grpId="0"/>
      <p:bldP spid="114" grpId="0"/>
      <p:bldP spid="28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/>
              <p:nvPr/>
            </p:nvSpPr>
            <p:spPr>
              <a:xfrm>
                <a:off x="85163" y="944225"/>
                <a:ext cx="9592237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Removing 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n-US" altLang="en-US" sz="2400" dirty="0">
                    <a:latin typeface="Symbol" pitchFamily="18" charset="2"/>
                  </a:rPr>
                  <a:t> 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(x,y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 implies </a:t>
                </a:r>
                <a:r>
                  <a:rPr lang="en-US" altLang="en-US" sz="2400" dirty="0">
                    <a:latin typeface="Symbol" pitchFamily="18" charset="2"/>
                  </a:rPr>
                  <a:t>"</a:t>
                </a:r>
                <a:r>
                  <a:rPr lang="en-US" altLang="en-US" sz="2400" dirty="0"/>
                  <a:t>x </a:t>
                </a:r>
                <a:r>
                  <a:rPr lang="en-US" altLang="en-US" sz="2400" dirty="0"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), hence y</a:t>
                </a:r>
                <a:r>
                  <a:rPr lang="en-US" altLang="en-US" sz="2400" baseline="-25000" dirty="0"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depends on </a:t>
                </a:r>
                <a:r>
                  <a:rPr lang="el-GR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Recall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400" baseline="-25000" dirty="0">
                    <a:solidFill>
                      <a:schemeClr val="tx1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is interpreted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chemeClr val="tx1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(x,y</a:t>
                </a:r>
                <a:r>
                  <a:rPr lang="en-US" altLang="en-US" sz="2400" baseline="-25000" dirty="0">
                    <a:solidFill>
                      <a:schemeClr val="tx1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</a:t>
                </a:r>
              </a:p>
              <a:p>
                <a:pPr lvl="1" algn="l">
                  <a:defRPr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        which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is the same as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x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Symbol" pitchFamily="18" charset="2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en-CA" sz="2400" dirty="0">
                  <a:solidFill>
                    <a:schemeClr val="tx1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Adding 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n-US" altLang="en-US" sz="2400" dirty="0">
                    <a:latin typeface="Symbol" pitchFamily="18" charset="2"/>
                  </a:rPr>
                  <a:t>       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(y)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If 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(t) is true for some term t, </a:t>
                </a:r>
                <a:b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then there exists a y for which it is true.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Cannot be done for term</a:t>
                </a:r>
                <a:r>
                  <a:rPr lang="el-GR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CA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if x is quantified with in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x.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Removing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": </a:t>
                </a:r>
                <a:r>
                  <a:rPr lang="en-US" altLang="en-US" sz="2400" dirty="0">
                    <a:latin typeface="Symbol" pitchFamily="18" charset="2"/>
                  </a:rPr>
                  <a:t>  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 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If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(x)  is true for every value of x, </a:t>
                </a:r>
                <a:b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then it is true for any term you want to plug.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Eg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(x)  </a:t>
                </a:r>
                <a:r>
                  <a:rPr lang="en-CA" alt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(x)                   (x becomes a free variable)</a:t>
                </a:r>
                <a:endParaRPr lang="en-CA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Adding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": </a:t>
                </a:r>
                <a:r>
                  <a:rPr lang="en-US" altLang="en-US" sz="2400" dirty="0">
                    <a:latin typeface="Symbol" pitchFamily="18" charset="2"/>
                  </a:rPr>
                  <a:t>       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     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(x is a free variable)</a:t>
                </a:r>
                <a:endParaRPr lang="en-CA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Recall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(x) is interpreted as </a:t>
                </a:r>
                <a:r>
                  <a:rPr lang="en-US" altLang="en-US" sz="2400" dirty="0"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endParaRPr lang="en-CA" sz="24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Cannot be done for fixed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or </a:t>
                </a:r>
                <a:r>
                  <a:rPr lang="en-CA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Negating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"&amp;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     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⌐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x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(x)   </a:t>
                </a:r>
                <a:r>
                  <a:rPr lang="en-US" altLang="en-US" sz="2400" dirty="0" err="1">
                    <a:solidFill>
                      <a:srgbClr val="FF00FF"/>
                    </a:solidFill>
                    <a:sym typeface="Symbol" panose="05050102010706020507" pitchFamily="18" charset="2"/>
                  </a:rPr>
                  <a:t>iff</a:t>
                </a:r>
                <a:r>
                  <a:rPr lang="en-US" altLang="en-US" sz="2400" dirty="0">
                    <a:solidFill>
                      <a:srgbClr val="FF00FF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400" dirty="0">
                    <a:solidFill>
                      <a:srgbClr val="FF00FF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x </a:t>
                </a:r>
                <a:r>
                  <a:rPr lang="el-GR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⌐α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(x)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" y="944225"/>
                <a:ext cx="9592237" cy="6063198"/>
              </a:xfrm>
              <a:prstGeom prst="rect">
                <a:avLst/>
              </a:prstGeom>
              <a:blipFill>
                <a:blip r:embed="rId3"/>
                <a:stretch>
                  <a:fillRect l="-889" t="-905" b="-3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altLang="en-US" sz="3200" dirty="0"/>
              <a:t>Rules (Adding/Removing </a:t>
            </a:r>
            <a:r>
              <a:rPr lang="en-US" altLang="en-US" sz="3200" dirty="0">
                <a:latin typeface="Symbol" pitchFamily="18" charset="2"/>
              </a:rPr>
              <a:t>"</a:t>
            </a:r>
            <a:r>
              <a:rPr lang="en-US" altLang="en-US" sz="3200" dirty="0"/>
              <a:t>/</a:t>
            </a:r>
            <a:r>
              <a:rPr lang="en-US" altLang="en-US" sz="3200" dirty="0">
                <a:latin typeface="Symbol" pitchFamily="18" charset="2"/>
              </a:rPr>
              <a:t>$)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Proof System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83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Sound and Complete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1FB69-A3BB-4253-ADA9-4202A0B0D810}"/>
              </a:ext>
            </a:extLst>
          </p:cNvPr>
          <p:cNvGrpSpPr/>
          <p:nvPr/>
        </p:nvGrpSpPr>
        <p:grpSpPr>
          <a:xfrm>
            <a:off x="152400" y="838200"/>
            <a:ext cx="2909552" cy="1830841"/>
            <a:chOff x="372897" y="1236121"/>
            <a:chExt cx="2876550" cy="18573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6CFC4-2F83-406F-B9D3-00771576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97" y="1236121"/>
              <a:ext cx="2876550" cy="1857375"/>
            </a:xfrm>
            <a:prstGeom prst="rect">
              <a:avLst/>
            </a:prstGeom>
          </p:spPr>
        </p:pic>
        <p:pic>
          <p:nvPicPr>
            <p:cNvPr id="10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65530C18-08DE-4100-A904-839C39F26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920483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97596"/>
            <a:ext cx="3810000" cy="965004"/>
          </a:xfrm>
          <a:prstGeom prst="wedgeRoundRectCallout">
            <a:avLst>
              <a:gd name="adj1" fmla="val -55598"/>
              <a:gd name="adj2" fmla="val -42668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Proofs need to be syntactic.</a:t>
            </a:r>
            <a:br>
              <a:rPr lang="en-US" altLang="en-US" sz="2400" dirty="0"/>
            </a:br>
            <a:r>
              <a:rPr lang="en-US" altLang="en-US" sz="2400" dirty="0"/>
              <a:t>No semantics is allowed!</a:t>
            </a:r>
            <a:endParaRPr lang="en-US" altLang="en-US" sz="2400" i="0" dirty="0"/>
          </a:p>
        </p:txBody>
      </p:sp>
      <p:pic>
        <p:nvPicPr>
          <p:cNvPr id="15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8768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838200"/>
            <a:ext cx="5410200" cy="2819400"/>
          </a:xfrm>
          <a:prstGeom prst="wedgeRectCallout">
            <a:avLst>
              <a:gd name="adj1" fmla="val -46621"/>
              <a:gd name="adj2" fmla="val 59249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feel that our proof system is sound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(</a:t>
            </a:r>
            <a:r>
              <a:rPr lang="en-US" altLang="en-US" sz="2400" dirty="0" err="1"/>
              <a:t>ie</a:t>
            </a:r>
            <a:r>
              <a:rPr lang="en-US" altLang="en-US" sz="2400" dirty="0"/>
              <a:t> only proves things that are true)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Because we added semantic </a:t>
            </a:r>
            <a:br>
              <a:rPr lang="en-US" altLang="en-US" sz="2400" dirty="0"/>
            </a:br>
            <a:r>
              <a:rPr lang="en-US" altLang="en-US" sz="2400" dirty="0"/>
              <a:t>meaning to each line in the proof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And we only allow a line to be added if it’s meaning follows from that of the previous lines.</a:t>
            </a:r>
          </a:p>
        </p:txBody>
      </p:sp>
    </p:spTree>
    <p:extLst>
      <p:ext uri="{BB962C8B-B14F-4D97-AF65-F5344CB8AC3E}">
        <p14:creationId xmlns:p14="http://schemas.microsoft.com/office/powerpoint/2010/main" val="5645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Sound and Complete</a:t>
            </a:r>
            <a:endParaRPr lang="en-US" altLang="en-US" sz="6000" kern="0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1FB69-A3BB-4253-ADA9-4202A0B0D810}"/>
              </a:ext>
            </a:extLst>
          </p:cNvPr>
          <p:cNvGrpSpPr/>
          <p:nvPr/>
        </p:nvGrpSpPr>
        <p:grpSpPr>
          <a:xfrm>
            <a:off x="152400" y="838200"/>
            <a:ext cx="2909552" cy="1830841"/>
            <a:chOff x="372897" y="1236121"/>
            <a:chExt cx="2876550" cy="18573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6CFC4-2F83-406F-B9D3-00771576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97" y="1236121"/>
              <a:ext cx="2876550" cy="1857375"/>
            </a:xfrm>
            <a:prstGeom prst="rect">
              <a:avLst/>
            </a:prstGeom>
          </p:spPr>
        </p:pic>
        <p:pic>
          <p:nvPicPr>
            <p:cNvPr id="10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65530C18-08DE-4100-A904-839C39F26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920483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2768796"/>
            <a:ext cx="3276601" cy="2031804"/>
          </a:xfrm>
          <a:prstGeom prst="wedgeRoundRectCallout">
            <a:avLst>
              <a:gd name="adj1" fmla="val 8590"/>
              <a:gd name="adj2" fmla="val -87053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These are the axioms of our forefather’s</a:t>
            </a:r>
            <a:br>
              <a:rPr lang="en-US" altLang="en-US" sz="2400" dirty="0"/>
            </a:br>
            <a:r>
              <a:rPr lang="en-US" altLang="en-US" sz="2400" dirty="0"/>
              <a:t> Hilbert proof system.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Gödel proves that the are complete.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7B8D6-5157-41FC-B97A-697604F38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51" y="762000"/>
            <a:ext cx="5468849" cy="5257800"/>
          </a:xfrm>
          <a:prstGeom prst="rect">
            <a:avLst/>
          </a:prstGeom>
        </p:spPr>
      </p:pic>
      <p:pic>
        <p:nvPicPr>
          <p:cNvPr id="9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8768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Sound and Complete</a:t>
            </a:r>
            <a:endParaRPr lang="en-US" altLang="en-US" sz="6000" kern="0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1FB69-A3BB-4253-ADA9-4202A0B0D810}"/>
              </a:ext>
            </a:extLst>
          </p:cNvPr>
          <p:cNvGrpSpPr/>
          <p:nvPr/>
        </p:nvGrpSpPr>
        <p:grpSpPr>
          <a:xfrm>
            <a:off x="152400" y="838200"/>
            <a:ext cx="2909552" cy="1830841"/>
            <a:chOff x="372897" y="1236121"/>
            <a:chExt cx="2876550" cy="18573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6CFC4-2F83-406F-B9D3-00771576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97" y="1236121"/>
              <a:ext cx="2876550" cy="1857375"/>
            </a:xfrm>
            <a:prstGeom prst="rect">
              <a:avLst/>
            </a:prstGeom>
          </p:spPr>
        </p:pic>
        <p:pic>
          <p:nvPicPr>
            <p:cNvPr id="10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65530C18-08DE-4100-A904-839C39F26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920483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7B8D6-5157-41FC-B97A-697604F38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51" y="762000"/>
            <a:ext cx="5468849" cy="5257800"/>
          </a:xfrm>
          <a:prstGeom prst="rect">
            <a:avLst/>
          </a:prstGeom>
        </p:spPr>
      </p:pic>
      <p:pic>
        <p:nvPicPr>
          <p:cNvPr id="9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8768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2895600"/>
            <a:ext cx="3505201" cy="2667000"/>
          </a:xfrm>
          <a:prstGeom prst="wedgeRectCallout">
            <a:avLst>
              <a:gd name="adj1" fmla="val -11931"/>
              <a:gd name="adj2" fmla="val 3124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feel that our proof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system is complete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(</a:t>
            </a:r>
            <a:r>
              <a:rPr lang="en-US" altLang="en-US" sz="2400" dirty="0" err="1"/>
              <a:t>ie</a:t>
            </a:r>
            <a:r>
              <a:rPr lang="en-US" altLang="en-US" sz="2400" dirty="0"/>
              <a:t> proves everything true)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Because it can prove </a:t>
            </a:r>
            <a:br>
              <a:rPr lang="en-US" altLang="en-US" sz="2400" dirty="0"/>
            </a:br>
            <a:r>
              <a:rPr lang="en-US" altLang="en-US" sz="2400" dirty="0"/>
              <a:t>these axioms.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And hence by Gödel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             proves everything.</a:t>
            </a:r>
          </a:p>
        </p:txBody>
      </p:sp>
    </p:spTree>
    <p:extLst>
      <p:ext uri="{BB962C8B-B14F-4D97-AF65-F5344CB8AC3E}">
        <p14:creationId xmlns:p14="http://schemas.microsoft.com/office/powerpoint/2010/main" val="5527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1FB69-A3BB-4253-ADA9-4202A0B0D810}"/>
              </a:ext>
            </a:extLst>
          </p:cNvPr>
          <p:cNvGrpSpPr/>
          <p:nvPr/>
        </p:nvGrpSpPr>
        <p:grpSpPr>
          <a:xfrm>
            <a:off x="152400" y="838200"/>
            <a:ext cx="2909552" cy="1830841"/>
            <a:chOff x="372897" y="1236121"/>
            <a:chExt cx="2876550" cy="18573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6CFC4-2F83-406F-B9D3-00771576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97" y="1236121"/>
              <a:ext cx="2876550" cy="1857375"/>
            </a:xfrm>
            <a:prstGeom prst="rect">
              <a:avLst/>
            </a:prstGeom>
          </p:spPr>
        </p:pic>
        <p:pic>
          <p:nvPicPr>
            <p:cNvPr id="10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65530C18-08DE-4100-A904-839C39F26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920483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3200"/>
            <a:ext cx="6639584" cy="929806"/>
          </a:xfrm>
          <a:prstGeom prst="wedgeRoundRectCallout">
            <a:avLst>
              <a:gd name="adj1" fmla="val 10786"/>
              <a:gd name="adj2" fmla="val -68740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These meta rules prove that a “meta proof”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can be compiled into a proof from the  axioms. </a:t>
            </a:r>
            <a:endParaRPr lang="en-US" altLang="en-US" sz="2400" i="0" dirty="0"/>
          </a:p>
        </p:txBody>
      </p:sp>
      <p:pic>
        <p:nvPicPr>
          <p:cNvPr id="9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8768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48" y="3817703"/>
            <a:ext cx="3294152" cy="1592497"/>
          </a:xfrm>
          <a:prstGeom prst="wedgeRectCallout">
            <a:avLst>
              <a:gd name="adj1" fmla="val -58195"/>
              <a:gd name="adj2" fmla="val 2685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would rather learn and use simple rules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And not bother with</a:t>
            </a:r>
            <a:br>
              <a:rPr lang="en-US" altLang="en-US" sz="2400" dirty="0"/>
            </a:br>
            <a:r>
              <a:rPr lang="en-US" altLang="en-US" sz="2400" dirty="0"/>
              <a:t>the axioms.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13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65574"/>
            <a:ext cx="1981199" cy="528637"/>
          </a:xfrm>
          <a:prstGeom prst="wedgeRoundRectCallout">
            <a:avLst>
              <a:gd name="adj1" fmla="val -31201"/>
              <a:gd name="adj2" fmla="val -68740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 err="1"/>
              <a:t>Aaaaaah</a:t>
            </a:r>
            <a:r>
              <a:rPr lang="en-US" altLang="en-US" sz="2400" dirty="0"/>
              <a:t>!</a:t>
            </a:r>
            <a:endParaRPr lang="en-US" altLang="en-US" sz="2400" i="0" dirty="0"/>
          </a:p>
        </p:txBody>
      </p:sp>
      <p:grpSp>
        <p:nvGrpSpPr>
          <p:cNvPr id="3" name="Group 2"/>
          <p:cNvGrpSpPr/>
          <p:nvPr/>
        </p:nvGrpSpPr>
        <p:grpSpPr>
          <a:xfrm>
            <a:off x="3124200" y="714944"/>
            <a:ext cx="5410200" cy="1875856"/>
            <a:chOff x="3061952" y="714944"/>
            <a:chExt cx="5995350" cy="2352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527030-CFD3-4723-A201-B865B470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1952" y="714944"/>
              <a:ext cx="4064480" cy="3347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E1A864-C0D0-441A-A595-DBCB8D2C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952" y="1087586"/>
              <a:ext cx="5949397" cy="5323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F9DC10-08E0-4F9B-BBAB-C6FB6FA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1952" y="1666769"/>
              <a:ext cx="5949397" cy="3193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E02933-A92E-417C-B87F-3F23FC9C4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1952" y="2029682"/>
              <a:ext cx="5995350" cy="6482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A18962-7071-4C8A-B54D-A04F32EA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1952" y="2720697"/>
              <a:ext cx="4981811" cy="346353"/>
            </a:xfrm>
            <a:prstGeom prst="rect">
              <a:avLst/>
            </a:prstGeom>
          </p:spPr>
        </p:pic>
      </p:grpSp>
      <p:sp>
        <p:nvSpPr>
          <p:cNvPr id="24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4500563"/>
            <a:ext cx="3387531" cy="1747837"/>
          </a:xfrm>
          <a:prstGeom prst="wedgeRoundRectCallout">
            <a:avLst>
              <a:gd name="adj1" fmla="val -53883"/>
              <a:gd name="adj2" fmla="val -44762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 “meta proof” is not a Hilbert proof because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</a:t>
            </a:r>
            <a:r>
              <a:rPr lang="en-US" altLang="en-US" sz="2400" i="0" dirty="0"/>
              <a:t>ne line does not follow from previous.</a:t>
            </a:r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76" y="5486401"/>
            <a:ext cx="3041024" cy="1219200"/>
          </a:xfrm>
          <a:prstGeom prst="wedgeRectCallout">
            <a:avLst>
              <a:gd name="adj1" fmla="val -55781"/>
              <a:gd name="adj2" fmla="val -2032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They do follow,</a:t>
            </a:r>
            <a:br>
              <a:rPr lang="en-US" altLang="en-US" sz="2400" dirty="0"/>
            </a:br>
            <a:r>
              <a:rPr lang="en-US" altLang="en-US" sz="2400" dirty="0"/>
              <a:t>when I add the semantic meaning.</a:t>
            </a:r>
          </a:p>
        </p:txBody>
      </p:sp>
      <p:sp>
        <p:nvSpPr>
          <p:cNvPr id="26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253163"/>
            <a:ext cx="1981199" cy="528637"/>
          </a:xfrm>
          <a:prstGeom prst="wedgeRoundRectCallout">
            <a:avLst>
              <a:gd name="adj1" fmla="val -61650"/>
              <a:gd name="adj2" fmla="val -49521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 err="1"/>
              <a:t>Aaaaaah</a:t>
            </a:r>
            <a:r>
              <a:rPr lang="en-US" altLang="en-US" sz="2400" dirty="0"/>
              <a:t>!</a:t>
            </a:r>
            <a:endParaRPr lang="en-US" alt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25652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1" grpId="0" animBg="1"/>
      <p:bldP spid="1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1FB69-A3BB-4253-ADA9-4202A0B0D810}"/>
              </a:ext>
            </a:extLst>
          </p:cNvPr>
          <p:cNvGrpSpPr/>
          <p:nvPr/>
        </p:nvGrpSpPr>
        <p:grpSpPr>
          <a:xfrm>
            <a:off x="152400" y="838200"/>
            <a:ext cx="2909552" cy="1830841"/>
            <a:chOff x="372897" y="1236121"/>
            <a:chExt cx="2876550" cy="18573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6CFC4-2F83-406F-B9D3-00771576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97" y="1236121"/>
              <a:ext cx="2876550" cy="1857375"/>
            </a:xfrm>
            <a:prstGeom prst="rect">
              <a:avLst/>
            </a:prstGeom>
          </p:spPr>
        </p:pic>
        <p:pic>
          <p:nvPicPr>
            <p:cNvPr id="10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65530C18-08DE-4100-A904-839C39F26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920483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8768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48" y="3817703"/>
            <a:ext cx="3065552" cy="1287697"/>
          </a:xfrm>
          <a:prstGeom prst="wedgeRectCallout">
            <a:avLst>
              <a:gd name="adj1" fmla="val -58195"/>
              <a:gd name="adj2" fmla="val 2685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will now try to justify that our rules follow from these meta rules.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24200" y="714944"/>
            <a:ext cx="5410200" cy="1875856"/>
            <a:chOff x="3061952" y="714944"/>
            <a:chExt cx="5995350" cy="2352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527030-CFD3-4723-A201-B865B470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1952" y="714944"/>
              <a:ext cx="4064480" cy="3347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E1A864-C0D0-441A-A595-DBCB8D2C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952" y="1087586"/>
              <a:ext cx="5949397" cy="5323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F9DC10-08E0-4F9B-BBAB-C6FB6FA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1952" y="1666769"/>
              <a:ext cx="5949397" cy="3193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E02933-A92E-417C-B87F-3F23FC9C4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1952" y="2029682"/>
              <a:ext cx="5995350" cy="6482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A18962-7071-4C8A-B54D-A04F32EA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1952" y="2720697"/>
              <a:ext cx="4981811" cy="34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4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5240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is true for every value of x,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it is true for any term you want to plug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13763" y="2362200"/>
            <a:ext cx="8601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"): </a:t>
            </a:r>
            <a:r>
              <a:rPr lang="en-US" altLang="en-US" sz="2400" dirty="0">
                <a:latin typeface="Symbol" pitchFamily="18" charset="2"/>
              </a:rPr>
              <a:t>  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(x),   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is a line of your proof,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then you can add the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  </a:t>
            </a:r>
          </a:p>
          <a:p>
            <a:pPr algn="l">
              <a:defRPr/>
            </a:pPr>
            <a:r>
              <a:rPr lang="en-CA" altLang="en-US" sz="2400" dirty="0">
                <a:latin typeface="Symbol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CA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or the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527030-CFD3-4723-A201-B865B470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35681"/>
            <a:ext cx="5486400" cy="5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295400" y="1592263"/>
            <a:ext cx="3276600" cy="541337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Let’s be fair to George.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85740" y="3374571"/>
            <a:ext cx="2590860" cy="914400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are changing</a:t>
            </a:r>
            <a:br>
              <a:rPr lang="en-CA" altLang="en-US" sz="2400" dirty="0"/>
            </a:br>
            <a:r>
              <a:rPr lang="en-CA" altLang="en-US" sz="2400" dirty="0"/>
              <a:t>the  proof system!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433935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Def</a:t>
            </a:r>
            <a:r>
              <a:rPr lang="en-US" sz="2400" baseline="30000" dirty="0" err="1"/>
              <a:t>n</a:t>
            </a:r>
            <a:r>
              <a:rPr lang="en-US" sz="2400" dirty="0"/>
              <a:t> of proof system being sound and complete:</a:t>
            </a:r>
          </a:p>
          <a:p>
            <a:pPr algn="ctr"/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has a proof     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 valid/tautology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800540" y="3352800"/>
            <a:ext cx="2971860" cy="914400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are changing</a:t>
            </a:r>
            <a:br>
              <a:rPr lang="en-CA" altLang="en-US" sz="2400" dirty="0"/>
            </a:br>
            <a:r>
              <a:rPr lang="en-CA" altLang="en-US" sz="2400" dirty="0"/>
              <a:t>the definition of truth.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1295400" cy="597932"/>
          </a:xfrm>
          <a:prstGeom prst="wedgeRoundRectCallout">
            <a:avLst>
              <a:gd name="adj1" fmla="val 27386"/>
              <a:gd name="adj2" fmla="val -6435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Sacred!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279" y="3530025"/>
            <a:ext cx="5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rgbClr val="FF00FF"/>
                </a:solidFill>
              </a:rPr>
              <a:t>&amp;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20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257800"/>
            <a:ext cx="3581400" cy="1379090"/>
          </a:xfrm>
          <a:prstGeom prst="wedgeRoundRectCallout">
            <a:avLst>
              <a:gd name="adj1" fmla="val 27386"/>
              <a:gd name="adj2" fmla="val -6435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Truth</a:t>
            </a:r>
            <a:r>
              <a:rPr lang="en-US" sz="2400" dirty="0"/>
              <a:t> should be the one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our forefathers devised.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All else is dangerous.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A2CC996-C976-4EE8-82F6-78D2E7E299F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AutoShape 35">
            <a:extLst>
              <a:ext uri="{FF2B5EF4-FFF2-40B4-BE49-F238E27FC236}">
                <a16:creationId xmlns:a16="http://schemas.microsoft.com/office/drawing/2014/main" id="{A0A85990-709B-4DC4-9541-A89A2681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57800"/>
            <a:ext cx="3581400" cy="1379090"/>
          </a:xfrm>
          <a:prstGeom prst="wedgeRoundRectCallout">
            <a:avLst>
              <a:gd name="adj1" fmla="val 27386"/>
              <a:gd name="adj2" fmla="val -6435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Rules should be the ones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our forefathers devised.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All else is dangerous.</a:t>
            </a:r>
          </a:p>
        </p:txBody>
      </p:sp>
      <p:pic>
        <p:nvPicPr>
          <p:cNvPr id="22" name="Picture 5" descr="j0116172">
            <a:extLst>
              <a:ext uri="{FF2B5EF4-FFF2-40B4-BE49-F238E27FC236}">
                <a16:creationId xmlns:a16="http://schemas.microsoft.com/office/drawing/2014/main" id="{B2FE9E5D-92FE-4A71-A130-E246456A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02643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A34D7F8-555F-4D5E-B4A4-4AFE9BDFACE3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B81ED9-ABF7-4A95-AE49-6BDC819B2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25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C79F9C2D-EF7E-426B-A225-D38D5D16D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39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2" grpId="0" animBg="1"/>
      <p:bldP spid="16" grpId="0" animBg="1"/>
      <p:bldP spid="18" grpId="0" animBg="1"/>
      <p:bldP spid="3" grpId="0"/>
      <p:bldP spid="20" grpId="0" animBg="1"/>
      <p:bldP spid="19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8288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(x), then you can prove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if x is free in axioms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1A864-C0D0-441A-A595-DBCB8D2C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0" y="990600"/>
            <a:ext cx="8030737" cy="84042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13763" y="2819400"/>
            <a:ext cx="8601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"):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 be done for free x.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168676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Instead, we replace each free x 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with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457200" lvl="2"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Our (</a:t>
            </a:r>
            <a:r>
              <a:rPr lang="it-IT" sz="2400" dirty="0">
                <a:solidFill>
                  <a:schemeClr val="tx2"/>
                </a:solidFill>
              </a:rPr>
              <a:t>Deduction):  </a:t>
            </a:r>
            <a:r>
              <a:rPr lang="it-IT" sz="2400" dirty="0">
                <a:solidFill>
                  <a:srgbClr val="FFFFFF"/>
                </a:solidFill>
              </a:rPr>
              <a:t>Assume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it-IT" sz="2400" dirty="0">
                <a:solidFill>
                  <a:srgbClr val="FFFFFF"/>
                </a:solidFill>
              </a:rPr>
              <a:t>(x'), prove β(x'), conclude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it-IT" sz="2400" dirty="0">
                <a:solidFill>
                  <a:srgbClr val="FFFFFF"/>
                </a:solidFill>
              </a:rPr>
              <a:t>(x)</a:t>
            </a:r>
            <a:r>
              <a:rPr lang="en-CA" sz="2400" dirty="0">
                <a:solidFill>
                  <a:srgbClr val="FFFFFF"/>
                </a:solidFill>
              </a:rPr>
              <a:t>⊢</a:t>
            </a:r>
            <a:r>
              <a:rPr lang="it-IT" sz="2400" dirty="0">
                <a:solidFill>
                  <a:srgbClr val="FFFFFF"/>
                </a:solidFill>
              </a:rPr>
              <a:t>β(x)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c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annot be added for 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contrast, we allow a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u,x</a:t>
            </a:r>
            <a:r>
              <a:rPr lang="en-US" altLang="en-US" sz="2400" baseline="-250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(u)), </a:t>
            </a:r>
            <a:b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because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u,x</a:t>
            </a:r>
            <a:r>
              <a:rPr lang="en-US" altLang="en-US" sz="2400" baseline="-250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(u)) is “true”.</a:t>
            </a:r>
          </a:p>
          <a:p>
            <a:pPr marL="0" lvl="1" algn="l"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This does cause a problem, but we will change another rule to fix it.</a:t>
            </a:r>
          </a:p>
          <a:p>
            <a:pPr algn="l"/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81000" y="1600200"/>
            <a:ext cx="9592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by adding the assumption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to your axioms,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sz="2400" dirty="0"/>
              <a:t>       then </a:t>
            </a:r>
            <a:r>
              <a:rPr lang="en-CA" sz="2400" dirty="0"/>
              <a:t>you can </a:t>
            </a:r>
            <a:r>
              <a:rPr lang="it-IT" sz="2400" dirty="0"/>
              <a:t>prove α→β.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Cannot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to free variables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within the “block” of proof from </a:t>
            </a:r>
            <a:r>
              <a:rPr lang="it-IT" sz="2400" dirty="0"/>
              <a:t>α to β,</a:t>
            </a:r>
          </a:p>
          <a:p>
            <a:pPr algn="l">
              <a:defRPr/>
            </a:pPr>
            <a:r>
              <a:rPr lang="it-IT" altLang="en-US" sz="2400" dirty="0">
                <a:sym typeface="Symbol" panose="05050102010706020507" pitchFamily="18" charset="2"/>
              </a:rPr>
              <a:t>       b</a:t>
            </a:r>
            <a:r>
              <a:rPr lang="it-IT" sz="2400" dirty="0"/>
              <a:t>ecause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it-IT" sz="2400" dirty="0"/>
              <a:t>(Recall previous rule)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Can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to </a:t>
            </a:r>
            <a:r>
              <a:rPr lang="it-IT" sz="2400" dirty="0"/>
              <a:t>α→β and beyond </a:t>
            </a:r>
          </a:p>
          <a:p>
            <a:pPr algn="l">
              <a:defRPr/>
            </a:pPr>
            <a:r>
              <a:rPr lang="it-IT" sz="2400" dirty="0"/>
              <a:t>       because it is not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meta-proof must end here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9DC10-08E0-4F9B-BBAB-C6FB6FA2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1" y="914400"/>
            <a:ext cx="8030737" cy="5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46787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</a:t>
            </a:r>
            <a:r>
              <a:rPr lang="it-IT" sz="2400" dirty="0">
                <a:solidFill>
                  <a:schemeClr val="tx2"/>
                </a:solidFill>
              </a:rPr>
              <a:t>Deduction):  </a:t>
            </a:r>
            <a:r>
              <a:rPr lang="it-IT" sz="2400" dirty="0">
                <a:solidFill>
                  <a:srgbClr val="FFFFFF"/>
                </a:solidFill>
              </a:rPr>
              <a:t>Assume α(x'), prove β(x'), conclude α(x)→β(x)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We remember that by adding ' to all free variables x in 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In our conclution, α(x)→β(x), the variable x is free.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We allow the proof to continue.</a:t>
            </a:r>
          </a:p>
        </p:txBody>
      </p:sp>
    </p:spTree>
    <p:extLst>
      <p:ext uri="{BB962C8B-B14F-4D97-AF65-F5344CB8AC3E}">
        <p14:creationId xmlns:p14="http://schemas.microsoft.com/office/powerpoint/2010/main" val="5990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1" y="1981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8077260" y="2819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AutoShape 35">
            <a:extLst>
              <a:ext uri="{FF2B5EF4-FFF2-40B4-BE49-F238E27FC236}">
                <a16:creationId xmlns:a16="http://schemas.microsoft.com/office/drawing/2014/main" id="{345A6C82-77C9-447C-90BD-00FEC32D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4495799" cy="457200"/>
          </a:xfrm>
          <a:prstGeom prst="wedgeRoundRectCallout">
            <a:avLst>
              <a:gd name="adj1" fmla="val -58673"/>
              <a:gd name="adj2" fmla="val -39594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5" indent="0"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So complicated! Lets simplify it.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7D6CEE-E9A0-485C-A116-56DC2F33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68" y="3954524"/>
            <a:ext cx="8130528" cy="632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4A93A-8A88-49E3-9FD2-6231FCE0B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719177"/>
            <a:ext cx="8932514" cy="607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8A7280-081B-4A4C-8C78-AE19E9FE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79" y="5486400"/>
            <a:ext cx="86030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1" y="1981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8077260" y="2819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4C652-5FC6-4801-B8CE-C08CF74B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7905868" cy="32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1" y="1981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9601260" y="28194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8077260" y="2819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59278"/>
            <a:ext cx="4304071" cy="1991031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∀x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sz="2400" dirty="0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52400" y="5699614"/>
            <a:ext cx="4953000" cy="914400"/>
          </a:xfrm>
          <a:prstGeom prst="wedgeRectCallout">
            <a:avLst>
              <a:gd name="adj1" fmla="val -40655"/>
              <a:gd name="adj2" fmla="val -6075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What does the proof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mean?</a:t>
            </a:r>
            <a:b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How can it mean both </a:t>
            </a:r>
            <a:r>
              <a:rPr lang="en-US" sz="2400" dirty="0"/>
              <a:t>∀x and ∃x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59278"/>
            <a:ext cx="4267200" cy="1981200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∃y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∃y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endParaRPr lang="en-US" sz="2400" dirty="0"/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5410200" y="5775814"/>
            <a:ext cx="3505200" cy="853586"/>
          </a:xfrm>
          <a:prstGeom prst="wedgeRectCallout">
            <a:avLst>
              <a:gd name="adj1" fmla="val -27462"/>
              <a:gd name="adj2" fmla="val -599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5" indent="0"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Lets 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instead of z.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have an implied </a:t>
            </a:r>
            <a:r>
              <a:rPr lang="en-US" sz="2400" dirty="0"/>
              <a:t>∃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4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 animBg="1"/>
      <p:bldP spid="45" grpId="0" animBg="1"/>
      <p:bldP spid="46" grpId="0" uiExpand="1" build="allAtOnce" animBg="1"/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981200"/>
            <a:ext cx="9592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</a:p>
          <a:p>
            <a:pPr algn="l"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Cannot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z within the proof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to </a:t>
            </a:r>
            <a:r>
              <a:rPr lang="it-IT" sz="2400" dirty="0"/>
              <a:t>β,</a:t>
            </a:r>
            <a:r>
              <a:rPr lang="it-IT" altLang="en-US" sz="2400" dirty="0">
                <a:sym typeface="Symbol" panose="05050102010706020507" pitchFamily="18" charset="2"/>
              </a:rPr>
              <a:t> b</a:t>
            </a:r>
            <a:r>
              <a:rPr lang="it-IT" sz="2400" dirty="0"/>
              <a:t>ecause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is 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l"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it-IT" sz="2400" dirty="0"/>
          </a:p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>
                <a:latin typeface="Symbol" pitchFamily="18" charset="2"/>
              </a:rPr>
              <a:t>  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 is a line of your proof,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then you can add the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later want to prove </a:t>
            </a:r>
            <a:r>
              <a:rPr lang="it-IT" sz="2400" dirty="0"/>
              <a:t>β, that is up to you.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Our (Adding </a:t>
            </a:r>
            <a:r>
              <a:rPr lang="en-US" altLang="en-US" sz="2400" dirty="0">
                <a:latin typeface="Symbol" pitchFamily="18" charset="2"/>
              </a:rPr>
              <a:t>")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For sure the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can’t appear somewhere else.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9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981200"/>
            <a:ext cx="95922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Must remove the z before ending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because z not being allowing to appear in B.</a:t>
            </a:r>
          </a:p>
          <a:p>
            <a:pPr algn="l">
              <a:defRPr/>
            </a:pPr>
            <a:endParaRPr lang="it-IT" sz="2400" dirty="0"/>
          </a:p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>
                <a:latin typeface="Symbol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We used the notation 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when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has free variables x.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We don’t care if it is removed,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because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u,x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(u)) is true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when 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interpreded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to have an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latin typeface="Symbol" pitchFamily="18" charset="2"/>
              </a:rPr>
              <a:t>$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front.</a:t>
            </a:r>
            <a:r>
              <a:rPr lang="en-US" altLang="en-US" sz="2400" dirty="0">
                <a:latin typeface="Symbol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2702" y="4147565"/>
            <a:ext cx="316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29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81001" y="1488292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(t) is true for some term t,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then there exists an x for which it is true.</a:t>
            </a:r>
          </a:p>
          <a:p>
            <a:pPr algn="l">
              <a:defRPr/>
            </a:pPr>
            <a:endParaRPr lang="en-CA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(term)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term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if x is quantified with in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18962-7071-4C8A-B54D-A04F32EA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923925"/>
            <a:ext cx="6724651" cy="5468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038600" y="381000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(Adding </a:t>
            </a:r>
            <a:r>
              <a:rPr lang="en-US" altLang="en-US" sz="2400" dirty="0">
                <a:latin typeface="Symbol" pitchFamily="18" charset="2"/>
              </a:rPr>
              <a:t>"):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Forefathers: </a:t>
            </a:r>
            <a:b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CA" sz="2400" dirty="0">
                <a:cs typeface="Times New Roman" panose="02020603050405020304" pitchFamily="18" charset="0"/>
              </a:rPr>
              <a:t>Can’t </a:t>
            </a:r>
            <a:r>
              <a:rPr lang="en-US" altLang="en-US" sz="2400" dirty="0">
                <a:latin typeface="+mj-lt"/>
              </a:rPr>
              <a:t>because x is in the hypothesis.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Ours: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Can!</a:t>
            </a:r>
            <a:r>
              <a:rPr lang="en-CA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(Adding </a:t>
            </a:r>
            <a:r>
              <a:rPr lang="en-US" altLang="en-US" sz="2400" dirty="0">
                <a:latin typeface="Symbol" pitchFamily="18" charset="2"/>
              </a:rPr>
              <a:t>$):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Forefathers: </a:t>
            </a:r>
            <a:r>
              <a:rPr lang="en-CA" sz="2400" dirty="0">
                <a:cs typeface="Times New Roman" panose="02020603050405020304" pitchFamily="18" charset="0"/>
              </a:rPr>
              <a:t>Could!</a:t>
            </a:r>
            <a:endParaRPr lang="en-US" altLang="en-US" sz="24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Ours: </a:t>
            </a:r>
            <a:r>
              <a:rPr lang="en-US" sz="2400" dirty="0">
                <a:cs typeface="Times New Roman" panose="02020603050405020304" pitchFamily="18" charset="0"/>
              </a:rPr>
              <a:t>Can</a:t>
            </a:r>
            <a:r>
              <a:rPr lang="en-CA" sz="2400" dirty="0">
                <a:cs typeface="Times New Roman" panose="02020603050405020304" pitchFamily="18" charset="0"/>
              </a:rPr>
              <a:t>’t because </a:t>
            </a:r>
            <a:br>
              <a:rPr lang="en-CA" sz="2400" dirty="0">
                <a:cs typeface="Times New Roman" panose="02020603050405020304" pitchFamily="18" charset="0"/>
              </a:rPr>
            </a:br>
            <a:r>
              <a:rPr lang="en-CA" sz="2400" dirty="0">
                <a:cs typeface="Times New Roman" panose="02020603050405020304" pitchFamily="18" charset="0"/>
              </a:rPr>
              <a:t>   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is quantified with in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514600" cy="2453388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/>
              <a:t>α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 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/>
              <a:t>α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endParaRPr lang="en-US" altLang="en-US" sz="24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/>
              <a:t>α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   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124200" y="4419600"/>
            <a:ext cx="1257301" cy="685800"/>
          </a:xfrm>
          <a:prstGeom prst="straightConnector1">
            <a:avLst/>
          </a:prstGeom>
          <a:noFill/>
          <a:ln w="666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0" idx="1"/>
          </p:cNvCxnSpPr>
          <p:nvPr/>
        </p:nvCxnSpPr>
        <p:spPr bwMode="auto">
          <a:xfrm flipV="1">
            <a:off x="3124200" y="5518160"/>
            <a:ext cx="914400" cy="44440"/>
          </a:xfrm>
          <a:prstGeom prst="straightConnector1">
            <a:avLst/>
          </a:prstGeom>
          <a:noFill/>
          <a:ln w="666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AutoShape 35">
            <a:extLst>
              <a:ext uri="{FF2B5EF4-FFF2-40B4-BE49-F238E27FC236}">
                <a16:creationId xmlns:a16="http://schemas.microsoft.com/office/drawing/2014/main" id="{345A6C82-77C9-447C-90BD-00FEC32D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0"/>
            <a:ext cx="2057400" cy="457200"/>
          </a:xfrm>
          <a:prstGeom prst="wedgeRoundRectCallout">
            <a:avLst>
              <a:gd name="adj1" fmla="val -58462"/>
              <a:gd name="adj2" fmla="val -19186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5" indent="0"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Oops. Wrong!</a:t>
            </a:r>
          </a:p>
        </p:txBody>
      </p:sp>
    </p:spTree>
    <p:extLst>
      <p:ext uri="{BB962C8B-B14F-4D97-AF65-F5344CB8AC3E}">
        <p14:creationId xmlns:p14="http://schemas.microsoft.com/office/powerpoint/2010/main" val="3802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536086" y="691055"/>
            <a:ext cx="6922114" cy="1899745"/>
          </a:xfrm>
          <a:prstGeom prst="wedgeRectCallout">
            <a:avLst>
              <a:gd name="adj1" fmla="val -56353"/>
              <a:gd name="adj2" fmla="val -3104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Question 1: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Assume that all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US" altLang="en-US" sz="2400" dirty="0"/>
              <a:t> a</a:t>
            </a:r>
            <a:r>
              <a:rPr lang="en-US" sz="2400" dirty="0"/>
              <a:t>nd x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/>
              <a:t> notation has been removed.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Hence, truth of the last line is our forefather’s.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sz="2400" dirty="0"/>
              <a:t>Is our proof system sound and complete?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altLang="en-US" sz="2400" dirty="0"/>
              <a:t>(and is it a symbolic proof?)</a:t>
            </a:r>
            <a:endParaRPr lang="en-CA" altLang="en-US" sz="2400" dirty="0"/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33868" y="5219699"/>
            <a:ext cx="4897160" cy="495301"/>
          </a:xfrm>
          <a:prstGeom prst="wedgeRectCallout">
            <a:avLst>
              <a:gd name="adj1" fmla="val -54009"/>
              <a:gd name="adj2" fmla="val -3873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Question 3: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CA" altLang="en-US" sz="2400" dirty="0"/>
              <a:t>Is it easer to understand?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523999" y="2743200"/>
            <a:ext cx="7010401" cy="2362200"/>
          </a:xfrm>
          <a:prstGeom prst="wedgeRectCallout">
            <a:avLst>
              <a:gd name="adj1" fmla="val -54931"/>
              <a:gd name="adj2" fmla="val -319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Question 2:</a:t>
            </a:r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Include the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US" altLang="en-US" sz="2400" dirty="0"/>
              <a:t> a</a:t>
            </a:r>
            <a:r>
              <a:rPr lang="en-US" sz="2400" dirty="0"/>
              <a:t>nd x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/>
              <a:t> notation and its assumed meaning.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sz="2400" dirty="0"/>
              <a:t>Is it still sound and complete?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altLang="en-US" sz="2400" dirty="0"/>
              <a:t>Is it now a Hilbert Proof?</a:t>
            </a:r>
            <a:br>
              <a:rPr lang="en-US" altLang="en-US" sz="2400" dirty="0"/>
            </a:br>
            <a:r>
              <a:rPr lang="en-US" altLang="en-US" sz="2400" dirty="0" err="1"/>
              <a:t>ie</a:t>
            </a:r>
            <a:r>
              <a:rPr lang="en-US" altLang="en-US" sz="2400" dirty="0"/>
              <a:t> each line in the proof follows from previous lines.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altLang="en-US" sz="2400" dirty="0"/>
              <a:t>Are these now equivalent: α⊢β,  α⇒β, and  α→β 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endParaRPr lang="en-US" sz="2400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562600" y="6286499"/>
            <a:ext cx="3352800" cy="463405"/>
          </a:xfrm>
          <a:prstGeom prst="wedgeRectCallout">
            <a:avLst>
              <a:gd name="adj1" fmla="val -54009"/>
              <a:gd name="adj2" fmla="val -3873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/>
              <a:t>Thanks for humoring me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11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3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3A41FAB7-AA40-4929-A76D-9C5C22F2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2" y="479327"/>
            <a:ext cx="9183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n-ea"/>
                <a:cs typeface="+mn-cs"/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 </a:t>
            </a:r>
            <a:r>
              <a:rPr lang="el-GR" altLang="en-US" sz="2800" dirty="0">
                <a:solidFill>
                  <a:srgbClr val="FF00FF"/>
                </a:solidFill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)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 </a:t>
            </a:r>
            <a:r>
              <a:rPr lang="el-GR" altLang="en-US" sz="2800" dirty="0">
                <a:solidFill>
                  <a:srgbClr val="FF00FF"/>
                </a:solidFill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)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36036"/>
            <a:ext cx="7543800" cy="3688364"/>
          </a:xfrm>
          <a:prstGeom prst="wedgeRectCallout">
            <a:avLst>
              <a:gd name="adj1" fmla="val -56858"/>
              <a:gd name="adj2" fmla="val 2605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D3F9DC-AA4F-44F9-B6CF-ABEFD5921CE9}"/>
              </a:ext>
            </a:extLst>
          </p:cNvPr>
          <p:cNvSpPr/>
          <p:nvPr/>
        </p:nvSpPr>
        <p:spPr>
          <a:xfrm>
            <a:off x="6544982" y="1513249"/>
            <a:ext cx="229421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800" dirty="0"/>
              <a:t>Assume for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endParaRPr lang="en-US" altLang="en-US" sz="2800" dirty="0"/>
          </a:p>
          <a:p>
            <a:pPr algn="l"/>
            <a:r>
              <a:rPr lang="en-US" sz="2800" dirty="0"/>
              <a:t>Remove </a:t>
            </a:r>
            <a:r>
              <a:rPr lang="en-US" altLang="en-US" sz="2800" dirty="0">
                <a:latin typeface="Symbol" pitchFamily="18" charset="2"/>
              </a:rPr>
              <a:t>$</a:t>
            </a:r>
          </a:p>
          <a:p>
            <a:pPr algn="l"/>
            <a:r>
              <a:rPr lang="en-US" sz="2800" dirty="0"/>
              <a:t>Remove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Remove</a:t>
            </a:r>
            <a:r>
              <a:rPr lang="en-US" altLang="en-US" sz="2800" dirty="0">
                <a:latin typeface="Symbol" pitchFamily="18" charset="2"/>
              </a:rPr>
              <a:t> $</a:t>
            </a:r>
          </a:p>
          <a:p>
            <a:pPr algn="l"/>
            <a:r>
              <a:rPr lang="en-US" sz="2800" dirty="0"/>
              <a:t>Remove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Adding</a:t>
            </a:r>
            <a:r>
              <a:rPr lang="en-US" altLang="en-US" sz="2800" dirty="0">
                <a:latin typeface="Symbol" pitchFamily="18" charset="2"/>
              </a:rPr>
              <a:t> $</a:t>
            </a:r>
          </a:p>
          <a:p>
            <a:pPr algn="l"/>
            <a:r>
              <a:rPr lang="en-US" altLang="en-US" sz="2800" dirty="0"/>
              <a:t>Adding</a:t>
            </a:r>
            <a:r>
              <a:rPr lang="en-US" altLang="en-US" sz="2800" dirty="0">
                <a:latin typeface="Symbol" pitchFamily="18" charset="2"/>
              </a:rPr>
              <a:t> "</a:t>
            </a:r>
            <a:r>
              <a:rPr lang="en-US" sz="2800" dirty="0"/>
              <a:t> </a:t>
            </a:r>
          </a:p>
        </p:txBody>
      </p:sp>
      <p:pic>
        <p:nvPicPr>
          <p:cNvPr id="7" name="Picture 5" descr="j0116172">
            <a:extLst>
              <a:ext uri="{FF2B5EF4-FFF2-40B4-BE49-F238E27FC236}">
                <a16:creationId xmlns:a16="http://schemas.microsoft.com/office/drawing/2014/main" id="{04A86366-71F3-4405-AD02-260D9A5C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7" y="3733800"/>
            <a:ext cx="1103012" cy="150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>
            <a:extLst>
              <a:ext uri="{FF2B5EF4-FFF2-40B4-BE49-F238E27FC236}">
                <a16:creationId xmlns:a16="http://schemas.microsoft.com/office/drawing/2014/main" id="{8F9F2FF9-D519-4645-AFE3-F484CB2AE6A4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5450601"/>
            <a:ext cx="1223454" cy="1239990"/>
            <a:chOff x="2065" y="1551"/>
            <a:chExt cx="1628" cy="1988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1FFB9020-DC93-4FBD-8DAB-392B6132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3B4F68C8-50C0-4E17-BE91-98FD44BA6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1745FEE5-6B10-4BE2-B07E-1DD74D95D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1F62270D-C82A-4534-95BC-48312E258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A550BB34-5BA0-4DC1-8AE7-0732530B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CBE558BE-2047-4C3E-BAFB-3DB5167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E6352465-2B8F-4F73-9437-957EA7F1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A446F9C0-A4F1-4583-A951-9ED14A370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D12941E0-27E6-48C5-BF58-8D524D68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9FB4E287-0CCD-4B35-BECC-E60719F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494DF814-B132-44B0-9718-877BBE7A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CB7EB264-F5C4-4119-80D2-D1745BCC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C76D7021-BC2C-465D-AE6B-DCF426AF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998CB92A-9228-490C-9C6A-CBDA92A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133C553-A63F-485A-A6D8-27602308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16B67F6E-47A8-4DB2-B58B-D2FF0B46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ADAAEADC-695E-4678-B4CD-3AC9DCB84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35">
            <a:extLst>
              <a:ext uri="{FF2B5EF4-FFF2-40B4-BE49-F238E27FC236}">
                <a16:creationId xmlns:a16="http://schemas.microsoft.com/office/drawing/2014/main" id="{55B18422-37E7-40DC-8DE8-FA0A0594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07" y="4813300"/>
            <a:ext cx="4310693" cy="1005947"/>
          </a:xfrm>
          <a:prstGeom prst="wedgeRoundRectCallout">
            <a:avLst>
              <a:gd name="adj1" fmla="val -54973"/>
              <a:gd name="adj2" fmla="val 31606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0" dirty="0"/>
              <a:t>This is ok because there does exists these y.</a:t>
            </a:r>
          </a:p>
        </p:txBody>
      </p:sp>
      <p:sp>
        <p:nvSpPr>
          <p:cNvPr id="29" name="AutoShape 35">
            <a:extLst>
              <a:ext uri="{FF2B5EF4-FFF2-40B4-BE49-F238E27FC236}">
                <a16:creationId xmlns:a16="http://schemas.microsoft.com/office/drawing/2014/main" id="{00623165-B2AE-431D-9F12-47FC14C29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07" y="5859948"/>
            <a:ext cx="1948493" cy="518725"/>
          </a:xfrm>
          <a:prstGeom prst="wedgeRoundRectCallout">
            <a:avLst>
              <a:gd name="adj1" fmla="val -54973"/>
              <a:gd name="adj2" fmla="val 31606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0" dirty="0"/>
              <a:t>Excellent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1089A1E-11E3-486D-B540-E694DA249290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2984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8" grpId="0" animBg="1"/>
      <p:bldP spid="29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295400" y="1592263"/>
            <a:ext cx="3276600" cy="541337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Let’s be fair to George.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85740" y="3374571"/>
            <a:ext cx="2590860" cy="914400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are changing</a:t>
            </a:r>
            <a:br>
              <a:rPr lang="en-CA" altLang="en-US" sz="2400" dirty="0"/>
            </a:br>
            <a:r>
              <a:rPr lang="en-CA" altLang="en-US" sz="2400" dirty="0"/>
              <a:t>the  proof system!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800540" y="3352800"/>
            <a:ext cx="2971860" cy="914400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are changing</a:t>
            </a:r>
            <a:br>
              <a:rPr lang="en-CA" altLang="en-US" sz="2400" dirty="0"/>
            </a:br>
            <a:r>
              <a:rPr lang="en-CA" altLang="en-US" sz="2400" dirty="0"/>
              <a:t>the definition of truth.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1295400" cy="597932"/>
          </a:xfrm>
          <a:prstGeom prst="wedgeRoundRectCallout">
            <a:avLst>
              <a:gd name="adj1" fmla="val 27386"/>
              <a:gd name="adj2" fmla="val -6435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Sacred!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279" y="3530025"/>
            <a:ext cx="5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rgbClr val="FF00FF"/>
                </a:solidFill>
              </a:rPr>
              <a:t>&amp;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7200" y="4445185"/>
            <a:ext cx="8534400" cy="2336616"/>
          </a:xfrm>
          <a:prstGeom prst="wedgeRectCallout">
            <a:avLst>
              <a:gd name="adj1" fmla="val -52911"/>
              <a:gd name="adj2" fmla="val -4417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But the new “truth” is only associated with new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notation: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US" altLang="en-US" sz="2400" dirty="0"/>
              <a:t> a</a:t>
            </a:r>
            <a:r>
              <a:rPr lang="en-US" sz="2400" dirty="0"/>
              <a:t>nd x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So if the proof ends with this</a:t>
            </a:r>
            <a:r>
              <a:rPr lang="en-US" sz="2400" dirty="0"/>
              <a:t> notation removed,</a:t>
            </a:r>
            <a:br>
              <a:rPr lang="en-US" sz="2400" dirty="0"/>
            </a:br>
            <a:r>
              <a:rPr lang="en-US" sz="2400" dirty="0"/>
              <a:t>  then the forefather’s definition of truth reapplies.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Hence, we can ask 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sz="2400" dirty="0"/>
              <a:t>Is our proof system sound and complete?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altLang="en-US" sz="2400" dirty="0"/>
              <a:t>(and is it a symbolic proof?)</a:t>
            </a:r>
            <a:endParaRPr lang="en-CA" alt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D63DF-9885-4A58-B161-36C218F8DD66}"/>
              </a:ext>
            </a:extLst>
          </p:cNvPr>
          <p:cNvSpPr/>
          <p:nvPr/>
        </p:nvSpPr>
        <p:spPr>
          <a:xfrm>
            <a:off x="1219200" y="2433935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Def</a:t>
            </a:r>
            <a:r>
              <a:rPr lang="en-US" sz="2400" baseline="30000" dirty="0" err="1"/>
              <a:t>n</a:t>
            </a:r>
            <a:r>
              <a:rPr lang="en-US" sz="2400" dirty="0"/>
              <a:t> of proof system being sound and complete:</a:t>
            </a:r>
          </a:p>
          <a:p>
            <a:pPr algn="ctr"/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has a proof     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 valid/tautology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E5E8746-9625-4923-BEB7-9C95DB232B97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4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DD4F2A-2591-4D67-8AA6-E9423661D9FC}"/>
              </a:ext>
            </a:extLst>
          </p:cNvPr>
          <p:cNvGrpSpPr/>
          <p:nvPr/>
        </p:nvGrpSpPr>
        <p:grpSpPr>
          <a:xfrm>
            <a:off x="677697" y="1143000"/>
            <a:ext cx="7856703" cy="4775200"/>
            <a:chOff x="372897" y="762000"/>
            <a:chExt cx="8588270" cy="5334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5CC96C-F164-41CF-A195-19EB61A5915E}"/>
                </a:ext>
              </a:extLst>
            </p:cNvPr>
            <p:cNvGrpSpPr/>
            <p:nvPr/>
          </p:nvGrpSpPr>
          <p:grpSpPr>
            <a:xfrm>
              <a:off x="372897" y="762000"/>
              <a:ext cx="8588270" cy="5334000"/>
              <a:chOff x="372897" y="1158817"/>
              <a:chExt cx="8588270" cy="5334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B668DA3-7FEF-4275-9D08-FBE488548622}"/>
                  </a:ext>
                </a:extLst>
              </p:cNvPr>
              <p:cNvGrpSpPr/>
              <p:nvPr/>
            </p:nvGrpSpPr>
            <p:grpSpPr>
              <a:xfrm>
                <a:off x="372897" y="1158817"/>
                <a:ext cx="8588270" cy="5334000"/>
                <a:chOff x="365230" y="1179927"/>
                <a:chExt cx="8588270" cy="533400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E9320D97-335E-4E4D-AAF5-EDB65E539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46681" y="1179927"/>
                  <a:ext cx="5406819" cy="53340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FC5A124-A4C4-4E71-AABF-BC77A5EDE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230" y="2224909"/>
                  <a:ext cx="2876550" cy="1857375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2" descr="Image result for George Tourlakis &lt;gt@cse.yorku.ca&gt;">
                <a:extLst>
                  <a:ext uri="{FF2B5EF4-FFF2-40B4-BE49-F238E27FC236}">
                    <a16:creationId xmlns:a16="http://schemas.microsoft.com/office/drawing/2014/main" id="{76DA9856-C825-4A3F-8F83-A166DC167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61" t="5382" r="35645" b="37154"/>
              <a:stretch/>
            </p:blipFill>
            <p:spPr bwMode="auto">
              <a:xfrm>
                <a:off x="1870180" y="2888161"/>
                <a:ext cx="568220" cy="800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CAAC71-E085-416C-B82F-EE37BD67232E}"/>
                </a:ext>
              </a:extLst>
            </p:cNvPr>
            <p:cNvSpPr/>
            <p:nvPr/>
          </p:nvSpPr>
          <p:spPr>
            <a:xfrm>
              <a:off x="3630548" y="3576935"/>
              <a:ext cx="5208652" cy="46166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US" sz="2800" dirty="0"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F39E89C-E284-4615-9A92-B96BBA1F0BC7}"/>
              </a:ext>
            </a:extLst>
          </p:cNvPr>
          <p:cNvSpPr/>
          <p:nvPr/>
        </p:nvSpPr>
        <p:spPr>
          <a:xfrm>
            <a:off x="1600200" y="609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(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 (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endParaRPr lang="en-US" sz="2400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6D20A67-E6C7-4DCB-8893-D9A1E7C710F1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9017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7" y="28241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99" y="1493237"/>
            <a:ext cx="7329479" cy="4319755"/>
          </a:xfrm>
          <a:prstGeom prst="wedgeRectCallout">
            <a:avLst>
              <a:gd name="adj1" fmla="val -54753"/>
              <a:gd name="adj2" fmla="val -425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Goal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(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2400" dirty="0">
                <a:sym typeface="Symbol" panose="05050102010706020507" pitchFamily="18" charset="2"/>
              </a:rPr>
              <a:t>  (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endParaRPr lang="en-US" altLang="en-US" sz="2400" dirty="0">
              <a:latin typeface="+mj-lt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"</a:t>
            </a:r>
            <a:r>
              <a:rPr lang="en-US" altLang="en-US" sz="2400" dirty="0"/>
              <a:t>x (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Goal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    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ym typeface="Symbol" panose="05050102010706020507" pitchFamily="18" charset="2"/>
              </a:rPr>
              <a:t>        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/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latin typeface="Symbol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Symbol" pitchFamily="18" charset="2"/>
              </a:rPr>
              <a:t>"</a:t>
            </a:r>
            <a:r>
              <a:rPr lang="en-US" altLang="en-US" sz="1800" dirty="0"/>
              <a:t>x (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1800" dirty="0"/>
              <a:t>(x)</a:t>
            </a:r>
            <a:r>
              <a:rPr lang="en-US" altLang="en-US" sz="1800" dirty="0">
                <a:sym typeface="Symbol" panose="05050102010706020507" pitchFamily="18" charset="2"/>
              </a:rPr>
              <a:t>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1800" dirty="0">
                <a:sym typeface="Symbol" panose="05050102010706020507" pitchFamily="18" charset="2"/>
              </a:rPr>
              <a:t>  (</a:t>
            </a:r>
            <a:r>
              <a:rPr lang="en-US" altLang="en-US" sz="1800" dirty="0">
                <a:latin typeface="Symbol" pitchFamily="18" charset="2"/>
              </a:rPr>
              <a:t>"</a:t>
            </a:r>
            <a:r>
              <a:rPr lang="en-US" altLang="en-US" sz="1800" dirty="0"/>
              <a:t>x 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1800" dirty="0"/>
              <a:t>(x) </a:t>
            </a:r>
            <a:r>
              <a:rPr lang="en-US" altLang="en-US" sz="1800" dirty="0">
                <a:sym typeface="Symbol" panose="05050102010706020507" pitchFamily="18" charset="2"/>
              </a:rPr>
              <a:t> </a:t>
            </a:r>
            <a:r>
              <a:rPr lang="en-US" altLang="en-US" sz="1800" dirty="0">
                <a:latin typeface="Symbol" pitchFamily="18" charset="2"/>
              </a:rPr>
              <a:t>"</a:t>
            </a:r>
            <a:r>
              <a:rPr lang="en-US" altLang="en-US" sz="1800" dirty="0"/>
              <a:t>x 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D3F9DC-AA4F-44F9-B6CF-ABEFD5921CE9}"/>
              </a:ext>
            </a:extLst>
          </p:cNvPr>
          <p:cNvSpPr/>
          <p:nvPr/>
        </p:nvSpPr>
        <p:spPr>
          <a:xfrm>
            <a:off x="6566050" y="2238157"/>
            <a:ext cx="257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Assume for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</a:p>
          <a:p>
            <a:pPr algn="l"/>
            <a:r>
              <a:rPr lang="en-US" sz="2400" dirty="0"/>
              <a:t>Remove </a:t>
            </a:r>
            <a:r>
              <a:rPr lang="en-US" altLang="en-US" sz="2400" dirty="0">
                <a:latin typeface="Symbol" pitchFamily="18" charset="2"/>
              </a:rPr>
              <a:t>"</a:t>
            </a:r>
            <a:endParaRPr lang="en-US" altLang="en-US" sz="2400" dirty="0"/>
          </a:p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Assume for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Remove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3&amp;6 </a:t>
            </a:r>
            <a:r>
              <a:rPr lang="en-CA" sz="2400" dirty="0"/>
              <a:t>modus ponens</a:t>
            </a:r>
            <a:endParaRPr lang="en-US" sz="2400" dirty="0"/>
          </a:p>
          <a:p>
            <a:pPr algn="l"/>
            <a:r>
              <a:rPr lang="en-US" altLang="en-US" sz="2400" dirty="0"/>
              <a:t>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Conclude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</a:p>
          <a:p>
            <a:pPr algn="l"/>
            <a:r>
              <a:rPr lang="en-US" sz="2400" dirty="0"/>
              <a:t>Conclude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endParaRPr lang="en-US" sz="2400" dirty="0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6BC88E26-AF8E-4509-AF4D-6D339FDBF340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5450601"/>
            <a:ext cx="1223454" cy="1239990"/>
            <a:chOff x="2065" y="1551"/>
            <a:chExt cx="1628" cy="1988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DA2077D5-FCCA-46CC-A792-BD5C920A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8F1080B4-DF98-4445-B117-E617AB46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C45B8660-3CF6-415C-8FEB-7E3C09F7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0DC8F02D-659F-4D4E-845B-29144636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3553C782-7C8F-4998-A88F-3DE3AAB5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0891F93A-84F1-46E5-9B17-CAECFECE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5CC0B0C4-CC12-4E37-B30B-0DED79A9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0A7D2834-9E98-4660-860F-A16D1388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0199460B-B457-4479-9F2B-A1BCFCE9B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C769F3B5-C501-44EB-A868-0EF8FCC79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62C072E0-581B-4870-8493-1EB9CA16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67A6AA05-FF03-4B78-8722-9E80D514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3C6FF9E9-EC55-4C3F-B2F4-D4BE19192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188B0784-FEFC-4C76-99B5-5C9911AA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3FFFF2AD-8130-4AE2-B3C7-CB977C4B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A5C8BE2B-567C-47B8-A6C5-3CBF0BD6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8751ED6-11B3-4B08-99C9-033C774B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35">
            <a:extLst>
              <a:ext uri="{FF2B5EF4-FFF2-40B4-BE49-F238E27FC236}">
                <a16:creationId xmlns:a16="http://schemas.microsoft.com/office/drawing/2014/main" id="{C93456C0-F4FD-4114-A236-8844296F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304" y="6108339"/>
            <a:ext cx="7690896" cy="597261"/>
          </a:xfrm>
          <a:prstGeom prst="wedgeRoundRectCallout">
            <a:avLst>
              <a:gd name="adj1" fmla="val -48368"/>
              <a:gd name="adj2" fmla="val -7896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0" dirty="0"/>
              <a:t>Does not need x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i="0" dirty="0"/>
              <a:t> because not x free in assumption.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39E89C-E284-4615-9A92-B96BBA1F0BC7}"/>
              </a:ext>
            </a:extLst>
          </p:cNvPr>
          <p:cNvSpPr/>
          <p:nvPr/>
        </p:nvSpPr>
        <p:spPr>
          <a:xfrm>
            <a:off x="1600200" y="609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(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 (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endParaRPr lang="en-US" sz="2400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66EF690-AEBD-40C1-B371-26BF8B193B3A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3608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73232" y="914400"/>
            <a:ext cx="81215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Lemma </a:t>
            </a:r>
            <a:r>
              <a:rPr lang="el-GR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8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, prove </a:t>
            </a:r>
            <a:r>
              <a:rPr lang="en-US" altLang="en-US" sz="28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β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2800" dirty="0">
              <a:solidFill>
                <a:srgbClr val="FF00FF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cs typeface="Times New Roman" panose="02020603050405020304" pitchFamily="18" charset="0"/>
              </a:rPr>
              <a:t>α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                        Assume proved already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cs typeface="Times New Roman" panose="02020603050405020304" pitchFamily="18" charset="0"/>
              </a:rPr>
              <a:t>α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cs typeface="Times New Roman" panose="02020603050405020304" pitchFamily="18" charset="0"/>
              </a:rPr>
              <a:t>(α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β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                 </a:t>
            </a:r>
            <a:r>
              <a:rPr lang="en-US" altLang="en-US" sz="2800" dirty="0">
                <a:cs typeface="Times New Roman" panose="02020603050405020304" pitchFamily="18" charset="0"/>
              </a:rPr>
              <a:t>A tautology (check truth tables)</a:t>
            </a:r>
            <a:endParaRPr lang="en-US" altLang="en-US" sz="2800" baseline="-25000" dirty="0"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cs typeface="Times New Roman" panose="02020603050405020304" pitchFamily="18" charset="0"/>
              </a:rPr>
              <a:t>α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β 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</a:t>
            </a:r>
            <a:r>
              <a:rPr lang="en-CA" sz="2800" dirty="0"/>
              <a:t>Modus ponens using 1&amp;2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16730"/>
            <a:ext cx="8121582" cy="2002670"/>
          </a:xfrm>
          <a:prstGeom prst="wedgeRectCallout">
            <a:avLst>
              <a:gd name="adj1" fmla="val -37271"/>
              <a:gd name="adj2" fmla="val 6727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5562600" cy="1507159"/>
          </a:xfrm>
          <a:prstGeom prst="wedgeRoundRectCallout">
            <a:avLst>
              <a:gd name="adj1" fmla="val -54415"/>
              <a:gd name="adj2" fmla="val -20870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800" dirty="0"/>
              <a:t>Now that we have proved this once,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800" dirty="0"/>
              <a:t>we skip theses steps </a:t>
            </a:r>
            <a:br>
              <a:rPr lang="en-CA" altLang="en-US" sz="2800" dirty="0"/>
            </a:br>
            <a:r>
              <a:rPr lang="en-CA" altLang="en-US" sz="2800" dirty="0"/>
              <a:t>and refer to this as a lemma.</a:t>
            </a:r>
            <a:endParaRPr lang="en-US" altLang="en-US" sz="2800" dirty="0"/>
          </a:p>
        </p:txBody>
      </p:sp>
      <p:pic>
        <p:nvPicPr>
          <p:cNvPr id="36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127" y="54102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B5C9CEA-A1B9-474D-9F18-82D8E4B39DF5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9595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28600" y="797937"/>
            <a:ext cx="4953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Lemma (proof by cases):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(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(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[(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(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(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16730"/>
            <a:ext cx="8915400" cy="3607032"/>
          </a:xfrm>
          <a:prstGeom prst="wedgeRectCallout">
            <a:avLst>
              <a:gd name="adj1" fmla="val -38659"/>
              <a:gd name="adj2" fmla="val 5876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pic>
        <p:nvPicPr>
          <p:cNvPr id="35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127" y="54102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417000" y="1234443"/>
            <a:ext cx="4727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Prove some how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Prove some how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Prove some how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By  lemma from 1,2&amp;3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A tautology (check truth tables)</a:t>
            </a:r>
            <a:endParaRPr lang="en-US" altLang="en-US" sz="2800" baseline="-25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sym typeface="Symbol" panose="05050102010706020507" pitchFamily="18" charset="2"/>
              </a:rPr>
              <a:t>M</a:t>
            </a:r>
            <a:r>
              <a:rPr lang="en-CA" sz="2800" dirty="0"/>
              <a:t>odus ponens using 4&amp;5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2473" y="821485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8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, prove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sz="2800" dirty="0"/>
          </a:p>
        </p:txBody>
      </p:sp>
      <p:sp>
        <p:nvSpPr>
          <p:cNvPr id="2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5562600" cy="1507159"/>
          </a:xfrm>
          <a:prstGeom prst="wedgeRoundRectCallout">
            <a:avLst>
              <a:gd name="adj1" fmla="val -54415"/>
              <a:gd name="adj2" fmla="val -20870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800" dirty="0"/>
              <a:t>Now that we have proved this once,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800" dirty="0"/>
              <a:t>we skip theses steps </a:t>
            </a:r>
            <a:br>
              <a:rPr lang="en-CA" altLang="en-US" sz="2800" dirty="0"/>
            </a:br>
            <a:r>
              <a:rPr lang="en-CA" altLang="en-US" sz="2800" dirty="0"/>
              <a:t>and refer to this as a lemma.</a:t>
            </a:r>
            <a:endParaRPr lang="en-US" altLang="en-US" sz="2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09A8A9B-295C-4205-AA57-7AB00B6B1D03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158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2949217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641822" y="1928214"/>
            <a:ext cx="5245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Lemma (proof by cases):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α´β´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prove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23" y="1947007"/>
            <a:ext cx="5825778" cy="911618"/>
          </a:xfrm>
          <a:prstGeom prst="wedgeRectCallout">
            <a:avLst>
              <a:gd name="adj1" fmla="val -54631"/>
              <a:gd name="adj2" fmla="val 4920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53" y="2971800"/>
            <a:ext cx="6620947" cy="2684145"/>
          </a:xfrm>
          <a:prstGeom prst="wedgeRectCallout">
            <a:avLst>
              <a:gd name="adj1" fmla="val -53976"/>
              <a:gd name="adj2" fmla="val -3077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Proof: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α´β´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Goal </a:t>
            </a:r>
            <a:r>
              <a:rPr lang="en-US" altLang="en-US" sz="2400" dirty="0"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US" altLang="en-US" sz="2400" dirty="0">
              <a:latin typeface="+mj-lt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 $</a:t>
            </a:r>
            <a:r>
              <a:rPr lang="en-US" altLang="en-US" sz="2400" dirty="0"/>
              <a:t>x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US" altLang="en-US" sz="2400" dirty="0"/>
              <a:t>)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US" altLang="en-US" sz="2400" dirty="0"/>
              <a:t>)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x 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D3F9DC-AA4F-44F9-B6CF-ABEFD5921CE9}"/>
              </a:ext>
            </a:extLst>
          </p:cNvPr>
          <p:cNvSpPr/>
          <p:nvPr/>
        </p:nvSpPr>
        <p:spPr>
          <a:xfrm>
            <a:off x="5029200" y="3716953"/>
            <a:ext cx="288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Assume for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</a:p>
          <a:p>
            <a:pPr algn="l"/>
            <a:r>
              <a:rPr lang="en-US" sz="2400" dirty="0"/>
              <a:t>Remove </a:t>
            </a:r>
            <a:r>
              <a:rPr lang="en-US" altLang="en-US" sz="2400" dirty="0">
                <a:latin typeface="Symbol" pitchFamily="18" charset="2"/>
              </a:rPr>
              <a:t>$</a:t>
            </a:r>
            <a:endParaRPr lang="en-US" altLang="en-US" sz="2400" dirty="0"/>
          </a:p>
          <a:p>
            <a:pPr algn="l"/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Lemma from 3</a:t>
            </a:r>
          </a:p>
          <a:p>
            <a:pPr algn="l"/>
            <a:r>
              <a:rPr lang="en-US" altLang="en-US" sz="2400" dirty="0"/>
              <a:t>Add </a:t>
            </a:r>
            <a:r>
              <a:rPr lang="en-US" altLang="en-US" sz="2400" dirty="0">
                <a:latin typeface="Symbol" pitchFamily="18" charset="2"/>
              </a:rPr>
              <a:t>$</a:t>
            </a:r>
          </a:p>
          <a:p>
            <a:pPr algn="l"/>
            <a:r>
              <a:rPr lang="en-US" sz="2400" dirty="0"/>
              <a:t>Conclusion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2069" y="418578"/>
            <a:ext cx="8763000" cy="1094119"/>
            <a:chOff x="222069" y="418578"/>
            <a:chExt cx="8763000" cy="1094119"/>
          </a:xfrm>
        </p:grpSpPr>
        <p:grpSp>
          <p:nvGrpSpPr>
            <p:cNvPr id="37" name="Group 36"/>
            <p:cNvGrpSpPr/>
            <p:nvPr/>
          </p:nvGrpSpPr>
          <p:grpSpPr>
            <a:xfrm>
              <a:off x="222069" y="418578"/>
              <a:ext cx="8763000" cy="1012461"/>
              <a:chOff x="222069" y="1381054"/>
              <a:chExt cx="8763000" cy="101246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E4D6B5-B9CE-4FD1-A521-A85288C8800B}"/>
                  </a:ext>
                </a:extLst>
              </p:cNvPr>
              <p:cNvSpPr/>
              <p:nvPr/>
            </p:nvSpPr>
            <p:spPr>
              <a:xfrm>
                <a:off x="222069" y="1439408"/>
                <a:ext cx="8763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en-US" sz="2800" dirty="0">
                    <a:solidFill>
                      <a:schemeClr val="tx2"/>
                    </a:solidFill>
                    <a:latin typeface="+mj-lt"/>
                  </a:rPr>
                  <a:t>Distributive Law for </a:t>
                </a:r>
                <a:r>
                  <a:rPr lang="en-US" altLang="en-US" sz="2800" dirty="0">
                    <a:solidFill>
                      <a:schemeClr val="tx2"/>
                    </a:solidFill>
                    <a:latin typeface="Symbol" pitchFamily="18" charset="2"/>
                  </a:rPr>
                  <a:t>$ </a:t>
                </a:r>
                <a:r>
                  <a:rPr lang="en-US" altLang="en-US" sz="2800" dirty="0">
                    <a:solidFill>
                      <a:schemeClr val="tx2"/>
                    </a:solidFill>
                  </a:rPr>
                  <a:t>and </a:t>
                </a:r>
                <a:r>
                  <a:rPr lang="el-GR" altLang="en-US" sz="28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endPara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lvl="1" algn="ctr"/>
                <a:r>
                  <a:rPr lang="en-US" altLang="en-US" sz="2800" dirty="0">
                    <a:solidFill>
                      <a:srgbClr val="FF00FF"/>
                    </a:solidFill>
                    <a:latin typeface="Symbol" pitchFamily="18" charset="2"/>
                  </a:rPr>
                  <a:t>     $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x (</a:t>
                </a:r>
                <a:r>
                  <a:rPr lang="el-GR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(x) </a:t>
                </a:r>
                <a:r>
                  <a:rPr lang="el-GR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800" dirty="0">
                    <a:solidFill>
                      <a:srgbClr val="FF00FF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l-GR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CA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n-US" altLang="en-US" sz="2800" dirty="0" err="1">
                    <a:solidFill>
                      <a:srgbClr val="FF00FF"/>
                    </a:solidFill>
                    <a:sym typeface="Symbol" panose="05050102010706020507" pitchFamily="18" charset="2"/>
                  </a:rPr>
                  <a:t>iff</a:t>
                </a:r>
                <a:r>
                  <a:rPr lang="en-US" altLang="en-US" sz="2800" dirty="0">
                    <a:solidFill>
                      <a:srgbClr val="FF00FF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8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x </a:t>
                </a:r>
                <a:r>
                  <a:rPr lang="el-GR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(x)) </a:t>
                </a:r>
                <a:r>
                  <a:rPr lang="el-GR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800" dirty="0">
                    <a:solidFill>
                      <a:srgbClr val="FF00FF"/>
                    </a:solidFill>
                    <a:sym typeface="Symbol" panose="05050102010706020507" pitchFamily="18" charset="2"/>
                  </a:rPr>
                  <a:t>  (</a:t>
                </a:r>
                <a:r>
                  <a:rPr lang="en-US" altLang="en-US" sz="28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l-GR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CA" altLang="en-US" sz="28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endParaRPr lang="en-US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302D77-4280-45AC-9F7B-24823FABB558}"/>
                  </a:ext>
                </a:extLst>
              </p:cNvPr>
              <p:cNvSpPr/>
              <p:nvPr/>
            </p:nvSpPr>
            <p:spPr>
              <a:xfrm>
                <a:off x="3041716" y="1792019"/>
                <a:ext cx="75503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rgbClr val="FF00FF"/>
                    </a:solidFill>
                  </a:rPr>
                  <a:t>or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02D77-4280-45AC-9F7B-24823FABB558}"/>
                  </a:ext>
                </a:extLst>
              </p:cNvPr>
              <p:cNvSpPr/>
              <p:nvPr/>
            </p:nvSpPr>
            <p:spPr>
              <a:xfrm>
                <a:off x="6375409" y="1381054"/>
                <a:ext cx="75503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tx2"/>
                    </a:solidFill>
                  </a:rPr>
                  <a:t>or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302D77-4280-45AC-9F7B-24823FABB558}"/>
                  </a:ext>
                </a:extLst>
              </p:cNvPr>
              <p:cNvSpPr/>
              <p:nvPr/>
            </p:nvSpPr>
            <p:spPr>
              <a:xfrm>
                <a:off x="6039678" y="1802296"/>
                <a:ext cx="75503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rgbClr val="FF00FF"/>
                    </a:solidFill>
                  </a:rPr>
                  <a:t>or</a:t>
                </a:r>
              </a:p>
            </p:txBody>
          </p:sp>
        </p:grpSp>
        <p:sp>
          <p:nvSpPr>
            <p:cNvPr id="43" name="Rectangle 42"/>
            <p:cNvSpPr/>
            <p:nvPr/>
          </p:nvSpPr>
          <p:spPr>
            <a:xfrm rot="10800000" flipH="1">
              <a:off x="4191000" y="927922"/>
              <a:ext cx="685799" cy="584775"/>
            </a:xfrm>
            <a:prstGeom prst="rect">
              <a:avLst/>
            </a:prstGeom>
            <a:solidFill>
              <a:srgbClr val="000066"/>
            </a:solidFill>
          </p:spPr>
          <p:txBody>
            <a:bodyPr wrap="square">
              <a:spAutoFit/>
            </a:bodyPr>
            <a:lstStyle/>
            <a:p>
              <a:r>
                <a:rPr lang="el-GR" altLang="en-US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dirty="0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2A3297F8-03BB-43AC-A83B-F3F8D9CF2314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70CC8C-4EAA-418E-87F0-2320671F00D0}"/>
              </a:ext>
            </a:extLst>
          </p:cNvPr>
          <p:cNvGrpSpPr/>
          <p:nvPr/>
        </p:nvGrpSpPr>
        <p:grpSpPr>
          <a:xfrm>
            <a:off x="2898042" y="1320225"/>
            <a:ext cx="4645758" cy="584775"/>
            <a:chOff x="2898042" y="1320225"/>
            <a:chExt cx="4645758" cy="5847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9C0B6A-8D00-4F99-BE9B-B1430F912E28}"/>
                </a:ext>
              </a:extLst>
            </p:cNvPr>
            <p:cNvSpPr/>
            <p:nvPr/>
          </p:nvSpPr>
          <p:spPr>
            <a:xfrm>
              <a:off x="5417897" y="1349920"/>
              <a:ext cx="21259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α´</a:t>
              </a:r>
              <a:r>
                <a:rPr lang="en-CA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  </a:t>
              </a:r>
              <a:r>
                <a:rPr lang="el-GR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n-CA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    </a:t>
              </a:r>
              <a:r>
                <a:rPr lang="el-GR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β´</a:t>
              </a:r>
              <a:endParaRPr lang="en-CA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968957-36E8-4FE4-889B-C340F91CACED}"/>
                </a:ext>
              </a:extLst>
            </p:cNvPr>
            <p:cNvSpPr/>
            <p:nvPr/>
          </p:nvSpPr>
          <p:spPr>
            <a:xfrm>
              <a:off x="2898042" y="1320225"/>
              <a:ext cx="3530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CA" sz="2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D16A74-4638-4665-B7DE-3AB8D89CE8D3}"/>
                </a:ext>
              </a:extLst>
            </p:cNvPr>
            <p:cNvSpPr/>
            <p:nvPr/>
          </p:nvSpPr>
          <p:spPr>
            <a:xfrm rot="10800000" flipH="1">
              <a:off x="4180912" y="1320225"/>
              <a:ext cx="6857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altLang="en-US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8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7AC22-EFA4-4758-8F22-2E9131D67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" y="909295"/>
            <a:ext cx="7591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38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6EB7D-2F63-4713-860E-9556FEAFC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31" y="856456"/>
            <a:ext cx="7467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6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1D814-7976-4CFC-AECC-A411DE129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662" y="685800"/>
            <a:ext cx="61626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819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D1FCB-9E90-4009-BD5B-5AAEA884E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59873"/>
            <a:ext cx="9130632" cy="47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878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CA" alt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3796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295400" y="1592263"/>
            <a:ext cx="3276600" cy="541337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Let’s be fair to George.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85740" y="3374571"/>
            <a:ext cx="2590860" cy="914400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are changing</a:t>
            </a:r>
            <a:br>
              <a:rPr lang="en-CA" altLang="en-US" sz="2400" dirty="0"/>
            </a:br>
            <a:r>
              <a:rPr lang="en-CA" altLang="en-US" sz="2400" dirty="0"/>
              <a:t>the  proof system!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800540" y="3352800"/>
            <a:ext cx="2971860" cy="914400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are changing</a:t>
            </a:r>
            <a:br>
              <a:rPr lang="en-CA" altLang="en-US" sz="2400" dirty="0"/>
            </a:br>
            <a:r>
              <a:rPr lang="en-CA" altLang="en-US" sz="2400" dirty="0"/>
              <a:t>the definition of truth.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1295400" cy="597932"/>
          </a:xfrm>
          <a:prstGeom prst="wedgeRoundRectCallout">
            <a:avLst>
              <a:gd name="adj1" fmla="val 27386"/>
              <a:gd name="adj2" fmla="val -6435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Sacred!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279" y="3530025"/>
            <a:ext cx="5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rgbClr val="FF00FF"/>
                </a:solidFill>
              </a:rPr>
              <a:t>&amp;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762000" y="4445185"/>
            <a:ext cx="6858000" cy="1193615"/>
          </a:xfrm>
          <a:prstGeom prst="wedgeRectCallout">
            <a:avLst>
              <a:gd name="adj1" fmla="val -52911"/>
              <a:gd name="adj2" fmla="val -4417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can also ask, whether</a:t>
            </a:r>
            <a:r>
              <a:rPr lang="en-US" sz="2400" dirty="0"/>
              <a:t> the new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US" altLang="en-US" sz="2400" dirty="0"/>
              <a:t> a</a:t>
            </a:r>
            <a:r>
              <a:rPr lang="en-US" sz="2400" dirty="0"/>
              <a:t>nd x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/>
              <a:t> notation </a:t>
            </a:r>
            <a:br>
              <a:rPr lang="en-US" sz="2400" dirty="0"/>
            </a:br>
            <a:r>
              <a:rPr lang="en-US" sz="2400" dirty="0"/>
              <a:t>   and its new meaning.</a:t>
            </a:r>
          </a:p>
          <a:p>
            <a:pPr marL="342900" indent="-342900" algn="l" eaLnBrk="1" hangingPunct="1">
              <a:spcBef>
                <a:spcPct val="0"/>
              </a:spcBef>
              <a:defRPr/>
            </a:pPr>
            <a:r>
              <a:rPr lang="en-US" sz="2400" dirty="0"/>
              <a:t>Makes things easier or harder for 1</a:t>
            </a:r>
            <a:r>
              <a:rPr lang="en-US" sz="2400" baseline="30000" dirty="0"/>
              <a:t>st</a:t>
            </a:r>
            <a:r>
              <a:rPr lang="en-US" sz="2400" dirty="0"/>
              <a:t> year students.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371540" y="5867400"/>
            <a:ext cx="5029260" cy="816429"/>
          </a:xfrm>
          <a:prstGeom prst="wedgeRectCallout">
            <a:avLst>
              <a:gd name="adj1" fmla="val -31395"/>
              <a:gd name="adj2" fmla="val -6159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Let us now try to motivate changing both the proof system and truth!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9AA83-17CF-46C8-8BB9-7C1E4ED71B2D}"/>
              </a:ext>
            </a:extLst>
          </p:cNvPr>
          <p:cNvSpPr/>
          <p:nvPr/>
        </p:nvSpPr>
        <p:spPr>
          <a:xfrm>
            <a:off x="1219200" y="2433935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Def</a:t>
            </a:r>
            <a:r>
              <a:rPr lang="en-US" sz="2400" baseline="30000" dirty="0" err="1"/>
              <a:t>n</a:t>
            </a:r>
            <a:r>
              <a:rPr lang="en-US" sz="2400" dirty="0"/>
              <a:t> of proof system being sound and complete:</a:t>
            </a:r>
          </a:p>
          <a:p>
            <a:pPr algn="ctr"/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has a proof     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 valid/tautology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29127AB-81C7-4B28-9E8F-AED1A88CE58C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0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D1E8A0-E3DC-4BF5-9A79-6D7DD0BF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82923"/>
            <a:ext cx="6410325" cy="542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DCDF00-9414-4DFD-B867-ECA33324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6238875" cy="571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6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632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2234886"/>
            <a:ext cx="6629400" cy="4453236"/>
            <a:chOff x="1600200" y="2286000"/>
            <a:chExt cx="6629400" cy="44532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2286000"/>
              <a:ext cx="6629400" cy="43108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6126401"/>
              <a:ext cx="6629400" cy="61283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AB5969-686D-4CA6-9340-7B8E2351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4" y="679828"/>
            <a:ext cx="2590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9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472DD6-D934-4B35-92F0-873C2174DDBF}"/>
              </a:ext>
            </a:extLst>
          </p:cNvPr>
          <p:cNvGrpSpPr/>
          <p:nvPr/>
        </p:nvGrpSpPr>
        <p:grpSpPr>
          <a:xfrm>
            <a:off x="2961584" y="679828"/>
            <a:ext cx="6262687" cy="3805980"/>
            <a:chOff x="1890712" y="2852737"/>
            <a:chExt cx="5362575" cy="29314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F7D99-F134-496A-B9BD-10D984FC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0712" y="2852737"/>
              <a:ext cx="5362575" cy="1152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CD42C-E2DD-45F6-AAB3-522397405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588" y="3955378"/>
              <a:ext cx="5286375" cy="1828800"/>
            </a:xfrm>
            <a:prstGeom prst="rect">
              <a:avLst/>
            </a:prstGeom>
          </p:spPr>
        </p:pic>
      </p:grpSp>
      <p:sp>
        <p:nvSpPr>
          <p:cNvPr id="70" name="AutoShape 35">
            <a:extLst>
              <a:ext uri="{FF2B5EF4-FFF2-40B4-BE49-F238E27FC236}">
                <a16:creationId xmlns:a16="http://schemas.microsoft.com/office/drawing/2014/main" id="{FCD21FE3-BD1D-4DCF-BDE5-4320C954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56415"/>
            <a:ext cx="3886200" cy="1947585"/>
          </a:xfrm>
          <a:prstGeom prst="wedgeRoundRectCallout">
            <a:avLst>
              <a:gd name="adj1" fmla="val 55053"/>
              <a:gd name="adj2" fmla="val -8472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If this has a proof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then this does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     then this does …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Just give me a proof.</a:t>
            </a:r>
            <a:endParaRPr lang="en-US" altLang="en-US" sz="2800" i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B5969-686D-4CA6-9340-7B8E2351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4" y="679828"/>
            <a:ext cx="2590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4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732"/>
            <a:ext cx="8839200" cy="67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752600" y="685801"/>
            <a:ext cx="4191000" cy="1219200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→ 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</a:t>
            </a:r>
            <a:r>
              <a:rPr lang="en-US" altLang="en-US" sz="2400" dirty="0"/>
              <a:t>is false.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/>
              <a:t>Yet to the novice,</a:t>
            </a:r>
            <a:br>
              <a:rPr lang="en-US" altLang="en-US" sz="2400" dirty="0"/>
            </a:br>
            <a:r>
              <a:rPr lang="en-US" altLang="en-US" sz="2400" dirty="0"/>
              <a:t>the proof rules seems to prove it. </a:t>
            </a: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68" y="4438629"/>
            <a:ext cx="3268532" cy="1352571"/>
          </a:xfrm>
          <a:prstGeom prst="wedgeRoundRectCallout">
            <a:avLst>
              <a:gd name="adj1" fmla="val 56453"/>
              <a:gd name="adj2" fmla="val -37326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No,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The ∀x can’t be added </a:t>
            </a:r>
            <a:br>
              <a:rPr lang="en-US" sz="2400" dirty="0"/>
            </a:br>
            <a:r>
              <a:rPr lang="en-US" sz="2400" dirty="0"/>
              <a:t>if x is in a hypothesis.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1"/>
            <a:ext cx="5867400" cy="1981200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Assume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add a </a:t>
            </a:r>
            <a:r>
              <a:rPr lang="en-US" sz="2400" dirty="0"/>
              <a:t>∀x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 </a:t>
            </a: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Done</a:t>
            </a:r>
            <a:endParaRPr lang="en-US" altLang="en-US" sz="2400" dirty="0">
              <a:latin typeface="+mj-lt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267200" y="4419600"/>
            <a:ext cx="4572000" cy="2133600"/>
          </a:xfrm>
          <a:prstGeom prst="wedgeRectCallout">
            <a:avLst>
              <a:gd name="adj1" fmla="val -57032"/>
              <a:gd name="adj2" fmla="val -4946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not a local Hilbert style rule.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Instead lets locally add </a:t>
            </a:r>
            <a:r>
              <a:rPr lang="it-IT" sz="2400" dirty="0">
                <a:solidFill>
                  <a:srgbClr val="FFFFFF"/>
                </a:solidFill>
              </a:rPr>
              <a:t>'  to x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when the hypothisis is made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it-IT" sz="2400" dirty="0">
                <a:solidFill>
                  <a:srgbClr val="FFFFFF"/>
                </a:solidFill>
              </a:rPr>
              <a:t>and then not allow </a:t>
            </a:r>
            <a:r>
              <a:rPr lang="en-US" sz="2400" dirty="0"/>
              <a:t>∀x</a:t>
            </a:r>
            <a:br>
              <a:rPr lang="en-US" sz="2400" dirty="0"/>
            </a:br>
            <a:r>
              <a:rPr lang="en-US" sz="2400" dirty="0"/>
              <a:t>to be added to x</a:t>
            </a:r>
            <a:r>
              <a:rPr lang="it-IT" sz="2400" dirty="0">
                <a:solidFill>
                  <a:srgbClr val="FFFFFF"/>
                </a:solidFill>
              </a:rPr>
              <a:t>'.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04800" y="5943600"/>
            <a:ext cx="3657600" cy="533400"/>
          </a:xfrm>
          <a:prstGeom prst="wedgeRectCallout">
            <a:avLst>
              <a:gd name="adj1" fmla="val -32344"/>
              <a:gd name="adj2" fmla="val -5932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 simple syntactic change.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CC86079-3786-4DC3-9526-9EECE19ACFE2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0" grpId="0" animBg="1"/>
      <p:bldP spid="12" grpId="0" uiExpand="1" build="allAtOnce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5">
            <a:extLst>
              <a:ext uri="{FF2B5EF4-FFF2-40B4-BE49-F238E27FC236}">
                <a16:creationId xmlns:a16="http://schemas.microsoft.com/office/drawing/2014/main" id="{2F3D6AAA-FF5B-4CA7-937E-33C284971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695" y="5176758"/>
            <a:ext cx="3060105" cy="1277357"/>
          </a:xfrm>
          <a:prstGeom prst="wedgeRoundRectCallout">
            <a:avLst>
              <a:gd name="adj1" fmla="val -53416"/>
              <a:gd name="adj2" fmla="val -34327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 the conclusion,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free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noProof="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ariable.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 implied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AutoShape 35">
            <a:extLst>
              <a:ext uri="{FF2B5EF4-FFF2-40B4-BE49-F238E27FC236}">
                <a16:creationId xmlns:a16="http://schemas.microsoft.com/office/drawing/2014/main" id="{6C38B1B8-A1C2-4972-9E85-347F9B8C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270" y="3810000"/>
            <a:ext cx="3036607" cy="1325591"/>
          </a:xfrm>
          <a:prstGeom prst="wedgeRoundRectCallout">
            <a:avLst>
              <a:gd name="adj1" fmla="val -54553"/>
              <a:gd name="adj2" fmla="val -34651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 the indented block,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is 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fixed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but arbitrary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value.</a:t>
            </a:r>
          </a:p>
        </p:txBody>
      </p:sp>
      <p:sp>
        <p:nvSpPr>
          <p:cNvPr id="37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51115"/>
            <a:ext cx="3581400" cy="602085"/>
          </a:xfrm>
          <a:prstGeom prst="wedgeRoundRectCallout">
            <a:avLst>
              <a:gd name="adj1" fmla="val 31072"/>
              <a:gd name="adj2" fmla="val -69487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I don’t like the indenting.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1447800" y="762000"/>
            <a:ext cx="4029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Formal Proof:</a:t>
            </a:r>
          </a:p>
          <a:p>
            <a:pPr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…</a:t>
            </a:r>
          </a:p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conclusion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add </a:t>
            </a:r>
            <a:r>
              <a:rPr lang="en-US" altLang="en-US" sz="2400" dirty="0">
                <a:latin typeface="Symbol" pitchFamily="18" charset="2"/>
              </a:rPr>
              <a:t>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1391437" y="780243"/>
            <a:ext cx="3649156" cy="2700579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16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AutoShape 35">
            <a:extLst>
              <a:ext uri="{FF2B5EF4-FFF2-40B4-BE49-F238E27FC236}">
                <a16:creationId xmlns:a16="http://schemas.microsoft.com/office/drawing/2014/main" id="{6C38B1B8-A1C2-4972-9E85-347F9B8C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93" y="3810001"/>
            <a:ext cx="2960407" cy="990600"/>
          </a:xfrm>
          <a:prstGeom prst="wedgeRoundRectCallout">
            <a:avLst>
              <a:gd name="adj1" fmla="val -54553"/>
              <a:gd name="adj2" fmla="val -34651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The only difference is one can’t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x.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DFB672E-17AF-4C28-955E-DBCA617CC422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8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7" grpId="0" animBg="1"/>
      <p:bldP spid="3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752600" y="685801"/>
            <a:ext cx="3733800" cy="914399"/>
          </a:xfrm>
          <a:prstGeom prst="wedgeRectCallout">
            <a:avLst>
              <a:gd name="adj1" fmla="val -64826"/>
              <a:gd name="adj2" fmla="val -4000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 dual is also a problem.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∃x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US" sz="2400" dirty="0"/>
              <a:t>→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/>
              <a:t>(c)</a:t>
            </a:r>
            <a:endParaRPr lang="en-US" altLang="en-US" sz="2400" dirty="0"/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33205"/>
            <a:ext cx="3863817" cy="1380250"/>
          </a:xfrm>
          <a:prstGeom prst="wedgeRoundRectCallout">
            <a:avLst>
              <a:gd name="adj1" fmla="val 40421"/>
              <a:gd name="adj2" fmla="val -51217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There are complicated rules so that nuances deep in the proof distinguish these. 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263878"/>
            <a:ext cx="4304071" cy="1991031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∀x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sz="24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2400" y="4404214"/>
            <a:ext cx="4953000" cy="914400"/>
          </a:xfrm>
          <a:prstGeom prst="wedgeRectCallout">
            <a:avLst>
              <a:gd name="adj1" fmla="val -40655"/>
              <a:gd name="adj2" fmla="val -6075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What does the proof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mean?</a:t>
            </a:r>
            <a:b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How can it mean both </a:t>
            </a:r>
            <a:r>
              <a:rPr lang="en-US" sz="2400" dirty="0"/>
              <a:t>∀x and ∃x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63878"/>
            <a:ext cx="4267200" cy="1981200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∃x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∃x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sz="2400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28600" y="5791200"/>
            <a:ext cx="5486400" cy="914400"/>
          </a:xfrm>
          <a:prstGeom prst="wedgeRectCallout">
            <a:avLst>
              <a:gd name="adj1" fmla="val -27462"/>
              <a:gd name="adj2" fmla="val -599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Can’t we just define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to mean </a:t>
            </a: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/>
              <a:t>and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define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n-US" sz="2400" baseline="-25000" dirty="0"/>
              <a:t>∃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to mean </a:t>
            </a:r>
            <a:r>
              <a:rPr lang="en-US" sz="2400" dirty="0"/>
              <a:t>∃x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?</a:t>
            </a:r>
            <a:r>
              <a:rPr lang="en-US" sz="2400" dirty="0"/>
              <a:t>  </a:t>
            </a: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61703"/>
            <a:ext cx="2948870" cy="943897"/>
          </a:xfrm>
          <a:prstGeom prst="wedgeRoundRectCallout">
            <a:avLst>
              <a:gd name="adj1" fmla="val -8357"/>
              <a:gd name="adj2" fmla="val -6062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Adding meaning (semantics) is bad.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0CBC04F-562E-442C-968F-9D60CD62410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44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0" grpId="0" animBg="1"/>
      <p:bldP spid="12" grpId="0" uiExpand="1" build="allAtOnce" animBg="1"/>
      <p:bldP spid="13" grpId="0" animBg="1"/>
      <p:bldP spid="15" grpId="0" uiExpand="1" build="allAtOnce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219200" y="2362200"/>
            <a:ext cx="7086600" cy="2730547"/>
          </a:xfrm>
          <a:prstGeom prst="wedgeRectCallout">
            <a:avLst>
              <a:gd name="adj1" fmla="val -39020"/>
              <a:gd name="adj2" fmla="val -5891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But the whole point is meaning!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 proof system is sound if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Every thing it proves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means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something that is valid 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ie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true in every model).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proved by induction on the length of the proof.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Hence, every line of the proof needs to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means something that is valid.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lang="en-US" altLang="en-US" sz="2400" dirty="0"/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61703"/>
            <a:ext cx="2948870" cy="943897"/>
          </a:xfrm>
          <a:prstGeom prst="wedgeRoundRectCallout">
            <a:avLst>
              <a:gd name="adj1" fmla="val -8357"/>
              <a:gd name="adj2" fmla="val -6062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Adding meaning (semantics) is bad.</a:t>
            </a:r>
          </a:p>
        </p:txBody>
      </p:sp>
      <p:sp>
        <p:nvSpPr>
          <p:cNvPr id="1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7800"/>
            <a:ext cx="3124200" cy="1600200"/>
          </a:xfrm>
          <a:prstGeom prst="wedgeRoundRectCallout">
            <a:avLst>
              <a:gd name="adj1" fmla="val -16365"/>
              <a:gd name="adj2" fmla="val -62573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No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You can only follow mechanical symbol manipulation rules.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FB5FD12-5C79-440F-AB58-16BA01752D17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 and Possible Counter Examples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8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CC00FF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 eaLnBrk="1" hangingPunct="1">
          <a:spcBef>
            <a:spcPct val="0"/>
          </a:spcBef>
          <a:buNone/>
          <a:defRPr sz="2400" dirty="0" smtClean="0">
            <a:solidFill>
              <a:schemeClr val="tx2"/>
            </a:solidFill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86178</TotalTime>
  <Words>4178</Words>
  <Application>Microsoft Office PowerPoint</Application>
  <PresentationFormat>On-screen Show (4:3)</PresentationFormat>
  <Paragraphs>619</Paragraphs>
  <Slides>53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Cambria Math</vt:lpstr>
      <vt:lpstr>Monotype Corsiva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 Edmonds</cp:lastModifiedBy>
  <cp:revision>1009</cp:revision>
  <dcterms:created xsi:type="dcterms:W3CDTF">2000-08-25T17:31:26Z</dcterms:created>
  <dcterms:modified xsi:type="dcterms:W3CDTF">2020-05-31T21:27:34Z</dcterms:modified>
</cp:coreProperties>
</file>