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33" r:id="rId2"/>
    <p:sldMasterId id="2147483741" r:id="rId3"/>
    <p:sldMasterId id="2147483786" r:id="rId4"/>
    <p:sldMasterId id="2147483792" r:id="rId5"/>
    <p:sldMasterId id="2147483805" r:id="rId6"/>
    <p:sldMasterId id="2147483822" r:id="rId7"/>
    <p:sldMasterId id="2147483834" r:id="rId8"/>
  </p:sldMasterIdLst>
  <p:notesMasterIdLst>
    <p:notesMasterId r:id="rId59"/>
  </p:notesMasterIdLst>
  <p:handoutMasterIdLst>
    <p:handoutMasterId r:id="rId60"/>
  </p:handoutMasterIdLst>
  <p:sldIdLst>
    <p:sldId id="2777" r:id="rId9"/>
    <p:sldId id="516" r:id="rId10"/>
    <p:sldId id="353" r:id="rId11"/>
    <p:sldId id="354" r:id="rId12"/>
    <p:sldId id="351" r:id="rId13"/>
    <p:sldId id="597" r:id="rId14"/>
    <p:sldId id="2441" r:id="rId15"/>
    <p:sldId id="598" r:id="rId16"/>
    <p:sldId id="599" r:id="rId17"/>
    <p:sldId id="600" r:id="rId18"/>
    <p:sldId id="603" r:id="rId19"/>
    <p:sldId id="3061" r:id="rId20"/>
    <p:sldId id="3062" r:id="rId21"/>
    <p:sldId id="2967" r:id="rId22"/>
    <p:sldId id="2968" r:id="rId23"/>
    <p:sldId id="2969" r:id="rId24"/>
    <p:sldId id="2970" r:id="rId25"/>
    <p:sldId id="2448" r:id="rId26"/>
    <p:sldId id="2714" r:id="rId27"/>
    <p:sldId id="2439" r:id="rId28"/>
    <p:sldId id="2762" r:id="rId29"/>
    <p:sldId id="2765" r:id="rId30"/>
    <p:sldId id="2771" r:id="rId31"/>
    <p:sldId id="2768" r:id="rId32"/>
    <p:sldId id="2770" r:id="rId33"/>
    <p:sldId id="2239" r:id="rId34"/>
    <p:sldId id="2435" r:id="rId35"/>
    <p:sldId id="2437" r:id="rId36"/>
    <p:sldId id="2961" r:id="rId37"/>
    <p:sldId id="2547" r:id="rId38"/>
    <p:sldId id="3038" r:id="rId39"/>
    <p:sldId id="2641" r:id="rId40"/>
    <p:sldId id="2764" r:id="rId41"/>
    <p:sldId id="3040" r:id="rId42"/>
    <p:sldId id="1262" r:id="rId43"/>
    <p:sldId id="2451" r:id="rId44"/>
    <p:sldId id="3039" r:id="rId45"/>
    <p:sldId id="1473" r:id="rId46"/>
    <p:sldId id="2719" r:id="rId47"/>
    <p:sldId id="3078" r:id="rId48"/>
    <p:sldId id="2723" r:id="rId49"/>
    <p:sldId id="3077" r:id="rId50"/>
    <p:sldId id="2717" r:id="rId51"/>
    <p:sldId id="2718" r:id="rId52"/>
    <p:sldId id="3080" r:id="rId53"/>
    <p:sldId id="3081" r:id="rId54"/>
    <p:sldId id="3082" r:id="rId55"/>
    <p:sldId id="3079" r:id="rId56"/>
    <p:sldId id="3083" r:id="rId57"/>
    <p:sldId id="1384" r:id="rId58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FF66"/>
    <a:srgbClr val="FFFFFF"/>
    <a:srgbClr val="000066"/>
    <a:srgbClr val="D9D9D9"/>
    <a:srgbClr val="D60093"/>
    <a:srgbClr val="FF9900"/>
    <a:srgbClr val="FFDECB"/>
    <a:srgbClr val="996600"/>
    <a:srgbClr val="4D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6" autoAdjust="0"/>
    <p:restoredTop sz="94571" autoAdjust="0"/>
  </p:normalViewPr>
  <p:slideViewPr>
    <p:cSldViewPr>
      <p:cViewPr varScale="1">
        <p:scale>
          <a:sx n="69" d="100"/>
          <a:sy n="69" d="100"/>
        </p:scale>
        <p:origin x="930" y="48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Edmonds" userId="a8785b683ef20e23" providerId="LiveId" clId="{731C7CF0-E149-4CE9-8A44-231225A1B0E0}"/>
    <pc:docChg chg="custSel modSld sldOrd">
      <pc:chgData name="Jeff Edmonds" userId="a8785b683ef20e23" providerId="LiveId" clId="{731C7CF0-E149-4CE9-8A44-231225A1B0E0}" dt="2021-11-27T15:42:34.106" v="55" actId="478"/>
      <pc:docMkLst>
        <pc:docMk/>
      </pc:docMkLst>
      <pc:sldChg chg="addSp delSp modSp mod ord modAnim">
        <pc:chgData name="Jeff Edmonds" userId="a8785b683ef20e23" providerId="LiveId" clId="{731C7CF0-E149-4CE9-8A44-231225A1B0E0}" dt="2021-11-27T15:42:34.106" v="55" actId="478"/>
        <pc:sldMkLst>
          <pc:docMk/>
          <pc:sldMk cId="1433873950" sldId="2771"/>
        </pc:sldMkLst>
        <pc:spChg chg="mod">
          <ac:chgData name="Jeff Edmonds" userId="a8785b683ef20e23" providerId="LiveId" clId="{731C7CF0-E149-4CE9-8A44-231225A1B0E0}" dt="2021-11-27T15:40:24.880" v="48" actId="14100"/>
          <ac:spMkLst>
            <pc:docMk/>
            <pc:sldMk cId="1433873950" sldId="2771"/>
            <ac:spMk id="24" creationId="{930461B9-202A-465E-8C13-F0EEAA6B2148}"/>
          </ac:spMkLst>
        </pc:spChg>
        <pc:grpChg chg="del">
          <ac:chgData name="Jeff Edmonds" userId="a8785b683ef20e23" providerId="LiveId" clId="{731C7CF0-E149-4CE9-8A44-231225A1B0E0}" dt="2021-11-27T15:39:39.623" v="0" actId="478"/>
          <ac:grpSpMkLst>
            <pc:docMk/>
            <pc:sldMk cId="1433873950" sldId="2771"/>
            <ac:grpSpMk id="13" creationId="{2A0DD73B-E68F-4DF5-A835-3B23E416F993}"/>
          </ac:grpSpMkLst>
        </pc:grpChg>
        <pc:grpChg chg="add mod">
          <ac:chgData name="Jeff Edmonds" userId="a8785b683ef20e23" providerId="LiveId" clId="{731C7CF0-E149-4CE9-8A44-231225A1B0E0}" dt="2021-11-27T15:40:24.880" v="48" actId="14100"/>
          <ac:grpSpMkLst>
            <pc:docMk/>
            <pc:sldMk cId="1433873950" sldId="2771"/>
            <ac:grpSpMk id="21" creationId="{471ABA14-06C4-4AA9-854E-84B6464B99E4}"/>
          </ac:grpSpMkLst>
        </pc:grpChg>
        <pc:graphicFrameChg chg="add del modGraphic">
          <ac:chgData name="Jeff Edmonds" userId="a8785b683ef20e23" providerId="LiveId" clId="{731C7CF0-E149-4CE9-8A44-231225A1B0E0}" dt="2021-11-27T15:42:34.106" v="55" actId="478"/>
          <ac:graphicFrameMkLst>
            <pc:docMk/>
            <pc:sldMk cId="1433873950" sldId="2771"/>
            <ac:graphicFrameMk id="4" creationId="{9301225B-D708-4F8A-BEE3-82467ED3EC64}"/>
          </ac:graphicFrameMkLst>
        </pc:graphicFrameChg>
        <pc:picChg chg="mod">
          <ac:chgData name="Jeff Edmonds" userId="a8785b683ef20e23" providerId="LiveId" clId="{731C7CF0-E149-4CE9-8A44-231225A1B0E0}" dt="2021-11-27T15:40:24.880" v="48" actId="14100"/>
          <ac:picMkLst>
            <pc:docMk/>
            <pc:sldMk cId="1433873950" sldId="2771"/>
            <ac:picMk id="23" creationId="{0D63B058-C10A-4165-8927-8E5CFDCBEB8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B2B25-4FAA-4FE1-8B2F-ED8A60EDB91F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11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68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60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048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01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557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62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D717B2-2470-4192-B072-B1976093DE8A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8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304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31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6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D7E2A97-1846-4F8A-8A50-6F27D243CCBB}" type="slidenum">
              <a:rPr lang="en-CA" altLang="en-US" smtClean="0"/>
              <a:pPr eaLnBrk="1" hangingPunct="1">
                <a:spcBef>
                  <a:spcPct val="50000"/>
                </a:spcBef>
              </a:pPr>
              <a:t>2</a:t>
            </a:fld>
            <a:endParaRPr lang="en-CA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07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192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291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FF66DF-A821-4CCA-A7FC-D539835AEB3C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34</a:t>
            </a:fld>
            <a:endParaRPr lang="en-CA" alt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5369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FF66DF-A821-4CCA-A7FC-D539835AEB3C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35</a:t>
            </a:fld>
            <a:endParaRPr lang="en-CA" alt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079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93BD4-AE6B-4CB1-886D-B1AE8AE6400B}" type="slidenum"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612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1A96-E842-4247-9B33-983A0D11A5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1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64FD411-F833-47A8-80EB-0D9472FCABB9}" type="slidenum">
              <a:rPr lang="en-CA" altLang="en-US" smtClean="0"/>
              <a:pPr eaLnBrk="1" hangingPunct="1">
                <a:spcBef>
                  <a:spcPct val="50000"/>
                </a:spcBef>
              </a:pPr>
              <a:t>3</a:t>
            </a:fld>
            <a:endParaRPr lang="en-CA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4A6DFBB-0D3A-445A-A3AD-82848B8AB340}" type="slidenum">
              <a:rPr lang="en-CA" altLang="en-US" smtClean="0"/>
              <a:pPr eaLnBrk="1" hangingPunct="1">
                <a:spcBef>
                  <a:spcPct val="50000"/>
                </a:spcBef>
              </a:pPr>
              <a:t>4</a:t>
            </a:fld>
            <a:endParaRPr lang="en-CA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4508F81-D92F-4B18-BE45-64E8911CB912}" type="slidenum">
              <a:rPr lang="en-CA" altLang="en-US" smtClean="0"/>
              <a:pPr eaLnBrk="1" hangingPunct="1">
                <a:spcBef>
                  <a:spcPct val="50000"/>
                </a:spcBef>
              </a:pPr>
              <a:t>5</a:t>
            </a:fld>
            <a:endParaRPr lang="en-CA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6F1B9C-57CE-4529-8873-079867659CB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8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8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9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10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C3E5-2826-40B6-B6AF-FE3ACBD734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10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1E2D5-81F4-48AD-9748-ECDA5F8BF7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560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F002-DE5B-4647-B19B-40DB012A5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57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6469-F9AE-4321-B7A7-BDA4EDDB57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14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DB049-28FB-4A13-8FC3-4537FF0E13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404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4003-D2F5-492C-895A-73083B05A1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95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A59-6D52-4A07-84EB-1A392F46D1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664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0891-2F6D-4541-BBDC-F3390B73182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09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CA114-EC89-42A0-8D6F-04CD081FC1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93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60A0-795C-45C4-B041-D597757AF5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60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E97E-3253-4F31-A44C-93AECB507D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604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6A3B-44D9-4F3E-88CF-74565B57D6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40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1C19-911F-439B-A1B1-7AFC6706A8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85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B8BA-0433-406C-AFBA-EC17BC5ABBE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201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1230-C27D-4EAE-9B8E-9C5B973CA6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669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6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696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848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000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21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7DD9D-B6D9-4645-BDDB-36610F29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68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18E38-4299-469A-A43B-55AC34B84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37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E49D5-029A-4B93-ABD8-CD391E37F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96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A8D4-5775-44E4-8243-4335AA0C0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4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6CB1-7276-4A7B-88D1-5A94773F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27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461A-A2FB-45C8-8947-5BA4695A9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2EF1-7023-4905-8303-0958AE59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6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0393-18A9-48EE-B6EF-947CE712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8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99690-04C2-4D2E-8D3A-D8AFF72C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BD095-AEFB-4081-9E41-306AAFEC0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9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851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80551-8A12-42F9-B7EF-27B926164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0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B3DF6-E01C-4A3C-9B9D-89BEE9E4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8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733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890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5499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411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525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143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162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31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035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879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338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817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349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254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638800" y="5105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F0F6-1E6B-4DD5-8BA2-03B0533010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1445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612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23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ABC1A-75B0-4783-AC5A-183A49E5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A9DF-7FE5-4A10-9868-68EA32228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3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970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8E02-70F3-4DC7-8390-2A8DC8671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26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17A8-9482-41D3-8051-66604A6F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0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367F-8EA3-4E9E-ABBE-F0B264A88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03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BEE8-63DD-4344-8AF3-2F9451FF6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388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73B5-0B0B-44C5-A196-E7E9D2DD0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24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0451-F60C-49CC-8316-82395F178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45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2838-62B4-44BB-BC4D-EF470F38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3611-CE11-43AA-BCDB-EFE50908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7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C56E-F862-44D4-B1AD-CC298DB8D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0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BEE19-4BA9-4186-A198-1A98981743A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06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99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145E-19FA-468B-BF5F-B75B930DE9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7540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660E-E88A-45C9-A8DB-91B2BF1979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8655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DDDB8-C2C8-41E2-A4DC-22AEFA6EBA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062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D0ED4-FC84-4967-901A-5EB272C2A8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685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A568-9AFE-4FED-96EF-4EA1002F5F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913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71F9-5886-485B-B9FE-AE9FEFB972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9948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28ADA-03C1-4F2F-81CB-B02872391B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9273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49342-DC5C-40C4-BF38-8D61A49201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4092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7EC34-E19C-4783-9EBB-9AEE222501A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340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04A0-A442-44A8-B5E1-9B38A58D53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76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25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572C-7DFA-454C-86C4-C5E8F3E2F1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466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27704-D154-4EFB-A4E9-64C620A0E0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049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2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160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73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6128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4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>
              <a:defRPr/>
            </a:pPr>
            <a:fld id="{BF8234D7-B698-4A2C-8F5E-4301F1C58A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83E3F17D-4235-4A17-ACC5-44D1A319AA14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545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0BEDCD-A305-4E47-B6D0-E608F18D276C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75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>
              <a:defRPr/>
            </a:pPr>
            <a:fld id="{8F87D25D-A943-407F-A1F1-2025FC01C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08556D03-AE96-4B8C-94BD-341FDF0320DE}" type="slidenum">
              <a:rPr lang="en-CA" altLang="en-US" sz="1400" i="0" smtClean="0">
                <a:cs typeface="+mn-cs"/>
              </a:rPr>
              <a:pPr algn="r" eaLnBrk="1" hangingPunct="1">
                <a:defRPr/>
              </a:pPr>
              <a:t>‹#›</a:t>
            </a:fld>
            <a:endParaRPr lang="en-CA" altLang="en-US" sz="1400" i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403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94C6BF39-A4C9-4B94-B7B3-9D4EDF03268C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  <p:extLst>
      <p:ext uri="{BB962C8B-B14F-4D97-AF65-F5344CB8AC3E}">
        <p14:creationId xmlns:p14="http://schemas.microsoft.com/office/powerpoint/2010/main" val="29664823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2167DEA-AC6C-4F28-954F-3CECB1A3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0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fld id="{8B70B56C-0614-4B2A-9AA2-E33BC0658D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DF34897-0F49-4857-859A-50A99B7381FF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  <p:extLst>
      <p:ext uri="{BB962C8B-B14F-4D97-AF65-F5344CB8AC3E}">
        <p14:creationId xmlns:p14="http://schemas.microsoft.com/office/powerpoint/2010/main" val="1999218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4.xml"/><Relationship Id="rId1" Type="http://schemas.openxmlformats.org/officeDocument/2006/relationships/video" Target="file:///C:\My%20Documents\Pictures\Mona_Lisa.jp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w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4.wmf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9.jpeg"/><Relationship Id="rId7" Type="http://schemas.openxmlformats.org/officeDocument/2006/relationships/image" Target="../media/image3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99152" y="5867400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Lecture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2286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for Computer Science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6AB6157-C4E6-4541-BFD9-BA6E5D74713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72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cript MT Bold" pitchFamily="66" charset="0"/>
                <a:ea typeface="+mj-ea"/>
                <a:cs typeface="+mj-cs"/>
              </a:rPr>
              <a:t>Welcome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E68D300-7176-44EB-BA88-F555CF34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398740"/>
            <a:ext cx="26368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BC75444-45B0-4073-94B1-00380DC7E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0" y="2433638"/>
            <a:ext cx="6383029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Jeff Edmonds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www.cse.yorku.ca/~jeff\courses/1090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jeff@cse.yorku.ca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CSB 3044, ext. 33295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647-688-7413 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6" y="124828"/>
            <a:ext cx="1752600" cy="287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725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complex things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      in simple ways.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400" dirty="0">
                <a:latin typeface="Times New Roman" pitchFamily="18" charset="0"/>
              </a:rPr>
              <a:t>Donald </a:t>
            </a:r>
            <a:r>
              <a:rPr lang="en-CA" altLang="en-US" sz="2400" dirty="0" err="1">
                <a:latin typeface="Times New Roman" pitchFamily="18" charset="0"/>
              </a:rPr>
              <a:t>Kunth</a:t>
            </a:r>
            <a:endParaRPr lang="en-CA" altLang="en-US" sz="2400" dirty="0">
              <a:latin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24200" y="4962799"/>
            <a:ext cx="3276600" cy="1742801"/>
            <a:chOff x="288" y="1344"/>
            <a:chExt cx="5184" cy="2784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792" y="1679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n-US" altLang="en-US" sz="300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10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5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575" y="1839"/>
              <a:ext cx="987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6000" b="1" i="0" dirty="0">
                  <a:solidFill>
                    <a:srgbClr val="FFFF00"/>
                  </a:solidFill>
                  <a:cs typeface="+mn-cs"/>
                </a:rPr>
                <a:t>=</a:t>
              </a:r>
              <a:endParaRPr lang="en-US" altLang="en-US" sz="6000" b="1" i="0" dirty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2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9050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Paradigm Shift</a:t>
            </a:r>
            <a:endParaRPr lang="en-CA" altLang="en-US" i="0" dirty="0"/>
          </a:p>
        </p:txBody>
      </p:sp>
      <p:pic>
        <p:nvPicPr>
          <p:cNvPr id="6" name="Picture 3" descr="es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5213"/>
            <a:ext cx="3866356" cy="26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4556125"/>
            <a:ext cx="8839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Is the </a:t>
            </a:r>
            <a:r>
              <a:rPr lang="en-US" altLang="en-US" sz="3000" i="0" dirty="0">
                <a:solidFill>
                  <a:schemeClr val="bg2"/>
                </a:solidFill>
              </a:rPr>
              <a:t>black</a:t>
            </a:r>
            <a:r>
              <a:rPr lang="en-US" altLang="en-US" sz="3000" i="0" dirty="0"/>
              <a:t> the form and the </a:t>
            </a:r>
            <a:r>
              <a:rPr lang="en-US" altLang="en-US" sz="3000" i="0" dirty="0">
                <a:solidFill>
                  <a:srgbClr val="33CC33"/>
                </a:solidFill>
              </a:rPr>
              <a:t>green</a:t>
            </a:r>
            <a:r>
              <a:rPr lang="en-US" altLang="en-US" sz="3000" i="0" dirty="0"/>
              <a:t> the background?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Is the </a:t>
            </a:r>
            <a:r>
              <a:rPr lang="en-US" altLang="en-US" sz="3000" i="0" dirty="0">
                <a:solidFill>
                  <a:srgbClr val="33CC33"/>
                </a:solidFill>
              </a:rPr>
              <a:t>green</a:t>
            </a:r>
            <a:r>
              <a:rPr lang="en-US" altLang="en-US" sz="3000" i="0" dirty="0"/>
              <a:t> the form and the </a:t>
            </a:r>
            <a:r>
              <a:rPr lang="en-US" altLang="en-US" sz="3000" i="0" dirty="0">
                <a:solidFill>
                  <a:schemeClr val="bg2"/>
                </a:solidFill>
              </a:rPr>
              <a:t>black</a:t>
            </a:r>
            <a:r>
              <a:rPr lang="en-US" altLang="en-US" sz="3000" i="0" dirty="0"/>
              <a:t> the background?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It is helpful to have different ways of looking at it.</a:t>
            </a:r>
          </a:p>
        </p:txBody>
      </p:sp>
    </p:spTree>
    <p:extLst>
      <p:ext uri="{BB962C8B-B14F-4D97-AF65-F5344CB8AC3E}">
        <p14:creationId xmlns:p14="http://schemas.microsoft.com/office/powerpoint/2010/main" val="1347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1EF7C735-15D6-46AC-8CAC-9B1B88C2371E}"/>
              </a:ext>
            </a:extLst>
          </p:cNvPr>
          <p:cNvGrpSpPr>
            <a:grpSpLocks/>
          </p:cNvGrpSpPr>
          <p:nvPr/>
        </p:nvGrpSpPr>
        <p:grpSpPr bwMode="auto">
          <a:xfrm>
            <a:off x="188050" y="213005"/>
            <a:ext cx="1574815" cy="1546259"/>
            <a:chOff x="2065" y="1551"/>
            <a:chExt cx="1628" cy="1988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03A26492-1C0C-4720-8158-A78DEF553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2D4BF796-DA85-4FEB-B434-175B8358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50D1E60A-CE6D-42CE-ABB4-00FA959EF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1E2C2FE3-9720-4898-A664-0B16542F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129A6794-AC4A-4CEB-8121-98A48321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CD72D3F0-6B60-4D3C-8197-D4F788F6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08EB8104-18D0-40DD-B330-61B98486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570724C6-5160-4FB0-A19C-A8E14DDF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0ED6850F-D141-4789-A5F0-00737A46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1C1618AE-41F4-43E6-9C9E-4CED9F2C2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CAC22A7-BCC8-4313-9B2C-E7155AB7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01258F6-F5B0-4901-A5F3-3B3D0A35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BA3DEF00-1E03-4E2D-8FEF-CA35C9E6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E805082-E0D4-4C82-A043-DFC04F3D0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0344A385-3310-4EDC-864F-B07A35305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5560AFC9-2A72-49BC-8427-74BBDE94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155139-591E-4947-954C-5171D16B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3" name="AutoShape 35">
            <a:extLst>
              <a:ext uri="{FF2B5EF4-FFF2-40B4-BE49-F238E27FC236}">
                <a16:creationId xmlns:a16="http://schemas.microsoft.com/office/drawing/2014/main" id="{F3472AE5-1C63-48FF-BD6D-9FA13C04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030" y="55794"/>
            <a:ext cx="6756596" cy="1481822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Dude! You will be starting with things that are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24" name="Picture 5" descr="j0116172">
            <a:extLst>
              <a:ext uri="{FF2B5EF4-FFF2-40B4-BE49-F238E27FC236}">
                <a16:creationId xmlns:a16="http://schemas.microsoft.com/office/drawing/2014/main" id="{50A28BEA-4D84-4FDC-A4AD-ACDFD323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329" y="1411945"/>
            <a:ext cx="1076418" cy="14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8">
            <a:extLst>
              <a:ext uri="{FF2B5EF4-FFF2-40B4-BE49-F238E27FC236}">
                <a16:creationId xmlns:a16="http://schemas.microsoft.com/office/drawing/2014/main" id="{F7FF3FC1-F008-437A-8F34-660B1100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1" y="2595046"/>
            <a:ext cx="6288950" cy="3839944"/>
          </a:xfrm>
          <a:prstGeom prst="wedgeRectCallout">
            <a:avLst>
              <a:gd name="adj1" fmla="val -34464"/>
              <a:gd name="adj2" fmla="val -55751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good martial arts student will attentively repeat each fundamental technique many times. </a:t>
            </a: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tune out when a concept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taught more than once. </a:t>
            </a: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better students listen carefully in order to refine and develop their understanding.</a:t>
            </a: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Sometimes I use easy thing to teach deep things.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7749A0-A578-4FAF-9864-E07432170B30}"/>
              </a:ext>
            </a:extLst>
          </p:cNvPr>
          <p:cNvSpPr/>
          <p:nvPr/>
        </p:nvSpPr>
        <p:spPr>
          <a:xfrm>
            <a:off x="3489334" y="524470"/>
            <a:ext cx="3295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Too EASY</a:t>
            </a:r>
          </a:p>
        </p:txBody>
      </p:sp>
      <p:pic>
        <p:nvPicPr>
          <p:cNvPr id="3074" name="Picture 2" descr="tai chi chuan | Definition, Meaning, History, Forms, &amp;amp; Facts | Britannica">
            <a:extLst>
              <a:ext uri="{FF2B5EF4-FFF2-40B4-BE49-F238E27FC236}">
                <a16:creationId xmlns:a16="http://schemas.microsoft.com/office/drawing/2014/main" id="{A627E8F4-F414-4435-9093-397BA3D7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1999035"/>
            <a:ext cx="2209800" cy="14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ke This Quiz If You&amp;#39;re Extremely Bored">
            <a:extLst>
              <a:ext uri="{FF2B5EF4-FFF2-40B4-BE49-F238E27FC236}">
                <a16:creationId xmlns:a16="http://schemas.microsoft.com/office/drawing/2014/main" id="{6E986C83-519D-416B-8CD5-F9157BDD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3496021"/>
            <a:ext cx="2209800" cy="146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communicating">
            <a:extLst>
              <a:ext uri="{FF2B5EF4-FFF2-40B4-BE49-F238E27FC236}">
                <a16:creationId xmlns:a16="http://schemas.microsoft.com/office/drawing/2014/main" id="{CD9169FD-B43A-4016-84C8-28A1DFB5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51" y="4914324"/>
            <a:ext cx="220980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3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1EF7C735-15D6-46AC-8CAC-9B1B88C2371E}"/>
              </a:ext>
            </a:extLst>
          </p:cNvPr>
          <p:cNvGrpSpPr>
            <a:grpSpLocks/>
          </p:cNvGrpSpPr>
          <p:nvPr/>
        </p:nvGrpSpPr>
        <p:grpSpPr bwMode="auto">
          <a:xfrm>
            <a:off x="188050" y="213005"/>
            <a:ext cx="1574815" cy="1546259"/>
            <a:chOff x="2065" y="1551"/>
            <a:chExt cx="1628" cy="1988"/>
          </a:xfrm>
        </p:grpSpPr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03A26492-1C0C-4720-8158-A78DEF553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6" name="Freeform 31">
              <a:extLst>
                <a:ext uri="{FF2B5EF4-FFF2-40B4-BE49-F238E27FC236}">
                  <a16:creationId xmlns:a16="http://schemas.microsoft.com/office/drawing/2014/main" id="{2D4BF796-DA85-4FEB-B434-175B8358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50D1E60A-CE6D-42CE-ABB4-00FA959EF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1E2C2FE3-9720-4898-A664-0B16542F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129A6794-AC4A-4CEB-8121-98A48321B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CD72D3F0-6B60-4D3C-8197-D4F788F69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08EB8104-18D0-40DD-B330-61B984868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570724C6-5160-4FB0-A19C-A8E14DDF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0ED6850F-D141-4789-A5F0-00737A46B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1C1618AE-41F4-43E6-9C9E-4CED9F2C2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CAC22A7-BCC8-4313-9B2C-E7155AB7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01258F6-F5B0-4901-A5F3-3B3D0A35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BA3DEF00-1E03-4E2D-8FEF-CA35C9E6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E805082-E0D4-4C82-A043-DFC04F3D0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0344A385-3310-4EDC-864F-B07A35305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5560AFC9-2A72-49BC-8427-74BBDE94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0155139-591E-4947-954C-5171D16B4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3" name="AutoShape 35">
            <a:extLst>
              <a:ext uri="{FF2B5EF4-FFF2-40B4-BE49-F238E27FC236}">
                <a16:creationId xmlns:a16="http://schemas.microsoft.com/office/drawing/2014/main" id="{F3472AE5-1C63-48FF-BD6D-9FA13C04C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030" y="55794"/>
            <a:ext cx="6756596" cy="1481822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Dude! You will cover things that are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pic>
        <p:nvPicPr>
          <p:cNvPr id="24" name="Picture 5" descr="j0116172">
            <a:extLst>
              <a:ext uri="{FF2B5EF4-FFF2-40B4-BE49-F238E27FC236}">
                <a16:creationId xmlns:a16="http://schemas.microsoft.com/office/drawing/2014/main" id="{50A28BEA-4D84-4FDC-A4AD-ACDFD323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329" y="1411945"/>
            <a:ext cx="1076418" cy="14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8">
            <a:extLst>
              <a:ext uri="{FF2B5EF4-FFF2-40B4-BE49-F238E27FC236}">
                <a16:creationId xmlns:a16="http://schemas.microsoft.com/office/drawing/2014/main" id="{F7FF3FC1-F008-437A-8F34-660B1100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1" y="2595046"/>
            <a:ext cx="6288950" cy="3031036"/>
          </a:xfrm>
          <a:prstGeom prst="wedgeRectCallout">
            <a:avLst>
              <a:gd name="adj1" fmla="val -34464"/>
              <a:gd name="adj2" fmla="val -55751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 hope to give you an appreciation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the big picture</a:t>
            </a: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It’s really cool.</a:t>
            </a: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3063" indent="-373063" algn="ctr" defTabSz="992188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panic about details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that are too much for you.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7749A0-A578-4FAF-9864-E07432170B30}"/>
              </a:ext>
            </a:extLst>
          </p:cNvPr>
          <p:cNvSpPr/>
          <p:nvPr/>
        </p:nvSpPr>
        <p:spPr>
          <a:xfrm>
            <a:off x="3623986" y="524470"/>
            <a:ext cx="302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Too Hard</a:t>
            </a:r>
          </a:p>
        </p:txBody>
      </p:sp>
      <p:pic>
        <p:nvPicPr>
          <p:cNvPr id="4098" name="Picture 2" descr="The Importance of Seeing the Big Picture">
            <a:extLst>
              <a:ext uri="{FF2B5EF4-FFF2-40B4-BE49-F238E27FC236}">
                <a16:creationId xmlns:a16="http://schemas.microsoft.com/office/drawing/2014/main" id="{827D2D43-2678-4B96-B277-143F8DD99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25" y="1696870"/>
            <a:ext cx="2246064" cy="14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download Really Cool Backgrounds For Girls Best Hd Wallpapers  [1440x792] for your Desktop, Mobile &amp;amp; Tablet | Explore 48+ Extremely Cool  Wallpapers | Really Cool HD Wallpaper, Really Cool Free Wallpapers,">
            <a:extLst>
              <a:ext uri="{FF2B5EF4-FFF2-40B4-BE49-F238E27FC236}">
                <a16:creationId xmlns:a16="http://schemas.microsoft.com/office/drawing/2014/main" id="{E72058BB-21C9-4979-9DC7-C5B01DF30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1891" r="6745" b="-1"/>
          <a:stretch/>
        </p:blipFill>
        <p:spPr bwMode="auto">
          <a:xfrm>
            <a:off x="6184625" y="3204084"/>
            <a:ext cx="2246064" cy="15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quer TOEFL by yourself! Part IVTopAdmit- Online Application Essay  Editing - Topadmit">
            <a:extLst>
              <a:ext uri="{FF2B5EF4-FFF2-40B4-BE49-F238E27FC236}">
                <a16:creationId xmlns:a16="http://schemas.microsoft.com/office/drawing/2014/main" id="{D84A76FE-1127-4FC0-B35C-C8FB7B5E5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64" y="46590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efathers' Eve | The Witcher 3 Wiki">
            <a:extLst>
              <a:ext uri="{FF2B5EF4-FFF2-40B4-BE49-F238E27FC236}">
                <a16:creationId xmlns:a16="http://schemas.microsoft.com/office/drawing/2014/main" id="{2D321615-D9AB-46CE-AB44-29C0BCE58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-1" b="-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714E357-AD27-41BE-98D0-A3A226CDE27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6096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Verify vs Create</a:t>
            </a:r>
          </a:p>
        </p:txBody>
      </p:sp>
      <p:sp>
        <p:nvSpPr>
          <p:cNvPr id="6" name="AutoShape 38">
            <a:extLst>
              <a:ext uri="{FF2B5EF4-FFF2-40B4-BE49-F238E27FC236}">
                <a16:creationId xmlns:a16="http://schemas.microsoft.com/office/drawing/2014/main" id="{F088A210-0BF8-49BD-8AC3-FD010A48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388269"/>
            <a:ext cx="4800580" cy="2421731"/>
          </a:xfrm>
          <a:prstGeom prst="wedgeRoundRectCallout">
            <a:avLst>
              <a:gd name="adj1" fmla="val -59440"/>
              <a:gd name="adj2" fmla="val -20500"/>
              <a:gd name="adj3" fmla="val 16667"/>
            </a:avLst>
          </a:prstGeom>
          <a:noFill/>
          <a:ln w="12700">
            <a:solidFill>
              <a:srgbClr val="9385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“The Rules taught should be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the ones our forefathers devised.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All else is dangerous”.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Adding meaning (semantics)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intuition is bad.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0634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efathers' Eve | The Witcher 3 Wiki">
            <a:extLst>
              <a:ext uri="{FF2B5EF4-FFF2-40B4-BE49-F238E27FC236}">
                <a16:creationId xmlns:a16="http://schemas.microsoft.com/office/drawing/2014/main" id="{2D321615-D9AB-46CE-AB44-29C0BCE58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-1" b="-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714E357-AD27-41BE-98D0-A3A226CDE27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6096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Verify vs Create</a:t>
            </a:r>
          </a:p>
        </p:txBody>
      </p:sp>
      <p:sp>
        <p:nvSpPr>
          <p:cNvPr id="6" name="AutoShape 38">
            <a:extLst>
              <a:ext uri="{FF2B5EF4-FFF2-40B4-BE49-F238E27FC236}">
                <a16:creationId xmlns:a16="http://schemas.microsoft.com/office/drawing/2014/main" id="{F088A210-0BF8-49BD-8AC3-FD010A48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762000"/>
            <a:ext cx="5127675" cy="5046718"/>
          </a:xfrm>
          <a:prstGeom prst="wedgeRoundRectCallout">
            <a:avLst>
              <a:gd name="adj1" fmla="val -59440"/>
              <a:gd name="adj2" fmla="val -20500"/>
              <a:gd name="adj3" fmla="val 16667"/>
            </a:avLst>
          </a:prstGeom>
          <a:noFill/>
          <a:ln w="12700">
            <a:solidFill>
              <a:srgbClr val="9385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will teach you to factor.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Input:    An integer 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Output: Its prime factors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,…,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Verify: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…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Input:    x = 12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Output: Factors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2,2,3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Verify: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23 =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Input:    x = 7152988453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Output: Factors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182983,39091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Verify: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182983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39091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7152988453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Easy!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AC821E2E-9312-4647-9DCD-FB877C05CB0C}"/>
              </a:ext>
            </a:extLst>
          </p:cNvPr>
          <p:cNvGrpSpPr>
            <a:grpSpLocks/>
          </p:cNvGrpSpPr>
          <p:nvPr/>
        </p:nvGrpSpPr>
        <p:grpSpPr bwMode="auto">
          <a:xfrm>
            <a:off x="8207339" y="5928007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76C62D4-3732-47CF-81F8-A6C08002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51B3BD72-F61A-43FD-A047-7D91A216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82A12D2-FA23-455C-8097-1EF14DDD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178C0B45-8158-443B-A139-35C303AB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11797583-5DF1-486B-A9BA-1192B0F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5313863E-DD33-4FD2-BEDA-A855D932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EB9B1148-AAE9-426C-A4D3-A9FBD99A5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08DF93A3-80E9-44FA-A13C-3974C071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B4E76CDF-956F-4BE7-8229-C9197714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6EE0B66-57AC-428B-95B7-4BDD1FCE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824C44EB-CA4E-40D7-9E06-0F810B03F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E894B95-DA2B-47F4-B582-13FB1D4C3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1A3887F5-36A4-454E-BD65-7FA451202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6E171F87-943C-4EB9-B163-EAB5980E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0CC25FBB-FD60-430F-843C-E523E6634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E08A0C88-AAA6-4F15-ACE8-4E3EBD4C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E8B72DA0-23B3-4ABF-A554-40FC1509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5" name="AutoShape 35">
            <a:extLst>
              <a:ext uri="{FF2B5EF4-FFF2-40B4-BE49-F238E27FC236}">
                <a16:creationId xmlns:a16="http://schemas.microsoft.com/office/drawing/2014/main" id="{C3F717BF-7259-474B-8C5E-E49B53DA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886450"/>
            <a:ext cx="6096001" cy="893815"/>
          </a:xfrm>
          <a:prstGeom prst="wedgeRoundRectCallout">
            <a:avLst>
              <a:gd name="adj1" fmla="val 54196"/>
              <a:gd name="adj2" fmla="val -11001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 problem. I know how to multiply.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can verify 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182983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39091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7152988453.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766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efathers' Eve | The Witcher 3 Wiki">
            <a:extLst>
              <a:ext uri="{FF2B5EF4-FFF2-40B4-BE49-F238E27FC236}">
                <a16:creationId xmlns:a16="http://schemas.microsoft.com/office/drawing/2014/main" id="{2D321615-D9AB-46CE-AB44-29C0BCE58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-1" b="-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714E357-AD27-41BE-98D0-A3A226CDE27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6096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Verify vs Create</a:t>
            </a:r>
          </a:p>
        </p:txBody>
      </p:sp>
      <p:sp>
        <p:nvSpPr>
          <p:cNvPr id="6" name="AutoShape 38">
            <a:extLst>
              <a:ext uri="{FF2B5EF4-FFF2-40B4-BE49-F238E27FC236}">
                <a16:creationId xmlns:a16="http://schemas.microsoft.com/office/drawing/2014/main" id="{F088A210-0BF8-49BD-8AC3-FD010A48D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990600"/>
            <a:ext cx="3581400" cy="1524000"/>
          </a:xfrm>
          <a:prstGeom prst="wedgeRoundRectCallout">
            <a:avLst>
              <a:gd name="adj1" fmla="val -59440"/>
              <a:gd name="adj2" fmla="val -20500"/>
              <a:gd name="adj3" fmla="val 16667"/>
            </a:avLst>
          </a:prstGeom>
          <a:noFill/>
          <a:ln w="12700">
            <a:solidFill>
              <a:srgbClr val="9385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Now the test.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Input:    x = 23434551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What are the factors?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AC821E2E-9312-4647-9DCD-FB877C05CB0C}"/>
              </a:ext>
            </a:extLst>
          </p:cNvPr>
          <p:cNvGrpSpPr>
            <a:grpSpLocks/>
          </p:cNvGrpSpPr>
          <p:nvPr/>
        </p:nvGrpSpPr>
        <p:grpSpPr bwMode="auto">
          <a:xfrm>
            <a:off x="8207339" y="5928007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76C62D4-3732-47CF-81F8-A6C08002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51B3BD72-F61A-43FD-A047-7D91A216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82A12D2-FA23-455C-8097-1EF14DDD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178C0B45-8158-443B-A139-35C303AB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11797583-5DF1-486B-A9BA-1192B0F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5313863E-DD33-4FD2-BEDA-A855D932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EB9B1148-AAE9-426C-A4D3-A9FBD99A5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08DF93A3-80E9-44FA-A13C-3974C071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B4E76CDF-956F-4BE7-8229-C9197714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6EE0B66-57AC-428B-95B7-4BDD1FCE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824C44EB-CA4E-40D7-9E06-0F810B03F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E894B95-DA2B-47F4-B582-13FB1D4C3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1A3887F5-36A4-454E-BD65-7FA451202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6E171F87-943C-4EB9-B163-EAB5980E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0CC25FBB-FD60-430F-843C-E523E6634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E08A0C88-AAA6-4F15-ACE8-4E3EBD4C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E8B72DA0-23B3-4ABF-A554-40FC1509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25" name="AutoShape 35">
            <a:extLst>
              <a:ext uri="{FF2B5EF4-FFF2-40B4-BE49-F238E27FC236}">
                <a16:creationId xmlns:a16="http://schemas.microsoft.com/office/drawing/2014/main" id="{C3F717BF-7259-474B-8C5E-E49B53DA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81601"/>
            <a:ext cx="4646331" cy="1396186"/>
          </a:xfrm>
          <a:prstGeom prst="wedgeRoundRectCallout">
            <a:avLst>
              <a:gd name="adj1" fmla="val 53926"/>
              <a:gd name="adj2" fmla="val 9555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Aaaah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never taught me how to factor.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is much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harder!.</a:t>
            </a:r>
          </a:p>
        </p:txBody>
      </p:sp>
    </p:spTree>
    <p:extLst>
      <p:ext uri="{BB962C8B-B14F-4D97-AF65-F5344CB8AC3E}">
        <p14:creationId xmlns:p14="http://schemas.microsoft.com/office/powerpoint/2010/main" val="448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efathers' Eve | The Witcher 3 Wiki">
            <a:extLst>
              <a:ext uri="{FF2B5EF4-FFF2-40B4-BE49-F238E27FC236}">
                <a16:creationId xmlns:a16="http://schemas.microsoft.com/office/drawing/2014/main" id="{2D321615-D9AB-46CE-AB44-29C0BCE58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-1" b="-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714E357-AD27-41BE-98D0-A3A226CDE273}"/>
              </a:ext>
            </a:extLst>
          </p:cNvPr>
          <p:cNvSpPr txBox="1">
            <a:spLocks noChangeArrowheads="1"/>
          </p:cNvSpPr>
          <p:nvPr/>
        </p:nvSpPr>
        <p:spPr>
          <a:xfrm>
            <a:off x="1676400" y="0"/>
            <a:ext cx="60960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Verify vs Create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AC821E2E-9312-4647-9DCD-FB877C05CB0C}"/>
              </a:ext>
            </a:extLst>
          </p:cNvPr>
          <p:cNvGrpSpPr>
            <a:grpSpLocks/>
          </p:cNvGrpSpPr>
          <p:nvPr/>
        </p:nvGrpSpPr>
        <p:grpSpPr bwMode="auto">
          <a:xfrm>
            <a:off x="8207339" y="5928007"/>
            <a:ext cx="917591" cy="929993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976C62D4-3732-47CF-81F8-A6C080029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51B3BD72-F61A-43FD-A047-7D91A216D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B82A12D2-FA23-455C-8097-1EF14DDD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178C0B45-8158-443B-A139-35C303AB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11797583-5DF1-486B-A9BA-1192B0F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5313863E-DD33-4FD2-BEDA-A855D932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EB9B1148-AAE9-426C-A4D3-A9FBD99A5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08DF93A3-80E9-44FA-A13C-3974C0719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B4E76CDF-956F-4BE7-8229-C9197714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66EE0B66-57AC-428B-95B7-4BDD1FCE0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824C44EB-CA4E-40D7-9E06-0F810B03F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E894B95-DA2B-47F4-B582-13FB1D4C3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1A3887F5-36A4-454E-BD65-7FA451202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6E171F87-943C-4EB9-B163-EAB5980E6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0CC25FBB-FD60-430F-843C-E523E6634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E08A0C88-AAA6-4F15-ACE8-4E3EBD4C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E8B72DA0-23B3-4ABF-A554-40FC1509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27" name="Picture 5">
            <a:extLst>
              <a:ext uri="{FF2B5EF4-FFF2-40B4-BE49-F238E27FC236}">
                <a16:creationId xmlns:a16="http://schemas.microsoft.com/office/drawing/2014/main" id="{F72685F2-6A77-4617-A04E-ABDD9A89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71" y="2871405"/>
            <a:ext cx="1336356" cy="16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8">
            <a:extLst>
              <a:ext uri="{FF2B5EF4-FFF2-40B4-BE49-F238E27FC236}">
                <a16:creationId xmlns:a16="http://schemas.microsoft.com/office/drawing/2014/main" id="{CDA9A883-C585-48BA-B2D7-CA762B7B2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80296"/>
            <a:ext cx="5687695" cy="1773553"/>
          </a:xfrm>
          <a:prstGeom prst="wedgeRoundRectCallout">
            <a:avLst>
              <a:gd name="adj1" fmla="val -15184"/>
              <a:gd name="adj2" fmla="val 65554"/>
              <a:gd name="adj3" fmla="val 16667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If you give me a bunch of proofs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 teach me how to verify that they work.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This does not necessarily teach me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how to create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new proofs.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8" name="AutoShape 38">
            <a:extLst>
              <a:ext uri="{FF2B5EF4-FFF2-40B4-BE49-F238E27FC236}">
                <a16:creationId xmlns:a16="http://schemas.microsoft.com/office/drawing/2014/main" id="{DB04C8FC-9B02-41FF-8636-E45D5508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804" y="2750290"/>
            <a:ext cx="1336357" cy="461211"/>
          </a:xfrm>
          <a:prstGeom prst="wedgeRoundRectCallout">
            <a:avLst>
              <a:gd name="adj1" fmla="val -46545"/>
              <a:gd name="adj2" fmla="val 69684"/>
              <a:gd name="adj3" fmla="val 16667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Let’s try.</a:t>
            </a:r>
          </a:p>
        </p:txBody>
      </p:sp>
      <p:sp>
        <p:nvSpPr>
          <p:cNvPr id="29" name="AutoShape 35">
            <a:extLst>
              <a:ext uri="{FF2B5EF4-FFF2-40B4-BE49-F238E27FC236}">
                <a16:creationId xmlns:a16="http://schemas.microsoft.com/office/drawing/2014/main" id="{69A28539-85B3-4F46-9D53-39C5A510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81601"/>
            <a:ext cx="4646331" cy="1396186"/>
          </a:xfrm>
          <a:prstGeom prst="wedgeRoundRectCallout">
            <a:avLst>
              <a:gd name="adj1" fmla="val 53926"/>
              <a:gd name="adj2" fmla="val 9555"/>
              <a:gd name="adj3" fmla="val 16667"/>
            </a:avLst>
          </a:prstGeom>
          <a:solidFill>
            <a:srgbClr val="000066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Aaaah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never taught me how to factor.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is much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much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harder!.</a:t>
            </a:r>
          </a:p>
        </p:txBody>
      </p:sp>
    </p:spTree>
    <p:extLst>
      <p:ext uri="{BB962C8B-B14F-4D97-AF65-F5344CB8AC3E}">
        <p14:creationId xmlns:p14="http://schemas.microsoft.com/office/powerpoint/2010/main" val="34795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100 Examples of Non-Standard Architecture">
            <a:extLst>
              <a:ext uri="{FF2B5EF4-FFF2-40B4-BE49-F238E27FC236}">
                <a16:creationId xmlns:a16="http://schemas.microsoft.com/office/drawing/2014/main" id="{D9F3C218-0D3D-4DA8-B414-16B67C94C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/>
          <a:stretch/>
        </p:blipFill>
        <p:spPr bwMode="auto">
          <a:xfrm>
            <a:off x="20" y="1"/>
            <a:ext cx="9143979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5029199"/>
            <a:ext cx="9171095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77" name="Freeform: Shape 7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154F030-932B-470B-A519-A97D3F16EC3B}"/>
              </a:ext>
            </a:extLst>
          </p:cNvPr>
          <p:cNvSpPr/>
          <p:nvPr/>
        </p:nvSpPr>
        <p:spPr>
          <a:xfrm>
            <a:off x="209318" y="2438400"/>
            <a:ext cx="899160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</a:rPr>
              <a:t>                Non-Standard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</a:rPr>
              <a:t>I found our forefathers' formal proof system </a:t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2800" dirty="0">
                <a:solidFill>
                  <a:schemeClr val="bg2"/>
                </a:solidFill>
              </a:rPr>
              <a:t>overly complicated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2"/>
                </a:solidFill>
              </a:rPr>
              <a:t>and lacking (at least my) intuition</a:t>
            </a:r>
          </a:p>
        </p:txBody>
      </p:sp>
    </p:spTree>
    <p:extLst>
      <p:ext uri="{BB962C8B-B14F-4D97-AF65-F5344CB8AC3E}">
        <p14:creationId xmlns:p14="http://schemas.microsoft.com/office/powerpoint/2010/main" val="24360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2" name="Rectangle 70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Planet Earth Wobbles As It Spins, and Now Scientists Know Why | Live Science">
            <a:extLst>
              <a:ext uri="{FF2B5EF4-FFF2-40B4-BE49-F238E27FC236}">
                <a16:creationId xmlns:a16="http://schemas.microsoft.com/office/drawing/2014/main" id="{54A83230-50D7-4554-A60F-3B217F321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7" b="2"/>
          <a:stretch/>
        </p:blipFill>
        <p:spPr bwMode="auto">
          <a:xfrm>
            <a:off x="20" y="1"/>
            <a:ext cx="9143979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3" name="Group 72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5029199"/>
            <a:ext cx="9171095" cy="1828800"/>
            <a:chOff x="-305" y="2987478"/>
            <a:chExt cx="12188952" cy="1828800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14" name="Freeform: Shape 74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7415" name="Freeform: Shape 76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DBC84-97D1-47A8-A3CD-C07F478D92C4}"/>
              </a:ext>
            </a:extLst>
          </p:cNvPr>
          <p:cNvSpPr/>
          <p:nvPr/>
        </p:nvSpPr>
        <p:spPr>
          <a:xfrm>
            <a:off x="76200" y="5900967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We will now cover the entire course.</a:t>
            </a:r>
          </a:p>
          <a:p>
            <a:pPr algn="ctr"/>
            <a:r>
              <a:rPr lang="en-US" sz="2800" dirty="0"/>
              <a:t>Fast.</a:t>
            </a:r>
          </a:p>
        </p:txBody>
      </p:sp>
    </p:spTree>
    <p:extLst>
      <p:ext uri="{BB962C8B-B14F-4D97-AF65-F5344CB8AC3E}">
        <p14:creationId xmlns:p14="http://schemas.microsoft.com/office/powerpoint/2010/main" val="92948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5127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32" name="AutoShape 20"/>
          <p:cNvSpPr>
            <a:spLocks noChangeArrowheads="1"/>
          </p:cNvSpPr>
          <p:nvPr/>
        </p:nvSpPr>
        <p:spPr bwMode="auto">
          <a:xfrm>
            <a:off x="2362200" y="1905000"/>
            <a:ext cx="6477000" cy="1143000"/>
          </a:xfrm>
          <a:prstGeom prst="wedgeRectCallout">
            <a:avLst>
              <a:gd name="adj1" fmla="val -60565"/>
              <a:gd name="adj2" fmla="val 69861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You spend 50hrs/week </a:t>
            </a:r>
            <a:br>
              <a:rPr lang="en-CA" altLang="en-US" i="0"/>
            </a:br>
            <a:r>
              <a:rPr lang="en-CA" altLang="en-US" i="0"/>
              <a:t>on your programming course.</a:t>
            </a:r>
            <a:endParaRPr lang="en-US" altLang="en-US" i="0"/>
          </a:p>
        </p:txBody>
      </p:sp>
      <p:sp>
        <p:nvSpPr>
          <p:cNvPr id="397333" name="AutoShape 21"/>
          <p:cNvSpPr>
            <a:spLocks noChangeArrowheads="1"/>
          </p:cNvSpPr>
          <p:nvPr/>
        </p:nvSpPr>
        <p:spPr bwMode="auto">
          <a:xfrm>
            <a:off x="2362200" y="3276600"/>
            <a:ext cx="6477000" cy="1066800"/>
          </a:xfrm>
          <a:prstGeom prst="wedgeRectCallout">
            <a:avLst>
              <a:gd name="adj1" fmla="val -61398"/>
              <a:gd name="adj2" fmla="val 2083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People do work hard </a:t>
            </a:r>
            <a:br>
              <a:rPr lang="en-CA" altLang="en-US" i="0"/>
            </a:br>
            <a:r>
              <a:rPr lang="en-CA" altLang="en-US" i="0"/>
              <a:t>on my assignments.</a:t>
            </a:r>
            <a:endParaRPr lang="en-US" altLang="en-US" i="0"/>
          </a:p>
        </p:txBody>
      </p:sp>
      <p:sp>
        <p:nvSpPr>
          <p:cNvPr id="5125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Study Now!</a:t>
            </a:r>
            <a:endParaRPr lang="en-CA" altLang="en-US" b="1"/>
          </a:p>
        </p:txBody>
      </p:sp>
      <p:sp>
        <p:nvSpPr>
          <p:cNvPr id="397337" name="AutoShape 25"/>
          <p:cNvSpPr>
            <a:spLocks noChangeArrowheads="1"/>
          </p:cNvSpPr>
          <p:nvPr/>
        </p:nvSpPr>
        <p:spPr bwMode="auto">
          <a:xfrm>
            <a:off x="2416175" y="4495800"/>
            <a:ext cx="6423025" cy="1600200"/>
          </a:xfrm>
          <a:prstGeom prst="wedgeRectCallout">
            <a:avLst>
              <a:gd name="adj1" fmla="val -65472"/>
              <a:gd name="adj2" fmla="val -78472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 dirty="0"/>
              <a:t>But they don’t really </a:t>
            </a:r>
            <a:br>
              <a:rPr lang="en-CA" altLang="en-US" i="0" dirty="0"/>
            </a:br>
            <a:r>
              <a:rPr lang="en-CA" altLang="en-US" i="0" dirty="0"/>
              <a:t>study the material deeply</a:t>
            </a:r>
            <a:br>
              <a:rPr lang="en-CA" altLang="en-US" i="0" dirty="0"/>
            </a:br>
            <a:r>
              <a:rPr lang="en-CA" altLang="en-US" i="0" dirty="0"/>
              <a:t>until they fail the midterm.</a:t>
            </a: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27001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2" grpId="0" animBg="1"/>
      <p:bldP spid="397333" grpId="0" animBg="1"/>
      <p:bldP spid="3973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3" y="2256100"/>
            <a:ext cx="965133" cy="988405"/>
          </a:xfrm>
          <a:prstGeom prst="rect">
            <a:avLst/>
          </a:prstGeom>
        </p:spPr>
      </p:pic>
      <p:pic>
        <p:nvPicPr>
          <p:cNvPr id="27650" name="Picture 2" descr="Patrick Stewart invites Whoopi Goldberg to join Star Trek: Picard cast -  CNET">
            <a:extLst>
              <a:ext uri="{FF2B5EF4-FFF2-40B4-BE49-F238E27FC236}">
                <a16:creationId xmlns:a16="http://schemas.microsoft.com/office/drawing/2014/main" id="{93DE31B8-073C-4A81-B9F3-FBCF7CE3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94" y="3429000"/>
            <a:ext cx="3159125" cy="200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The Oracle | Matrix Wiki | Fandom">
            <a:extLst>
              <a:ext uri="{FF2B5EF4-FFF2-40B4-BE49-F238E27FC236}">
                <a16:creationId xmlns:a16="http://schemas.microsoft.com/office/drawing/2014/main" id="{68A2895C-7961-4CD9-A27E-CD29BEE5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75" y="3463344"/>
            <a:ext cx="2407733" cy="196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j0116172">
            <a:extLst>
              <a:ext uri="{FF2B5EF4-FFF2-40B4-BE49-F238E27FC236}">
                <a16:creationId xmlns:a16="http://schemas.microsoft.com/office/drawing/2014/main" id="{18145A03-06B8-44A0-992C-3652660F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8" y="598644"/>
            <a:ext cx="1095615" cy="14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8">
            <a:extLst>
              <a:ext uri="{FF2B5EF4-FFF2-40B4-BE49-F238E27FC236}">
                <a16:creationId xmlns:a16="http://schemas.microsoft.com/office/drawing/2014/main" id="{A2CB8CA2-D40D-4D58-8018-B400A155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84814"/>
            <a:ext cx="3963408" cy="890453"/>
          </a:xfrm>
          <a:prstGeom prst="wedgeRectCallout">
            <a:avLst>
              <a:gd name="adj1" fmla="val -59211"/>
              <a:gd name="adj2" fmla="val -13153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algn="ctr" eaLnBrk="1" hangingPunct="1">
              <a:spcBef>
                <a:spcPts val="0"/>
              </a:spcBef>
              <a:buNone/>
            </a:pPr>
            <a:r>
              <a:rPr lang="en-US" altLang="en-US" sz="2400" dirty="0"/>
              <a:t>My role is generally is to give rules and proofs.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4C55DF5-7479-429A-91C4-AC877C54B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2049426"/>
            <a:ext cx="3963408" cy="1265372"/>
          </a:xfrm>
          <a:prstGeom prst="wedgeRectCallout">
            <a:avLst>
              <a:gd name="adj1" fmla="val -57479"/>
              <a:gd name="adj2" fmla="val 370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algn="ctr" eaLnBrk="1" hangingPunct="1">
              <a:spcBef>
                <a:spcPts val="0"/>
              </a:spcBef>
              <a:buNone/>
            </a:pPr>
            <a:r>
              <a:rPr lang="en-US" altLang="en-US" sz="2400" dirty="0"/>
              <a:t>I try and give a deeper understanding of logic.</a:t>
            </a:r>
          </a:p>
          <a:p>
            <a:pPr indent="-228600" algn="ctr" eaLnBrk="1" hangingPunct="1">
              <a:spcBef>
                <a:spcPts val="0"/>
              </a:spcBef>
              <a:buNone/>
            </a:pPr>
            <a:r>
              <a:rPr lang="en-US" altLang="en-US" sz="2400" dirty="0"/>
              <a:t>Here are two of my best sister.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7A1A164-5109-485F-823A-193B7A82C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Players</a:t>
            </a:r>
          </a:p>
        </p:txBody>
      </p:sp>
    </p:spTree>
    <p:extLst>
      <p:ext uri="{BB962C8B-B14F-4D97-AF65-F5344CB8AC3E}">
        <p14:creationId xmlns:p14="http://schemas.microsoft.com/office/powerpoint/2010/main" val="7902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3" y="2256100"/>
            <a:ext cx="965133" cy="988405"/>
          </a:xfrm>
          <a:prstGeom prst="rect">
            <a:avLst/>
          </a:prstGeom>
        </p:spPr>
      </p:pic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Players</a:t>
            </a:r>
          </a:p>
        </p:txBody>
      </p:sp>
      <p:pic>
        <p:nvPicPr>
          <p:cNvPr id="49" name="Picture 5" descr="j0116172">
            <a:extLst>
              <a:ext uri="{FF2B5EF4-FFF2-40B4-BE49-F238E27FC236}">
                <a16:creationId xmlns:a16="http://schemas.microsoft.com/office/drawing/2014/main" id="{18145A03-06B8-44A0-992C-3652660F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98" y="598644"/>
            <a:ext cx="1095615" cy="149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utoShape 8">
            <a:extLst>
              <a:ext uri="{FF2B5EF4-FFF2-40B4-BE49-F238E27FC236}">
                <a16:creationId xmlns:a16="http://schemas.microsoft.com/office/drawing/2014/main" id="{A2CB8CA2-D40D-4D58-8018-B400A155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584814"/>
            <a:ext cx="3963408" cy="890453"/>
          </a:xfrm>
          <a:prstGeom prst="wedgeRectCallout">
            <a:avLst>
              <a:gd name="adj1" fmla="val -59211"/>
              <a:gd name="adj2" fmla="val -13153"/>
            </a:avLst>
          </a:prstGeom>
          <a:noFill/>
          <a:ln w="127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algn="ctr" eaLnBrk="1" hangingPunct="1">
              <a:spcBef>
                <a:spcPts val="0"/>
              </a:spcBef>
              <a:buNone/>
            </a:pPr>
            <a:r>
              <a:rPr lang="en-US" altLang="en-US" sz="2400" dirty="0"/>
              <a:t>My role is generally is to give rules and proofs.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4C55DF5-7479-429A-91C4-AC877C54B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2049426"/>
            <a:ext cx="3963408" cy="841874"/>
          </a:xfrm>
          <a:prstGeom prst="wedgeRectCallout">
            <a:avLst>
              <a:gd name="adj1" fmla="val -57479"/>
              <a:gd name="adj2" fmla="val 370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algn="ctr" eaLnBrk="1" hangingPunct="1">
              <a:spcBef>
                <a:spcPts val="0"/>
              </a:spcBef>
              <a:buNone/>
            </a:pPr>
            <a:r>
              <a:rPr lang="en-US" altLang="en-US" sz="2400" dirty="0"/>
              <a:t>I try and give a deeper understanding of logic.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80DBEC-2DC9-44A0-BD52-91FE99C1B248}"/>
              </a:ext>
            </a:extLst>
          </p:cNvPr>
          <p:cNvGrpSpPr/>
          <p:nvPr/>
        </p:nvGrpSpPr>
        <p:grpSpPr>
          <a:xfrm>
            <a:off x="1115373" y="3695885"/>
            <a:ext cx="7430669" cy="2002109"/>
            <a:chOff x="1115373" y="3695885"/>
            <a:chExt cx="7430669" cy="2002109"/>
          </a:xfrm>
        </p:grpSpPr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67B62A13-F2D7-4622-BDCF-8BC5374EDD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115373" y="3695885"/>
              <a:ext cx="781721" cy="1231017"/>
              <a:chOff x="2308" y="1513"/>
              <a:chExt cx="1162" cy="257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FE562F70-C98B-401B-A2B4-ED8998A24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8" name="Freeform 28">
                  <a:extLst>
                    <a:ext uri="{FF2B5EF4-FFF2-40B4-BE49-F238E27FC236}">
                      <a16:creationId xmlns:a16="http://schemas.microsoft.com/office/drawing/2014/main" id="{E7A9F12B-7AE9-4305-8727-D7CE88076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29">
                  <a:extLst>
                    <a:ext uri="{FF2B5EF4-FFF2-40B4-BE49-F238E27FC236}">
                      <a16:creationId xmlns:a16="http://schemas.microsoft.com/office/drawing/2014/main" id="{9A273CEB-C938-412D-BD72-16704E896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30">
                  <a:extLst>
                    <a:ext uri="{FF2B5EF4-FFF2-40B4-BE49-F238E27FC236}">
                      <a16:creationId xmlns:a16="http://schemas.microsoft.com/office/drawing/2014/main" id="{EC62A023-6FB1-45AD-A6A7-0A874BEC0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EDDAEB56-CC03-434A-9A1C-AB282FF17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1DECF780-780B-4ACE-90CB-D62EF4841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8E4E2986-D9F3-48DC-8810-58A80D784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" name="Freeform 34">
                <a:extLst>
                  <a:ext uri="{FF2B5EF4-FFF2-40B4-BE49-F238E27FC236}">
                    <a16:creationId xmlns:a16="http://schemas.microsoft.com/office/drawing/2014/main" id="{0248120F-8E91-42E3-8F2D-3D9C3F2FB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5">
                <a:extLst>
                  <a:ext uri="{FF2B5EF4-FFF2-40B4-BE49-F238E27FC236}">
                    <a16:creationId xmlns:a16="http://schemas.microsoft.com/office/drawing/2014/main" id="{B0542CEB-1A7F-4098-A58B-3F9D2F733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36">
                <a:extLst>
                  <a:ext uri="{FF2B5EF4-FFF2-40B4-BE49-F238E27FC236}">
                    <a16:creationId xmlns:a16="http://schemas.microsoft.com/office/drawing/2014/main" id="{9D8481A3-93AE-4A2C-8562-3BC61F82E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4" name="Oval 37">
                <a:extLst>
                  <a:ext uri="{FF2B5EF4-FFF2-40B4-BE49-F238E27FC236}">
                    <a16:creationId xmlns:a16="http://schemas.microsoft.com/office/drawing/2014/main" id="{CECC525A-23DE-4292-BF8D-1D7EFC3EE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5" name="Oval 38">
                <a:extLst>
                  <a:ext uri="{FF2B5EF4-FFF2-40B4-BE49-F238E27FC236}">
                    <a16:creationId xmlns:a16="http://schemas.microsoft.com/office/drawing/2014/main" id="{DAA7AD85-6007-420C-8B96-0AEA67E66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id="{8646FF55-7830-42C1-8DAC-BA43F8E82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7" name="Oval 40">
                <a:extLst>
                  <a:ext uri="{FF2B5EF4-FFF2-40B4-BE49-F238E27FC236}">
                    <a16:creationId xmlns:a16="http://schemas.microsoft.com/office/drawing/2014/main" id="{6AD6535B-B540-41DF-9220-CE9987D23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4" name="AutoShape 58">
              <a:extLst>
                <a:ext uri="{FF2B5EF4-FFF2-40B4-BE49-F238E27FC236}">
                  <a16:creationId xmlns:a16="http://schemas.microsoft.com/office/drawing/2014/main" id="{2DB9A67A-3560-4D1D-B80C-29FA609D9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270" y="3895416"/>
              <a:ext cx="4902744" cy="627795"/>
            </a:xfrm>
            <a:prstGeom prst="wedgeRoundRectCallout">
              <a:avLst>
                <a:gd name="adj1" fmla="val -54887"/>
                <a:gd name="adj2" fmla="val -33226"/>
                <a:gd name="adj3" fmla="val 16667"/>
              </a:avLst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None/>
              </a:pPr>
              <a:r>
                <a:rPr lang="en-US" altLang="en-US" sz="2400" dirty="0"/>
                <a:t>We play the logic game together.      </a:t>
              </a:r>
            </a:p>
          </p:txBody>
        </p:sp>
        <p:sp>
          <p:nvSpPr>
            <p:cNvPr id="25" name="AutoShape 55">
              <a:extLst>
                <a:ext uri="{FF2B5EF4-FFF2-40B4-BE49-F238E27FC236}">
                  <a16:creationId xmlns:a16="http://schemas.microsoft.com/office/drawing/2014/main" id="{9A027F2F-DC3A-49B5-B6B7-5B87962E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00" y="3748604"/>
              <a:ext cx="5486400" cy="627795"/>
            </a:xfrm>
            <a:prstGeom prst="wedgeRoundRectCallout">
              <a:avLst>
                <a:gd name="adj1" fmla="val 39594"/>
                <a:gd name="adj2" fmla="val 88995"/>
                <a:gd name="adj3" fmla="val 16667"/>
              </a:avLst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2800" dirty="0"/>
            </a:p>
          </p:txBody>
        </p:sp>
        <p:grpSp>
          <p:nvGrpSpPr>
            <p:cNvPr id="26" name="Group 45">
              <a:extLst>
                <a:ext uri="{FF2B5EF4-FFF2-40B4-BE49-F238E27FC236}">
                  <a16:creationId xmlns:a16="http://schemas.microsoft.com/office/drawing/2014/main" id="{52F225CC-8808-48BB-819E-1A26140C5D7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13158" y="4311394"/>
              <a:ext cx="632884" cy="1270000"/>
              <a:chOff x="2593" y="768"/>
              <a:chExt cx="849" cy="1475"/>
            </a:xfrm>
          </p:grpSpPr>
          <p:sp>
            <p:nvSpPr>
              <p:cNvPr id="27" name="Freeform 46">
                <a:extLst>
                  <a:ext uri="{FF2B5EF4-FFF2-40B4-BE49-F238E27FC236}">
                    <a16:creationId xmlns:a16="http://schemas.microsoft.com/office/drawing/2014/main" id="{F4E3D3E2-D69F-4D81-919D-92F31AF0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179"/>
                <a:ext cx="302" cy="308"/>
              </a:xfrm>
              <a:custGeom>
                <a:avLst/>
                <a:gdLst>
                  <a:gd name="T0" fmla="*/ 220 w 302"/>
                  <a:gd name="T1" fmla="*/ 225 h 308"/>
                  <a:gd name="T2" fmla="*/ 220 w 302"/>
                  <a:gd name="T3" fmla="*/ 197 h 308"/>
                  <a:gd name="T4" fmla="*/ 216 w 302"/>
                  <a:gd name="T5" fmla="*/ 159 h 308"/>
                  <a:gd name="T6" fmla="*/ 208 w 302"/>
                  <a:gd name="T7" fmla="*/ 135 h 308"/>
                  <a:gd name="T8" fmla="*/ 198 w 302"/>
                  <a:gd name="T9" fmla="*/ 116 h 308"/>
                  <a:gd name="T10" fmla="*/ 181 w 302"/>
                  <a:gd name="T11" fmla="*/ 93 h 308"/>
                  <a:gd name="T12" fmla="*/ 193 w 302"/>
                  <a:gd name="T13" fmla="*/ 80 h 308"/>
                  <a:gd name="T14" fmla="*/ 199 w 302"/>
                  <a:gd name="T15" fmla="*/ 60 h 308"/>
                  <a:gd name="T16" fmla="*/ 196 w 302"/>
                  <a:gd name="T17" fmla="*/ 38 h 308"/>
                  <a:gd name="T18" fmla="*/ 184 w 302"/>
                  <a:gd name="T19" fmla="*/ 18 h 308"/>
                  <a:gd name="T20" fmla="*/ 163 w 302"/>
                  <a:gd name="T21" fmla="*/ 5 h 308"/>
                  <a:gd name="T22" fmla="*/ 142 w 302"/>
                  <a:gd name="T23" fmla="*/ 0 h 308"/>
                  <a:gd name="T24" fmla="*/ 136 w 302"/>
                  <a:gd name="T25" fmla="*/ 9 h 308"/>
                  <a:gd name="T26" fmla="*/ 148 w 302"/>
                  <a:gd name="T27" fmla="*/ 15 h 308"/>
                  <a:gd name="T28" fmla="*/ 160 w 302"/>
                  <a:gd name="T29" fmla="*/ 23 h 308"/>
                  <a:gd name="T30" fmla="*/ 172 w 302"/>
                  <a:gd name="T31" fmla="*/ 39 h 308"/>
                  <a:gd name="T32" fmla="*/ 171 w 302"/>
                  <a:gd name="T33" fmla="*/ 57 h 308"/>
                  <a:gd name="T34" fmla="*/ 157 w 302"/>
                  <a:gd name="T35" fmla="*/ 71 h 308"/>
                  <a:gd name="T36" fmla="*/ 151 w 302"/>
                  <a:gd name="T37" fmla="*/ 74 h 308"/>
                  <a:gd name="T38" fmla="*/ 117 w 302"/>
                  <a:gd name="T39" fmla="*/ 71 h 308"/>
                  <a:gd name="T40" fmla="*/ 93 w 302"/>
                  <a:gd name="T41" fmla="*/ 74 h 308"/>
                  <a:gd name="T42" fmla="*/ 69 w 302"/>
                  <a:gd name="T43" fmla="*/ 84 h 308"/>
                  <a:gd name="T44" fmla="*/ 64 w 302"/>
                  <a:gd name="T45" fmla="*/ 87 h 308"/>
                  <a:gd name="T46" fmla="*/ 45 w 302"/>
                  <a:gd name="T47" fmla="*/ 75 h 308"/>
                  <a:gd name="T48" fmla="*/ 28 w 302"/>
                  <a:gd name="T49" fmla="*/ 59 h 308"/>
                  <a:gd name="T50" fmla="*/ 25 w 302"/>
                  <a:gd name="T51" fmla="*/ 48 h 308"/>
                  <a:gd name="T52" fmla="*/ 30 w 302"/>
                  <a:gd name="T53" fmla="*/ 36 h 308"/>
                  <a:gd name="T54" fmla="*/ 43 w 302"/>
                  <a:gd name="T55" fmla="*/ 29 h 308"/>
                  <a:gd name="T56" fmla="*/ 48 w 302"/>
                  <a:gd name="T57" fmla="*/ 20 h 308"/>
                  <a:gd name="T58" fmla="*/ 40 w 302"/>
                  <a:gd name="T59" fmla="*/ 15 h 308"/>
                  <a:gd name="T60" fmla="*/ 25 w 302"/>
                  <a:gd name="T61" fmla="*/ 18 h 308"/>
                  <a:gd name="T62" fmla="*/ 6 w 302"/>
                  <a:gd name="T63" fmla="*/ 36 h 308"/>
                  <a:gd name="T64" fmla="*/ 0 w 302"/>
                  <a:gd name="T65" fmla="*/ 56 h 308"/>
                  <a:gd name="T66" fmla="*/ 6 w 302"/>
                  <a:gd name="T67" fmla="*/ 74 h 308"/>
                  <a:gd name="T68" fmla="*/ 22 w 302"/>
                  <a:gd name="T69" fmla="*/ 93 h 308"/>
                  <a:gd name="T70" fmla="*/ 40 w 302"/>
                  <a:gd name="T71" fmla="*/ 107 h 308"/>
                  <a:gd name="T72" fmla="*/ 25 w 302"/>
                  <a:gd name="T73" fmla="*/ 140 h 308"/>
                  <a:gd name="T74" fmla="*/ 22 w 302"/>
                  <a:gd name="T75" fmla="*/ 171 h 308"/>
                  <a:gd name="T76" fmla="*/ 24 w 302"/>
                  <a:gd name="T77" fmla="*/ 204 h 308"/>
                  <a:gd name="T78" fmla="*/ 27 w 302"/>
                  <a:gd name="T79" fmla="*/ 233 h 308"/>
                  <a:gd name="T80" fmla="*/ 39 w 302"/>
                  <a:gd name="T81" fmla="*/ 258 h 308"/>
                  <a:gd name="T82" fmla="*/ 55 w 302"/>
                  <a:gd name="T83" fmla="*/ 278 h 308"/>
                  <a:gd name="T84" fmla="*/ 79 w 302"/>
                  <a:gd name="T85" fmla="*/ 293 h 308"/>
                  <a:gd name="T86" fmla="*/ 99 w 302"/>
                  <a:gd name="T87" fmla="*/ 303 h 308"/>
                  <a:gd name="T88" fmla="*/ 124 w 302"/>
                  <a:gd name="T89" fmla="*/ 308 h 308"/>
                  <a:gd name="T90" fmla="*/ 148 w 302"/>
                  <a:gd name="T91" fmla="*/ 308 h 308"/>
                  <a:gd name="T92" fmla="*/ 172 w 302"/>
                  <a:gd name="T93" fmla="*/ 305 h 308"/>
                  <a:gd name="T94" fmla="*/ 196 w 302"/>
                  <a:gd name="T95" fmla="*/ 297 h 308"/>
                  <a:gd name="T96" fmla="*/ 208 w 302"/>
                  <a:gd name="T97" fmla="*/ 284 h 308"/>
                  <a:gd name="T98" fmla="*/ 220 w 302"/>
                  <a:gd name="T99" fmla="*/ 266 h 308"/>
                  <a:gd name="T100" fmla="*/ 253 w 302"/>
                  <a:gd name="T101" fmla="*/ 278 h 308"/>
                  <a:gd name="T102" fmla="*/ 273 w 302"/>
                  <a:gd name="T103" fmla="*/ 288 h 308"/>
                  <a:gd name="T104" fmla="*/ 288 w 302"/>
                  <a:gd name="T105" fmla="*/ 290 h 308"/>
                  <a:gd name="T106" fmla="*/ 298 w 302"/>
                  <a:gd name="T107" fmla="*/ 281 h 308"/>
                  <a:gd name="T108" fmla="*/ 302 w 302"/>
                  <a:gd name="T109" fmla="*/ 269 h 308"/>
                  <a:gd name="T110" fmla="*/ 294 w 302"/>
                  <a:gd name="T111" fmla="*/ 254 h 308"/>
                  <a:gd name="T112" fmla="*/ 270 w 302"/>
                  <a:gd name="T113" fmla="*/ 243 h 308"/>
                  <a:gd name="T114" fmla="*/ 238 w 302"/>
                  <a:gd name="T115" fmla="*/ 236 h 308"/>
                  <a:gd name="T116" fmla="*/ 220 w 302"/>
                  <a:gd name="T117" fmla="*/ 225 h 30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2"/>
                  <a:gd name="T178" fmla="*/ 0 h 308"/>
                  <a:gd name="T179" fmla="*/ 302 w 302"/>
                  <a:gd name="T180" fmla="*/ 308 h 30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2" h="308">
                    <a:moveTo>
                      <a:pt x="220" y="225"/>
                    </a:moveTo>
                    <a:lnTo>
                      <a:pt x="220" y="197"/>
                    </a:lnTo>
                    <a:lnTo>
                      <a:pt x="216" y="159"/>
                    </a:lnTo>
                    <a:lnTo>
                      <a:pt x="208" y="135"/>
                    </a:lnTo>
                    <a:lnTo>
                      <a:pt x="198" y="116"/>
                    </a:lnTo>
                    <a:lnTo>
                      <a:pt x="181" y="93"/>
                    </a:lnTo>
                    <a:lnTo>
                      <a:pt x="193" y="80"/>
                    </a:lnTo>
                    <a:lnTo>
                      <a:pt x="199" y="60"/>
                    </a:lnTo>
                    <a:lnTo>
                      <a:pt x="196" y="38"/>
                    </a:lnTo>
                    <a:lnTo>
                      <a:pt x="184" y="18"/>
                    </a:lnTo>
                    <a:lnTo>
                      <a:pt x="163" y="5"/>
                    </a:lnTo>
                    <a:lnTo>
                      <a:pt x="142" y="0"/>
                    </a:lnTo>
                    <a:lnTo>
                      <a:pt x="136" y="9"/>
                    </a:lnTo>
                    <a:lnTo>
                      <a:pt x="148" y="15"/>
                    </a:lnTo>
                    <a:lnTo>
                      <a:pt x="160" y="23"/>
                    </a:lnTo>
                    <a:lnTo>
                      <a:pt x="172" y="39"/>
                    </a:lnTo>
                    <a:lnTo>
                      <a:pt x="171" y="57"/>
                    </a:lnTo>
                    <a:lnTo>
                      <a:pt x="157" y="71"/>
                    </a:lnTo>
                    <a:lnTo>
                      <a:pt x="151" y="74"/>
                    </a:lnTo>
                    <a:lnTo>
                      <a:pt x="117" y="71"/>
                    </a:lnTo>
                    <a:lnTo>
                      <a:pt x="93" y="74"/>
                    </a:lnTo>
                    <a:lnTo>
                      <a:pt x="69" y="84"/>
                    </a:lnTo>
                    <a:lnTo>
                      <a:pt x="64" y="87"/>
                    </a:lnTo>
                    <a:lnTo>
                      <a:pt x="45" y="75"/>
                    </a:lnTo>
                    <a:lnTo>
                      <a:pt x="28" y="59"/>
                    </a:lnTo>
                    <a:lnTo>
                      <a:pt x="25" y="48"/>
                    </a:lnTo>
                    <a:lnTo>
                      <a:pt x="30" y="36"/>
                    </a:lnTo>
                    <a:lnTo>
                      <a:pt x="43" y="29"/>
                    </a:lnTo>
                    <a:lnTo>
                      <a:pt x="48" y="20"/>
                    </a:lnTo>
                    <a:lnTo>
                      <a:pt x="40" y="15"/>
                    </a:lnTo>
                    <a:lnTo>
                      <a:pt x="25" y="18"/>
                    </a:lnTo>
                    <a:lnTo>
                      <a:pt x="6" y="36"/>
                    </a:lnTo>
                    <a:lnTo>
                      <a:pt x="0" y="56"/>
                    </a:lnTo>
                    <a:lnTo>
                      <a:pt x="6" y="74"/>
                    </a:lnTo>
                    <a:lnTo>
                      <a:pt x="22" y="93"/>
                    </a:lnTo>
                    <a:lnTo>
                      <a:pt x="40" y="107"/>
                    </a:lnTo>
                    <a:lnTo>
                      <a:pt x="25" y="140"/>
                    </a:lnTo>
                    <a:lnTo>
                      <a:pt x="22" y="171"/>
                    </a:lnTo>
                    <a:lnTo>
                      <a:pt x="24" y="204"/>
                    </a:lnTo>
                    <a:lnTo>
                      <a:pt x="27" y="233"/>
                    </a:lnTo>
                    <a:lnTo>
                      <a:pt x="39" y="258"/>
                    </a:lnTo>
                    <a:lnTo>
                      <a:pt x="55" y="278"/>
                    </a:lnTo>
                    <a:lnTo>
                      <a:pt x="79" y="293"/>
                    </a:lnTo>
                    <a:lnTo>
                      <a:pt x="99" y="303"/>
                    </a:lnTo>
                    <a:lnTo>
                      <a:pt x="124" y="308"/>
                    </a:lnTo>
                    <a:lnTo>
                      <a:pt x="148" y="308"/>
                    </a:lnTo>
                    <a:lnTo>
                      <a:pt x="172" y="305"/>
                    </a:lnTo>
                    <a:lnTo>
                      <a:pt x="196" y="297"/>
                    </a:lnTo>
                    <a:lnTo>
                      <a:pt x="208" y="284"/>
                    </a:lnTo>
                    <a:lnTo>
                      <a:pt x="220" y="266"/>
                    </a:lnTo>
                    <a:lnTo>
                      <a:pt x="253" y="278"/>
                    </a:lnTo>
                    <a:lnTo>
                      <a:pt x="273" y="288"/>
                    </a:lnTo>
                    <a:lnTo>
                      <a:pt x="288" y="290"/>
                    </a:lnTo>
                    <a:lnTo>
                      <a:pt x="298" y="281"/>
                    </a:lnTo>
                    <a:lnTo>
                      <a:pt x="302" y="269"/>
                    </a:lnTo>
                    <a:lnTo>
                      <a:pt x="294" y="254"/>
                    </a:lnTo>
                    <a:lnTo>
                      <a:pt x="270" y="243"/>
                    </a:lnTo>
                    <a:lnTo>
                      <a:pt x="238" y="236"/>
                    </a:lnTo>
                    <a:lnTo>
                      <a:pt x="220" y="22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7">
                <a:extLst>
                  <a:ext uri="{FF2B5EF4-FFF2-40B4-BE49-F238E27FC236}">
                    <a16:creationId xmlns:a16="http://schemas.microsoft.com/office/drawing/2014/main" id="{FE4CFD7D-A139-4261-9ACE-494D82284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498"/>
                <a:ext cx="216" cy="346"/>
              </a:xfrm>
              <a:custGeom>
                <a:avLst/>
                <a:gdLst>
                  <a:gd name="T0" fmla="*/ 45 w 216"/>
                  <a:gd name="T1" fmla="*/ 18 h 346"/>
                  <a:gd name="T2" fmla="*/ 57 w 216"/>
                  <a:gd name="T3" fmla="*/ 8 h 346"/>
                  <a:gd name="T4" fmla="*/ 78 w 216"/>
                  <a:gd name="T5" fmla="*/ 0 h 346"/>
                  <a:gd name="T6" fmla="*/ 99 w 216"/>
                  <a:gd name="T7" fmla="*/ 2 h 346"/>
                  <a:gd name="T8" fmla="*/ 117 w 216"/>
                  <a:gd name="T9" fmla="*/ 5 h 346"/>
                  <a:gd name="T10" fmla="*/ 140 w 216"/>
                  <a:gd name="T11" fmla="*/ 12 h 346"/>
                  <a:gd name="T12" fmla="*/ 158 w 216"/>
                  <a:gd name="T13" fmla="*/ 28 h 346"/>
                  <a:gd name="T14" fmla="*/ 174 w 216"/>
                  <a:gd name="T15" fmla="*/ 44 h 346"/>
                  <a:gd name="T16" fmla="*/ 191 w 216"/>
                  <a:gd name="T17" fmla="*/ 73 h 346"/>
                  <a:gd name="T18" fmla="*/ 203 w 216"/>
                  <a:gd name="T19" fmla="*/ 104 h 346"/>
                  <a:gd name="T20" fmla="*/ 210 w 216"/>
                  <a:gd name="T21" fmla="*/ 139 h 346"/>
                  <a:gd name="T22" fmla="*/ 215 w 216"/>
                  <a:gd name="T23" fmla="*/ 173 h 346"/>
                  <a:gd name="T24" fmla="*/ 216 w 216"/>
                  <a:gd name="T25" fmla="*/ 211 h 346"/>
                  <a:gd name="T26" fmla="*/ 210 w 216"/>
                  <a:gd name="T27" fmla="*/ 245 h 346"/>
                  <a:gd name="T28" fmla="*/ 206 w 216"/>
                  <a:gd name="T29" fmla="*/ 271 h 346"/>
                  <a:gd name="T30" fmla="*/ 195 w 216"/>
                  <a:gd name="T31" fmla="*/ 299 h 346"/>
                  <a:gd name="T32" fmla="*/ 176 w 216"/>
                  <a:gd name="T33" fmla="*/ 320 h 346"/>
                  <a:gd name="T34" fmla="*/ 150 w 216"/>
                  <a:gd name="T35" fmla="*/ 337 h 346"/>
                  <a:gd name="T36" fmla="*/ 114 w 216"/>
                  <a:gd name="T37" fmla="*/ 344 h 346"/>
                  <a:gd name="T38" fmla="*/ 78 w 216"/>
                  <a:gd name="T39" fmla="*/ 346 h 346"/>
                  <a:gd name="T40" fmla="*/ 50 w 216"/>
                  <a:gd name="T41" fmla="*/ 340 h 346"/>
                  <a:gd name="T42" fmla="*/ 24 w 216"/>
                  <a:gd name="T43" fmla="*/ 325 h 346"/>
                  <a:gd name="T44" fmla="*/ 9 w 216"/>
                  <a:gd name="T45" fmla="*/ 302 h 346"/>
                  <a:gd name="T46" fmla="*/ 0 w 216"/>
                  <a:gd name="T47" fmla="*/ 268 h 346"/>
                  <a:gd name="T48" fmla="*/ 3 w 216"/>
                  <a:gd name="T49" fmla="*/ 236 h 346"/>
                  <a:gd name="T50" fmla="*/ 17 w 216"/>
                  <a:gd name="T51" fmla="*/ 211 h 346"/>
                  <a:gd name="T52" fmla="*/ 30 w 216"/>
                  <a:gd name="T53" fmla="*/ 193 h 346"/>
                  <a:gd name="T54" fmla="*/ 42 w 216"/>
                  <a:gd name="T55" fmla="*/ 175 h 346"/>
                  <a:gd name="T56" fmla="*/ 47 w 216"/>
                  <a:gd name="T57" fmla="*/ 155 h 346"/>
                  <a:gd name="T58" fmla="*/ 45 w 216"/>
                  <a:gd name="T59" fmla="*/ 134 h 346"/>
                  <a:gd name="T60" fmla="*/ 38 w 216"/>
                  <a:gd name="T61" fmla="*/ 109 h 346"/>
                  <a:gd name="T62" fmla="*/ 32 w 216"/>
                  <a:gd name="T63" fmla="*/ 85 h 346"/>
                  <a:gd name="T64" fmla="*/ 30 w 216"/>
                  <a:gd name="T65" fmla="*/ 59 h 346"/>
                  <a:gd name="T66" fmla="*/ 35 w 216"/>
                  <a:gd name="T67" fmla="*/ 34 h 346"/>
                  <a:gd name="T68" fmla="*/ 45 w 216"/>
                  <a:gd name="T69" fmla="*/ 18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6"/>
                  <a:gd name="T106" fmla="*/ 0 h 346"/>
                  <a:gd name="T107" fmla="*/ 216 w 216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6" h="346">
                    <a:moveTo>
                      <a:pt x="45" y="18"/>
                    </a:moveTo>
                    <a:lnTo>
                      <a:pt x="57" y="8"/>
                    </a:lnTo>
                    <a:lnTo>
                      <a:pt x="78" y="0"/>
                    </a:lnTo>
                    <a:lnTo>
                      <a:pt x="99" y="2"/>
                    </a:lnTo>
                    <a:lnTo>
                      <a:pt x="117" y="5"/>
                    </a:lnTo>
                    <a:lnTo>
                      <a:pt x="140" y="12"/>
                    </a:lnTo>
                    <a:lnTo>
                      <a:pt x="158" y="28"/>
                    </a:lnTo>
                    <a:lnTo>
                      <a:pt x="174" y="44"/>
                    </a:lnTo>
                    <a:lnTo>
                      <a:pt x="191" y="73"/>
                    </a:lnTo>
                    <a:lnTo>
                      <a:pt x="203" y="104"/>
                    </a:lnTo>
                    <a:lnTo>
                      <a:pt x="210" y="139"/>
                    </a:lnTo>
                    <a:lnTo>
                      <a:pt x="215" y="173"/>
                    </a:lnTo>
                    <a:lnTo>
                      <a:pt x="216" y="211"/>
                    </a:lnTo>
                    <a:lnTo>
                      <a:pt x="210" y="245"/>
                    </a:lnTo>
                    <a:lnTo>
                      <a:pt x="206" y="271"/>
                    </a:lnTo>
                    <a:lnTo>
                      <a:pt x="195" y="299"/>
                    </a:lnTo>
                    <a:lnTo>
                      <a:pt x="176" y="320"/>
                    </a:lnTo>
                    <a:lnTo>
                      <a:pt x="150" y="337"/>
                    </a:lnTo>
                    <a:lnTo>
                      <a:pt x="114" y="344"/>
                    </a:lnTo>
                    <a:lnTo>
                      <a:pt x="78" y="346"/>
                    </a:lnTo>
                    <a:lnTo>
                      <a:pt x="50" y="340"/>
                    </a:lnTo>
                    <a:lnTo>
                      <a:pt x="24" y="325"/>
                    </a:lnTo>
                    <a:lnTo>
                      <a:pt x="9" y="302"/>
                    </a:lnTo>
                    <a:lnTo>
                      <a:pt x="0" y="268"/>
                    </a:lnTo>
                    <a:lnTo>
                      <a:pt x="3" y="236"/>
                    </a:lnTo>
                    <a:lnTo>
                      <a:pt x="17" y="211"/>
                    </a:lnTo>
                    <a:lnTo>
                      <a:pt x="30" y="193"/>
                    </a:lnTo>
                    <a:lnTo>
                      <a:pt x="42" y="175"/>
                    </a:lnTo>
                    <a:lnTo>
                      <a:pt x="47" y="155"/>
                    </a:lnTo>
                    <a:lnTo>
                      <a:pt x="45" y="134"/>
                    </a:lnTo>
                    <a:lnTo>
                      <a:pt x="38" y="109"/>
                    </a:lnTo>
                    <a:lnTo>
                      <a:pt x="32" y="85"/>
                    </a:lnTo>
                    <a:lnTo>
                      <a:pt x="30" y="59"/>
                    </a:lnTo>
                    <a:lnTo>
                      <a:pt x="35" y="3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8">
                <a:extLst>
                  <a:ext uri="{FF2B5EF4-FFF2-40B4-BE49-F238E27FC236}">
                    <a16:creationId xmlns:a16="http://schemas.microsoft.com/office/drawing/2014/main" id="{709C4B65-BC75-48D1-8899-CC73205AB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1515"/>
                <a:ext cx="321" cy="165"/>
              </a:xfrm>
              <a:custGeom>
                <a:avLst/>
                <a:gdLst>
                  <a:gd name="T0" fmla="*/ 254 w 321"/>
                  <a:gd name="T1" fmla="*/ 36 h 165"/>
                  <a:gd name="T2" fmla="*/ 269 w 321"/>
                  <a:gd name="T3" fmla="*/ 15 h 165"/>
                  <a:gd name="T4" fmla="*/ 294 w 321"/>
                  <a:gd name="T5" fmla="*/ 0 h 165"/>
                  <a:gd name="T6" fmla="*/ 311 w 321"/>
                  <a:gd name="T7" fmla="*/ 3 h 165"/>
                  <a:gd name="T8" fmla="*/ 321 w 321"/>
                  <a:gd name="T9" fmla="*/ 18 h 165"/>
                  <a:gd name="T10" fmla="*/ 318 w 321"/>
                  <a:gd name="T11" fmla="*/ 50 h 165"/>
                  <a:gd name="T12" fmla="*/ 306 w 321"/>
                  <a:gd name="T13" fmla="*/ 80 h 165"/>
                  <a:gd name="T14" fmla="*/ 282 w 321"/>
                  <a:gd name="T15" fmla="*/ 98 h 165"/>
                  <a:gd name="T16" fmla="*/ 243 w 321"/>
                  <a:gd name="T17" fmla="*/ 119 h 165"/>
                  <a:gd name="T18" fmla="*/ 207 w 321"/>
                  <a:gd name="T19" fmla="*/ 147 h 165"/>
                  <a:gd name="T20" fmla="*/ 179 w 321"/>
                  <a:gd name="T21" fmla="*/ 165 h 165"/>
                  <a:gd name="T22" fmla="*/ 162 w 321"/>
                  <a:gd name="T23" fmla="*/ 164 h 165"/>
                  <a:gd name="T24" fmla="*/ 137 w 321"/>
                  <a:gd name="T25" fmla="*/ 149 h 165"/>
                  <a:gd name="T26" fmla="*/ 104 w 321"/>
                  <a:gd name="T27" fmla="*/ 116 h 165"/>
                  <a:gd name="T28" fmla="*/ 75 w 321"/>
                  <a:gd name="T29" fmla="*/ 93 h 165"/>
                  <a:gd name="T30" fmla="*/ 62 w 321"/>
                  <a:gd name="T31" fmla="*/ 98 h 165"/>
                  <a:gd name="T32" fmla="*/ 54 w 321"/>
                  <a:gd name="T33" fmla="*/ 116 h 165"/>
                  <a:gd name="T34" fmla="*/ 50 w 321"/>
                  <a:gd name="T35" fmla="*/ 117 h 165"/>
                  <a:gd name="T36" fmla="*/ 24 w 321"/>
                  <a:gd name="T37" fmla="*/ 120 h 165"/>
                  <a:gd name="T38" fmla="*/ 9 w 321"/>
                  <a:gd name="T39" fmla="*/ 107 h 165"/>
                  <a:gd name="T40" fmla="*/ 2 w 321"/>
                  <a:gd name="T41" fmla="*/ 75 h 165"/>
                  <a:gd name="T42" fmla="*/ 0 w 321"/>
                  <a:gd name="T43" fmla="*/ 30 h 165"/>
                  <a:gd name="T44" fmla="*/ 18 w 321"/>
                  <a:gd name="T45" fmla="*/ 9 h 165"/>
                  <a:gd name="T46" fmla="*/ 45 w 321"/>
                  <a:gd name="T47" fmla="*/ 9 h 165"/>
                  <a:gd name="T48" fmla="*/ 69 w 321"/>
                  <a:gd name="T49" fmla="*/ 20 h 165"/>
                  <a:gd name="T50" fmla="*/ 89 w 321"/>
                  <a:gd name="T51" fmla="*/ 51 h 165"/>
                  <a:gd name="T52" fmla="*/ 104 w 321"/>
                  <a:gd name="T53" fmla="*/ 77 h 165"/>
                  <a:gd name="T54" fmla="*/ 126 w 321"/>
                  <a:gd name="T55" fmla="*/ 101 h 165"/>
                  <a:gd name="T56" fmla="*/ 152 w 321"/>
                  <a:gd name="T57" fmla="*/ 120 h 165"/>
                  <a:gd name="T58" fmla="*/ 171 w 321"/>
                  <a:gd name="T59" fmla="*/ 123 h 165"/>
                  <a:gd name="T60" fmla="*/ 189 w 321"/>
                  <a:gd name="T61" fmla="*/ 116 h 165"/>
                  <a:gd name="T62" fmla="*/ 212 w 321"/>
                  <a:gd name="T63" fmla="*/ 96 h 165"/>
                  <a:gd name="T64" fmla="*/ 231 w 321"/>
                  <a:gd name="T65" fmla="*/ 72 h 165"/>
                  <a:gd name="T66" fmla="*/ 254 w 321"/>
                  <a:gd name="T67" fmla="*/ 36 h 1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1"/>
                  <a:gd name="T103" fmla="*/ 0 h 165"/>
                  <a:gd name="T104" fmla="*/ 321 w 321"/>
                  <a:gd name="T105" fmla="*/ 165 h 1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1" h="165">
                    <a:moveTo>
                      <a:pt x="254" y="36"/>
                    </a:moveTo>
                    <a:lnTo>
                      <a:pt x="269" y="15"/>
                    </a:lnTo>
                    <a:lnTo>
                      <a:pt x="294" y="0"/>
                    </a:lnTo>
                    <a:lnTo>
                      <a:pt x="311" y="3"/>
                    </a:lnTo>
                    <a:lnTo>
                      <a:pt x="321" y="18"/>
                    </a:lnTo>
                    <a:lnTo>
                      <a:pt x="318" y="50"/>
                    </a:lnTo>
                    <a:lnTo>
                      <a:pt x="306" y="80"/>
                    </a:lnTo>
                    <a:lnTo>
                      <a:pt x="282" y="98"/>
                    </a:lnTo>
                    <a:lnTo>
                      <a:pt x="243" y="119"/>
                    </a:lnTo>
                    <a:lnTo>
                      <a:pt x="207" y="147"/>
                    </a:lnTo>
                    <a:lnTo>
                      <a:pt x="179" y="165"/>
                    </a:lnTo>
                    <a:lnTo>
                      <a:pt x="162" y="164"/>
                    </a:lnTo>
                    <a:lnTo>
                      <a:pt x="137" y="149"/>
                    </a:lnTo>
                    <a:lnTo>
                      <a:pt x="104" y="116"/>
                    </a:lnTo>
                    <a:lnTo>
                      <a:pt x="75" y="93"/>
                    </a:lnTo>
                    <a:lnTo>
                      <a:pt x="62" y="98"/>
                    </a:lnTo>
                    <a:lnTo>
                      <a:pt x="54" y="116"/>
                    </a:lnTo>
                    <a:lnTo>
                      <a:pt x="50" y="117"/>
                    </a:lnTo>
                    <a:lnTo>
                      <a:pt x="24" y="120"/>
                    </a:lnTo>
                    <a:lnTo>
                      <a:pt x="9" y="107"/>
                    </a:lnTo>
                    <a:lnTo>
                      <a:pt x="2" y="75"/>
                    </a:lnTo>
                    <a:lnTo>
                      <a:pt x="0" y="30"/>
                    </a:lnTo>
                    <a:lnTo>
                      <a:pt x="18" y="9"/>
                    </a:lnTo>
                    <a:lnTo>
                      <a:pt x="45" y="9"/>
                    </a:lnTo>
                    <a:lnTo>
                      <a:pt x="69" y="20"/>
                    </a:lnTo>
                    <a:lnTo>
                      <a:pt x="89" y="51"/>
                    </a:lnTo>
                    <a:lnTo>
                      <a:pt x="104" y="77"/>
                    </a:lnTo>
                    <a:lnTo>
                      <a:pt x="126" y="101"/>
                    </a:lnTo>
                    <a:lnTo>
                      <a:pt x="152" y="120"/>
                    </a:lnTo>
                    <a:lnTo>
                      <a:pt x="171" y="123"/>
                    </a:lnTo>
                    <a:lnTo>
                      <a:pt x="189" y="116"/>
                    </a:lnTo>
                    <a:lnTo>
                      <a:pt x="212" y="96"/>
                    </a:lnTo>
                    <a:lnTo>
                      <a:pt x="231" y="72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9">
                <a:extLst>
                  <a:ext uri="{FF2B5EF4-FFF2-40B4-BE49-F238E27FC236}">
                    <a16:creationId xmlns:a16="http://schemas.microsoft.com/office/drawing/2014/main" id="{8DDDA6EB-573A-4171-9A70-ED69181B1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530"/>
                <a:ext cx="240" cy="348"/>
              </a:xfrm>
              <a:custGeom>
                <a:avLst/>
                <a:gdLst>
                  <a:gd name="T0" fmla="*/ 16 w 240"/>
                  <a:gd name="T1" fmla="*/ 2 h 348"/>
                  <a:gd name="T2" fmla="*/ 45 w 240"/>
                  <a:gd name="T3" fmla="*/ 6 h 348"/>
                  <a:gd name="T4" fmla="*/ 67 w 240"/>
                  <a:gd name="T5" fmla="*/ 32 h 348"/>
                  <a:gd name="T6" fmla="*/ 91 w 240"/>
                  <a:gd name="T7" fmla="*/ 57 h 348"/>
                  <a:gd name="T8" fmla="*/ 121 w 240"/>
                  <a:gd name="T9" fmla="*/ 81 h 348"/>
                  <a:gd name="T10" fmla="*/ 144 w 240"/>
                  <a:gd name="T11" fmla="*/ 99 h 348"/>
                  <a:gd name="T12" fmla="*/ 169 w 240"/>
                  <a:gd name="T13" fmla="*/ 113 h 348"/>
                  <a:gd name="T14" fmla="*/ 196 w 240"/>
                  <a:gd name="T15" fmla="*/ 126 h 348"/>
                  <a:gd name="T16" fmla="*/ 219 w 240"/>
                  <a:gd name="T17" fmla="*/ 135 h 348"/>
                  <a:gd name="T18" fmla="*/ 235 w 240"/>
                  <a:gd name="T19" fmla="*/ 147 h 348"/>
                  <a:gd name="T20" fmla="*/ 240 w 240"/>
                  <a:gd name="T21" fmla="*/ 159 h 348"/>
                  <a:gd name="T22" fmla="*/ 231 w 240"/>
                  <a:gd name="T23" fmla="*/ 176 h 348"/>
                  <a:gd name="T24" fmla="*/ 210 w 240"/>
                  <a:gd name="T25" fmla="*/ 191 h 348"/>
                  <a:gd name="T26" fmla="*/ 166 w 240"/>
                  <a:gd name="T27" fmla="*/ 203 h 348"/>
                  <a:gd name="T28" fmla="*/ 127 w 240"/>
                  <a:gd name="T29" fmla="*/ 215 h 348"/>
                  <a:gd name="T30" fmla="*/ 103 w 240"/>
                  <a:gd name="T31" fmla="*/ 230 h 348"/>
                  <a:gd name="T32" fmla="*/ 108 w 240"/>
                  <a:gd name="T33" fmla="*/ 245 h 348"/>
                  <a:gd name="T34" fmla="*/ 109 w 240"/>
                  <a:gd name="T35" fmla="*/ 249 h 348"/>
                  <a:gd name="T36" fmla="*/ 135 w 240"/>
                  <a:gd name="T37" fmla="*/ 273 h 348"/>
                  <a:gd name="T38" fmla="*/ 163 w 240"/>
                  <a:gd name="T39" fmla="*/ 293 h 348"/>
                  <a:gd name="T40" fmla="*/ 189 w 240"/>
                  <a:gd name="T41" fmla="*/ 309 h 348"/>
                  <a:gd name="T42" fmla="*/ 193 w 240"/>
                  <a:gd name="T43" fmla="*/ 317 h 348"/>
                  <a:gd name="T44" fmla="*/ 195 w 240"/>
                  <a:gd name="T45" fmla="*/ 321 h 348"/>
                  <a:gd name="T46" fmla="*/ 192 w 240"/>
                  <a:gd name="T47" fmla="*/ 330 h 348"/>
                  <a:gd name="T48" fmla="*/ 187 w 240"/>
                  <a:gd name="T49" fmla="*/ 333 h 348"/>
                  <a:gd name="T50" fmla="*/ 177 w 240"/>
                  <a:gd name="T51" fmla="*/ 341 h 348"/>
                  <a:gd name="T52" fmla="*/ 172 w 240"/>
                  <a:gd name="T53" fmla="*/ 344 h 348"/>
                  <a:gd name="T54" fmla="*/ 153 w 240"/>
                  <a:gd name="T55" fmla="*/ 348 h 348"/>
                  <a:gd name="T56" fmla="*/ 130 w 240"/>
                  <a:gd name="T57" fmla="*/ 330 h 348"/>
                  <a:gd name="T58" fmla="*/ 112 w 240"/>
                  <a:gd name="T59" fmla="*/ 305 h 348"/>
                  <a:gd name="T60" fmla="*/ 87 w 240"/>
                  <a:gd name="T61" fmla="*/ 270 h 348"/>
                  <a:gd name="T62" fmla="*/ 70 w 240"/>
                  <a:gd name="T63" fmla="*/ 237 h 348"/>
                  <a:gd name="T64" fmla="*/ 69 w 240"/>
                  <a:gd name="T65" fmla="*/ 219 h 348"/>
                  <a:gd name="T66" fmla="*/ 81 w 240"/>
                  <a:gd name="T67" fmla="*/ 203 h 348"/>
                  <a:gd name="T68" fmla="*/ 112 w 240"/>
                  <a:gd name="T69" fmla="*/ 194 h 348"/>
                  <a:gd name="T70" fmla="*/ 148 w 240"/>
                  <a:gd name="T71" fmla="*/ 180 h 348"/>
                  <a:gd name="T72" fmla="*/ 172 w 240"/>
                  <a:gd name="T73" fmla="*/ 173 h 348"/>
                  <a:gd name="T74" fmla="*/ 180 w 240"/>
                  <a:gd name="T75" fmla="*/ 164 h 348"/>
                  <a:gd name="T76" fmla="*/ 175 w 240"/>
                  <a:gd name="T77" fmla="*/ 155 h 348"/>
                  <a:gd name="T78" fmla="*/ 154 w 240"/>
                  <a:gd name="T79" fmla="*/ 141 h 348"/>
                  <a:gd name="T80" fmla="*/ 121 w 240"/>
                  <a:gd name="T81" fmla="*/ 125 h 348"/>
                  <a:gd name="T82" fmla="*/ 85 w 240"/>
                  <a:gd name="T83" fmla="*/ 113 h 348"/>
                  <a:gd name="T84" fmla="*/ 57 w 240"/>
                  <a:gd name="T85" fmla="*/ 101 h 348"/>
                  <a:gd name="T86" fmla="*/ 24 w 240"/>
                  <a:gd name="T87" fmla="*/ 75 h 348"/>
                  <a:gd name="T88" fmla="*/ 9 w 240"/>
                  <a:gd name="T89" fmla="*/ 53 h 348"/>
                  <a:gd name="T90" fmla="*/ 0 w 240"/>
                  <a:gd name="T91" fmla="*/ 24 h 348"/>
                  <a:gd name="T92" fmla="*/ 9 w 240"/>
                  <a:gd name="T93" fmla="*/ 8 h 348"/>
                  <a:gd name="T94" fmla="*/ 22 w 240"/>
                  <a:gd name="T95" fmla="*/ 0 h 348"/>
                  <a:gd name="T96" fmla="*/ 16 w 240"/>
                  <a:gd name="T97" fmla="*/ 2 h 34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0"/>
                  <a:gd name="T148" fmla="*/ 0 h 348"/>
                  <a:gd name="T149" fmla="*/ 240 w 240"/>
                  <a:gd name="T150" fmla="*/ 348 h 34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0" h="348">
                    <a:moveTo>
                      <a:pt x="16" y="2"/>
                    </a:moveTo>
                    <a:lnTo>
                      <a:pt x="45" y="6"/>
                    </a:lnTo>
                    <a:lnTo>
                      <a:pt x="67" y="32"/>
                    </a:lnTo>
                    <a:lnTo>
                      <a:pt x="91" y="57"/>
                    </a:lnTo>
                    <a:lnTo>
                      <a:pt x="121" y="81"/>
                    </a:lnTo>
                    <a:lnTo>
                      <a:pt x="144" y="99"/>
                    </a:lnTo>
                    <a:lnTo>
                      <a:pt x="169" y="113"/>
                    </a:lnTo>
                    <a:lnTo>
                      <a:pt x="196" y="126"/>
                    </a:lnTo>
                    <a:lnTo>
                      <a:pt x="219" y="135"/>
                    </a:lnTo>
                    <a:lnTo>
                      <a:pt x="235" y="147"/>
                    </a:lnTo>
                    <a:lnTo>
                      <a:pt x="240" y="159"/>
                    </a:lnTo>
                    <a:lnTo>
                      <a:pt x="231" y="176"/>
                    </a:lnTo>
                    <a:lnTo>
                      <a:pt x="210" y="191"/>
                    </a:lnTo>
                    <a:lnTo>
                      <a:pt x="166" y="203"/>
                    </a:lnTo>
                    <a:lnTo>
                      <a:pt x="127" y="215"/>
                    </a:lnTo>
                    <a:lnTo>
                      <a:pt x="103" y="230"/>
                    </a:lnTo>
                    <a:lnTo>
                      <a:pt x="108" y="245"/>
                    </a:lnTo>
                    <a:lnTo>
                      <a:pt x="109" y="249"/>
                    </a:lnTo>
                    <a:lnTo>
                      <a:pt x="135" y="273"/>
                    </a:lnTo>
                    <a:lnTo>
                      <a:pt x="163" y="293"/>
                    </a:lnTo>
                    <a:lnTo>
                      <a:pt x="189" y="309"/>
                    </a:lnTo>
                    <a:lnTo>
                      <a:pt x="193" y="317"/>
                    </a:lnTo>
                    <a:lnTo>
                      <a:pt x="195" y="321"/>
                    </a:lnTo>
                    <a:lnTo>
                      <a:pt x="192" y="330"/>
                    </a:lnTo>
                    <a:lnTo>
                      <a:pt x="187" y="333"/>
                    </a:lnTo>
                    <a:lnTo>
                      <a:pt x="177" y="341"/>
                    </a:lnTo>
                    <a:lnTo>
                      <a:pt x="172" y="344"/>
                    </a:lnTo>
                    <a:lnTo>
                      <a:pt x="153" y="348"/>
                    </a:lnTo>
                    <a:lnTo>
                      <a:pt x="130" y="330"/>
                    </a:lnTo>
                    <a:lnTo>
                      <a:pt x="112" y="305"/>
                    </a:lnTo>
                    <a:lnTo>
                      <a:pt x="87" y="270"/>
                    </a:lnTo>
                    <a:lnTo>
                      <a:pt x="70" y="237"/>
                    </a:lnTo>
                    <a:lnTo>
                      <a:pt x="69" y="219"/>
                    </a:lnTo>
                    <a:lnTo>
                      <a:pt x="81" y="203"/>
                    </a:lnTo>
                    <a:lnTo>
                      <a:pt x="112" y="194"/>
                    </a:lnTo>
                    <a:lnTo>
                      <a:pt x="148" y="180"/>
                    </a:lnTo>
                    <a:lnTo>
                      <a:pt x="172" y="173"/>
                    </a:lnTo>
                    <a:lnTo>
                      <a:pt x="180" y="164"/>
                    </a:lnTo>
                    <a:lnTo>
                      <a:pt x="175" y="155"/>
                    </a:lnTo>
                    <a:lnTo>
                      <a:pt x="154" y="141"/>
                    </a:lnTo>
                    <a:lnTo>
                      <a:pt x="121" y="125"/>
                    </a:lnTo>
                    <a:lnTo>
                      <a:pt x="85" y="113"/>
                    </a:lnTo>
                    <a:lnTo>
                      <a:pt x="57" y="101"/>
                    </a:lnTo>
                    <a:lnTo>
                      <a:pt x="24" y="75"/>
                    </a:lnTo>
                    <a:lnTo>
                      <a:pt x="9" y="53"/>
                    </a:lnTo>
                    <a:lnTo>
                      <a:pt x="0" y="24"/>
                    </a:lnTo>
                    <a:lnTo>
                      <a:pt x="9" y="8"/>
                    </a:lnTo>
                    <a:lnTo>
                      <a:pt x="2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50">
                <a:extLst>
                  <a:ext uri="{FF2B5EF4-FFF2-40B4-BE49-F238E27FC236}">
                    <a16:creationId xmlns:a16="http://schemas.microsoft.com/office/drawing/2014/main" id="{6F5122CF-1860-48D5-B75F-790FDB3DF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" y="1775"/>
                <a:ext cx="187" cy="420"/>
              </a:xfrm>
              <a:custGeom>
                <a:avLst/>
                <a:gdLst>
                  <a:gd name="T0" fmla="*/ 52 w 187"/>
                  <a:gd name="T1" fmla="*/ 0 h 420"/>
                  <a:gd name="T2" fmla="*/ 67 w 187"/>
                  <a:gd name="T3" fmla="*/ 7 h 420"/>
                  <a:gd name="T4" fmla="*/ 84 w 187"/>
                  <a:gd name="T5" fmla="*/ 21 h 420"/>
                  <a:gd name="T6" fmla="*/ 91 w 187"/>
                  <a:gd name="T7" fmla="*/ 39 h 420"/>
                  <a:gd name="T8" fmla="*/ 103 w 187"/>
                  <a:gd name="T9" fmla="*/ 69 h 420"/>
                  <a:gd name="T10" fmla="*/ 111 w 187"/>
                  <a:gd name="T11" fmla="*/ 102 h 420"/>
                  <a:gd name="T12" fmla="*/ 117 w 187"/>
                  <a:gd name="T13" fmla="*/ 133 h 420"/>
                  <a:gd name="T14" fmla="*/ 114 w 187"/>
                  <a:gd name="T15" fmla="*/ 160 h 420"/>
                  <a:gd name="T16" fmla="*/ 108 w 187"/>
                  <a:gd name="T17" fmla="*/ 181 h 420"/>
                  <a:gd name="T18" fmla="*/ 99 w 187"/>
                  <a:gd name="T19" fmla="*/ 205 h 420"/>
                  <a:gd name="T20" fmla="*/ 82 w 187"/>
                  <a:gd name="T21" fmla="*/ 235 h 420"/>
                  <a:gd name="T22" fmla="*/ 64 w 187"/>
                  <a:gd name="T23" fmla="*/ 265 h 420"/>
                  <a:gd name="T24" fmla="*/ 51 w 187"/>
                  <a:gd name="T25" fmla="*/ 286 h 420"/>
                  <a:gd name="T26" fmla="*/ 43 w 187"/>
                  <a:gd name="T27" fmla="*/ 303 h 420"/>
                  <a:gd name="T28" fmla="*/ 43 w 187"/>
                  <a:gd name="T29" fmla="*/ 319 h 420"/>
                  <a:gd name="T30" fmla="*/ 48 w 187"/>
                  <a:gd name="T31" fmla="*/ 333 h 420"/>
                  <a:gd name="T32" fmla="*/ 72 w 187"/>
                  <a:gd name="T33" fmla="*/ 340 h 420"/>
                  <a:gd name="T34" fmla="*/ 106 w 187"/>
                  <a:gd name="T35" fmla="*/ 349 h 420"/>
                  <a:gd name="T36" fmla="*/ 157 w 187"/>
                  <a:gd name="T37" fmla="*/ 366 h 420"/>
                  <a:gd name="T38" fmla="*/ 181 w 187"/>
                  <a:gd name="T39" fmla="*/ 378 h 420"/>
                  <a:gd name="T40" fmla="*/ 187 w 187"/>
                  <a:gd name="T41" fmla="*/ 391 h 420"/>
                  <a:gd name="T42" fmla="*/ 181 w 187"/>
                  <a:gd name="T43" fmla="*/ 402 h 420"/>
                  <a:gd name="T44" fmla="*/ 163 w 187"/>
                  <a:gd name="T45" fmla="*/ 414 h 420"/>
                  <a:gd name="T46" fmla="*/ 157 w 187"/>
                  <a:gd name="T47" fmla="*/ 415 h 420"/>
                  <a:gd name="T48" fmla="*/ 133 w 187"/>
                  <a:gd name="T49" fmla="*/ 420 h 420"/>
                  <a:gd name="T50" fmla="*/ 121 w 187"/>
                  <a:gd name="T51" fmla="*/ 415 h 420"/>
                  <a:gd name="T52" fmla="*/ 112 w 187"/>
                  <a:gd name="T53" fmla="*/ 405 h 420"/>
                  <a:gd name="T54" fmla="*/ 97 w 187"/>
                  <a:gd name="T55" fmla="*/ 387 h 420"/>
                  <a:gd name="T56" fmla="*/ 73 w 187"/>
                  <a:gd name="T57" fmla="*/ 370 h 420"/>
                  <a:gd name="T58" fmla="*/ 54 w 187"/>
                  <a:gd name="T59" fmla="*/ 367 h 420"/>
                  <a:gd name="T60" fmla="*/ 36 w 187"/>
                  <a:gd name="T61" fmla="*/ 367 h 420"/>
                  <a:gd name="T62" fmla="*/ 22 w 187"/>
                  <a:gd name="T63" fmla="*/ 367 h 420"/>
                  <a:gd name="T64" fmla="*/ 10 w 187"/>
                  <a:gd name="T65" fmla="*/ 360 h 420"/>
                  <a:gd name="T66" fmla="*/ 4 w 187"/>
                  <a:gd name="T67" fmla="*/ 352 h 420"/>
                  <a:gd name="T68" fmla="*/ 0 w 187"/>
                  <a:gd name="T69" fmla="*/ 339 h 420"/>
                  <a:gd name="T70" fmla="*/ 3 w 187"/>
                  <a:gd name="T71" fmla="*/ 327 h 420"/>
                  <a:gd name="T72" fmla="*/ 7 w 187"/>
                  <a:gd name="T73" fmla="*/ 307 h 420"/>
                  <a:gd name="T74" fmla="*/ 15 w 187"/>
                  <a:gd name="T75" fmla="*/ 291 h 420"/>
                  <a:gd name="T76" fmla="*/ 27 w 187"/>
                  <a:gd name="T77" fmla="*/ 264 h 420"/>
                  <a:gd name="T78" fmla="*/ 49 w 187"/>
                  <a:gd name="T79" fmla="*/ 229 h 420"/>
                  <a:gd name="T80" fmla="*/ 64 w 187"/>
                  <a:gd name="T81" fmla="*/ 201 h 420"/>
                  <a:gd name="T82" fmla="*/ 70 w 187"/>
                  <a:gd name="T83" fmla="*/ 175 h 420"/>
                  <a:gd name="T84" fmla="*/ 73 w 187"/>
                  <a:gd name="T85" fmla="*/ 150 h 420"/>
                  <a:gd name="T86" fmla="*/ 64 w 187"/>
                  <a:gd name="T87" fmla="*/ 121 h 420"/>
                  <a:gd name="T88" fmla="*/ 52 w 187"/>
                  <a:gd name="T89" fmla="*/ 97 h 420"/>
                  <a:gd name="T90" fmla="*/ 37 w 187"/>
                  <a:gd name="T91" fmla="*/ 72 h 420"/>
                  <a:gd name="T92" fmla="*/ 25 w 187"/>
                  <a:gd name="T93" fmla="*/ 51 h 420"/>
                  <a:gd name="T94" fmla="*/ 21 w 187"/>
                  <a:gd name="T95" fmla="*/ 30 h 420"/>
                  <a:gd name="T96" fmla="*/ 25 w 187"/>
                  <a:gd name="T97" fmla="*/ 16 h 420"/>
                  <a:gd name="T98" fmla="*/ 33 w 187"/>
                  <a:gd name="T99" fmla="*/ 7 h 420"/>
                  <a:gd name="T100" fmla="*/ 46 w 187"/>
                  <a:gd name="T101" fmla="*/ 3 h 420"/>
                  <a:gd name="T102" fmla="*/ 52 w 187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7"/>
                  <a:gd name="T157" fmla="*/ 0 h 420"/>
                  <a:gd name="T158" fmla="*/ 187 w 187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7" h="420">
                    <a:moveTo>
                      <a:pt x="52" y="0"/>
                    </a:moveTo>
                    <a:lnTo>
                      <a:pt x="67" y="7"/>
                    </a:lnTo>
                    <a:lnTo>
                      <a:pt x="84" y="21"/>
                    </a:lnTo>
                    <a:lnTo>
                      <a:pt x="91" y="39"/>
                    </a:lnTo>
                    <a:lnTo>
                      <a:pt x="103" y="69"/>
                    </a:lnTo>
                    <a:lnTo>
                      <a:pt x="111" y="102"/>
                    </a:lnTo>
                    <a:lnTo>
                      <a:pt x="117" y="133"/>
                    </a:lnTo>
                    <a:lnTo>
                      <a:pt x="114" y="160"/>
                    </a:lnTo>
                    <a:lnTo>
                      <a:pt x="108" y="181"/>
                    </a:lnTo>
                    <a:lnTo>
                      <a:pt x="99" y="205"/>
                    </a:lnTo>
                    <a:lnTo>
                      <a:pt x="82" y="235"/>
                    </a:lnTo>
                    <a:lnTo>
                      <a:pt x="64" y="265"/>
                    </a:lnTo>
                    <a:lnTo>
                      <a:pt x="51" y="286"/>
                    </a:lnTo>
                    <a:lnTo>
                      <a:pt x="43" y="303"/>
                    </a:lnTo>
                    <a:lnTo>
                      <a:pt x="43" y="319"/>
                    </a:lnTo>
                    <a:lnTo>
                      <a:pt x="48" y="333"/>
                    </a:lnTo>
                    <a:lnTo>
                      <a:pt x="72" y="340"/>
                    </a:lnTo>
                    <a:lnTo>
                      <a:pt x="106" y="349"/>
                    </a:lnTo>
                    <a:lnTo>
                      <a:pt x="157" y="366"/>
                    </a:lnTo>
                    <a:lnTo>
                      <a:pt x="181" y="378"/>
                    </a:lnTo>
                    <a:lnTo>
                      <a:pt x="187" y="391"/>
                    </a:lnTo>
                    <a:lnTo>
                      <a:pt x="181" y="402"/>
                    </a:lnTo>
                    <a:lnTo>
                      <a:pt x="163" y="414"/>
                    </a:lnTo>
                    <a:lnTo>
                      <a:pt x="157" y="415"/>
                    </a:lnTo>
                    <a:lnTo>
                      <a:pt x="133" y="420"/>
                    </a:lnTo>
                    <a:lnTo>
                      <a:pt x="121" y="415"/>
                    </a:lnTo>
                    <a:lnTo>
                      <a:pt x="112" y="405"/>
                    </a:lnTo>
                    <a:lnTo>
                      <a:pt x="97" y="387"/>
                    </a:lnTo>
                    <a:lnTo>
                      <a:pt x="73" y="370"/>
                    </a:lnTo>
                    <a:lnTo>
                      <a:pt x="54" y="367"/>
                    </a:lnTo>
                    <a:lnTo>
                      <a:pt x="36" y="367"/>
                    </a:lnTo>
                    <a:lnTo>
                      <a:pt x="22" y="367"/>
                    </a:lnTo>
                    <a:lnTo>
                      <a:pt x="10" y="360"/>
                    </a:lnTo>
                    <a:lnTo>
                      <a:pt x="4" y="352"/>
                    </a:lnTo>
                    <a:lnTo>
                      <a:pt x="0" y="339"/>
                    </a:lnTo>
                    <a:lnTo>
                      <a:pt x="3" y="327"/>
                    </a:lnTo>
                    <a:lnTo>
                      <a:pt x="7" y="307"/>
                    </a:lnTo>
                    <a:lnTo>
                      <a:pt x="15" y="291"/>
                    </a:lnTo>
                    <a:lnTo>
                      <a:pt x="27" y="264"/>
                    </a:lnTo>
                    <a:lnTo>
                      <a:pt x="49" y="229"/>
                    </a:lnTo>
                    <a:lnTo>
                      <a:pt x="64" y="201"/>
                    </a:lnTo>
                    <a:lnTo>
                      <a:pt x="70" y="175"/>
                    </a:lnTo>
                    <a:lnTo>
                      <a:pt x="73" y="150"/>
                    </a:lnTo>
                    <a:lnTo>
                      <a:pt x="64" y="121"/>
                    </a:lnTo>
                    <a:lnTo>
                      <a:pt x="52" y="97"/>
                    </a:lnTo>
                    <a:lnTo>
                      <a:pt x="37" y="72"/>
                    </a:lnTo>
                    <a:lnTo>
                      <a:pt x="25" y="51"/>
                    </a:lnTo>
                    <a:lnTo>
                      <a:pt x="21" y="30"/>
                    </a:lnTo>
                    <a:lnTo>
                      <a:pt x="25" y="16"/>
                    </a:lnTo>
                    <a:lnTo>
                      <a:pt x="33" y="7"/>
                    </a:lnTo>
                    <a:lnTo>
                      <a:pt x="46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1">
                <a:extLst>
                  <a:ext uri="{FF2B5EF4-FFF2-40B4-BE49-F238E27FC236}">
                    <a16:creationId xmlns:a16="http://schemas.microsoft.com/office/drawing/2014/main" id="{533B05EA-3F53-4996-BE0D-D3E9B903C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" y="1773"/>
                <a:ext cx="165" cy="450"/>
              </a:xfrm>
              <a:custGeom>
                <a:avLst/>
                <a:gdLst>
                  <a:gd name="T0" fmla="*/ 81 w 165"/>
                  <a:gd name="T1" fmla="*/ 49 h 450"/>
                  <a:gd name="T2" fmla="*/ 97 w 165"/>
                  <a:gd name="T3" fmla="*/ 25 h 450"/>
                  <a:gd name="T4" fmla="*/ 123 w 165"/>
                  <a:gd name="T5" fmla="*/ 3 h 450"/>
                  <a:gd name="T6" fmla="*/ 147 w 165"/>
                  <a:gd name="T7" fmla="*/ 0 h 450"/>
                  <a:gd name="T8" fmla="*/ 160 w 165"/>
                  <a:gd name="T9" fmla="*/ 15 h 450"/>
                  <a:gd name="T10" fmla="*/ 165 w 165"/>
                  <a:gd name="T11" fmla="*/ 37 h 450"/>
                  <a:gd name="T12" fmla="*/ 157 w 165"/>
                  <a:gd name="T13" fmla="*/ 60 h 450"/>
                  <a:gd name="T14" fmla="*/ 141 w 165"/>
                  <a:gd name="T15" fmla="*/ 75 h 450"/>
                  <a:gd name="T16" fmla="*/ 112 w 165"/>
                  <a:gd name="T17" fmla="*/ 97 h 450"/>
                  <a:gd name="T18" fmla="*/ 93 w 165"/>
                  <a:gd name="T19" fmla="*/ 120 h 450"/>
                  <a:gd name="T20" fmla="*/ 82 w 165"/>
                  <a:gd name="T21" fmla="*/ 144 h 450"/>
                  <a:gd name="T22" fmla="*/ 78 w 165"/>
                  <a:gd name="T23" fmla="*/ 168 h 450"/>
                  <a:gd name="T24" fmla="*/ 76 w 165"/>
                  <a:gd name="T25" fmla="*/ 195 h 450"/>
                  <a:gd name="T26" fmla="*/ 82 w 165"/>
                  <a:gd name="T27" fmla="*/ 223 h 450"/>
                  <a:gd name="T28" fmla="*/ 82 w 165"/>
                  <a:gd name="T29" fmla="*/ 228 h 450"/>
                  <a:gd name="T30" fmla="*/ 90 w 165"/>
                  <a:gd name="T31" fmla="*/ 261 h 450"/>
                  <a:gd name="T32" fmla="*/ 97 w 165"/>
                  <a:gd name="T33" fmla="*/ 294 h 450"/>
                  <a:gd name="T34" fmla="*/ 108 w 165"/>
                  <a:gd name="T35" fmla="*/ 327 h 450"/>
                  <a:gd name="T36" fmla="*/ 118 w 165"/>
                  <a:gd name="T37" fmla="*/ 351 h 450"/>
                  <a:gd name="T38" fmla="*/ 121 w 165"/>
                  <a:gd name="T39" fmla="*/ 369 h 450"/>
                  <a:gd name="T40" fmla="*/ 114 w 165"/>
                  <a:gd name="T41" fmla="*/ 376 h 450"/>
                  <a:gd name="T42" fmla="*/ 96 w 165"/>
                  <a:gd name="T43" fmla="*/ 385 h 450"/>
                  <a:gd name="T44" fmla="*/ 78 w 165"/>
                  <a:gd name="T45" fmla="*/ 405 h 450"/>
                  <a:gd name="T46" fmla="*/ 67 w 165"/>
                  <a:gd name="T47" fmla="*/ 433 h 450"/>
                  <a:gd name="T48" fmla="*/ 63 w 165"/>
                  <a:gd name="T49" fmla="*/ 447 h 450"/>
                  <a:gd name="T50" fmla="*/ 58 w 165"/>
                  <a:gd name="T51" fmla="*/ 450 h 450"/>
                  <a:gd name="T52" fmla="*/ 48 w 165"/>
                  <a:gd name="T53" fmla="*/ 450 h 450"/>
                  <a:gd name="T54" fmla="*/ 13 w 165"/>
                  <a:gd name="T55" fmla="*/ 438 h 450"/>
                  <a:gd name="T56" fmla="*/ 0 w 165"/>
                  <a:gd name="T57" fmla="*/ 424 h 450"/>
                  <a:gd name="T58" fmla="*/ 3 w 165"/>
                  <a:gd name="T59" fmla="*/ 411 h 450"/>
                  <a:gd name="T60" fmla="*/ 13 w 165"/>
                  <a:gd name="T61" fmla="*/ 396 h 450"/>
                  <a:gd name="T62" fmla="*/ 31 w 165"/>
                  <a:gd name="T63" fmla="*/ 381 h 450"/>
                  <a:gd name="T64" fmla="*/ 61 w 165"/>
                  <a:gd name="T65" fmla="*/ 364 h 450"/>
                  <a:gd name="T66" fmla="*/ 72 w 165"/>
                  <a:gd name="T67" fmla="*/ 349 h 450"/>
                  <a:gd name="T68" fmla="*/ 73 w 165"/>
                  <a:gd name="T69" fmla="*/ 325 h 450"/>
                  <a:gd name="T70" fmla="*/ 69 w 165"/>
                  <a:gd name="T71" fmla="*/ 286 h 450"/>
                  <a:gd name="T72" fmla="*/ 55 w 165"/>
                  <a:gd name="T73" fmla="*/ 241 h 450"/>
                  <a:gd name="T74" fmla="*/ 48 w 165"/>
                  <a:gd name="T75" fmla="*/ 195 h 450"/>
                  <a:gd name="T76" fmla="*/ 42 w 165"/>
                  <a:gd name="T77" fmla="*/ 154 h 450"/>
                  <a:gd name="T78" fmla="*/ 43 w 165"/>
                  <a:gd name="T79" fmla="*/ 127 h 450"/>
                  <a:gd name="T80" fmla="*/ 49 w 165"/>
                  <a:gd name="T81" fmla="*/ 100 h 450"/>
                  <a:gd name="T82" fmla="*/ 58 w 165"/>
                  <a:gd name="T83" fmla="*/ 78 h 450"/>
                  <a:gd name="T84" fmla="*/ 72 w 165"/>
                  <a:gd name="T85" fmla="*/ 57 h 450"/>
                  <a:gd name="T86" fmla="*/ 81 w 165"/>
                  <a:gd name="T87" fmla="*/ 49 h 4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5"/>
                  <a:gd name="T133" fmla="*/ 0 h 450"/>
                  <a:gd name="T134" fmla="*/ 165 w 165"/>
                  <a:gd name="T135" fmla="*/ 450 h 4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5" h="450">
                    <a:moveTo>
                      <a:pt x="81" y="49"/>
                    </a:moveTo>
                    <a:lnTo>
                      <a:pt x="97" y="25"/>
                    </a:lnTo>
                    <a:lnTo>
                      <a:pt x="123" y="3"/>
                    </a:lnTo>
                    <a:lnTo>
                      <a:pt x="147" y="0"/>
                    </a:lnTo>
                    <a:lnTo>
                      <a:pt x="160" y="15"/>
                    </a:lnTo>
                    <a:lnTo>
                      <a:pt x="165" y="37"/>
                    </a:lnTo>
                    <a:lnTo>
                      <a:pt x="157" y="60"/>
                    </a:lnTo>
                    <a:lnTo>
                      <a:pt x="141" y="75"/>
                    </a:lnTo>
                    <a:lnTo>
                      <a:pt x="112" y="97"/>
                    </a:lnTo>
                    <a:lnTo>
                      <a:pt x="93" y="120"/>
                    </a:lnTo>
                    <a:lnTo>
                      <a:pt x="82" y="144"/>
                    </a:lnTo>
                    <a:lnTo>
                      <a:pt x="78" y="168"/>
                    </a:lnTo>
                    <a:lnTo>
                      <a:pt x="76" y="195"/>
                    </a:lnTo>
                    <a:lnTo>
                      <a:pt x="82" y="223"/>
                    </a:lnTo>
                    <a:lnTo>
                      <a:pt x="82" y="228"/>
                    </a:lnTo>
                    <a:lnTo>
                      <a:pt x="90" y="261"/>
                    </a:lnTo>
                    <a:lnTo>
                      <a:pt x="97" y="294"/>
                    </a:lnTo>
                    <a:lnTo>
                      <a:pt x="108" y="327"/>
                    </a:lnTo>
                    <a:lnTo>
                      <a:pt x="118" y="351"/>
                    </a:lnTo>
                    <a:lnTo>
                      <a:pt x="121" y="369"/>
                    </a:lnTo>
                    <a:lnTo>
                      <a:pt x="114" y="376"/>
                    </a:lnTo>
                    <a:lnTo>
                      <a:pt x="96" y="385"/>
                    </a:lnTo>
                    <a:lnTo>
                      <a:pt x="78" y="405"/>
                    </a:lnTo>
                    <a:lnTo>
                      <a:pt x="67" y="433"/>
                    </a:lnTo>
                    <a:lnTo>
                      <a:pt x="63" y="447"/>
                    </a:lnTo>
                    <a:lnTo>
                      <a:pt x="58" y="450"/>
                    </a:lnTo>
                    <a:lnTo>
                      <a:pt x="48" y="450"/>
                    </a:lnTo>
                    <a:lnTo>
                      <a:pt x="13" y="438"/>
                    </a:lnTo>
                    <a:lnTo>
                      <a:pt x="0" y="424"/>
                    </a:lnTo>
                    <a:lnTo>
                      <a:pt x="3" y="411"/>
                    </a:lnTo>
                    <a:lnTo>
                      <a:pt x="13" y="396"/>
                    </a:lnTo>
                    <a:lnTo>
                      <a:pt x="31" y="381"/>
                    </a:lnTo>
                    <a:lnTo>
                      <a:pt x="61" y="364"/>
                    </a:lnTo>
                    <a:lnTo>
                      <a:pt x="72" y="349"/>
                    </a:lnTo>
                    <a:lnTo>
                      <a:pt x="73" y="325"/>
                    </a:lnTo>
                    <a:lnTo>
                      <a:pt x="69" y="286"/>
                    </a:lnTo>
                    <a:lnTo>
                      <a:pt x="55" y="241"/>
                    </a:lnTo>
                    <a:lnTo>
                      <a:pt x="48" y="195"/>
                    </a:lnTo>
                    <a:lnTo>
                      <a:pt x="42" y="154"/>
                    </a:lnTo>
                    <a:lnTo>
                      <a:pt x="43" y="127"/>
                    </a:lnTo>
                    <a:lnTo>
                      <a:pt x="49" y="100"/>
                    </a:lnTo>
                    <a:lnTo>
                      <a:pt x="58" y="78"/>
                    </a:lnTo>
                    <a:lnTo>
                      <a:pt x="72" y="57"/>
                    </a:lnTo>
                    <a:lnTo>
                      <a:pt x="81" y="4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52">
                <a:extLst>
                  <a:ext uri="{FF2B5EF4-FFF2-40B4-BE49-F238E27FC236}">
                    <a16:creationId xmlns:a16="http://schemas.microsoft.com/office/drawing/2014/main" id="{3E2F3288-43DE-449D-91D0-BB42A3E34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1767"/>
                <a:ext cx="488" cy="476"/>
              </a:xfrm>
              <a:custGeom>
                <a:avLst/>
                <a:gdLst>
                  <a:gd name="T0" fmla="*/ 480 w 488"/>
                  <a:gd name="T1" fmla="*/ 0 h 476"/>
                  <a:gd name="T2" fmla="*/ 432 w 488"/>
                  <a:gd name="T3" fmla="*/ 19 h 476"/>
                  <a:gd name="T4" fmla="*/ 402 w 488"/>
                  <a:gd name="T5" fmla="*/ 45 h 476"/>
                  <a:gd name="T6" fmla="*/ 381 w 488"/>
                  <a:gd name="T7" fmla="*/ 81 h 476"/>
                  <a:gd name="T8" fmla="*/ 363 w 488"/>
                  <a:gd name="T9" fmla="*/ 118 h 476"/>
                  <a:gd name="T10" fmla="*/ 352 w 488"/>
                  <a:gd name="T11" fmla="*/ 160 h 476"/>
                  <a:gd name="T12" fmla="*/ 346 w 488"/>
                  <a:gd name="T13" fmla="*/ 202 h 476"/>
                  <a:gd name="T14" fmla="*/ 337 w 488"/>
                  <a:gd name="T15" fmla="*/ 241 h 476"/>
                  <a:gd name="T16" fmla="*/ 327 w 488"/>
                  <a:gd name="T17" fmla="*/ 265 h 476"/>
                  <a:gd name="T18" fmla="*/ 313 w 488"/>
                  <a:gd name="T19" fmla="*/ 283 h 476"/>
                  <a:gd name="T20" fmla="*/ 294 w 488"/>
                  <a:gd name="T21" fmla="*/ 300 h 476"/>
                  <a:gd name="T22" fmla="*/ 289 w 488"/>
                  <a:gd name="T23" fmla="*/ 301 h 476"/>
                  <a:gd name="T24" fmla="*/ 264 w 488"/>
                  <a:gd name="T25" fmla="*/ 316 h 476"/>
                  <a:gd name="T26" fmla="*/ 223 w 488"/>
                  <a:gd name="T27" fmla="*/ 334 h 476"/>
                  <a:gd name="T28" fmla="*/ 184 w 488"/>
                  <a:gd name="T29" fmla="*/ 354 h 476"/>
                  <a:gd name="T30" fmla="*/ 148 w 488"/>
                  <a:gd name="T31" fmla="*/ 367 h 476"/>
                  <a:gd name="T32" fmla="*/ 127 w 488"/>
                  <a:gd name="T33" fmla="*/ 333 h 476"/>
                  <a:gd name="T34" fmla="*/ 127 w 488"/>
                  <a:gd name="T35" fmla="*/ 337 h 476"/>
                  <a:gd name="T36" fmla="*/ 111 w 488"/>
                  <a:gd name="T37" fmla="*/ 373 h 476"/>
                  <a:gd name="T38" fmla="*/ 88 w 488"/>
                  <a:gd name="T39" fmla="*/ 405 h 476"/>
                  <a:gd name="T40" fmla="*/ 51 w 488"/>
                  <a:gd name="T41" fmla="*/ 435 h 476"/>
                  <a:gd name="T42" fmla="*/ 12 w 488"/>
                  <a:gd name="T43" fmla="*/ 460 h 476"/>
                  <a:gd name="T44" fmla="*/ 0 w 488"/>
                  <a:gd name="T45" fmla="*/ 469 h 476"/>
                  <a:gd name="T46" fmla="*/ 10 w 488"/>
                  <a:gd name="T47" fmla="*/ 474 h 476"/>
                  <a:gd name="T48" fmla="*/ 6 w 488"/>
                  <a:gd name="T49" fmla="*/ 476 h 476"/>
                  <a:gd name="T50" fmla="*/ 64 w 488"/>
                  <a:gd name="T51" fmla="*/ 459 h 476"/>
                  <a:gd name="T52" fmla="*/ 118 w 488"/>
                  <a:gd name="T53" fmla="*/ 448 h 476"/>
                  <a:gd name="T54" fmla="*/ 175 w 488"/>
                  <a:gd name="T55" fmla="*/ 438 h 476"/>
                  <a:gd name="T56" fmla="*/ 204 w 488"/>
                  <a:gd name="T57" fmla="*/ 436 h 476"/>
                  <a:gd name="T58" fmla="*/ 168 w 488"/>
                  <a:gd name="T59" fmla="*/ 393 h 476"/>
                  <a:gd name="T60" fmla="*/ 163 w 488"/>
                  <a:gd name="T61" fmla="*/ 396 h 476"/>
                  <a:gd name="T62" fmla="*/ 217 w 488"/>
                  <a:gd name="T63" fmla="*/ 366 h 476"/>
                  <a:gd name="T64" fmla="*/ 262 w 488"/>
                  <a:gd name="T65" fmla="*/ 342 h 476"/>
                  <a:gd name="T66" fmla="*/ 298 w 488"/>
                  <a:gd name="T67" fmla="*/ 324 h 476"/>
                  <a:gd name="T68" fmla="*/ 328 w 488"/>
                  <a:gd name="T69" fmla="*/ 301 h 476"/>
                  <a:gd name="T70" fmla="*/ 346 w 488"/>
                  <a:gd name="T71" fmla="*/ 279 h 476"/>
                  <a:gd name="T72" fmla="*/ 358 w 488"/>
                  <a:gd name="T73" fmla="*/ 249 h 476"/>
                  <a:gd name="T74" fmla="*/ 367 w 488"/>
                  <a:gd name="T75" fmla="*/ 208 h 476"/>
                  <a:gd name="T76" fmla="*/ 375 w 488"/>
                  <a:gd name="T77" fmla="*/ 171 h 476"/>
                  <a:gd name="T78" fmla="*/ 384 w 488"/>
                  <a:gd name="T79" fmla="*/ 135 h 476"/>
                  <a:gd name="T80" fmla="*/ 394 w 488"/>
                  <a:gd name="T81" fmla="*/ 99 h 476"/>
                  <a:gd name="T82" fmla="*/ 412 w 488"/>
                  <a:gd name="T83" fmla="*/ 69 h 476"/>
                  <a:gd name="T84" fmla="*/ 433 w 488"/>
                  <a:gd name="T85" fmla="*/ 48 h 476"/>
                  <a:gd name="T86" fmla="*/ 465 w 488"/>
                  <a:gd name="T87" fmla="*/ 33 h 476"/>
                  <a:gd name="T88" fmla="*/ 488 w 488"/>
                  <a:gd name="T89" fmla="*/ 22 h 476"/>
                  <a:gd name="T90" fmla="*/ 480 w 488"/>
                  <a:gd name="T91" fmla="*/ 0 h 4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76"/>
                  <a:gd name="T140" fmla="*/ 488 w 488"/>
                  <a:gd name="T141" fmla="*/ 476 h 4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76">
                    <a:moveTo>
                      <a:pt x="480" y="0"/>
                    </a:moveTo>
                    <a:lnTo>
                      <a:pt x="432" y="19"/>
                    </a:lnTo>
                    <a:lnTo>
                      <a:pt x="402" y="45"/>
                    </a:lnTo>
                    <a:lnTo>
                      <a:pt x="381" y="81"/>
                    </a:lnTo>
                    <a:lnTo>
                      <a:pt x="363" y="118"/>
                    </a:lnTo>
                    <a:lnTo>
                      <a:pt x="352" y="160"/>
                    </a:lnTo>
                    <a:lnTo>
                      <a:pt x="346" y="202"/>
                    </a:lnTo>
                    <a:lnTo>
                      <a:pt x="337" y="241"/>
                    </a:lnTo>
                    <a:lnTo>
                      <a:pt x="327" y="265"/>
                    </a:lnTo>
                    <a:lnTo>
                      <a:pt x="313" y="283"/>
                    </a:lnTo>
                    <a:lnTo>
                      <a:pt x="294" y="300"/>
                    </a:lnTo>
                    <a:lnTo>
                      <a:pt x="289" y="301"/>
                    </a:lnTo>
                    <a:lnTo>
                      <a:pt x="264" y="316"/>
                    </a:lnTo>
                    <a:lnTo>
                      <a:pt x="223" y="334"/>
                    </a:lnTo>
                    <a:lnTo>
                      <a:pt x="184" y="354"/>
                    </a:lnTo>
                    <a:lnTo>
                      <a:pt x="148" y="367"/>
                    </a:lnTo>
                    <a:lnTo>
                      <a:pt x="127" y="333"/>
                    </a:lnTo>
                    <a:lnTo>
                      <a:pt x="127" y="337"/>
                    </a:lnTo>
                    <a:lnTo>
                      <a:pt x="111" y="373"/>
                    </a:lnTo>
                    <a:lnTo>
                      <a:pt x="88" y="405"/>
                    </a:lnTo>
                    <a:lnTo>
                      <a:pt x="51" y="435"/>
                    </a:lnTo>
                    <a:lnTo>
                      <a:pt x="12" y="460"/>
                    </a:lnTo>
                    <a:lnTo>
                      <a:pt x="0" y="469"/>
                    </a:lnTo>
                    <a:lnTo>
                      <a:pt x="10" y="474"/>
                    </a:lnTo>
                    <a:lnTo>
                      <a:pt x="6" y="476"/>
                    </a:lnTo>
                    <a:lnTo>
                      <a:pt x="64" y="459"/>
                    </a:lnTo>
                    <a:lnTo>
                      <a:pt x="118" y="448"/>
                    </a:lnTo>
                    <a:lnTo>
                      <a:pt x="175" y="438"/>
                    </a:lnTo>
                    <a:lnTo>
                      <a:pt x="204" y="436"/>
                    </a:lnTo>
                    <a:lnTo>
                      <a:pt x="168" y="393"/>
                    </a:lnTo>
                    <a:lnTo>
                      <a:pt x="163" y="396"/>
                    </a:lnTo>
                    <a:lnTo>
                      <a:pt x="217" y="366"/>
                    </a:lnTo>
                    <a:lnTo>
                      <a:pt x="262" y="342"/>
                    </a:lnTo>
                    <a:lnTo>
                      <a:pt x="298" y="324"/>
                    </a:lnTo>
                    <a:lnTo>
                      <a:pt x="328" y="301"/>
                    </a:lnTo>
                    <a:lnTo>
                      <a:pt x="346" y="279"/>
                    </a:lnTo>
                    <a:lnTo>
                      <a:pt x="358" y="249"/>
                    </a:lnTo>
                    <a:lnTo>
                      <a:pt x="367" y="208"/>
                    </a:lnTo>
                    <a:lnTo>
                      <a:pt x="375" y="171"/>
                    </a:lnTo>
                    <a:lnTo>
                      <a:pt x="384" y="135"/>
                    </a:lnTo>
                    <a:lnTo>
                      <a:pt x="394" y="99"/>
                    </a:lnTo>
                    <a:lnTo>
                      <a:pt x="412" y="69"/>
                    </a:lnTo>
                    <a:lnTo>
                      <a:pt x="433" y="48"/>
                    </a:lnTo>
                    <a:lnTo>
                      <a:pt x="465" y="33"/>
                    </a:lnTo>
                    <a:lnTo>
                      <a:pt x="488" y="22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" name="Group 53">
                <a:extLst>
                  <a:ext uri="{FF2B5EF4-FFF2-40B4-BE49-F238E27FC236}">
                    <a16:creationId xmlns:a16="http://schemas.microsoft.com/office/drawing/2014/main" id="{A8FD3C08-9434-43EA-A520-5722DA85BF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0" y="768"/>
                <a:ext cx="230" cy="1456"/>
                <a:chOff x="2720" y="768"/>
                <a:chExt cx="230" cy="1456"/>
              </a:xfrm>
            </p:grpSpPr>
            <p:sp>
              <p:nvSpPr>
                <p:cNvPr id="36" name="Freeform 54">
                  <a:extLst>
                    <a:ext uri="{FF2B5EF4-FFF2-40B4-BE49-F238E27FC236}">
                      <a16:creationId xmlns:a16="http://schemas.microsoft.com/office/drawing/2014/main" id="{C18EEEAB-7112-4CAB-A54C-20C0A2C1B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" y="795"/>
                  <a:ext cx="230" cy="293"/>
                </a:xfrm>
                <a:custGeom>
                  <a:avLst/>
                  <a:gdLst>
                    <a:gd name="T0" fmla="*/ 147 w 230"/>
                    <a:gd name="T1" fmla="*/ 264 h 293"/>
                    <a:gd name="T2" fmla="*/ 170 w 230"/>
                    <a:gd name="T3" fmla="*/ 252 h 293"/>
                    <a:gd name="T4" fmla="*/ 182 w 230"/>
                    <a:gd name="T5" fmla="*/ 234 h 293"/>
                    <a:gd name="T6" fmla="*/ 192 w 230"/>
                    <a:gd name="T7" fmla="*/ 204 h 293"/>
                    <a:gd name="T8" fmla="*/ 198 w 230"/>
                    <a:gd name="T9" fmla="*/ 165 h 293"/>
                    <a:gd name="T10" fmla="*/ 195 w 230"/>
                    <a:gd name="T11" fmla="*/ 111 h 293"/>
                    <a:gd name="T12" fmla="*/ 192 w 230"/>
                    <a:gd name="T13" fmla="*/ 81 h 293"/>
                    <a:gd name="T14" fmla="*/ 167 w 230"/>
                    <a:gd name="T15" fmla="*/ 84 h 293"/>
                    <a:gd name="T16" fmla="*/ 177 w 230"/>
                    <a:gd name="T17" fmla="*/ 2 h 293"/>
                    <a:gd name="T18" fmla="*/ 230 w 230"/>
                    <a:gd name="T19" fmla="*/ 69 h 293"/>
                    <a:gd name="T20" fmla="*/ 212 w 230"/>
                    <a:gd name="T21" fmla="*/ 77 h 293"/>
                    <a:gd name="T22" fmla="*/ 219 w 230"/>
                    <a:gd name="T23" fmla="*/ 125 h 293"/>
                    <a:gd name="T24" fmla="*/ 219 w 230"/>
                    <a:gd name="T25" fmla="*/ 129 h 293"/>
                    <a:gd name="T26" fmla="*/ 219 w 230"/>
                    <a:gd name="T27" fmla="*/ 179 h 293"/>
                    <a:gd name="T28" fmla="*/ 218 w 230"/>
                    <a:gd name="T29" fmla="*/ 183 h 293"/>
                    <a:gd name="T30" fmla="*/ 210 w 230"/>
                    <a:gd name="T31" fmla="*/ 222 h 293"/>
                    <a:gd name="T32" fmla="*/ 197 w 230"/>
                    <a:gd name="T33" fmla="*/ 258 h 293"/>
                    <a:gd name="T34" fmla="*/ 174 w 230"/>
                    <a:gd name="T35" fmla="*/ 279 h 293"/>
                    <a:gd name="T36" fmla="*/ 143 w 230"/>
                    <a:gd name="T37" fmla="*/ 288 h 293"/>
                    <a:gd name="T38" fmla="*/ 113 w 230"/>
                    <a:gd name="T39" fmla="*/ 293 h 293"/>
                    <a:gd name="T40" fmla="*/ 84 w 230"/>
                    <a:gd name="T41" fmla="*/ 290 h 293"/>
                    <a:gd name="T42" fmla="*/ 57 w 230"/>
                    <a:gd name="T43" fmla="*/ 279 h 293"/>
                    <a:gd name="T44" fmla="*/ 33 w 230"/>
                    <a:gd name="T45" fmla="*/ 257 h 293"/>
                    <a:gd name="T46" fmla="*/ 17 w 230"/>
                    <a:gd name="T47" fmla="*/ 227 h 293"/>
                    <a:gd name="T48" fmla="*/ 8 w 230"/>
                    <a:gd name="T49" fmla="*/ 192 h 293"/>
                    <a:gd name="T50" fmla="*/ 5 w 230"/>
                    <a:gd name="T51" fmla="*/ 153 h 293"/>
                    <a:gd name="T52" fmla="*/ 8 w 230"/>
                    <a:gd name="T53" fmla="*/ 116 h 293"/>
                    <a:gd name="T54" fmla="*/ 21 w 230"/>
                    <a:gd name="T55" fmla="*/ 89 h 293"/>
                    <a:gd name="T56" fmla="*/ 0 w 230"/>
                    <a:gd name="T57" fmla="*/ 72 h 293"/>
                    <a:gd name="T58" fmla="*/ 50 w 230"/>
                    <a:gd name="T59" fmla="*/ 0 h 293"/>
                    <a:gd name="T60" fmla="*/ 60 w 230"/>
                    <a:gd name="T61" fmla="*/ 92 h 293"/>
                    <a:gd name="T62" fmla="*/ 36 w 230"/>
                    <a:gd name="T63" fmla="*/ 90 h 293"/>
                    <a:gd name="T64" fmla="*/ 26 w 230"/>
                    <a:gd name="T65" fmla="*/ 128 h 293"/>
                    <a:gd name="T66" fmla="*/ 26 w 230"/>
                    <a:gd name="T67" fmla="*/ 162 h 293"/>
                    <a:gd name="T68" fmla="*/ 29 w 230"/>
                    <a:gd name="T69" fmla="*/ 192 h 293"/>
                    <a:gd name="T70" fmla="*/ 38 w 230"/>
                    <a:gd name="T71" fmla="*/ 221 h 293"/>
                    <a:gd name="T72" fmla="*/ 54 w 230"/>
                    <a:gd name="T73" fmla="*/ 242 h 293"/>
                    <a:gd name="T74" fmla="*/ 74 w 230"/>
                    <a:gd name="T75" fmla="*/ 258 h 293"/>
                    <a:gd name="T76" fmla="*/ 99 w 230"/>
                    <a:gd name="T77" fmla="*/ 267 h 293"/>
                    <a:gd name="T78" fmla="*/ 125 w 230"/>
                    <a:gd name="T79" fmla="*/ 267 h 293"/>
                    <a:gd name="T80" fmla="*/ 147 w 230"/>
                    <a:gd name="T81" fmla="*/ 264 h 2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293"/>
                    <a:gd name="T125" fmla="*/ 230 w 230"/>
                    <a:gd name="T126" fmla="*/ 293 h 2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293">
                      <a:moveTo>
                        <a:pt x="147" y="264"/>
                      </a:moveTo>
                      <a:lnTo>
                        <a:pt x="170" y="252"/>
                      </a:lnTo>
                      <a:lnTo>
                        <a:pt x="182" y="234"/>
                      </a:lnTo>
                      <a:lnTo>
                        <a:pt x="192" y="204"/>
                      </a:lnTo>
                      <a:lnTo>
                        <a:pt x="198" y="165"/>
                      </a:lnTo>
                      <a:lnTo>
                        <a:pt x="195" y="111"/>
                      </a:lnTo>
                      <a:lnTo>
                        <a:pt x="192" y="81"/>
                      </a:lnTo>
                      <a:lnTo>
                        <a:pt x="167" y="84"/>
                      </a:lnTo>
                      <a:lnTo>
                        <a:pt x="177" y="2"/>
                      </a:lnTo>
                      <a:lnTo>
                        <a:pt x="230" y="69"/>
                      </a:lnTo>
                      <a:lnTo>
                        <a:pt x="212" y="77"/>
                      </a:lnTo>
                      <a:lnTo>
                        <a:pt x="219" y="125"/>
                      </a:lnTo>
                      <a:lnTo>
                        <a:pt x="219" y="129"/>
                      </a:lnTo>
                      <a:lnTo>
                        <a:pt x="219" y="179"/>
                      </a:lnTo>
                      <a:lnTo>
                        <a:pt x="218" y="183"/>
                      </a:lnTo>
                      <a:lnTo>
                        <a:pt x="210" y="222"/>
                      </a:lnTo>
                      <a:lnTo>
                        <a:pt x="197" y="258"/>
                      </a:lnTo>
                      <a:lnTo>
                        <a:pt x="174" y="279"/>
                      </a:lnTo>
                      <a:lnTo>
                        <a:pt x="143" y="288"/>
                      </a:lnTo>
                      <a:lnTo>
                        <a:pt x="113" y="293"/>
                      </a:lnTo>
                      <a:lnTo>
                        <a:pt x="84" y="290"/>
                      </a:lnTo>
                      <a:lnTo>
                        <a:pt x="57" y="279"/>
                      </a:lnTo>
                      <a:lnTo>
                        <a:pt x="33" y="257"/>
                      </a:lnTo>
                      <a:lnTo>
                        <a:pt x="17" y="227"/>
                      </a:lnTo>
                      <a:lnTo>
                        <a:pt x="8" y="192"/>
                      </a:lnTo>
                      <a:lnTo>
                        <a:pt x="5" y="153"/>
                      </a:lnTo>
                      <a:lnTo>
                        <a:pt x="8" y="116"/>
                      </a:lnTo>
                      <a:lnTo>
                        <a:pt x="21" y="89"/>
                      </a:lnTo>
                      <a:lnTo>
                        <a:pt x="0" y="72"/>
                      </a:lnTo>
                      <a:lnTo>
                        <a:pt x="50" y="0"/>
                      </a:lnTo>
                      <a:lnTo>
                        <a:pt x="60" y="92"/>
                      </a:lnTo>
                      <a:lnTo>
                        <a:pt x="36" y="90"/>
                      </a:lnTo>
                      <a:lnTo>
                        <a:pt x="26" y="128"/>
                      </a:lnTo>
                      <a:lnTo>
                        <a:pt x="26" y="162"/>
                      </a:lnTo>
                      <a:lnTo>
                        <a:pt x="29" y="192"/>
                      </a:lnTo>
                      <a:lnTo>
                        <a:pt x="38" y="221"/>
                      </a:lnTo>
                      <a:lnTo>
                        <a:pt x="54" y="242"/>
                      </a:lnTo>
                      <a:lnTo>
                        <a:pt x="74" y="258"/>
                      </a:lnTo>
                      <a:lnTo>
                        <a:pt x="99" y="267"/>
                      </a:lnTo>
                      <a:lnTo>
                        <a:pt x="125" y="267"/>
                      </a:lnTo>
                      <a:lnTo>
                        <a:pt x="147" y="26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5">
                  <a:extLst>
                    <a:ext uri="{FF2B5EF4-FFF2-40B4-BE49-F238E27FC236}">
                      <a16:creationId xmlns:a16="http://schemas.microsoft.com/office/drawing/2014/main" id="{F6726B67-CA06-4EBD-9C52-91B24E03C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768"/>
                  <a:ext cx="96" cy="1456"/>
                </a:xfrm>
                <a:custGeom>
                  <a:avLst/>
                  <a:gdLst>
                    <a:gd name="T0" fmla="*/ 27 w 96"/>
                    <a:gd name="T1" fmla="*/ 306 h 1456"/>
                    <a:gd name="T2" fmla="*/ 28 w 96"/>
                    <a:gd name="T3" fmla="*/ 78 h 1456"/>
                    <a:gd name="T4" fmla="*/ 0 w 96"/>
                    <a:gd name="T5" fmla="*/ 80 h 1456"/>
                    <a:gd name="T6" fmla="*/ 40 w 96"/>
                    <a:gd name="T7" fmla="*/ 0 h 1456"/>
                    <a:gd name="T8" fmla="*/ 73 w 96"/>
                    <a:gd name="T9" fmla="*/ 80 h 1456"/>
                    <a:gd name="T10" fmla="*/ 45 w 96"/>
                    <a:gd name="T11" fmla="*/ 75 h 1456"/>
                    <a:gd name="T12" fmla="*/ 46 w 96"/>
                    <a:gd name="T13" fmla="*/ 306 h 1456"/>
                    <a:gd name="T14" fmla="*/ 55 w 96"/>
                    <a:gd name="T15" fmla="*/ 582 h 1456"/>
                    <a:gd name="T16" fmla="*/ 70 w 96"/>
                    <a:gd name="T17" fmla="*/ 815 h 1456"/>
                    <a:gd name="T18" fmla="*/ 81 w 96"/>
                    <a:gd name="T19" fmla="*/ 1129 h 1456"/>
                    <a:gd name="T20" fmla="*/ 79 w 96"/>
                    <a:gd name="T21" fmla="*/ 1134 h 1456"/>
                    <a:gd name="T22" fmla="*/ 94 w 96"/>
                    <a:gd name="T23" fmla="*/ 1398 h 1456"/>
                    <a:gd name="T24" fmla="*/ 96 w 96"/>
                    <a:gd name="T25" fmla="*/ 1446 h 1456"/>
                    <a:gd name="T26" fmla="*/ 88 w 96"/>
                    <a:gd name="T27" fmla="*/ 1455 h 1456"/>
                    <a:gd name="T28" fmla="*/ 76 w 96"/>
                    <a:gd name="T29" fmla="*/ 1456 h 1456"/>
                    <a:gd name="T30" fmla="*/ 67 w 96"/>
                    <a:gd name="T31" fmla="*/ 1447 h 1456"/>
                    <a:gd name="T32" fmla="*/ 64 w 96"/>
                    <a:gd name="T33" fmla="*/ 1438 h 1456"/>
                    <a:gd name="T34" fmla="*/ 51 w 96"/>
                    <a:gd name="T35" fmla="*/ 911 h 1456"/>
                    <a:gd name="T36" fmla="*/ 34 w 96"/>
                    <a:gd name="T37" fmla="*/ 540 h 1456"/>
                    <a:gd name="T38" fmla="*/ 27 w 96"/>
                    <a:gd name="T39" fmla="*/ 306 h 145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96"/>
                    <a:gd name="T61" fmla="*/ 0 h 1456"/>
                    <a:gd name="T62" fmla="*/ 96 w 96"/>
                    <a:gd name="T63" fmla="*/ 1456 h 145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96" h="1456">
                      <a:moveTo>
                        <a:pt x="27" y="306"/>
                      </a:moveTo>
                      <a:lnTo>
                        <a:pt x="28" y="78"/>
                      </a:lnTo>
                      <a:lnTo>
                        <a:pt x="0" y="80"/>
                      </a:lnTo>
                      <a:lnTo>
                        <a:pt x="40" y="0"/>
                      </a:lnTo>
                      <a:lnTo>
                        <a:pt x="73" y="80"/>
                      </a:lnTo>
                      <a:lnTo>
                        <a:pt x="45" y="75"/>
                      </a:lnTo>
                      <a:lnTo>
                        <a:pt x="46" y="306"/>
                      </a:lnTo>
                      <a:lnTo>
                        <a:pt x="55" y="582"/>
                      </a:lnTo>
                      <a:lnTo>
                        <a:pt x="70" y="815"/>
                      </a:lnTo>
                      <a:lnTo>
                        <a:pt x="81" y="1129"/>
                      </a:lnTo>
                      <a:lnTo>
                        <a:pt x="79" y="1134"/>
                      </a:lnTo>
                      <a:lnTo>
                        <a:pt x="94" y="1398"/>
                      </a:lnTo>
                      <a:lnTo>
                        <a:pt x="96" y="1446"/>
                      </a:lnTo>
                      <a:lnTo>
                        <a:pt x="88" y="1455"/>
                      </a:lnTo>
                      <a:lnTo>
                        <a:pt x="76" y="1456"/>
                      </a:lnTo>
                      <a:lnTo>
                        <a:pt x="67" y="1447"/>
                      </a:lnTo>
                      <a:lnTo>
                        <a:pt x="64" y="1438"/>
                      </a:lnTo>
                      <a:lnTo>
                        <a:pt x="51" y="911"/>
                      </a:lnTo>
                      <a:lnTo>
                        <a:pt x="34" y="540"/>
                      </a:lnTo>
                      <a:lnTo>
                        <a:pt x="27" y="30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38" name="Picture 2" descr="http://www.swordofthespirit.net/bulwark/mosesbush.gif">
              <a:extLst>
                <a:ext uri="{FF2B5EF4-FFF2-40B4-BE49-F238E27FC236}">
                  <a16:creationId xmlns:a16="http://schemas.microsoft.com/office/drawing/2014/main" id="{3EA64F13-1C5F-47B9-AC59-367A9B164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419" y="4765852"/>
              <a:ext cx="1601570" cy="93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AutoShape 38">
              <a:extLst>
                <a:ext uri="{FF2B5EF4-FFF2-40B4-BE49-F238E27FC236}">
                  <a16:creationId xmlns:a16="http://schemas.microsoft.com/office/drawing/2014/main" id="{2E65AD7D-5D86-47A5-94CA-0650CD0F8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3959436"/>
              <a:ext cx="4153932" cy="681153"/>
            </a:xfrm>
            <a:prstGeom prst="wedgeRoundRectCallout">
              <a:avLst>
                <a:gd name="adj1" fmla="val -39393"/>
                <a:gd name="adj2" fmla="val 70541"/>
                <a:gd name="adj3" fmla="val 16667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id="{619172E1-73BE-4E19-933C-F762F2E84AD7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5389410"/>
            <a:ext cx="1223454" cy="1239990"/>
            <a:chOff x="2065" y="1551"/>
            <a:chExt cx="1628" cy="1988"/>
          </a:xfrm>
        </p:grpSpPr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F642C6A7-E4C0-4625-A481-7E66F3A9E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79E58ADA-504C-467C-997D-C2AF393C5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6803B720-D914-4047-949D-2E7B576B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4D7DC1B4-12BF-4B69-971F-04F19B0F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6EDC0828-7C5A-4426-82A8-4E2B065D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5DE3AA5-3BE7-440D-A5B9-07EA847B6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EFC35C3D-A43B-45CD-99EE-4639A7AF6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071E472A-CF18-4EC0-9B01-AC69BF13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D2DEFA15-33CC-4B98-B452-5229EA15D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F10DA8A5-BE90-4F0D-A3DD-C5B58885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66D89B0-9401-4886-ACF0-ED54C39EB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329448A9-650A-453E-A23F-FDF4D578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6D69EA33-0AE3-437D-8921-D494A70D7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6ACFB65B-80E3-4DD9-BB26-AC7FCB7E0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A957F7AA-0F07-40C1-B590-8A04FF18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F1CFE08E-96A2-4963-BD81-BA78772FE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A3D94D49-E366-41D3-B3D4-4521DC2F3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AutoShape 35">
            <a:extLst>
              <a:ext uri="{FF2B5EF4-FFF2-40B4-BE49-F238E27FC236}">
                <a16:creationId xmlns:a16="http://schemas.microsoft.com/office/drawing/2014/main" id="{837A7E27-CED2-425E-95D1-178E410F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113" y="5941766"/>
            <a:ext cx="2286002" cy="538870"/>
          </a:xfrm>
          <a:prstGeom prst="wedgeRoundRectCallout">
            <a:avLst>
              <a:gd name="adj1" fmla="val -53324"/>
              <a:gd name="adj2" fmla="val -456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get frustrated!</a:t>
            </a:r>
          </a:p>
        </p:txBody>
      </p:sp>
    </p:spTree>
    <p:extLst>
      <p:ext uri="{BB962C8B-B14F-4D97-AF65-F5344CB8AC3E}">
        <p14:creationId xmlns:p14="http://schemas.microsoft.com/office/powerpoint/2010/main" val="37930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4F566B0D-047C-4D1E-8139-3065511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05" y="3092840"/>
            <a:ext cx="6450720" cy="880391"/>
          </a:xfrm>
          <a:prstGeom prst="wedgeRectCallout">
            <a:avLst>
              <a:gd name="adj1" fmla="val 59223"/>
              <a:gd name="adj2" fmla="val 35978"/>
            </a:avLst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want this form to be powerful enough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express everything I have to say about </a:t>
            </a:r>
            <a:r>
              <a:rPr lang="en-CA" altLang="en-US" sz="2400" dirty="0">
                <a:solidFill>
                  <a:schemeClr val="tx2"/>
                </a:solidFill>
              </a:rPr>
              <a:t>love</a:t>
            </a:r>
            <a:r>
              <a:rPr lang="en-CA" altLang="en-US" sz="2400" dirty="0"/>
              <a:t>.</a:t>
            </a:r>
            <a:endParaRPr lang="en-US" alt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E6F589-3A4B-4CCB-8C01-3351B32C5561}"/>
              </a:ext>
            </a:extLst>
          </p:cNvPr>
          <p:cNvGrpSpPr/>
          <p:nvPr/>
        </p:nvGrpSpPr>
        <p:grpSpPr>
          <a:xfrm>
            <a:off x="-76200" y="533400"/>
            <a:ext cx="2359828" cy="1976837"/>
            <a:chOff x="459572" y="2464905"/>
            <a:chExt cx="2359828" cy="1976837"/>
          </a:xfrm>
        </p:grpSpPr>
        <p:pic>
          <p:nvPicPr>
            <p:cNvPr id="24" name="Picture 4" descr="America's Shakespeare | National Affairs">
              <a:extLst>
                <a:ext uri="{FF2B5EF4-FFF2-40B4-BE49-F238E27FC236}">
                  <a16:creationId xmlns:a16="http://schemas.microsoft.com/office/drawing/2014/main" id="{F2EC40B9-4CB1-42B0-B093-20C976899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64905"/>
              <a:ext cx="1678772" cy="192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41514ED3-3776-4362-B8A1-70A942C43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72" y="4072410"/>
              <a:ext cx="2359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algn="l" eaLnBrk="0" hangingPunct="0">
                <a:defRPr/>
              </a:pPr>
              <a:r>
                <a:rPr lang="en-US" altLang="en-US" sz="1800" dirty="0">
                  <a:solidFill>
                    <a:srgbClr val="FFFFFF"/>
                  </a:solidFill>
                </a:rPr>
                <a:t>Shakespeare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</a:t>
              </a:r>
              <a:r>
                <a:rPr lang="en-US" altLang="en-US" sz="1800" dirty="0">
                  <a:solidFill>
                    <a:srgbClr val="FFFFFF"/>
                  </a:solidFill>
                </a:rPr>
                <a:t>1616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0" name="AutoShape 8">
            <a:extLst>
              <a:ext uri="{FF2B5EF4-FFF2-40B4-BE49-F238E27FC236}">
                <a16:creationId xmlns:a16="http://schemas.microsoft.com/office/drawing/2014/main" id="{D40AD3E5-938C-4FF0-8544-55721259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8" y="793197"/>
            <a:ext cx="5559692" cy="2001142"/>
          </a:xfrm>
          <a:prstGeom prst="wedgeRectCallout">
            <a:avLst>
              <a:gd name="adj1" fmla="val -60896"/>
              <a:gd name="adj2" fmla="val -34214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rules of syntax dictate </a:t>
            </a:r>
            <a:br>
              <a:rPr lang="en-CA" altLang="en-US" sz="2400" dirty="0"/>
            </a:br>
            <a:r>
              <a:rPr lang="en-CA" altLang="en-US" sz="2400" dirty="0"/>
              <a:t>how words can be strung together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poetry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Verses and rhyme …</a:t>
            </a:r>
          </a:p>
        </p:txBody>
      </p:sp>
      <p:pic>
        <p:nvPicPr>
          <p:cNvPr id="26" name="Picture 6" descr="Romeo and Juliet - Wikipedia">
            <a:extLst>
              <a:ext uri="{FF2B5EF4-FFF2-40B4-BE49-F238E27FC236}">
                <a16:creationId xmlns:a16="http://schemas.microsoft.com/office/drawing/2014/main" id="{D752E82A-366A-4718-ABDB-EC0A7E6B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30018"/>
            <a:ext cx="1905000" cy="27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Looking for Shakespeare Love Quotes? Here are 10 Famous William Shakespeare  Love Quotes |… | Shakespeare love quotes, Motivational quotes for love, Shakespeare  love">
            <a:extLst>
              <a:ext uri="{FF2B5EF4-FFF2-40B4-BE49-F238E27FC236}">
                <a16:creationId xmlns:a16="http://schemas.microsoft.com/office/drawing/2014/main" id="{E2778314-19F7-4555-ABFC-6748A9D09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000" r="-2001" b="28000"/>
          <a:stretch/>
        </p:blipFill>
        <p:spPr bwMode="auto">
          <a:xfrm>
            <a:off x="1905000" y="4430821"/>
            <a:ext cx="3374014" cy="14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98F9A7-C752-4F38-8E47-4F76E8604716}"/>
              </a:ext>
            </a:extLst>
          </p:cNvPr>
          <p:cNvGrpSpPr/>
          <p:nvPr/>
        </p:nvGrpSpPr>
        <p:grpSpPr>
          <a:xfrm>
            <a:off x="0" y="276359"/>
            <a:ext cx="2294521" cy="2750829"/>
            <a:chOff x="-33205" y="2278370"/>
            <a:chExt cx="2294521" cy="2750829"/>
          </a:xfrm>
        </p:grpSpPr>
        <p:pic>
          <p:nvPicPr>
            <p:cNvPr id="10" name="Picture 4" descr="Euclid_3">
              <a:extLst>
                <a:ext uri="{FF2B5EF4-FFF2-40B4-BE49-F238E27FC236}">
                  <a16:creationId xmlns:a16="http://schemas.microsoft.com/office/drawing/2014/main" id="{855056FA-FB7F-43C7-B8E8-1A9F157AD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2278370"/>
              <a:ext cx="1739899" cy="275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5DD1105-E9B9-4F25-A7DF-7991C5032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5" y="4623137"/>
              <a:ext cx="2294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Euclid (300 BC)</a:t>
              </a:r>
            </a:p>
          </p:txBody>
        </p:sp>
      </p:grpSp>
      <p:sp>
        <p:nvSpPr>
          <p:cNvPr id="20" name="AutoShape 8">
            <a:extLst>
              <a:ext uri="{FF2B5EF4-FFF2-40B4-BE49-F238E27FC236}">
                <a16:creationId xmlns:a16="http://schemas.microsoft.com/office/drawing/2014/main" id="{D40AD3E5-938C-4FF0-8544-55721259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8" y="793197"/>
            <a:ext cx="5559692" cy="2001142"/>
          </a:xfrm>
          <a:prstGeom prst="wedgeRectCallout">
            <a:avLst>
              <a:gd name="adj1" fmla="val -60896"/>
              <a:gd name="adj2" fmla="val -34214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rules of syntax dictate </a:t>
            </a:r>
            <a:br>
              <a:rPr lang="en-CA" altLang="en-US" sz="2400" dirty="0"/>
            </a:br>
            <a:r>
              <a:rPr lang="en-CA" altLang="en-US" sz="2400" dirty="0"/>
              <a:t>how words can be strung together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logical sentence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Variables </a:t>
            </a:r>
            <a:r>
              <a:rPr lang="en-CA" altLang="en-US" sz="2400" dirty="0">
                <a:solidFill>
                  <a:schemeClr val="accent5"/>
                </a:solidFill>
              </a:rPr>
              <a:t>x</a:t>
            </a:r>
            <a:r>
              <a:rPr lang="en-CA" altLang="en-US" sz="2400" dirty="0"/>
              <a:t> and </a:t>
            </a:r>
            <a:r>
              <a:rPr lang="en-CA" altLang="en-US" sz="2400" dirty="0">
                <a:solidFill>
                  <a:schemeClr val="accent5"/>
                </a:solidFill>
              </a:rPr>
              <a:t>y</a:t>
            </a:r>
            <a:r>
              <a:rPr lang="en-CA" altLang="en-US" sz="2400" dirty="0"/>
              <a:t> can represent integers.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You can use </a:t>
            </a:r>
            <a:r>
              <a:rPr lang="en-CA" altLang="en-US" sz="2400" dirty="0">
                <a:solidFill>
                  <a:schemeClr val="accent5"/>
                </a:solidFill>
              </a:rPr>
              <a:t>+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&lt;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/>
              <a:t>,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sz="2400" dirty="0"/>
              <a:t>. </a:t>
            </a:r>
            <a:endParaRPr lang="en-US" altLang="en-US" sz="2400" dirty="0"/>
          </a:p>
        </p:txBody>
      </p:sp>
      <p:sp>
        <p:nvSpPr>
          <p:cNvPr id="22" name="AutoShape 8">
            <a:extLst>
              <a:ext uri="{FF2B5EF4-FFF2-40B4-BE49-F238E27FC236}">
                <a16:creationId xmlns:a16="http://schemas.microsoft.com/office/drawing/2014/main" id="{4F566B0D-047C-4D1E-8139-3065511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05" y="3092840"/>
            <a:ext cx="6450720" cy="880391"/>
          </a:xfrm>
          <a:prstGeom prst="wedgeRectCallout">
            <a:avLst>
              <a:gd name="adj1" fmla="val 59223"/>
              <a:gd name="adj2" fmla="val 35978"/>
            </a:avLst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want this form to be powerful enough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express everything I have to say about</a:t>
            </a:r>
            <a:endParaRPr lang="en-US" altLang="en-US" sz="2400" dirty="0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7B03B892-94EF-4ABE-A658-43A0B46C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59738"/>
            <a:ext cx="6100096" cy="1198062"/>
          </a:xfrm>
          <a:prstGeom prst="wedgeRectCallout">
            <a:avLst>
              <a:gd name="adj1" fmla="val -25801"/>
              <a:gd name="adj2" fmla="val -56295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Actually, it is hugely expressive.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This is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excellent way to understand and prove</a:t>
            </a:r>
            <a:b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most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mathematical statements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Text Box 74">
            <a:extLst>
              <a:ext uri="{FF2B5EF4-FFF2-40B4-BE49-F238E27FC236}">
                <a16:creationId xmlns:a16="http://schemas.microsoft.com/office/drawing/2014/main" id="{17884968-4667-448C-B595-07B73F98A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792" y="5257800"/>
            <a:ext cx="1686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j-lt"/>
              </a:rPr>
              <a:t>“</a:t>
            </a: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 is prime”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EAA82569-1AFF-41DF-A328-4A5F0744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639" y="5589332"/>
            <a:ext cx="4196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a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b  (</a:t>
            </a:r>
            <a:r>
              <a:rPr lang="en-US" altLang="en-US" sz="2400" dirty="0" err="1">
                <a:solidFill>
                  <a:srgbClr val="FFC000"/>
                </a:solidFill>
              </a:rPr>
              <a:t>a</a:t>
            </a:r>
            <a:r>
              <a:rPr lang="en-US" altLang="en-US" sz="2400" dirty="0" err="1">
                <a:solidFill>
                  <a:srgbClr val="FFC000"/>
                </a:solidFill>
                <a:sym typeface="Symbol" pitchFamily="18" charset="2"/>
              </a:rPr>
              <a:t>b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=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a=1 or b=1)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065671-C435-4264-AF84-B319465E38BB}"/>
              </a:ext>
            </a:extLst>
          </p:cNvPr>
          <p:cNvSpPr/>
          <p:nvPr/>
        </p:nvSpPr>
        <p:spPr>
          <a:xfrm>
            <a:off x="5122418" y="345595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chemeClr val="tx2"/>
                </a:solidFill>
              </a:rPr>
              <a:t>math.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1ABA14-06C4-4AA9-854E-84B6464B99E4}"/>
              </a:ext>
            </a:extLst>
          </p:cNvPr>
          <p:cNvGrpSpPr/>
          <p:nvPr/>
        </p:nvGrpSpPr>
        <p:grpSpPr>
          <a:xfrm>
            <a:off x="6248399" y="3429002"/>
            <a:ext cx="2800750" cy="3276600"/>
            <a:chOff x="7318351" y="5074031"/>
            <a:chExt cx="1736749" cy="1707770"/>
          </a:xfrm>
        </p:grpSpPr>
        <p:pic>
          <p:nvPicPr>
            <p:cNvPr id="23" name="Picture 7">
              <a:extLst>
                <a:ext uri="{FF2B5EF4-FFF2-40B4-BE49-F238E27FC236}">
                  <a16:creationId xmlns:a16="http://schemas.microsoft.com/office/drawing/2014/main" id="{0D63B058-C10A-4165-8927-8E5CFDCBE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5" t="10841" r="13467" b="45795"/>
            <a:stretch>
              <a:fillRect/>
            </a:stretch>
          </p:blipFill>
          <p:spPr bwMode="auto">
            <a:xfrm>
              <a:off x="7347330" y="5074031"/>
              <a:ext cx="1707770" cy="17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930461B9-202A-465E-8C13-F0EEAA6B2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351" y="6372563"/>
              <a:ext cx="682649" cy="368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Gödel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1931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8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98F9A7-C752-4F38-8E47-4F76E8604716}"/>
              </a:ext>
            </a:extLst>
          </p:cNvPr>
          <p:cNvGrpSpPr/>
          <p:nvPr/>
        </p:nvGrpSpPr>
        <p:grpSpPr>
          <a:xfrm>
            <a:off x="0" y="276359"/>
            <a:ext cx="2294521" cy="2750829"/>
            <a:chOff x="-33205" y="2278370"/>
            <a:chExt cx="2294521" cy="2750829"/>
          </a:xfrm>
        </p:grpSpPr>
        <p:pic>
          <p:nvPicPr>
            <p:cNvPr id="10" name="Picture 4" descr="Euclid_3">
              <a:extLst>
                <a:ext uri="{FF2B5EF4-FFF2-40B4-BE49-F238E27FC236}">
                  <a16:creationId xmlns:a16="http://schemas.microsoft.com/office/drawing/2014/main" id="{855056FA-FB7F-43C7-B8E8-1A9F157AD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" y="2278370"/>
              <a:ext cx="1739899" cy="2750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5DD1105-E9B9-4F25-A7DF-7991C5032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3205" y="4623137"/>
              <a:ext cx="2294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Euclid (300 BC)</a:t>
              </a:r>
            </a:p>
          </p:txBody>
        </p:sp>
      </p:grpSp>
      <p:sp>
        <p:nvSpPr>
          <p:cNvPr id="22" name="AutoShape 8">
            <a:extLst>
              <a:ext uri="{FF2B5EF4-FFF2-40B4-BE49-F238E27FC236}">
                <a16:creationId xmlns:a16="http://schemas.microsoft.com/office/drawing/2014/main" id="{4F566B0D-047C-4D1E-8139-3065511E5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05" y="3092840"/>
            <a:ext cx="6450720" cy="880391"/>
          </a:xfrm>
          <a:prstGeom prst="wedgeRectCallout">
            <a:avLst>
              <a:gd name="adj1" fmla="val 59223"/>
              <a:gd name="adj2" fmla="val 35978"/>
            </a:avLst>
          </a:prstGeom>
          <a:noFill/>
          <a:ln w="127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I want this form to be powerful enough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  express everything I have to say about </a:t>
            </a:r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2D8722-C138-4397-8FB2-6F628080E681}"/>
              </a:ext>
            </a:extLst>
          </p:cNvPr>
          <p:cNvSpPr/>
          <p:nvPr/>
        </p:nvSpPr>
        <p:spPr>
          <a:xfrm>
            <a:off x="5070902" y="3455954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chemeClr val="tx2"/>
                </a:solidFill>
              </a:rPr>
              <a:t>comp sci.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E14E17-F206-4464-B0A6-50A4FB6CF252}"/>
              </a:ext>
            </a:extLst>
          </p:cNvPr>
          <p:cNvSpPr/>
          <p:nvPr/>
        </p:nvSpPr>
        <p:spPr>
          <a:xfrm>
            <a:off x="152400" y="5181600"/>
            <a:ext cx="5592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“Java program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on input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outputs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”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/>
          </a:p>
        </p:txBody>
      </p:sp>
      <p:pic>
        <p:nvPicPr>
          <p:cNvPr id="21" name="Picture 4" descr="Upgrade Windows Now| Computer Repair | Nerds On Call">
            <a:extLst>
              <a:ext uri="{FF2B5EF4-FFF2-40B4-BE49-F238E27FC236}">
                <a16:creationId xmlns:a16="http://schemas.microsoft.com/office/drawing/2014/main" id="{84E720B8-0671-482F-A84F-EE02945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59" y="4982222"/>
            <a:ext cx="2509116" cy="19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74">
            <a:extLst>
              <a:ext uri="{FF2B5EF4-FFF2-40B4-BE49-F238E27FC236}">
                <a16:creationId xmlns:a16="http://schemas.microsoft.com/office/drawing/2014/main" id="{CE7C874A-DEB9-4592-B710-2B65E21D6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258" y="5562600"/>
            <a:ext cx="383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c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t  (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…. +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I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= …. 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y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7103FA0D-C611-4017-85F9-6474D17B9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8" y="793197"/>
            <a:ext cx="5559692" cy="2001142"/>
          </a:xfrm>
          <a:prstGeom prst="wedgeRectCallout">
            <a:avLst>
              <a:gd name="adj1" fmla="val -60896"/>
              <a:gd name="adj2" fmla="val -34214"/>
            </a:avLst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 rules of syntax dictate </a:t>
            </a:r>
            <a:br>
              <a:rPr lang="en-CA" altLang="en-US" sz="2400" dirty="0"/>
            </a:br>
            <a:r>
              <a:rPr lang="en-CA" altLang="en-US" sz="2400" dirty="0"/>
              <a:t>how words can be strung together into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logical sentence</a:t>
            </a:r>
            <a:r>
              <a:rPr lang="en-CA" altLang="en-US" sz="2400" dirty="0"/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Variables </a:t>
            </a:r>
            <a:r>
              <a:rPr lang="en-CA" altLang="en-US" sz="2400" dirty="0">
                <a:solidFill>
                  <a:schemeClr val="accent5"/>
                </a:solidFill>
              </a:rPr>
              <a:t>x</a:t>
            </a:r>
            <a:r>
              <a:rPr lang="en-CA" altLang="en-US" sz="2400" dirty="0"/>
              <a:t> and </a:t>
            </a:r>
            <a:r>
              <a:rPr lang="en-CA" altLang="en-US" sz="2400" dirty="0">
                <a:solidFill>
                  <a:schemeClr val="accent5"/>
                </a:solidFill>
              </a:rPr>
              <a:t>y</a:t>
            </a:r>
            <a:r>
              <a:rPr lang="en-CA" altLang="en-US" sz="2400" dirty="0"/>
              <a:t> can represent integers.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You can use </a:t>
            </a:r>
            <a:r>
              <a:rPr lang="en-CA" altLang="en-US" sz="2400" dirty="0">
                <a:solidFill>
                  <a:schemeClr val="accent5"/>
                </a:solidFill>
              </a:rPr>
              <a:t>+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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&lt;</a:t>
            </a:r>
            <a:r>
              <a:rPr lang="en-CA" altLang="en-US" sz="2400" dirty="0"/>
              <a:t>, 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/>
              <a:t>,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CA" altLang="en-US" sz="2400" dirty="0"/>
              <a:t>,</a:t>
            </a:r>
            <a:r>
              <a:rPr lang="en-CA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⌐</a:t>
            </a:r>
            <a:r>
              <a:rPr lang="en-CA" altLang="en-US" sz="2400" dirty="0"/>
              <a:t>,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CA" altLang="en-US" sz="2400" dirty="0"/>
              <a:t>. </a:t>
            </a:r>
            <a:endParaRPr lang="en-US" altLang="en-US" sz="2400" dirty="0"/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F40E6DBA-5611-4778-8382-BCC42E6F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88" y="5909608"/>
            <a:ext cx="479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There is an integer encoding a computation </a:t>
            </a:r>
            <a:r>
              <a:rPr lang="en-US" altLang="en-US" sz="20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3" name="Text Box 74">
            <a:extLst>
              <a:ext uri="{FF2B5EF4-FFF2-40B4-BE49-F238E27FC236}">
                <a16:creationId xmlns:a16="http://schemas.microsoft.com/office/drawing/2014/main" id="{F518F23F-9A1E-47F4-AAE3-7294FB4C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26" y="6158934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such that for every time step </a:t>
            </a:r>
            <a:r>
              <a:rPr lang="en-US" altLang="en-US" sz="20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D9877D6-7698-45B1-AB1D-EE7E7580B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69" y="6445190"/>
            <a:ext cx="4139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 TM simulating </a:t>
            </a:r>
            <a:r>
              <a:rPr lang="en-US" altLang="en-US" sz="2000" dirty="0">
                <a:solidFill>
                  <a:srgbClr val="66FF66"/>
                </a:solidFill>
              </a:rPr>
              <a:t>J</a:t>
            </a:r>
            <a:r>
              <a:rPr lang="en-US" altLang="en-US" sz="2000" dirty="0">
                <a:solidFill>
                  <a:srgbClr val="FFFFFF"/>
                </a:solidFill>
              </a:rPr>
              <a:t> takes a legal step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101585" y="4327807"/>
            <a:ext cx="917591" cy="929993"/>
            <a:chOff x="2065" y="1551"/>
            <a:chExt cx="1628" cy="1988"/>
          </a:xfrm>
        </p:grpSpPr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3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49" y="4165465"/>
            <a:ext cx="6267452" cy="517872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Here is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an integer encoding of Java program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2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12" grpId="0"/>
      <p:bldP spid="13" grpId="0"/>
      <p:bldP spid="14" grpId="0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5CA3B44A-9BE1-4866-9581-765F7708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Hugely Expressive</a:t>
            </a:r>
          </a:p>
        </p:txBody>
      </p:sp>
      <p:pic>
        <p:nvPicPr>
          <p:cNvPr id="21" name="Picture 4" descr="Upgrade Windows Now| Computer Repair | Nerds On Call">
            <a:extLst>
              <a:ext uri="{FF2B5EF4-FFF2-40B4-BE49-F238E27FC236}">
                <a16:creationId xmlns:a16="http://schemas.microsoft.com/office/drawing/2014/main" id="{84E720B8-0671-482F-A84F-EE029459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59" y="4982222"/>
            <a:ext cx="2509116" cy="19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8">
            <a:extLst>
              <a:ext uri="{FF2B5EF4-FFF2-40B4-BE49-F238E27FC236}">
                <a16:creationId xmlns:a16="http://schemas.microsoft.com/office/drawing/2014/main" id="{5BC1E9FD-074B-4329-821E-09969F5F5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07" y="685800"/>
            <a:ext cx="8534938" cy="4268968"/>
          </a:xfrm>
          <a:prstGeom prst="wedgeRectCallout">
            <a:avLst>
              <a:gd name="adj1" fmla="val -51863"/>
              <a:gd name="adj2" fmla="val 31371"/>
            </a:avLst>
          </a:prstGeom>
          <a:solidFill>
            <a:schemeClr val="tx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CA" altLang="en-US" sz="2400" dirty="0">
              <a:solidFill>
                <a:schemeClr val="bg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E62AFE-8E39-4877-9142-39A4396722AE}"/>
              </a:ext>
            </a:extLst>
          </p:cNvPr>
          <p:cNvGrpSpPr/>
          <p:nvPr/>
        </p:nvGrpSpPr>
        <p:grpSpPr>
          <a:xfrm>
            <a:off x="513545" y="674541"/>
            <a:ext cx="8496300" cy="4170771"/>
            <a:chOff x="500666" y="1955442"/>
            <a:chExt cx="8496300" cy="417077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37E548F-3AC2-43CE-BD65-4C5C30DA6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66" y="2420988"/>
              <a:ext cx="8496300" cy="3705225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A18F69-EC27-4202-ACA7-F1FE096C2EBB}"/>
                </a:ext>
              </a:extLst>
            </p:cNvPr>
            <p:cNvSpPr/>
            <p:nvPr/>
          </p:nvSpPr>
          <p:spPr>
            <a:xfrm>
              <a:off x="1676400" y="1955442"/>
              <a:ext cx="6477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chemeClr val="bg2"/>
                  </a:solidFill>
                </a:rPr>
                <a:t>Certainly it is key to theoretical computer science.</a:t>
              </a:r>
              <a:endPara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9690BA4-3A7D-424F-ACDE-43746ED56139}"/>
              </a:ext>
            </a:extLst>
          </p:cNvPr>
          <p:cNvSpPr/>
          <p:nvPr/>
        </p:nvSpPr>
        <p:spPr>
          <a:xfrm>
            <a:off x="152400" y="5181600"/>
            <a:ext cx="5592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“Java program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on input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CA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outputs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”</a:t>
            </a:r>
            <a:r>
              <a:rPr lang="en-CA" alt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/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D5784214-1399-42E3-9D0F-C8D9B177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088" y="5909608"/>
            <a:ext cx="4799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There is an integer encoding a computation </a:t>
            </a:r>
            <a:r>
              <a:rPr lang="en-US" altLang="en-US" sz="20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3" name="Text Box 74">
            <a:extLst>
              <a:ext uri="{FF2B5EF4-FFF2-40B4-BE49-F238E27FC236}">
                <a16:creationId xmlns:a16="http://schemas.microsoft.com/office/drawing/2014/main" id="{E7F28AE7-FE83-4E28-AE70-09F8777C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26" y="6158934"/>
            <a:ext cx="3324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such that for every time step </a:t>
            </a:r>
            <a:r>
              <a:rPr lang="en-US" altLang="en-US" sz="20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95843DEE-EFB5-42D3-877E-AD329017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69" y="6445190"/>
            <a:ext cx="4139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</a:rPr>
              <a:t>the TM simulating </a:t>
            </a:r>
            <a:r>
              <a:rPr lang="en-US" altLang="en-US" sz="2000" dirty="0">
                <a:solidFill>
                  <a:srgbClr val="66FF66"/>
                </a:solidFill>
              </a:rPr>
              <a:t>J</a:t>
            </a:r>
            <a:r>
              <a:rPr lang="en-US" altLang="en-US" sz="2000" dirty="0">
                <a:solidFill>
                  <a:srgbClr val="FFFFFF"/>
                </a:solidFill>
              </a:rPr>
              <a:t> takes a legal step</a:t>
            </a:r>
            <a:endParaRPr lang="en-US" altLang="en-US" sz="2000" dirty="0">
              <a:solidFill>
                <a:srgbClr val="FFC000"/>
              </a:solidFill>
            </a:endParaRPr>
          </a:p>
        </p:txBody>
      </p:sp>
      <p:sp>
        <p:nvSpPr>
          <p:cNvPr id="15" name="Text Box 74">
            <a:extLst>
              <a:ext uri="{FF2B5EF4-FFF2-40B4-BE49-F238E27FC236}">
                <a16:creationId xmlns:a16="http://schemas.microsoft.com/office/drawing/2014/main" id="{53BC45C9-6213-4A41-9C94-0873BE14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258" y="5562600"/>
            <a:ext cx="3833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c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US" altLang="en-US" sz="2400" dirty="0">
                <a:solidFill>
                  <a:srgbClr val="FFC000"/>
                </a:solidFill>
              </a:rPr>
              <a:t>t  (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…. +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I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sym typeface="Symbol" pitchFamily="18" charset="2"/>
              </a:rPr>
              <a:t> = …. </a:t>
            </a:r>
            <a:r>
              <a:rPr lang="en-US" altLang="en-US" sz="2400" dirty="0">
                <a:solidFill>
                  <a:srgbClr val="66FF66"/>
                </a:solidFill>
                <a:sym typeface="Symbol" pitchFamily="18" charset="2"/>
              </a:rPr>
              <a:t>y</a:t>
            </a:r>
            <a:r>
              <a:rPr lang="el-GR" altLang="en-US" sz="2400" dirty="0">
                <a:solidFill>
                  <a:srgbClr val="66FF66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0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600200"/>
            <a:ext cx="438467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5100" y="533400"/>
            <a:ext cx="6083300" cy="4587875"/>
            <a:chOff x="450" y="624"/>
            <a:chExt cx="3832" cy="2890"/>
          </a:xfrm>
        </p:grpSpPr>
        <p:pic>
          <p:nvPicPr>
            <p:cNvPr id="3078" name="Picture 6" descr="Euclid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1056"/>
              <a:ext cx="1518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2016" y="624"/>
              <a:ext cx="226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otype Corsiva" pitchFamily="66" charset="0"/>
                  <a:ea typeface="+mn-ea"/>
                  <a:cs typeface="+mn-cs"/>
                </a:rPr>
                <a:t>Euclid said,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otype Corsiva" pitchFamily="66" charset="0"/>
                  <a:ea typeface="+mn-ea"/>
                  <a:cs typeface="+mn-cs"/>
                </a:rPr>
                <a:t>“ Let there be proofs”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768" y="3264"/>
              <a:ext cx="14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Euclid (300 BC)</a:t>
              </a:r>
            </a:p>
          </p:txBody>
        </p:sp>
      </p:grpSp>
      <p:sp>
        <p:nvSpPr>
          <p:cNvPr id="1111050" name="Text Box 10"/>
          <p:cNvSpPr txBox="1">
            <a:spLocks noChangeArrowheads="1"/>
          </p:cNvSpPr>
          <p:nvPr/>
        </p:nvSpPr>
        <p:spPr bwMode="auto">
          <a:xfrm>
            <a:off x="3406775" y="6202363"/>
            <a:ext cx="299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And it was good.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History of Proofs</a:t>
            </a:r>
          </a:p>
        </p:txBody>
      </p:sp>
    </p:spTree>
    <p:extLst>
      <p:ext uri="{BB962C8B-B14F-4D97-AF65-F5344CB8AC3E}">
        <p14:creationId xmlns:p14="http://schemas.microsoft.com/office/powerpoint/2010/main" val="11321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1050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>
            <a:extLst>
              <a:ext uri="{FF2B5EF4-FFF2-40B4-BE49-F238E27FC236}">
                <a16:creationId xmlns:a16="http://schemas.microsoft.com/office/drawing/2014/main" id="{9C206058-723F-4C15-8128-8B22AA35CAF7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57200"/>
            <a:ext cx="1866604" cy="2643674"/>
            <a:chOff x="432" y="960"/>
            <a:chExt cx="2063" cy="2400"/>
          </a:xfrm>
        </p:grpSpPr>
        <p:pic>
          <p:nvPicPr>
            <p:cNvPr id="25" name="Picture 20" descr="Hilbert">
              <a:extLst>
                <a:ext uri="{FF2B5EF4-FFF2-40B4-BE49-F238E27FC236}">
                  <a16:creationId xmlns:a16="http://schemas.microsoft.com/office/drawing/2014/main" id="{600AB5A4-DAE8-4187-AA59-292E7F73E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830DE7CD-BF9E-4064-9B2A-69A3EF494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6" y="3080"/>
              <a:ext cx="11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dirty="0">
                  <a:latin typeface="Times New Roman" pitchFamily="18" charset="0"/>
                </a:rPr>
                <a:t>         Hilbert</a:t>
              </a:r>
            </a:p>
          </p:txBody>
        </p:sp>
      </p:grpSp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A27B613-3739-47E9-87D8-3E2A9F0E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History of Proofs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0F01980-966B-4712-A6B0-292C3996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78913"/>
            <a:ext cx="6210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dirty="0">
                <a:latin typeface="+mj-lt"/>
              </a:rPr>
              <a:t>In 1920, Hilbert wanted mathematics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be formulated on a solid and complete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logical</a:t>
            </a:r>
            <a:r>
              <a:rPr lang="en-US" sz="2400" dirty="0">
                <a:latin typeface="+mj-lt"/>
              </a:rPr>
              <a:t> foundation. </a:t>
            </a:r>
            <a:endParaRPr lang="en-US" altLang="en-US" sz="2000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7CA8BC-7D8D-42F3-85BC-F6417A8BA1CE}"/>
              </a:ext>
            </a:extLst>
          </p:cNvPr>
          <p:cNvGrpSpPr/>
          <p:nvPr/>
        </p:nvGrpSpPr>
        <p:grpSpPr>
          <a:xfrm>
            <a:off x="-12700" y="1910118"/>
            <a:ext cx="9004300" cy="4778070"/>
            <a:chOff x="-12700" y="1910118"/>
            <a:chExt cx="9004300" cy="4778070"/>
          </a:xfrm>
        </p:grpSpPr>
        <p:sp>
          <p:nvSpPr>
            <p:cNvPr id="19" name="AutoShape 8">
              <a:extLst>
                <a:ext uri="{FF2B5EF4-FFF2-40B4-BE49-F238E27FC236}">
                  <a16:creationId xmlns:a16="http://schemas.microsoft.com/office/drawing/2014/main" id="{EBA6B4F2-AB24-4365-B1D2-642801E5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07" y="1910118"/>
              <a:ext cx="8516693" cy="4778069"/>
            </a:xfrm>
            <a:prstGeom prst="wedgeRectCallout">
              <a:avLst>
                <a:gd name="adj1" fmla="val -51863"/>
                <a:gd name="adj2" fmla="val 31371"/>
              </a:avLst>
            </a:prstGeom>
            <a:solidFill>
              <a:schemeClr val="tx1"/>
            </a:solidFill>
            <a:ln w="38100">
              <a:solidFill>
                <a:srgbClr val="CC00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bg2"/>
                  </a:solidFill>
                </a:rPr>
                <a:t>There are many formal proof systems that we use.</a:t>
              </a:r>
              <a:endParaRPr lang="en-CA" altLang="en-US" sz="2400" dirty="0">
                <a:solidFill>
                  <a:schemeClr val="bg2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pic>
          <p:nvPicPr>
            <p:cNvPr id="18" name="Picture 5" descr="j0116172">
              <a:extLst>
                <a:ext uri="{FF2B5EF4-FFF2-40B4-BE49-F238E27FC236}">
                  <a16:creationId xmlns:a16="http://schemas.microsoft.com/office/drawing/2014/main" id="{E5E08833-7B15-4981-9B9D-54E499D9D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2700" y="5410200"/>
              <a:ext cx="939540" cy="127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5B5C7E3-C841-421F-AD83-46B7E57FD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5" y="2358798"/>
            <a:ext cx="4572000" cy="42088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8DC5407-A953-4C1A-96BC-5DBEDB23D5BA}"/>
              </a:ext>
            </a:extLst>
          </p:cNvPr>
          <p:cNvGrpSpPr/>
          <p:nvPr/>
        </p:nvGrpSpPr>
        <p:grpSpPr>
          <a:xfrm>
            <a:off x="3258893" y="2381504"/>
            <a:ext cx="5410200" cy="2495296"/>
            <a:chOff x="3061952" y="714944"/>
            <a:chExt cx="5995350" cy="2352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FAE79C-E515-49BD-A3FC-5DADF6067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1952" y="714944"/>
              <a:ext cx="4064480" cy="33478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17E8E4-A937-40A1-8B94-B74BCCBA0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952" y="1087586"/>
              <a:ext cx="5949397" cy="53232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3F15AF-9C2B-4AA3-80A2-906E84C5F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1952" y="1666769"/>
              <a:ext cx="5949397" cy="31939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EAC5C4-2D38-47F5-9815-5112C0958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1952" y="2029682"/>
              <a:ext cx="5995350" cy="64828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602CCE-EF9D-41D9-9BE3-213F8D03D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1952" y="2720697"/>
              <a:ext cx="4981811" cy="34635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231751A-1ABA-4FFF-9C8D-D98FFF9EC8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695" y="4312707"/>
            <a:ext cx="3563091" cy="2212867"/>
          </a:xfrm>
          <a:prstGeom prst="rect">
            <a:avLst/>
          </a:prstGeom>
        </p:spPr>
      </p:pic>
      <p:sp>
        <p:nvSpPr>
          <p:cNvPr id="27" name="AutoShape 55">
            <a:extLst>
              <a:ext uri="{FF2B5EF4-FFF2-40B4-BE49-F238E27FC236}">
                <a16:creationId xmlns:a16="http://schemas.microsoft.com/office/drawing/2014/main" id="{EE0A4913-754A-41C4-B201-CBE337E5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253" y="3622253"/>
            <a:ext cx="4883685" cy="493932"/>
          </a:xfrm>
          <a:prstGeom prst="wedgeRoundRectCallout">
            <a:avLst>
              <a:gd name="adj1" fmla="val -52950"/>
              <a:gd name="adj2" fmla="val -13054"/>
              <a:gd name="adj3" fmla="val 16667"/>
            </a:avLst>
          </a:prstGeom>
          <a:solidFill>
            <a:schemeClr val="tx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chemeClr val="bg2"/>
                </a:solidFill>
              </a:rPr>
              <a:t>Jeff made up his own proof system.</a:t>
            </a:r>
          </a:p>
        </p:txBody>
      </p:sp>
      <p:grpSp>
        <p:nvGrpSpPr>
          <p:cNvPr id="28" name="Group 29">
            <a:extLst>
              <a:ext uri="{FF2B5EF4-FFF2-40B4-BE49-F238E27FC236}">
                <a16:creationId xmlns:a16="http://schemas.microsoft.com/office/drawing/2014/main" id="{DAFB4F6A-5060-4008-B8EF-509720261512}"/>
              </a:ext>
            </a:extLst>
          </p:cNvPr>
          <p:cNvGrpSpPr>
            <a:grpSpLocks/>
          </p:cNvGrpSpPr>
          <p:nvPr/>
        </p:nvGrpSpPr>
        <p:grpSpPr bwMode="auto">
          <a:xfrm>
            <a:off x="316556" y="3352800"/>
            <a:ext cx="1223454" cy="1239990"/>
            <a:chOff x="2065" y="1551"/>
            <a:chExt cx="1628" cy="1988"/>
          </a:xfrm>
        </p:grpSpPr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85E07370-7E44-4CBB-8634-6250759E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D25A36B3-2C54-4C78-9292-893E8395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D660B735-3093-4276-BA9F-BF66EDA52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33CF6A26-97D6-481F-8D4C-5E88D1C30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6EE0264-3E39-40C3-8DC3-F4C96848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F1E7F7FB-4472-4F6E-94F6-8866277B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00C4A486-E143-4443-BFFB-EF6B99D0E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5F50D9A-29F1-4A1F-8E17-694F4F31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4A325BC-36E0-48BA-B488-C8D70A09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95B8EA4B-950F-474F-80CB-F9F883E4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58BCBEEA-F1E9-4D9B-934C-CF8E55E49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87E00FEE-598C-4BA0-963D-FF2439038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1C6E65D0-55D8-4765-815C-8D9DDE80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6D80EC54-362A-48FC-AC5C-5E84DF0D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547B7B33-BF87-4E01-B342-2CDD5BB37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7B55C7A-AEA1-486A-ADB7-BDE656A3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53E3FCBF-91AE-42B1-A483-934A66B21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18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A27B613-3739-47E9-87D8-3E2A9F0E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History of Proofs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60F01980-966B-4712-A6B0-292C39961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678913"/>
            <a:ext cx="6210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2400" dirty="0">
                <a:latin typeface="+mj-lt"/>
              </a:rPr>
              <a:t>In 1920, Hilbert wanted mathematics 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to be formulated on a solid and complete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logical</a:t>
            </a:r>
            <a:r>
              <a:rPr lang="en-US" sz="2400" dirty="0">
                <a:latin typeface="+mj-lt"/>
              </a:rPr>
              <a:t> foundation. </a:t>
            </a:r>
            <a:endParaRPr lang="en-US" altLang="en-US" sz="2000" dirty="0">
              <a:latin typeface="+mj-lt"/>
            </a:endParaRPr>
          </a:p>
        </p:txBody>
      </p:sp>
      <p:sp>
        <p:nvSpPr>
          <p:cNvPr id="12" name="AutoShape 55">
            <a:extLst>
              <a:ext uri="{FF2B5EF4-FFF2-40B4-BE49-F238E27FC236}">
                <a16:creationId xmlns:a16="http://schemas.microsoft.com/office/drawing/2014/main" id="{BF9691A3-F711-401E-AA9A-EC3935E5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253" y="4235569"/>
            <a:ext cx="7390347" cy="838258"/>
          </a:xfrm>
          <a:prstGeom prst="wedgeRoundRectCallout">
            <a:avLst>
              <a:gd name="adj1" fmla="val -46506"/>
              <a:gd name="adj2" fmla="val -63051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Its is fun to have a really intuitive and robust proof system from which proving things is easy!</a:t>
            </a:r>
          </a:p>
        </p:txBody>
      </p:sp>
      <p:sp>
        <p:nvSpPr>
          <p:cNvPr id="13" name="AutoShape 58">
            <a:extLst>
              <a:ext uri="{FF2B5EF4-FFF2-40B4-BE49-F238E27FC236}">
                <a16:creationId xmlns:a16="http://schemas.microsoft.com/office/drawing/2014/main" id="{4AD81A70-4A65-49AD-B9E0-39F7E2FEC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675" y="2990669"/>
            <a:ext cx="5938036" cy="971731"/>
          </a:xfrm>
          <a:prstGeom prst="wedgeRoundRectCallout">
            <a:avLst>
              <a:gd name="adj1" fmla="val -53850"/>
              <a:gd name="adj2" fmla="val -38946"/>
              <a:gd name="adj3" fmla="val 16667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Its is fun to have a really trimmed down proof system from which you can prove everything!</a:t>
            </a:r>
            <a:endParaRPr lang="en-US" altLang="en-US" sz="2400" dirty="0"/>
          </a:p>
        </p:txBody>
      </p:sp>
      <p:grpSp>
        <p:nvGrpSpPr>
          <p:cNvPr id="36" name="Group 24">
            <a:extLst>
              <a:ext uri="{FF2B5EF4-FFF2-40B4-BE49-F238E27FC236}">
                <a16:creationId xmlns:a16="http://schemas.microsoft.com/office/drawing/2014/main" id="{0ED9D302-CA4F-469A-B56D-305584031A9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57200"/>
            <a:ext cx="1866604" cy="2643674"/>
            <a:chOff x="432" y="960"/>
            <a:chExt cx="2063" cy="2400"/>
          </a:xfrm>
        </p:grpSpPr>
        <p:pic>
          <p:nvPicPr>
            <p:cNvPr id="37" name="Picture 20" descr="Hilbert">
              <a:extLst>
                <a:ext uri="{FF2B5EF4-FFF2-40B4-BE49-F238E27FC236}">
                  <a16:creationId xmlns:a16="http://schemas.microsoft.com/office/drawing/2014/main" id="{1C34E27A-CD35-4D09-AB49-11C90E0BD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960"/>
              <a:ext cx="1782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F0BA1558-3774-45DD-8DFE-CCB3A4247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6" y="3080"/>
              <a:ext cx="11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dirty="0">
                  <a:latin typeface="Times New Roman" pitchFamily="18" charset="0"/>
                </a:rPr>
                <a:t>         Hilbert</a:t>
              </a:r>
            </a:p>
          </p:txBody>
        </p:sp>
      </p:grpSp>
      <p:grpSp>
        <p:nvGrpSpPr>
          <p:cNvPr id="39" name="Group 29">
            <a:extLst>
              <a:ext uri="{FF2B5EF4-FFF2-40B4-BE49-F238E27FC236}">
                <a16:creationId xmlns:a16="http://schemas.microsoft.com/office/drawing/2014/main" id="{3D18913C-47C6-4000-B0ED-4C6A21EED646}"/>
              </a:ext>
            </a:extLst>
          </p:cNvPr>
          <p:cNvGrpSpPr>
            <a:grpSpLocks/>
          </p:cNvGrpSpPr>
          <p:nvPr/>
        </p:nvGrpSpPr>
        <p:grpSpPr bwMode="auto">
          <a:xfrm>
            <a:off x="316556" y="3352800"/>
            <a:ext cx="1223454" cy="1239990"/>
            <a:chOff x="2065" y="1551"/>
            <a:chExt cx="1628" cy="1988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2BE40CF5-2270-49B6-8314-ED5C09E16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474DA45-5F5D-4975-B91F-7DAF804AB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98C78336-0A93-4A2E-A94A-B472E48B4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5E1DC67-F299-45F6-B745-3D755DBE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3BA02099-E7D1-4E9E-93F9-C00D91377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81DD14A2-DB72-4FC9-9B50-86B14BF76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8318C1C-207B-47ED-9999-AF92C2723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A23E9E9-73EE-419B-9A90-DAE5BD052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889000E8-161D-4871-9967-51A2F9F6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69C2B0B-2061-42BA-B34C-9CEF9B871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105A461-5EC9-42B5-AA6E-61F88A83A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4DE9AA2-1341-4D49-9B03-9A4AA58B0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070EE4CF-C0FC-4590-AA62-AE5D4CEE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CC846F7C-BEEE-4B04-AD29-A74C619D5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CE4B905C-956D-4B93-87DF-0C4A59492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52E0DED7-5ACA-4471-A870-CC698E4F4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B0EA8E5A-220B-4B54-B553-06700EAE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6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5935663" y="1676400"/>
            <a:ext cx="549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>
              <a:latin typeface="Monotype Corsiva" pitchFamily="66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DA27B613-3739-47E9-87D8-3E2A9F0E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+mj-lt"/>
                <a:ea typeface="+mn-ea"/>
                <a:cs typeface="+mn-cs"/>
              </a:rPr>
              <a:t>History of Proofs</a:t>
            </a:r>
          </a:p>
        </p:txBody>
      </p:sp>
      <p:sp>
        <p:nvSpPr>
          <p:cNvPr id="36" name="AutoShape 8">
            <a:extLst>
              <a:ext uri="{FF2B5EF4-FFF2-40B4-BE49-F238E27FC236}">
                <a16:creationId xmlns:a16="http://schemas.microsoft.com/office/drawing/2014/main" id="{2BB5097D-2349-4CEE-976D-36F6D7782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9" y="1557287"/>
            <a:ext cx="6536887" cy="1207531"/>
          </a:xfrm>
          <a:prstGeom prst="wedgeRectCallout">
            <a:avLst>
              <a:gd name="adj1" fmla="val 55228"/>
              <a:gd name="adj2" fmla="val 31118"/>
            </a:avLst>
          </a:prstGeom>
          <a:noFill/>
          <a:ln w="635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fontAlgn="ctr" hangingPunct="1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 formal proof system </a:t>
            </a:r>
            <a:r>
              <a:rPr lang="el-GR" altLang="en-US" sz="2400" dirty="0">
                <a:solidFill>
                  <a:srgbClr val="FFC000"/>
                </a:solidFill>
              </a:rPr>
              <a:t>Γ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capable of proving </a:t>
            </a:r>
          </a:p>
          <a:p>
            <a:pPr lvl="0" algn="ctr" eaLnBrk="1" fontAlgn="ctr" hangingPunct="1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valid and no invalid formulas </a:t>
            </a:r>
            <a:r>
              <a:rPr lang="el-GR" altLang="en-US" sz="2400" dirty="0">
                <a:solidFill>
                  <a:srgbClr val="FFC000"/>
                </a:solidFill>
              </a:rPr>
              <a:t>Φ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lvl="0" algn="ctr" eaLnBrk="1" fontAlgn="ctr" hangingPunct="1">
              <a:buNone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about the integers.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7A4A54-74F1-4252-ACD1-4F41E1E2D16C}"/>
              </a:ext>
            </a:extLst>
          </p:cNvPr>
          <p:cNvGrpSpPr/>
          <p:nvPr/>
        </p:nvGrpSpPr>
        <p:grpSpPr>
          <a:xfrm>
            <a:off x="3185838" y="1816554"/>
            <a:ext cx="5863313" cy="2252924"/>
            <a:chOff x="5419252" y="5727700"/>
            <a:chExt cx="3635848" cy="1174228"/>
          </a:xfrm>
        </p:grpSpPr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2D152616-296F-4ACF-BC8D-EF01F3682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5" t="10841" r="13467" b="45795"/>
            <a:stretch>
              <a:fillRect/>
            </a:stretch>
          </p:blipFill>
          <p:spPr bwMode="auto">
            <a:xfrm>
              <a:off x="8001000" y="5727700"/>
              <a:ext cx="105410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21">
              <a:extLst>
                <a:ext uri="{FF2B5EF4-FFF2-40B4-BE49-F238E27FC236}">
                  <a16:creationId xmlns:a16="http://schemas.microsoft.com/office/drawing/2014/main" id="{79A7FCEF-4099-4FE2-936E-F863FE52A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252" y="6372563"/>
              <a:ext cx="2581748" cy="529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Gödel’s</a:t>
              </a:r>
              <a:b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</a:br>
              <a:r>
                <a:rPr lang="en-CA" altLang="en-US" sz="2000" dirty="0">
                  <a:sym typeface="Wingdings" panose="05000000000000000000" pitchFamily="2" charset="2"/>
                </a:rPr>
                <a:t>C</a:t>
              </a:r>
              <a:r>
                <a:rPr kumimoji="0" lang="en-CA" altLang="en-US" sz="2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ompleteness</a:t>
              </a: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 Theorem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anose="05000000000000000000" pitchFamily="2" charset="2"/>
                </a:rPr>
                <a:t>1931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037C0B5-3F69-403E-884F-661F63F0585D}"/>
              </a:ext>
            </a:extLst>
          </p:cNvPr>
          <p:cNvSpPr/>
          <p:nvPr/>
        </p:nvSpPr>
        <p:spPr>
          <a:xfrm>
            <a:off x="4797580" y="3669368"/>
            <a:ext cx="1776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000" noProof="0" dirty="0">
                <a:solidFill>
                  <a:srgbClr val="FFFF00"/>
                </a:solidFill>
                <a:sym typeface="Wingdings" panose="05000000000000000000" pitchFamily="2" charset="2"/>
              </a:rPr>
              <a:t>Inc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sym typeface="Wingdings" panose="05000000000000000000" pitchFamily="2" charset="2"/>
              </a:rPr>
              <a:t>ompleteness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41" name="AutoShape 8">
            <a:extLst>
              <a:ext uri="{FF2B5EF4-FFF2-40B4-BE49-F238E27FC236}">
                <a16:creationId xmlns:a16="http://schemas.microsoft.com/office/drawing/2014/main" id="{FE6F4933-EAAF-45BF-A96A-033AE97C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49" y="609600"/>
            <a:ext cx="8911313" cy="830997"/>
          </a:xfrm>
          <a:prstGeom prst="wedgeRectCallout">
            <a:avLst>
              <a:gd name="adj1" fmla="val 41333"/>
              <a:gd name="adj2" fmla="val 74674"/>
            </a:avLst>
          </a:prstGeom>
          <a:noFill/>
          <a:ln w="635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formula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Φ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true in every model </a:t>
            </a:r>
            <a:r>
              <a:rPr lang="en-US" altLang="en-US" sz="2400" dirty="0">
                <a:solidFill>
                  <a:srgbClr val="FFC000"/>
                </a:solidFill>
                <a:latin typeface="Monotype Corsiva" panose="03010101010201010101" pitchFamily="66" charset="0"/>
              </a:rPr>
              <a:t>M</a:t>
            </a:r>
            <a:r>
              <a:rPr lang="el-GR" altLang="en-US" sz="2400" dirty="0">
                <a:solidFill>
                  <a:srgbClr val="FFC000"/>
                </a:solidFill>
                <a:latin typeface="Times New Roman"/>
                <a:cs typeface="Times New Roman" panose="02020603050405020304" pitchFamily="18" charset="0"/>
                <a:sym typeface="Symbol" panose="05050102010706020507" pitchFamily="18" charset="2"/>
              </a:rPr>
              <a:t>´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which the axioms </a:t>
            </a:r>
            <a:r>
              <a:rPr lang="el-GR" altLang="en-US" sz="2400" dirty="0">
                <a:solidFill>
                  <a:srgbClr val="FFC000"/>
                </a:solidFill>
              </a:rPr>
              <a:t>Γ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are true,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r>
              <a:rPr lang="en-US" altLang="en-US" sz="2400" dirty="0">
                <a:solidFill>
                  <a:srgbClr val="FFFFFF"/>
                </a:solidFill>
              </a:rPr>
              <a:t>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it has a proof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our proof system with axioms</a:t>
            </a:r>
            <a:r>
              <a:rPr lang="el-GR" altLang="en-US" sz="2400" dirty="0">
                <a:solidFill>
                  <a:srgbClr val="FFC000"/>
                </a:solidFill>
              </a:rPr>
              <a:t> Γ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AutoShape 8">
            <a:extLst>
              <a:ext uri="{FF2B5EF4-FFF2-40B4-BE49-F238E27FC236}">
                <a16:creationId xmlns:a16="http://schemas.microsoft.com/office/drawing/2014/main" id="{6063DC42-0085-4661-BF7A-AB7AF6112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8839200" cy="2286000"/>
          </a:xfrm>
          <a:prstGeom prst="wedgeRectCallout">
            <a:avLst>
              <a:gd name="adj1" fmla="val -27309"/>
              <a:gd name="adj2" fmla="val -55638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Intuition: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A logic formula can talk about itself.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     </a:t>
            </a:r>
            <a:r>
              <a:rPr lang="en-US" altLang="en-US" sz="2400" dirty="0">
                <a:solidFill>
                  <a:srgbClr val="00FFCC"/>
                </a:solidFill>
              </a:rPr>
              <a:t> </a:t>
            </a:r>
            <a:r>
              <a:rPr lang="el-GR" altLang="en-US" sz="2400" dirty="0">
                <a:solidFill>
                  <a:srgbClr val="FFC000"/>
                </a:solidFill>
              </a:rPr>
              <a:t>Φ</a:t>
            </a:r>
            <a:r>
              <a:rPr lang="en-US" altLang="en-US" sz="2400" i="1" dirty="0">
                <a:solidFill>
                  <a:srgbClr val="FFFFFF"/>
                </a:solidFill>
              </a:rPr>
              <a:t> = “</a:t>
            </a:r>
            <a:r>
              <a:rPr lang="el-GR" altLang="en-US" sz="2400" dirty="0">
                <a:solidFill>
                  <a:srgbClr val="FFC000"/>
                </a:solidFill>
              </a:rPr>
              <a:t>Φ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/>
              <a:t>has no proof in your proof system”.</a:t>
            </a: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         If it is true, then it has no proof.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         If it is not true, then it has a proof.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             Both are problems.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CA" altLang="en-US" sz="2400" dirty="0">
              <a:solidFill>
                <a:srgbClr val="FFFFFF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0DE3ADB-5CE1-479D-B83C-C21FA5D74525}"/>
              </a:ext>
            </a:extLst>
          </p:cNvPr>
          <p:cNvGrpSpPr/>
          <p:nvPr/>
        </p:nvGrpSpPr>
        <p:grpSpPr>
          <a:xfrm>
            <a:off x="5455007" y="5082813"/>
            <a:ext cx="3612793" cy="1676400"/>
            <a:chOff x="5366065" y="5030561"/>
            <a:chExt cx="3612793" cy="1676400"/>
          </a:xfrm>
        </p:grpSpPr>
        <p:pic>
          <p:nvPicPr>
            <p:cNvPr id="51" name="Picture 2" descr="Self-reference and apparent self-reference">
              <a:extLst>
                <a:ext uri="{FF2B5EF4-FFF2-40B4-BE49-F238E27FC236}">
                  <a16:creationId xmlns:a16="http://schemas.microsoft.com/office/drawing/2014/main" id="{4D6AC2D5-3166-472D-992D-BCF73B696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926" y="5033609"/>
              <a:ext cx="1989932" cy="167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Ouroboros - No BG Drawing by Zarina Oversoe">
              <a:extLst>
                <a:ext uri="{FF2B5EF4-FFF2-40B4-BE49-F238E27FC236}">
                  <a16:creationId xmlns:a16="http://schemas.microsoft.com/office/drawing/2014/main" id="{B01D22DF-8D25-43FD-B0C1-A34E34279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065" y="5030561"/>
              <a:ext cx="1527387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83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  <p:bldP spid="41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Read Ahead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 dirty="0"/>
              <a:t>You are expected to read the lecture notes</a:t>
            </a:r>
            <a:r>
              <a:rPr lang="en-US" altLang="en-US" dirty="0"/>
              <a:t> </a:t>
            </a:r>
            <a:r>
              <a:rPr lang="en-CA" altLang="en-US" b="1" dirty="0"/>
              <a:t>before</a:t>
            </a:r>
            <a:r>
              <a:rPr lang="en-US" altLang="en-US" dirty="0"/>
              <a:t> t</a:t>
            </a:r>
            <a:r>
              <a:rPr lang="en-CA" altLang="en-US" dirty="0"/>
              <a:t>he lecture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r>
              <a:rPr lang="en-CA" altLang="en-US" dirty="0"/>
              <a:t>This will facilitate more productive discussion</a:t>
            </a:r>
            <a:r>
              <a:rPr lang="en-US" altLang="en-US" dirty="0"/>
              <a:t> </a:t>
            </a:r>
            <a:r>
              <a:rPr lang="en-CA" altLang="en-US" dirty="0"/>
              <a:t>during</a:t>
            </a:r>
            <a:r>
              <a:rPr lang="en-US" altLang="en-US" dirty="0"/>
              <a:t> </a:t>
            </a:r>
            <a:r>
              <a:rPr lang="en-CA" altLang="en-US" dirty="0"/>
              <a:t>class.</a:t>
            </a:r>
          </a:p>
        </p:txBody>
      </p:sp>
      <p:pic>
        <p:nvPicPr>
          <p:cNvPr id="14340" name="Picture 4" descr="j0153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716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0063" y="4648200"/>
            <a:ext cx="231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Like in an </a:t>
            </a:r>
            <a:br>
              <a:rPr lang="en-US" altLang="en-US" i="0"/>
            </a:br>
            <a:r>
              <a:rPr lang="en-US" altLang="en-US" i="0"/>
              <a:t>English class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183313" y="4267200"/>
            <a:ext cx="22748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Also please </a:t>
            </a:r>
            <a:br>
              <a:rPr lang="en-US" altLang="en-US" i="0"/>
            </a:br>
            <a:r>
              <a:rPr lang="en-US" altLang="en-US" i="0"/>
              <a:t>proof read</a:t>
            </a:r>
            <a:br>
              <a:rPr lang="en-US" altLang="en-US" i="0"/>
            </a:br>
            <a:r>
              <a:rPr lang="en-US" altLang="en-US" i="0"/>
              <a:t>assignments </a:t>
            </a:r>
            <a:br>
              <a:rPr lang="en-US" altLang="en-US" i="0"/>
            </a:br>
            <a:r>
              <a:rPr lang="en-US" altLang="en-US" i="0"/>
              <a:t>&amp; tests.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75138" y="711160"/>
            <a:ext cx="959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English, a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Proposition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statement or assertion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that expresses a judgment or opinion.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“All people are created equal”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“We are all equal, just some of us are more equal than others.”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Propositional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098" name="Picture 2" descr="Animal Farm - Wikiqu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19320"/>
            <a:ext cx="1535582" cy="196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s Everybody Created Equal? - Defending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77607"/>
            <a:ext cx="1749425" cy="20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609600" y="4485144"/>
            <a:ext cx="9592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Propositional Logic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each formula/variable evaluates to true/false.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are combined with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Not, And, Or, Implies, and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,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,    ,     ,           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iff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Our goal will be to prove </a:t>
            </a:r>
            <a:r>
              <a:rPr lang="en-US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what follows from what.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B655EA-5A5D-46F0-9C34-48CB4D616F6A}"/>
              </a:ext>
            </a:extLst>
          </p:cNvPr>
          <p:cNvGraphicFramePr>
            <a:graphicFrameLocks noGrp="1"/>
          </p:cNvGraphicFramePr>
          <p:nvPr/>
        </p:nvGraphicFramePr>
        <p:xfrm>
          <a:off x="106134" y="195807"/>
          <a:ext cx="8915400" cy="6423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561835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6535107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682990331"/>
                    </a:ext>
                  </a:extLst>
                </a:gridCol>
              </a:tblGrid>
              <a:tr h="788442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2358"/>
                  </a:ext>
                </a:extLst>
              </a:tr>
              <a:tr h="79387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  </a:t>
                      </a:r>
                    </a:p>
                    <a:p>
                      <a:pPr algn="ctr"/>
                      <a:r>
                        <a:rPr lang="en-US" altLang="en-US" sz="2000" b="1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: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000" dirty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79045"/>
                  </a:ext>
                </a:extLst>
              </a:tr>
              <a:tr h="1383322">
                <a:tc>
                  <a:txBody>
                    <a:bodyPr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2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Or </a:t>
                      </a:r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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09688"/>
                  </a:ext>
                </a:extLst>
              </a:tr>
              <a:tr h="2757003">
                <a:tc>
                  <a:txBody>
                    <a:bodyPr/>
                    <a:lstStyle/>
                    <a:p>
                      <a:pPr algn="ctr"/>
                      <a:r>
                        <a:rPr lang="en-US" sz="100" b="1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lang="en-US" sz="700" b="1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>
                          <a:solidFill>
                            <a:schemeClr val="bg2"/>
                          </a:solidFill>
                        </a:rPr>
                        <a:t>Implies </a:t>
                      </a:r>
                    </a:p>
                    <a:p>
                      <a:pPr algn="ctr"/>
                      <a:r>
                        <a:rPr lang="en-US" altLang="en-US" sz="200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: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871007"/>
                  </a:ext>
                </a:extLst>
              </a:tr>
              <a:tr h="444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Negation</a:t>
                      </a:r>
                    </a:p>
                    <a:p>
                      <a:pPr algn="ctr"/>
                      <a:r>
                        <a:rPr lang="el-GR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en-US" altLang="en-US" sz="20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: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endParaRPr lang="en-C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chemeClr val="tx2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01823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59CF9-053D-46BC-9041-F38AE97C2DAD}"/>
              </a:ext>
            </a:extLst>
          </p:cNvPr>
          <p:cNvGrpSpPr/>
          <p:nvPr/>
        </p:nvGrpSpPr>
        <p:grpSpPr>
          <a:xfrm>
            <a:off x="1359258" y="1778062"/>
            <a:ext cx="3908330" cy="689028"/>
            <a:chOff x="1359258" y="1778062"/>
            <a:chExt cx="3908330" cy="6890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E6E6F2-7016-4FC3-9F39-7E300B4EAADA}"/>
                </a:ext>
              </a:extLst>
            </p:cNvPr>
            <p:cNvSpPr/>
            <p:nvPr/>
          </p:nvSpPr>
          <p:spPr>
            <a:xfrm>
              <a:off x="13592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F04D6BB-167D-45BB-8050-76395D7CECF7}"/>
                </a:ext>
              </a:extLst>
            </p:cNvPr>
            <p:cNvSpPr/>
            <p:nvPr/>
          </p:nvSpPr>
          <p:spPr>
            <a:xfrm>
              <a:off x="33077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4FEDDC-38D7-49A5-9E08-015E04FA1E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7705" y="215842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D43C733-F4CE-4470-A494-7DFD20DB99BD}"/>
                </a:ext>
              </a:extLst>
            </p:cNvPr>
            <p:cNvSpPr/>
            <p:nvPr/>
          </p:nvSpPr>
          <p:spPr>
            <a:xfrm>
              <a:off x="1362983" y="1778062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Selecting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Or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46215C-1AE9-4BC8-A784-8966217B4CE6}"/>
              </a:ext>
            </a:extLst>
          </p:cNvPr>
          <p:cNvGrpSpPr/>
          <p:nvPr/>
        </p:nvGrpSpPr>
        <p:grpSpPr>
          <a:xfrm>
            <a:off x="5234574" y="1777421"/>
            <a:ext cx="3919214" cy="689669"/>
            <a:chOff x="5234574" y="1777421"/>
            <a:chExt cx="3919214" cy="6896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2559585-7188-466F-83F3-FCC305294813}"/>
                </a:ext>
              </a:extLst>
            </p:cNvPr>
            <p:cNvSpPr/>
            <p:nvPr/>
          </p:nvSpPr>
          <p:spPr>
            <a:xfrm>
              <a:off x="5245458" y="2049563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β´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0AFF712-8865-4CE2-8DF3-15136A6F349C}"/>
                </a:ext>
              </a:extLst>
            </p:cNvPr>
            <p:cNvSpPr/>
            <p:nvPr/>
          </p:nvSpPr>
          <p:spPr>
            <a:xfrm>
              <a:off x="7193906" y="2066980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β´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50A4BB6-5603-4256-AD64-AD35400944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4968" y="2172935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257E26A-3933-423E-96FE-D6AC2166B1A0}"/>
                </a:ext>
              </a:extLst>
            </p:cNvPr>
            <p:cNvSpPr/>
            <p:nvPr/>
          </p:nvSpPr>
          <p:spPr>
            <a:xfrm>
              <a:off x="5234574" y="177742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9FD5B8-BE07-4E85-B0CC-1BBBBE7C361D}"/>
              </a:ext>
            </a:extLst>
          </p:cNvPr>
          <p:cNvGrpSpPr/>
          <p:nvPr/>
        </p:nvGrpSpPr>
        <p:grpSpPr>
          <a:xfrm>
            <a:off x="1206858" y="2467091"/>
            <a:ext cx="4060730" cy="700074"/>
            <a:chOff x="1206858" y="2467091"/>
            <a:chExt cx="4060730" cy="700074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BAB03E4-B592-4B8B-BB49-2CF6AE81496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2467091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6D72D7-6A23-4657-8513-D03327952C66}"/>
                </a:ext>
              </a:extLst>
            </p:cNvPr>
            <p:cNvSpPr/>
            <p:nvPr/>
          </p:nvSpPr>
          <p:spPr>
            <a:xfrm>
              <a:off x="1206858" y="2749638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03CEFB2-E7D9-4608-A94C-BC0DE9915109}"/>
                </a:ext>
              </a:extLst>
            </p:cNvPr>
            <p:cNvSpPr/>
            <p:nvPr/>
          </p:nvSpPr>
          <p:spPr>
            <a:xfrm>
              <a:off x="3307706" y="2767055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06D4E79-0C33-41DB-B87D-0AA913DEE9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16654" y="2858496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04EEF78-BFE8-405F-9115-7351797209DD}"/>
                </a:ext>
              </a:extLst>
            </p:cNvPr>
            <p:cNvSpPr/>
            <p:nvPr/>
          </p:nvSpPr>
          <p:spPr>
            <a:xfrm>
              <a:off x="1362983" y="24781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D32505-2664-48B1-A0F1-3D660ADA0EE0}"/>
              </a:ext>
            </a:extLst>
          </p:cNvPr>
          <p:cNvGrpSpPr/>
          <p:nvPr/>
        </p:nvGrpSpPr>
        <p:grpSpPr>
          <a:xfrm>
            <a:off x="5172888" y="3159665"/>
            <a:ext cx="4034970" cy="751285"/>
            <a:chOff x="5172888" y="3159665"/>
            <a:chExt cx="4034970" cy="7512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453F82-459F-4FAA-B9E2-9A401D12468E}"/>
                </a:ext>
              </a:extLst>
            </p:cNvPr>
            <p:cNvSpPr/>
            <p:nvPr/>
          </p:nvSpPr>
          <p:spPr>
            <a:xfrm>
              <a:off x="5172888" y="3449285"/>
              <a:ext cx="20795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dirty="0"/>
                <a:t>Assume</a:t>
              </a:r>
              <a:r>
                <a:rPr lang="it-IT" sz="1600" dirty="0"/>
                <a:t> </a:t>
              </a:r>
              <a:r>
                <a:rPr lang="it-IT" sz="2000" dirty="0">
                  <a:solidFill>
                    <a:srgbClr val="FFC000"/>
                  </a:solidFill>
                </a:rPr>
                <a:t>α</a:t>
              </a:r>
              <a:r>
                <a:rPr lang="it-IT" sz="2000" dirty="0"/>
                <a:t>, </a:t>
              </a:r>
              <a:r>
                <a:rPr lang="it-IT" sz="1800" dirty="0"/>
                <a:t>prove</a:t>
              </a:r>
              <a:r>
                <a:rPr lang="it-IT" sz="2400" dirty="0"/>
                <a:t> </a:t>
              </a:r>
              <a:r>
                <a:rPr lang="it-IT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BAAFA9-7A76-4B8F-89AD-E89E980EAC33}"/>
                </a:ext>
              </a:extLst>
            </p:cNvPr>
            <p:cNvSpPr/>
            <p:nvPr/>
          </p:nvSpPr>
          <p:spPr>
            <a:xfrm>
              <a:off x="72479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dirty="0">
                  <a:solidFill>
                    <a:srgbClr val="FFC000"/>
                  </a:solidFill>
                </a:rPr>
                <a:t>α</a:t>
              </a:r>
              <a:r>
                <a:rPr lang="it-IT" sz="2000" dirty="0">
                  <a:solidFill>
                    <a:srgbClr val="FF00FF"/>
                  </a:solidFill>
                </a:rPr>
                <a:t>→</a:t>
              </a:r>
              <a:r>
                <a:rPr lang="it-IT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058A71-9CE6-4BEA-A057-0A287E70C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9038" y="357265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7C9710-FBE2-4DC7-A355-629D01DAF15A}"/>
                </a:ext>
              </a:extLst>
            </p:cNvPr>
            <p:cNvSpPr/>
            <p:nvPr/>
          </p:nvSpPr>
          <p:spPr>
            <a:xfrm>
              <a:off x="5288644" y="3159665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Deduction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768F66-44A9-4C49-AF63-4C724BEBEC90}"/>
              </a:ext>
            </a:extLst>
          </p:cNvPr>
          <p:cNvGrpSpPr/>
          <p:nvPr/>
        </p:nvGrpSpPr>
        <p:grpSpPr>
          <a:xfrm>
            <a:off x="5016858" y="3862943"/>
            <a:ext cx="4071336" cy="704183"/>
            <a:chOff x="5016858" y="3862943"/>
            <a:chExt cx="4071336" cy="70418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C13D8B9-F175-49D5-80CB-EBE66F42913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61572" y="38629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DAE8543-3685-4FB9-BD80-E41B0EF1277D}"/>
                </a:ext>
              </a:extLst>
            </p:cNvPr>
            <p:cNvSpPr/>
            <p:nvPr/>
          </p:nvSpPr>
          <p:spPr>
            <a:xfrm>
              <a:off x="5016858" y="4149599"/>
              <a:ext cx="20795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CA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18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 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lang="en-US" altLang="en-US" sz="18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FAE21F7-EFFD-4B31-8804-A297FEDA2359}"/>
                </a:ext>
              </a:extLst>
            </p:cNvPr>
            <p:cNvSpPr/>
            <p:nvPr/>
          </p:nvSpPr>
          <p:spPr>
            <a:xfrm>
              <a:off x="6769458" y="4167016"/>
              <a:ext cx="231873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</a:t>
              </a:r>
              <a:r>
                <a:rPr lang="el-GR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2A170C6-369C-4901-8D35-77F6F4E859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7772" y="427297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32426C-C400-4474-84FD-F9200520BB4E}"/>
                </a:ext>
              </a:extLst>
            </p:cNvPr>
            <p:cNvSpPr/>
            <p:nvPr/>
          </p:nvSpPr>
          <p:spPr>
            <a:xfrm>
              <a:off x="5234574" y="38774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lang="en-US" altLang="en-US" sz="2000" dirty="0">
                  <a:solidFill>
                    <a:schemeClr val="tx2"/>
                  </a:solidFill>
                  <a:sym typeface="Symbol" panose="05050102010706020507" pitchFamily="18" charset="2"/>
                </a:rPr>
                <a:t>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02FCB-BA2F-40D3-98F4-34AF0B9816E0}"/>
              </a:ext>
            </a:extLst>
          </p:cNvPr>
          <p:cNvGrpSpPr/>
          <p:nvPr/>
        </p:nvGrpSpPr>
        <p:grpSpPr>
          <a:xfrm>
            <a:off x="1268544" y="3848669"/>
            <a:ext cx="4060730" cy="700074"/>
            <a:chOff x="1268544" y="3848669"/>
            <a:chExt cx="4060730" cy="70007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65C9342-C56B-471F-AD4A-8B408F45F51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485900" y="3848669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4B0FF84-1D5D-4183-98DB-27F025A40D7E}"/>
                </a:ext>
              </a:extLst>
            </p:cNvPr>
            <p:cNvSpPr/>
            <p:nvPr/>
          </p:nvSpPr>
          <p:spPr>
            <a:xfrm>
              <a:off x="1268544" y="413121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αβ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F7842B-DFDC-486F-A2A0-13BD30E6ACB3}"/>
                </a:ext>
              </a:extLst>
            </p:cNvPr>
            <p:cNvSpPr/>
            <p:nvPr/>
          </p:nvSpPr>
          <p:spPr>
            <a:xfrm>
              <a:off x="3369392" y="414863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3F77CBA-2720-4132-9574-2466F832BB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92854" y="424007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6227671-8732-4400-8AE7-15705DC2B2D8}"/>
                </a:ext>
              </a:extLst>
            </p:cNvPr>
            <p:cNvSpPr/>
            <p:nvPr/>
          </p:nvSpPr>
          <p:spPr>
            <a:xfrm>
              <a:off x="1381032" y="385873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Cases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27202-0657-4742-BBDF-F29332857A6F}"/>
              </a:ext>
            </a:extLst>
          </p:cNvPr>
          <p:cNvGrpSpPr/>
          <p:nvPr/>
        </p:nvGrpSpPr>
        <p:grpSpPr>
          <a:xfrm>
            <a:off x="5303253" y="2477735"/>
            <a:ext cx="3907971" cy="700074"/>
            <a:chOff x="5303253" y="2477735"/>
            <a:chExt cx="3907971" cy="700074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D7DED36-FF78-4446-AEDD-DFA979B4350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50686" y="2477735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9DDFCA1-A55D-4895-9F6A-6AA12F564852}"/>
                </a:ext>
              </a:extLst>
            </p:cNvPr>
            <p:cNvSpPr/>
            <p:nvPr/>
          </p:nvSpPr>
          <p:spPr>
            <a:xfrm>
              <a:off x="6896100" y="2777699"/>
              <a:ext cx="2315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C89C79-EA21-46CC-B5D6-F580FC6B95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8500" y="2869140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AEF3DD0-9C85-4CA6-AD5D-461DD21C80D8}"/>
                </a:ext>
              </a:extLst>
            </p:cNvPr>
            <p:cNvSpPr/>
            <p:nvPr/>
          </p:nvSpPr>
          <p:spPr>
            <a:xfrm>
              <a:off x="5303253" y="248878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</a:rPr>
                <a:t>Excluded Middle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A4BE63-2F47-4ECF-8024-DA750BD7C599}"/>
              </a:ext>
            </a:extLst>
          </p:cNvPr>
          <p:cNvGrpSpPr/>
          <p:nvPr/>
        </p:nvGrpSpPr>
        <p:grpSpPr>
          <a:xfrm>
            <a:off x="1293586" y="4563257"/>
            <a:ext cx="4060730" cy="704520"/>
            <a:chOff x="1293586" y="4563257"/>
            <a:chExt cx="4060730" cy="70452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ED93440-5D37-4779-8C52-BECC5FA03E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33788" y="4563257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2708EC9-69E1-4825-95E0-E889C73C2186}"/>
                </a:ext>
              </a:extLst>
            </p:cNvPr>
            <p:cNvSpPr/>
            <p:nvPr/>
          </p:nvSpPr>
          <p:spPr>
            <a:xfrm>
              <a:off x="1293586" y="4850250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sz="2000" dirty="0">
                  <a:solidFill>
                    <a:srgbClr val="FF00FF"/>
                  </a:solidFill>
                </a:rPr>
                <a:t>→</a:t>
              </a:r>
              <a:r>
                <a:rPr lang="el-GR" sz="2000" dirty="0">
                  <a:solidFill>
                    <a:srgbClr val="FFC000"/>
                  </a:solidFill>
                </a:rPr>
                <a:t>β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l-GR" sz="2000" dirty="0">
                  <a:solidFill>
                    <a:srgbClr val="FFC000"/>
                  </a:solidFill>
                </a:rPr>
                <a:t> β</a:t>
              </a:r>
              <a:r>
                <a:rPr lang="el-GR" sz="2000" dirty="0">
                  <a:solidFill>
                    <a:srgbClr val="FF00FF"/>
                  </a:solidFill>
                </a:rPr>
                <a:t>→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3F22A98-EA2A-47C0-80B0-8C1A92B2CD66}"/>
                </a:ext>
              </a:extLst>
            </p:cNvPr>
            <p:cNvSpPr/>
            <p:nvPr/>
          </p:nvSpPr>
          <p:spPr>
            <a:xfrm>
              <a:off x="3394434" y="4867667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dirty="0">
                  <a:solidFill>
                    <a:srgbClr val="FFC000"/>
                  </a:solidFill>
                </a:rPr>
                <a:t>α </a:t>
              </a:r>
              <a:r>
                <a:rPr lang="en-CA" sz="2000" dirty="0">
                  <a:solidFill>
                    <a:srgbClr val="FFC000"/>
                  </a:solidFill>
                </a:rPr>
                <a:t>iff </a:t>
              </a:r>
              <a:r>
                <a:rPr lang="el-GR" sz="2000" dirty="0">
                  <a:solidFill>
                    <a:srgbClr val="FFC000"/>
                  </a:solidFill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3F2E9E-A8B6-41D4-B1DE-C6FE13B602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7896" y="4959108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DB1B773-C7B5-4D66-894E-2E6DEB9116D5}"/>
                </a:ext>
              </a:extLst>
            </p:cNvPr>
            <p:cNvSpPr/>
            <p:nvPr/>
          </p:nvSpPr>
          <p:spPr>
            <a:xfrm>
              <a:off x="1406074" y="4577771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/>
                  </a:solidFill>
                </a:rPr>
                <a:t>Equivalence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5D9A38-2DE9-4945-A5AD-B597099333B7}"/>
              </a:ext>
            </a:extLst>
          </p:cNvPr>
          <p:cNvGrpSpPr/>
          <p:nvPr/>
        </p:nvGrpSpPr>
        <p:grpSpPr>
          <a:xfrm>
            <a:off x="4838700" y="4563257"/>
            <a:ext cx="4354644" cy="704520"/>
            <a:chOff x="4838700" y="4563257"/>
            <a:chExt cx="4354644" cy="70452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8326523-AD0F-4765-9E5B-E099A8A8656A}"/>
                </a:ext>
              </a:extLst>
            </p:cNvPr>
            <p:cNvSpPr/>
            <p:nvPr/>
          </p:nvSpPr>
          <p:spPr>
            <a:xfrm>
              <a:off x="4838700" y="4850250"/>
              <a:ext cx="2685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FFC000"/>
                  </a:solidFill>
                </a:rPr>
                <a:t>¬(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sz="2000" dirty="0">
                  <a:solidFill>
                    <a:srgbClr val="FFC000"/>
                  </a:solidFill>
                </a:rPr>
                <a:t>¬β)</a:t>
              </a:r>
              <a:r>
                <a:rPr 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iff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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β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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endPara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135D3E-E537-42CD-A182-1FED4533C62E}"/>
                </a:ext>
              </a:extLst>
            </p:cNvPr>
            <p:cNvGrpSpPr/>
            <p:nvPr/>
          </p:nvGrpSpPr>
          <p:grpSpPr>
            <a:xfrm>
              <a:off x="5245102" y="4563257"/>
              <a:ext cx="3948242" cy="704520"/>
              <a:chOff x="5245102" y="4563257"/>
              <a:chExt cx="3948242" cy="70452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3C7F437-D1BA-46D9-93F8-1E3A199A43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372816" y="4563257"/>
                <a:ext cx="3585028" cy="11046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FE2E0D0-CB9A-4361-9E84-92C44C9EBE65}"/>
                  </a:ext>
                </a:extLst>
              </p:cNvPr>
              <p:cNvSpPr/>
              <p:nvPr/>
            </p:nvSpPr>
            <p:spPr>
              <a:xfrm>
                <a:off x="7233462" y="4867667"/>
                <a:ext cx="195988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l-GR" altLang="en-US" sz="20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AAAF5D0-3F8C-498B-8E95-70E5BA5F4A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34296" y="4959108"/>
                <a:ext cx="4" cy="265127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97314E3-2256-45AD-9AE7-303A8B9D9DB5}"/>
                  </a:ext>
                </a:extLst>
              </p:cNvPr>
              <p:cNvSpPr/>
              <p:nvPr/>
            </p:nvSpPr>
            <p:spPr>
              <a:xfrm>
                <a:off x="5245102" y="4577771"/>
                <a:ext cx="385354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Contrapositive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2068B6-3345-4A63-8E1D-3EF42665227C}"/>
              </a:ext>
            </a:extLst>
          </p:cNvPr>
          <p:cNvGrpSpPr/>
          <p:nvPr/>
        </p:nvGrpSpPr>
        <p:grpSpPr>
          <a:xfrm>
            <a:off x="1413328" y="3160306"/>
            <a:ext cx="3908330" cy="706506"/>
            <a:chOff x="1413328" y="3160306"/>
            <a:chExt cx="3908330" cy="70650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ED42639-2840-49F5-B53F-0BFBCFD2F83A}"/>
                </a:ext>
              </a:extLst>
            </p:cNvPr>
            <p:cNvSpPr/>
            <p:nvPr/>
          </p:nvSpPr>
          <p:spPr>
            <a:xfrm>
              <a:off x="1413328" y="3449285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7950876-7770-47D8-AAFE-CB5D3C7A6875}"/>
                </a:ext>
              </a:extLst>
            </p:cNvPr>
            <p:cNvSpPr/>
            <p:nvPr/>
          </p:nvSpPr>
          <p:spPr>
            <a:xfrm>
              <a:off x="3361776" y="3466702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97F99A-C174-432A-9F9C-40D2E7354D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1775" y="3558143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8D1D701-5A04-4C0B-A8F9-7171E3FDF35A}"/>
                </a:ext>
              </a:extLst>
            </p:cNvPr>
            <p:cNvSpPr/>
            <p:nvPr/>
          </p:nvSpPr>
          <p:spPr>
            <a:xfrm>
              <a:off x="1417053" y="3160306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2000" dirty="0">
                  <a:solidFill>
                    <a:schemeClr val="tx2"/>
                  </a:solidFill>
                </a:rPr>
                <a:t>Modus Ponens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10CE17-7ADC-4D31-AA95-580F3E9FF4D2}"/>
              </a:ext>
            </a:extLst>
          </p:cNvPr>
          <p:cNvGrpSpPr/>
          <p:nvPr/>
        </p:nvGrpSpPr>
        <p:grpSpPr>
          <a:xfrm>
            <a:off x="1304472" y="5234543"/>
            <a:ext cx="4060730" cy="704520"/>
            <a:chOff x="1304472" y="5234543"/>
            <a:chExt cx="4060730" cy="70452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29E76B-0D34-4D95-82ED-45B8059E91A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44674" y="52345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E667AF4-667D-4BB8-935C-A812C5E669F9}"/>
                </a:ext>
              </a:extLst>
            </p:cNvPr>
            <p:cNvSpPr/>
            <p:nvPr/>
          </p:nvSpPr>
          <p:spPr>
            <a:xfrm>
              <a:off x="1304472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A4021FD-B4EE-4FF2-B5D8-4D5BAF8DCEB0}"/>
                </a:ext>
              </a:extLst>
            </p:cNvPr>
            <p:cNvSpPr/>
            <p:nvPr/>
          </p:nvSpPr>
          <p:spPr>
            <a:xfrm>
              <a:off x="3405320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DE11C54-83E9-4EF9-B3E3-7069243A63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8782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6FB2EDD4-AC74-41E9-B608-D23220E4B465}"/>
                </a:ext>
              </a:extLst>
            </p:cNvPr>
            <p:cNvSpPr/>
            <p:nvPr/>
          </p:nvSpPr>
          <p:spPr>
            <a:xfrm>
              <a:off x="1416960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A4147-7CE4-4CC0-8FC8-5FFB9B42CBE5}"/>
              </a:ext>
            </a:extLst>
          </p:cNvPr>
          <p:cNvGrpSpPr/>
          <p:nvPr/>
        </p:nvGrpSpPr>
        <p:grpSpPr>
          <a:xfrm>
            <a:off x="5143500" y="5234543"/>
            <a:ext cx="4060730" cy="704520"/>
            <a:chOff x="5143500" y="5234543"/>
            <a:chExt cx="4060730" cy="704520"/>
          </a:xfrm>
        </p:grpSpPr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E83560D-54B7-47F0-BBEE-7BAA9375817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383702" y="5234543"/>
              <a:ext cx="3585028" cy="11046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E46A6E4-F23B-4559-A600-9200137CA0FD}"/>
                </a:ext>
              </a:extLst>
            </p:cNvPr>
            <p:cNvSpPr/>
            <p:nvPr/>
          </p:nvSpPr>
          <p:spPr>
            <a:xfrm>
              <a:off x="5143500" y="5521536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l-GR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cs typeface="Times New Roman" panose="02020603050405020304" pitchFamily="18" charset="0"/>
                </a:rPr>
                <a:t>&amp;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07688BB-D8E7-4B3A-AE61-24F298EDC956}"/>
                </a:ext>
              </a:extLst>
            </p:cNvPr>
            <p:cNvSpPr/>
            <p:nvPr/>
          </p:nvSpPr>
          <p:spPr>
            <a:xfrm>
              <a:off x="7244348" y="5538953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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3F6967D-C8B1-4CB4-A23B-BBD7578E8A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7810" y="5630394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83727A3B-F7FB-4958-9A02-AE865BEE0090}"/>
                </a:ext>
              </a:extLst>
            </p:cNvPr>
            <p:cNvSpPr/>
            <p:nvPr/>
          </p:nvSpPr>
          <p:spPr>
            <a:xfrm>
              <a:off x="5255988" y="524905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Transitivity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C90834F-40B2-4050-B162-51B192226DF9}"/>
              </a:ext>
            </a:extLst>
          </p:cNvPr>
          <p:cNvGrpSpPr/>
          <p:nvPr/>
        </p:nvGrpSpPr>
        <p:grpSpPr>
          <a:xfrm>
            <a:off x="1286328" y="5924550"/>
            <a:ext cx="4060730" cy="690006"/>
            <a:chOff x="1286328" y="5924550"/>
            <a:chExt cx="4060730" cy="690006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8513C7F-8056-45EC-A48E-02C8C91B5B31}"/>
                </a:ext>
              </a:extLst>
            </p:cNvPr>
            <p:cNvSpPr/>
            <p:nvPr/>
          </p:nvSpPr>
          <p:spPr>
            <a:xfrm>
              <a:off x="1286328" y="6197029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80210-F053-4997-9C9E-45D12EF64AE4}"/>
                </a:ext>
              </a:extLst>
            </p:cNvPr>
            <p:cNvSpPr/>
            <p:nvPr/>
          </p:nvSpPr>
          <p:spPr>
            <a:xfrm>
              <a:off x="3387176" y="621444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27DE831-2DCE-49E7-8478-B3C7A4AED2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10638" y="630588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8FB7155-C7F0-4397-8015-54B7E940EFD1}"/>
                </a:ext>
              </a:extLst>
            </p:cNvPr>
            <p:cNvSpPr/>
            <p:nvPr/>
          </p:nvSpPr>
          <p:spPr>
            <a:xfrm>
              <a:off x="1398816" y="5924550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Double Negation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028FB2-4239-4B5D-885A-A74091982519}"/>
              </a:ext>
            </a:extLst>
          </p:cNvPr>
          <p:cNvGrpSpPr/>
          <p:nvPr/>
        </p:nvGrpSpPr>
        <p:grpSpPr>
          <a:xfrm>
            <a:off x="5125356" y="5924550"/>
            <a:ext cx="4060730" cy="690006"/>
            <a:chOff x="5125356" y="5924550"/>
            <a:chExt cx="4060730" cy="690006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4051B3A-C14B-4FA2-8D1B-6C95FF746FAC}"/>
                </a:ext>
              </a:extLst>
            </p:cNvPr>
            <p:cNvSpPr/>
            <p:nvPr/>
          </p:nvSpPr>
          <p:spPr>
            <a:xfrm>
              <a:off x="5125356" y="6197029"/>
              <a:ext cx="228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dirty="0">
                  <a:solidFill>
                    <a:srgbClr val="FFC000"/>
                  </a:solidFill>
                </a:rPr>
                <a:t>¬(α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l-GR" sz="2000" dirty="0">
                  <a:solidFill>
                    <a:srgbClr val="FFC000"/>
                  </a:solidFill>
                </a:rPr>
                <a:t>β) </a:t>
              </a:r>
              <a:endParaRPr lang="en-US" altLang="en-US" sz="2000" dirty="0">
                <a:cs typeface="Times New Roman" panose="02020603050405020304" pitchFamily="18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21C2780-0105-433B-9FFC-3226CD7B2091}"/>
                </a:ext>
              </a:extLst>
            </p:cNvPr>
            <p:cNvSpPr/>
            <p:nvPr/>
          </p:nvSpPr>
          <p:spPr>
            <a:xfrm>
              <a:off x="7226204" y="621444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sz="2000" dirty="0">
                  <a:solidFill>
                    <a:srgbClr val="FFC000"/>
                  </a:solidFill>
                </a:rPr>
                <a:t>¬</a:t>
              </a:r>
              <a:r>
                <a:rPr lang="el-GR" sz="2000" dirty="0">
                  <a:solidFill>
                    <a:srgbClr val="FFC000"/>
                  </a:solidFill>
                </a:rPr>
                <a:t>α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l-GR" sz="2000" dirty="0">
                  <a:solidFill>
                    <a:srgbClr val="FFC000"/>
                  </a:solidFill>
                </a:rPr>
                <a:t>¬β</a:t>
              </a:r>
              <a:endParaRPr lang="en-US" altLang="en-US" sz="2000" dirty="0">
                <a:cs typeface="Times New Roman" panose="02020603050405020304" pitchFamily="18" charset="0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5F4495A-EAED-4958-8C97-731CB31F61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9666" y="630588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8DB647B-5F0C-4F53-AEEB-8AF9EC6A23EB}"/>
                </a:ext>
              </a:extLst>
            </p:cNvPr>
            <p:cNvSpPr/>
            <p:nvPr/>
          </p:nvSpPr>
          <p:spPr>
            <a:xfrm>
              <a:off x="5237844" y="5924550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2"/>
                  </a:solidFill>
                </a:rPr>
                <a:t>De Morgan's Law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C81CC1-BF24-4A9A-AE52-05B40519F2E7}"/>
              </a:ext>
            </a:extLst>
          </p:cNvPr>
          <p:cNvGrpSpPr/>
          <p:nvPr/>
        </p:nvGrpSpPr>
        <p:grpSpPr>
          <a:xfrm>
            <a:off x="1359258" y="1036018"/>
            <a:ext cx="3908330" cy="689028"/>
            <a:chOff x="1359258" y="1036018"/>
            <a:chExt cx="3908330" cy="6890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EE7C38-9598-4D98-BCDF-4E5D3C649674}"/>
                </a:ext>
              </a:extLst>
            </p:cNvPr>
            <p:cNvSpPr/>
            <p:nvPr/>
          </p:nvSpPr>
          <p:spPr>
            <a:xfrm>
              <a:off x="13592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AAA65C-47B9-4165-8847-4C818DFDFEDF}"/>
                </a:ext>
              </a:extLst>
            </p:cNvPr>
            <p:cNvSpPr/>
            <p:nvPr/>
          </p:nvSpPr>
          <p:spPr>
            <a:xfrm>
              <a:off x="33077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cs typeface="Times New Roman" panose="02020603050405020304" pitchFamily="18" charset="0"/>
                </a:rPr>
                <a:t> 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E112D7-44F1-443C-BDF6-7BFDFF3C1B2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07705" y="1416377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FB4447-4290-4A0F-9A17-887E9C1962BC}"/>
                </a:ext>
              </a:extLst>
            </p:cNvPr>
            <p:cNvSpPr/>
            <p:nvPr/>
          </p:nvSpPr>
          <p:spPr>
            <a:xfrm>
              <a:off x="1362983" y="1036018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Separating And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AF5500-0782-4D7A-A7DE-69E32B4E956D}"/>
              </a:ext>
            </a:extLst>
          </p:cNvPr>
          <p:cNvGrpSpPr/>
          <p:nvPr/>
        </p:nvGrpSpPr>
        <p:grpSpPr>
          <a:xfrm>
            <a:off x="5234574" y="1035377"/>
            <a:ext cx="3919214" cy="689669"/>
            <a:chOff x="5234574" y="1035377"/>
            <a:chExt cx="3919214" cy="68966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B83F01-0728-416E-B8D5-0534CA2D31B1}"/>
                </a:ext>
              </a:extLst>
            </p:cNvPr>
            <p:cNvSpPr/>
            <p:nvPr/>
          </p:nvSpPr>
          <p:spPr>
            <a:xfrm>
              <a:off x="5245458" y="1307519"/>
              <a:ext cx="19484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CA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8F341E-B713-4BF3-89BA-2FF8986F70CB}"/>
                </a:ext>
              </a:extLst>
            </p:cNvPr>
            <p:cNvSpPr/>
            <p:nvPr/>
          </p:nvSpPr>
          <p:spPr>
            <a:xfrm>
              <a:off x="7193906" y="1324936"/>
              <a:ext cx="19598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α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&amp;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2000" dirty="0">
                  <a:solidFill>
                    <a:srgbClr val="FF00FF"/>
                  </a:solidFill>
                  <a:sym typeface="Symbol" panose="05050102010706020507" pitchFamily="18" charset="2"/>
                </a:rPr>
                <a:t></a:t>
              </a:r>
              <a:r>
                <a:rPr lang="el-GR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0F4B881-1443-4B0F-99D9-C79288DA26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64968" y="1430891"/>
              <a:ext cx="4" cy="265127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9A59A42-8164-42BC-B27E-A60A8B812CC4}"/>
                </a:ext>
              </a:extLst>
            </p:cNvPr>
            <p:cNvSpPr/>
            <p:nvPr/>
          </p:nvSpPr>
          <p:spPr>
            <a:xfrm>
              <a:off x="5234574" y="1035377"/>
              <a:ext cx="385354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altLang="en-US" sz="20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 </a:t>
              </a:r>
              <a:r>
                <a:rPr lang="en-US" altLang="en-US" sz="2000" dirty="0">
                  <a:solidFill>
                    <a:schemeClr val="tx2"/>
                  </a:solidFill>
                  <a:sym typeface="Symbol" panose="05050102010706020507" pitchFamily="18" charset="2"/>
                </a:rPr>
                <a:t></a:t>
              </a:r>
              <a:endParaRPr lang="en-US" altLang="en-US" sz="2000" dirty="0">
                <a:solidFill>
                  <a:schemeClr val="tx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1457DE-7C09-4FEE-B775-72701A8EBAE9}"/>
              </a:ext>
            </a:extLst>
          </p:cNvPr>
          <p:cNvGrpSpPr/>
          <p:nvPr/>
        </p:nvGrpSpPr>
        <p:grpSpPr>
          <a:xfrm>
            <a:off x="266700" y="149039"/>
            <a:ext cx="8772072" cy="6512285"/>
            <a:chOff x="266700" y="149039"/>
            <a:chExt cx="8772072" cy="651228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765F08C-9F07-4E3F-AC15-1B505E711FCF}"/>
                </a:ext>
              </a:extLst>
            </p:cNvPr>
            <p:cNvGrpSpPr/>
            <p:nvPr/>
          </p:nvGrpSpPr>
          <p:grpSpPr>
            <a:xfrm>
              <a:off x="266700" y="149039"/>
              <a:ext cx="8772072" cy="6512285"/>
              <a:chOff x="266700" y="149039"/>
              <a:chExt cx="8772072" cy="651228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F85432-6AE5-4B59-A4CB-42F2426668CF}"/>
                  </a:ext>
                </a:extLst>
              </p:cNvPr>
              <p:cNvGrpSpPr/>
              <p:nvPr/>
            </p:nvGrpSpPr>
            <p:grpSpPr>
              <a:xfrm>
                <a:off x="266700" y="149039"/>
                <a:ext cx="8772072" cy="6465518"/>
                <a:chOff x="266700" y="149039"/>
                <a:chExt cx="8772072" cy="6465518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E7E3C9D-2006-4344-AFF3-ECFE5C584C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340208" y="1777421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4A0EEDB0-2892-4F41-9EC5-A9E25806F6F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342572" y="5905500"/>
                  <a:ext cx="7696200" cy="477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5908BF4-3D9E-4ABC-9711-94C34415BFB9}"/>
                    </a:ext>
                  </a:extLst>
                </p:cNvPr>
                <p:cNvGrpSpPr/>
                <p:nvPr/>
              </p:nvGrpSpPr>
              <p:grpSpPr>
                <a:xfrm>
                  <a:off x="266700" y="149039"/>
                  <a:ext cx="8769708" cy="6465518"/>
                  <a:chOff x="266700" y="149039"/>
                  <a:chExt cx="8769708" cy="6465518"/>
                </a:xfrm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ABF20F04-19F8-44A0-9D4D-9F4998247946}"/>
                      </a:ext>
                    </a:extLst>
                  </p:cNvPr>
                  <p:cNvGrpSpPr/>
                  <p:nvPr/>
                </p:nvGrpSpPr>
                <p:grpSpPr>
                  <a:xfrm>
                    <a:off x="266700" y="149039"/>
                    <a:ext cx="8466507" cy="898194"/>
                    <a:chOff x="228600" y="38946"/>
                    <a:chExt cx="8466507" cy="898194"/>
                  </a:xfrm>
                </p:grpSpPr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6FEAA4F6-8676-4A67-854B-85F6129D7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600" y="83403"/>
                      <a:ext cx="1354477" cy="83099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marL="342900" indent="-342900" algn="l">
                        <a:buFont typeface="Symbol" panose="05050102010706020507" pitchFamily="18" charset="2"/>
                        <a:buChar char="Ù"/>
                      </a:pPr>
                      <a:r>
                        <a:rPr lang="en-US" altLang="en-US" sz="24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And </a:t>
                      </a:r>
                    </a:p>
                    <a:p>
                      <a:pPr marL="342900" indent="-342900" algn="l">
                        <a:buFont typeface="Symbol" panose="05050102010706020507" pitchFamily="18" charset="2"/>
                        <a:buChar char="Ú"/>
                      </a:pPr>
                      <a:r>
                        <a:rPr lang="en-US" altLang="en-US" sz="2400" dirty="0">
                          <a:solidFill>
                            <a:schemeClr val="bg2"/>
                          </a:solidFill>
                          <a:sym typeface="Symbol" panose="05050102010706020507" pitchFamily="18" charset="2"/>
                        </a:rPr>
                        <a:t>Or</a:t>
                      </a:r>
                    </a:p>
                  </p:txBody>
                </p:sp>
                <p:sp>
                  <p:nvSpPr>
                    <p:cNvPr id="156" name="Rectangle 155">
                      <a:extLst>
                        <a:ext uri="{FF2B5EF4-FFF2-40B4-BE49-F238E27FC236}">
                          <a16:creationId xmlns:a16="http://schemas.microsoft.com/office/drawing/2014/main" id="{82FB5337-2755-42A7-B55A-C4640BE47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76657" y="537030"/>
                      <a:ext cx="130997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Conclude:</a:t>
                      </a:r>
                    </a:p>
                  </p:txBody>
                </p:sp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ABBF9F08-2E86-4896-958E-28E633929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4124" y="533400"/>
                      <a:ext cx="94147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From: </a:t>
                      </a: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B6BC2BD3-97B9-4E23-B2A5-59BEFD071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99087" y="304800"/>
                      <a:ext cx="896399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Using:</a:t>
                      </a:r>
                    </a:p>
                  </p:txBody>
                </p:sp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DA041B2F-FF1E-43BC-B6F6-84703B25B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85133" y="537030"/>
                      <a:ext cx="1309974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Conclude:</a:t>
                      </a: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D0DAE97C-EE94-4F5F-AB17-7B56345845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2600" y="533400"/>
                      <a:ext cx="941476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From: </a:t>
                      </a:r>
                    </a:p>
                  </p:txBody>
                </p:sp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7411F84A-F1A0-4723-8859-83536D5B74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563" y="304800"/>
                      <a:ext cx="1133837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Proving:</a:t>
                      </a:r>
                    </a:p>
                  </p:txBody>
                </p:sp>
                <p:cxnSp>
                  <p:nvCxnSpPr>
                    <p:cNvPr id="168" name="Straight Connector 167">
                      <a:extLst>
                        <a:ext uri="{FF2B5EF4-FFF2-40B4-BE49-F238E27FC236}">
                          <a16:creationId xmlns:a16="http://schemas.microsoft.com/office/drawing/2014/main" id="{28D8DDEA-5922-4754-92CE-7B09A4142E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5170714" y="96158"/>
                      <a:ext cx="7711" cy="347669"/>
                    </a:xfrm>
                    <a:prstGeom prst="line">
                      <a:avLst/>
                    </a:prstGeom>
                    <a:noFill/>
                    <a:ln w="762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D2797C4A-B463-4FA7-A28D-F000766B7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24257" y="38946"/>
                      <a:ext cx="3091808" cy="40011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l"/>
                      <a:r>
                        <a:rPr lang="it-IT" sz="2000" b="1" dirty="0">
                          <a:solidFill>
                            <a:schemeClr val="bg2"/>
                          </a:solidFill>
                        </a:rPr>
                        <a:t>Proof Techniques/Lemmas</a:t>
                      </a:r>
                      <a:endParaRPr lang="en-US" sz="2000" b="1" dirty="0">
                        <a:solidFill>
                          <a:schemeClr val="bg2"/>
                        </a:solidFill>
                      </a:endParaRPr>
                    </a:p>
                  </p:txBody>
                </p:sp>
              </p:grp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952B09EB-AFAC-43C4-BE84-3AD0DE65D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340208" y="6609786"/>
                    <a:ext cx="7696200" cy="4771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FF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1CCC3F8-F939-4B43-9D92-CAD251AB9B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9017358" y="951470"/>
                <a:ext cx="15060" cy="5709854"/>
              </a:xfrm>
              <a:prstGeom prst="line">
                <a:avLst/>
              </a:prstGeom>
              <a:noFill/>
              <a:ln w="9525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C18419E-09AF-4160-9550-39B7028A217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340208" y="3139043"/>
              <a:ext cx="7696200" cy="4771"/>
            </a:xfrm>
            <a:prstGeom prst="line">
              <a:avLst/>
            </a:prstGeom>
            <a:noFill/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060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75138" y="790307"/>
            <a:ext cx="95922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Predicate Logic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talks about the properties of objects.</a:t>
            </a:r>
            <a:endParaRPr kumimoji="0" lang="en-CA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Father(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x,y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is y’s father”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Daughter(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y,x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 iff  Father(x,y)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Female(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y) </a:t>
            </a: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D34D07FA-F0C6-47E8-90BD-F4E8B694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127" y="54102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Is Everybody Created Equal? - Defending the L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8477C8E-5789-456E-A4C3-31CD19C2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100" name="Picture 4" descr="https://cdn.cnn.com/cnnnext/dam/assets/150717181134-black-fathers-exlarge-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57267"/>
            <a:ext cx="4724400" cy="26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74"/>
          <p:cNvSpPr txBox="1">
            <a:spLocks noChangeArrowheads="1"/>
          </p:cNvSpPr>
          <p:nvPr/>
        </p:nvSpPr>
        <p:spPr bwMode="auto">
          <a:xfrm>
            <a:off x="1531190" y="1066800"/>
            <a:ext cx="164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y&gt;x</a:t>
            </a:r>
          </a:p>
        </p:txBody>
      </p:sp>
      <p:pic>
        <p:nvPicPr>
          <p:cNvPr id="98" name="Picture 9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960" y="1754008"/>
            <a:ext cx="965133" cy="988405"/>
          </a:xfrm>
          <a:prstGeom prst="rect">
            <a:avLst/>
          </a:prstGeom>
        </p:spPr>
      </p:pic>
      <p:sp>
        <p:nvSpPr>
          <p:cNvPr id="94" name="AutoShape 8">
            <a:extLst>
              <a:ext uri="{FF2B5EF4-FFF2-40B4-BE49-F238E27FC236}">
                <a16:creationId xmlns:a16="http://schemas.microsoft.com/office/drawing/2014/main" id="{4E3644EE-AC2E-4B6B-BACD-7965AB4F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1718965"/>
            <a:ext cx="2819400" cy="1143000"/>
          </a:xfrm>
          <a:prstGeom prst="wedgeRectCallout">
            <a:avLst>
              <a:gd name="adj1" fmla="val 61194"/>
              <a:gd name="adj2" fmla="val -2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For </a:t>
            </a:r>
            <a:r>
              <a:rPr lang="en-CA" altLang="en-US" sz="2400" dirty="0">
                <a:solidFill>
                  <a:schemeClr val="tx2"/>
                </a:solidFill>
              </a:rPr>
              <a:t>A</a:t>
            </a:r>
            <a:r>
              <a:rPr lang="en-CA" altLang="en-US" sz="2400" dirty="0"/>
              <a:t>ll integer </a:t>
            </a:r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there </a:t>
            </a:r>
            <a:r>
              <a:rPr lang="en-CA" altLang="en-US" sz="2400" dirty="0">
                <a:solidFill>
                  <a:schemeClr val="tx2"/>
                </a:solidFill>
              </a:rPr>
              <a:t>E</a:t>
            </a:r>
            <a:r>
              <a:rPr lang="en-CA" altLang="en-US" sz="2400" dirty="0"/>
              <a:t>xists a </a:t>
            </a:r>
            <a:r>
              <a:rPr lang="en-CA" altLang="en-US" sz="2400" dirty="0">
                <a:solidFill>
                  <a:srgbClr val="FFC000"/>
                </a:solidFill>
              </a:rPr>
              <a:t>y</a:t>
            </a:r>
            <a:r>
              <a:rPr lang="en-CA" altLang="en-US" sz="24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/>
              <a:t>that is bigger.</a:t>
            </a:r>
            <a:endParaRPr lang="en-US" altLang="en-US" sz="2400" dirty="0"/>
          </a:p>
        </p:txBody>
      </p:sp>
      <p:pic>
        <p:nvPicPr>
          <p:cNvPr id="30" name="Picture 2" descr="Crowded hot tub">
            <a:extLst>
              <a:ext uri="{FF2B5EF4-FFF2-40B4-BE49-F238E27FC236}">
                <a16:creationId xmlns:a16="http://schemas.microsoft.com/office/drawing/2014/main" id="{16AE9416-8891-4C7F-BF26-C3FF5613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14" y="4633188"/>
            <a:ext cx="2686872" cy="14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5CE37-9108-407E-A635-6A9BDA083DCF}"/>
              </a:ext>
            </a:extLst>
          </p:cNvPr>
          <p:cNvSpPr/>
          <p:nvPr/>
        </p:nvSpPr>
        <p:spPr>
          <a:xfrm>
            <a:off x="304800" y="3660676"/>
            <a:ext cx="373198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altLang="en-US" sz="2400" dirty="0">
                <a:solidFill>
                  <a:srgbClr val="FFC000"/>
                </a:solidFill>
              </a:rPr>
              <a:t>x</a:t>
            </a:r>
            <a:r>
              <a:rPr lang="en-CA" altLang="en-US" sz="2400" dirty="0"/>
              <a:t>?</a:t>
            </a:r>
          </a:p>
          <a:p>
            <a:pPr algn="l"/>
            <a:r>
              <a:rPr lang="en-CA" altLang="en-US" sz="2400" dirty="0">
                <a:solidFill>
                  <a:srgbClr val="FFC000"/>
                </a:solidFill>
              </a:rPr>
              <a:t>0</a:t>
            </a:r>
            <a:r>
              <a:rPr lang="en-CA" altLang="en-US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1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2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3</a:t>
            </a:r>
            <a:r>
              <a:rPr lang="en-CA" sz="2400" dirty="0"/>
              <a:t>?</a:t>
            </a:r>
          </a:p>
          <a:p>
            <a:pPr algn="l"/>
            <a:r>
              <a:rPr lang="en-CA" sz="2400" dirty="0"/>
              <a:t>  … </a:t>
            </a:r>
          </a:p>
          <a:p>
            <a:pPr algn="l"/>
            <a:r>
              <a:rPr lang="en-CA" altLang="en-US" sz="2400" dirty="0"/>
              <a:t>   The integers go on forever.</a:t>
            </a:r>
            <a:endParaRPr lang="en-US" alt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8B95A0-26D7-4B64-AE44-10507638B2FA}"/>
              </a:ext>
            </a:extLst>
          </p:cNvPr>
          <p:cNvSpPr/>
          <p:nvPr/>
        </p:nvSpPr>
        <p:spPr>
          <a:xfrm>
            <a:off x="803637" y="3660676"/>
            <a:ext cx="15430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CA" sz="2400" dirty="0">
                <a:solidFill>
                  <a:srgbClr val="FFC000"/>
                </a:solidFill>
              </a:rPr>
              <a:t>y </a:t>
            </a:r>
            <a:r>
              <a:rPr lang="en-CA" sz="2400" dirty="0"/>
              <a:t>is bigger.</a:t>
            </a:r>
            <a:endParaRPr lang="en-CA" sz="2400" dirty="0">
              <a:solidFill>
                <a:srgbClr val="FFC000"/>
              </a:solidFill>
            </a:endParaRP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1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2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3</a:t>
            </a:r>
            <a:r>
              <a:rPr lang="en-CA" sz="2400" dirty="0"/>
              <a:t> is bigger.</a:t>
            </a:r>
          </a:p>
          <a:p>
            <a:pPr algn="l"/>
            <a:r>
              <a:rPr lang="en-CA" sz="2400" dirty="0">
                <a:solidFill>
                  <a:srgbClr val="FFC000"/>
                </a:solidFill>
              </a:rPr>
              <a:t>4</a:t>
            </a:r>
            <a:r>
              <a:rPr lang="en-CA" sz="2400" dirty="0"/>
              <a:t> is bigger.</a:t>
            </a:r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F3A061BC-3593-43D3-A548-EFD1C7F0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925" y="3611265"/>
            <a:ext cx="6096000" cy="864260"/>
          </a:xfrm>
          <a:prstGeom prst="wedgeRectCallout">
            <a:avLst>
              <a:gd name="adj1" fmla="val -52995"/>
              <a:gd name="adj2" fmla="val -43471"/>
            </a:avLst>
          </a:prstGeom>
          <a:noFill/>
          <a:ln w="12700">
            <a:solidFill>
              <a:srgbClr val="4D020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No matter how many people are in the </a:t>
            </a:r>
            <a:r>
              <a:rPr lang="en-CA" altLang="en-US" sz="2400" dirty="0" err="1"/>
              <a:t>hottub</a:t>
            </a:r>
            <a:r>
              <a:rPr lang="en-CA" altLang="en-US" sz="2400" dirty="0"/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you can always fit one more.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94E9D8-24AB-41A1-A056-4B3134A39C25}"/>
              </a:ext>
            </a:extLst>
          </p:cNvPr>
          <p:cNvSpPr/>
          <p:nvPr/>
        </p:nvSpPr>
        <p:spPr>
          <a:xfrm>
            <a:off x="1531190" y="1092200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125BFB0-5C8D-48F1-9C18-9D0B8A21E6FF}"/>
              </a:ext>
            </a:extLst>
          </p:cNvPr>
          <p:cNvSpPr/>
          <p:nvPr/>
        </p:nvSpPr>
        <p:spPr>
          <a:xfrm>
            <a:off x="1966339" y="1079679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4415CF1-E15E-4122-8E76-26E85EFC9C69}"/>
              </a:ext>
            </a:extLst>
          </p:cNvPr>
          <p:cNvSpPr/>
          <p:nvPr/>
        </p:nvSpPr>
        <p:spPr>
          <a:xfrm>
            <a:off x="2524423" y="1080037"/>
            <a:ext cx="631348" cy="461665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A9520B-960B-4565-BD60-EDC7720DA8D6}"/>
              </a:ext>
            </a:extLst>
          </p:cNvPr>
          <p:cNvCxnSpPr>
            <a:cxnSpLocks/>
          </p:cNvCxnSpPr>
          <p:nvPr/>
        </p:nvCxnSpPr>
        <p:spPr bwMode="auto">
          <a:xfrm>
            <a:off x="1959880" y="1553865"/>
            <a:ext cx="232669" cy="353624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C72A299-D1D5-4B85-A67F-238E30A20A47}"/>
              </a:ext>
            </a:extLst>
          </p:cNvPr>
          <p:cNvCxnSpPr>
            <a:cxnSpLocks/>
            <a:stCxn id="35" idx="4"/>
          </p:cNvCxnSpPr>
          <p:nvPr/>
        </p:nvCxnSpPr>
        <p:spPr bwMode="auto">
          <a:xfrm>
            <a:off x="2282013" y="1541344"/>
            <a:ext cx="212399" cy="698321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B333BB-CF33-4924-A7E7-E2118B974158}"/>
              </a:ext>
            </a:extLst>
          </p:cNvPr>
          <p:cNvCxnSpPr>
            <a:cxnSpLocks/>
            <a:stCxn id="36" idx="4"/>
          </p:cNvCxnSpPr>
          <p:nvPr/>
        </p:nvCxnSpPr>
        <p:spPr bwMode="auto">
          <a:xfrm>
            <a:off x="2840097" y="1541702"/>
            <a:ext cx="89464" cy="1071315"/>
          </a:xfrm>
          <a:prstGeom prst="straightConnector1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AutoShape 19">
            <a:extLst>
              <a:ext uri="{FF2B5EF4-FFF2-40B4-BE49-F238E27FC236}">
                <a16:creationId xmlns:a16="http://schemas.microsoft.com/office/drawing/2014/main" id="{E2F94A78-256A-455A-9061-D6B8ADC4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1" y="1002405"/>
            <a:ext cx="2438400" cy="540808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pSp>
        <p:nvGrpSpPr>
          <p:cNvPr id="18" name="Group 26">
            <a:extLst>
              <a:ext uri="{FF2B5EF4-FFF2-40B4-BE49-F238E27FC236}">
                <a16:creationId xmlns:a16="http://schemas.microsoft.com/office/drawing/2014/main" id="{615946B1-4682-4C83-ADC3-3D483008EFC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26AE1D71-D04A-4416-9803-1A77042D5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7" name="Freeform 28">
                <a:extLst>
                  <a:ext uri="{FF2B5EF4-FFF2-40B4-BE49-F238E27FC236}">
                    <a16:creationId xmlns:a16="http://schemas.microsoft.com/office/drawing/2014/main" id="{0C92B829-A440-4B3C-9A1F-D3D92651F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4A2FE3C-3EA9-442E-92D3-4FBC2B0E2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A2EF0E04-3955-4AF9-B50A-2A34EB11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A4C599C3-8E9E-4B6A-BF00-EDC70F3C9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86EE603C-5E47-4A2A-B74A-750CA7E98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9A8B572B-0703-47C7-A7F4-2954B260A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71CD6F07-3837-4F74-8B73-E38430095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5A03B396-5FA4-4014-95DC-440AE5434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Oval 36">
              <a:extLst>
                <a:ext uri="{FF2B5EF4-FFF2-40B4-BE49-F238E27FC236}">
                  <a16:creationId xmlns:a16="http://schemas.microsoft.com/office/drawing/2014/main" id="{75A25FE4-ABDB-4C06-AC82-7B1FC6EBE4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931C9439-3CBB-4AF2-A5FE-02CAAA2F62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4" name="Oval 38">
              <a:extLst>
                <a:ext uri="{FF2B5EF4-FFF2-40B4-BE49-F238E27FC236}">
                  <a16:creationId xmlns:a16="http://schemas.microsoft.com/office/drawing/2014/main" id="{8A873977-395A-46B8-B325-258972BA6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5" name="Oval 39">
              <a:extLst>
                <a:ext uri="{FF2B5EF4-FFF2-40B4-BE49-F238E27FC236}">
                  <a16:creationId xmlns:a16="http://schemas.microsoft.com/office/drawing/2014/main" id="{1A95D037-F2CB-4828-BA03-FB015E4E88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D5BB4DE6-AEF7-42BA-8DF7-60C264611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id="{AE3520B3-8FE6-4A47-ACE8-BEC7FC673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53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4" grpId="0" animBg="1"/>
      <p:bldP spid="33" grpId="0" animBg="1"/>
      <p:bldP spid="3" grpId="0" animBg="1"/>
      <p:bldP spid="3" grpId="1" animBg="1"/>
      <p:bldP spid="35" grpId="0" animBg="1"/>
      <p:bldP spid="35" grpId="1" animBg="1"/>
      <p:bldP spid="36" grpId="0" animBg="1"/>
      <p:bldP spid="36" grpId="1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sp>
        <p:nvSpPr>
          <p:cNvPr id="32" name="AutoShape 8">
            <a:extLst>
              <a:ext uri="{FF2B5EF4-FFF2-40B4-BE49-F238E27FC236}">
                <a16:creationId xmlns:a16="http://schemas.microsoft.com/office/drawing/2014/main" id="{D50BADD4-C0BC-402E-A980-D85CF530B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106" y="3162300"/>
            <a:ext cx="3251064" cy="817132"/>
          </a:xfrm>
          <a:prstGeom prst="wedgeRectCallout">
            <a:avLst>
              <a:gd name="adj1" fmla="val -55571"/>
              <a:gd name="adj2" fmla="val 10919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noProof="0" dirty="0">
                <a:solidFill>
                  <a:srgbClr val="FFFFFF"/>
                </a:solidFill>
              </a:rPr>
              <a:t>Read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statement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left to right.</a:t>
            </a:r>
          </a:p>
        </p:txBody>
      </p:sp>
      <p:sp>
        <p:nvSpPr>
          <p:cNvPr id="33" name="AutoShape 46">
            <a:extLst>
              <a:ext uri="{FF2B5EF4-FFF2-40B4-BE49-F238E27FC236}">
                <a16:creationId xmlns:a16="http://schemas.microsoft.com/office/drawing/2014/main" id="{E32DB5CB-C068-4219-87A9-A49439049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94" y="5556193"/>
            <a:ext cx="5471306" cy="1276049"/>
          </a:xfrm>
          <a:prstGeom prst="wedgeRoundRectCallout">
            <a:avLst>
              <a:gd name="adj1" fmla="val -35051"/>
              <a:gd name="adj2" fmla="val -59553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 the prover, am invested in proving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the sentence is true.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produce a good object when it is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AutoShape 58">
            <a:extLst>
              <a:ext uri="{FF2B5EF4-FFF2-40B4-BE49-F238E27FC236}">
                <a16:creationId xmlns:a16="http://schemas.microsoft.com/office/drawing/2014/main" id="{5D2CE94C-7431-45BE-B0CB-95F9A62DA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29" y="4172919"/>
            <a:ext cx="8126697" cy="1326418"/>
          </a:xfrm>
          <a:prstGeom prst="wedgeRoundRectCallout">
            <a:avLst>
              <a:gd name="adj1" fmla="val 50696"/>
              <a:gd name="adj2" fmla="val -44036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advisory,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 invested in proving that the sentence is false.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at least giving the prover as hard of a time as I can.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produce a worst-case object when it is a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7E97BF49-8ED8-4817-801F-F14D92DF3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4598" y="5826780"/>
            <a:ext cx="2185569" cy="817132"/>
          </a:xfrm>
          <a:prstGeom prst="wedgeRectCallout">
            <a:avLst>
              <a:gd name="adj1" fmla="val -56170"/>
              <a:gd name="adj2" fmla="val 24907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The prover wins </a:t>
            </a: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rgbClr val="FFFFFF"/>
                </a:solidFill>
              </a:rPr>
              <a:t>if </a:t>
            </a:r>
            <a:r>
              <a:rPr lang="en-US" altLang="en-US" sz="2400" dirty="0">
                <a:solidFill>
                  <a:srgbClr val="FFC000"/>
                </a:solidFill>
              </a:rPr>
              <a:t>y&gt;x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1" name="AutoShape 8">
            <a:extLst>
              <a:ext uri="{FF2B5EF4-FFF2-40B4-BE49-F238E27FC236}">
                <a16:creationId xmlns:a16="http://schemas.microsoft.com/office/drawing/2014/main" id="{DFEE3E0F-8FBC-4C55-89F7-24E85F83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3989357" cy="1510160"/>
          </a:xfrm>
          <a:prstGeom prst="wedgeRectCallout">
            <a:avLst>
              <a:gd name="adj1" fmla="val -52835"/>
              <a:gd name="adj2" fmla="val 47806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proof: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0000"/>
                </a:solidFill>
              </a:rPr>
              <a:t>x</a:t>
            </a:r>
            <a:r>
              <a:rPr lang="en-US" altLang="en-US" sz="2400" dirty="0"/>
              <a:t> be an arbitrary integer.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 </a:t>
            </a:r>
            <a:r>
              <a:rPr lang="en-US" altLang="en-US" sz="2400" dirty="0">
                <a:solidFill>
                  <a:srgbClr val="FFC000"/>
                </a:solidFill>
              </a:rPr>
              <a:t>y = x+1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Note </a:t>
            </a:r>
            <a:r>
              <a:rPr lang="en-US" altLang="en-US" sz="2400" dirty="0">
                <a:solidFill>
                  <a:srgbClr val="FFC000"/>
                </a:solidFill>
              </a:rPr>
              <a:t>y = x+1 &gt;x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42" name="AutoShape 8">
            <a:extLst>
              <a:ext uri="{FF2B5EF4-FFF2-40B4-BE49-F238E27FC236}">
                <a16:creationId xmlns:a16="http://schemas.microsoft.com/office/drawing/2014/main" id="{D87E7159-2A30-4EE6-B583-6F188CF1C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872" y="1048797"/>
            <a:ext cx="3235298" cy="1951076"/>
          </a:xfrm>
          <a:prstGeom prst="wedgeRectCallout">
            <a:avLst>
              <a:gd name="adj1" fmla="val -54791"/>
              <a:gd name="adj2" fmla="val 30418"/>
            </a:avLst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Every logic sentence corresponds to a game.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>
                <a:solidFill>
                  <a:srgbClr val="FFFFFF"/>
                </a:solidFill>
              </a:rPr>
              <a:t>Prover </a:t>
            </a:r>
            <a:r>
              <a:rPr lang="en-US" altLang="en-US" sz="2400" dirty="0">
                <a:solidFill>
                  <a:srgbClr val="FFFFFF"/>
                </a:solidFill>
              </a:rPr>
              <a:t>can always win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if and only if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statement is true.</a:t>
            </a:r>
          </a:p>
        </p:txBody>
      </p:sp>
      <p:pic>
        <p:nvPicPr>
          <p:cNvPr id="43" name="Picture 5" descr="j0116172">
            <a:extLst>
              <a:ext uri="{FF2B5EF4-FFF2-40B4-BE49-F238E27FC236}">
                <a16:creationId xmlns:a16="http://schemas.microsoft.com/office/drawing/2014/main" id="{1B6B38ED-F761-4480-9C1D-6FB95384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81552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F68FCB0-FAE8-4DD0-AE19-F42D04039D63}"/>
              </a:ext>
            </a:extLst>
          </p:cNvPr>
          <p:cNvSpPr/>
          <p:nvPr/>
        </p:nvSpPr>
        <p:spPr>
          <a:xfrm>
            <a:off x="1543050" y="1085850"/>
            <a:ext cx="542694" cy="385367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266667-2013-405A-B230-98CDE1DF1D6B}"/>
              </a:ext>
            </a:extLst>
          </p:cNvPr>
          <p:cNvSpPr/>
          <p:nvPr/>
        </p:nvSpPr>
        <p:spPr>
          <a:xfrm>
            <a:off x="2000250" y="1090776"/>
            <a:ext cx="542694" cy="385367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BB85C1-B314-47A9-9311-12ACB3777DDC}"/>
              </a:ext>
            </a:extLst>
          </p:cNvPr>
          <p:cNvSpPr/>
          <p:nvPr/>
        </p:nvSpPr>
        <p:spPr>
          <a:xfrm>
            <a:off x="2546350" y="1095702"/>
            <a:ext cx="542694" cy="385367"/>
          </a:xfrm>
          <a:prstGeom prst="ellipse">
            <a:avLst/>
          </a:prstGeom>
          <a:ln w="12700">
            <a:solidFill>
              <a:srgbClr val="FF00FF"/>
            </a:solidFill>
          </a:ln>
        </p:spPr>
        <p:txBody>
          <a:bodyPr wrap="square" rtlCol="0" anchor="ctr">
            <a:spAutoFit/>
          </a:bodyPr>
          <a:lstStyle/>
          <a:p>
            <a:pPr marL="0" algn="l"/>
            <a:endParaRPr lang="en-US" sz="2800" dirty="0">
              <a:latin typeface="+mj-lt"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98722D7F-14E8-49C4-B627-392699871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085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Informal Proof as a game</a:t>
            </a:r>
            <a:endParaRPr lang="en-CA" altLang="en-US" sz="3600" dirty="0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537AC65D-06B0-42D1-BF0C-9F78FF33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8" name="Text Box 74">
            <a:extLst>
              <a:ext uri="{FF2B5EF4-FFF2-40B4-BE49-F238E27FC236}">
                <a16:creationId xmlns:a16="http://schemas.microsoft.com/office/drawing/2014/main" id="{2912D1A6-C8EC-437D-8FBF-155DBD73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190" y="1066800"/>
            <a:ext cx="164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y,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C000"/>
                </a:solidFill>
              </a:rPr>
              <a:t>y&gt;x</a:t>
            </a:r>
          </a:p>
        </p:txBody>
      </p:sp>
      <p:sp>
        <p:nvSpPr>
          <p:cNvPr id="49" name="AutoShape 19">
            <a:extLst>
              <a:ext uri="{FF2B5EF4-FFF2-40B4-BE49-F238E27FC236}">
                <a16:creationId xmlns:a16="http://schemas.microsoft.com/office/drawing/2014/main" id="{3FAE22E8-A846-4770-BEAD-5EE021BF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1" y="1002405"/>
            <a:ext cx="2438400" cy="540808"/>
          </a:xfrm>
          <a:prstGeom prst="wedgeRoundRectCallout">
            <a:avLst>
              <a:gd name="adj1" fmla="val -54532"/>
              <a:gd name="adj2" fmla="val -3194"/>
              <a:gd name="adj3" fmla="val 16667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78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2" grpId="0" animBg="1"/>
      <p:bldP spid="2" grpId="1" animBg="1"/>
      <p:bldP spid="2" grpId="2" animBg="1"/>
      <p:bldP spid="2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514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14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15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5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125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512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3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3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4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12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dirty="0"/>
            </a:p>
          </p:txBody>
        </p:sp>
        <p:sp>
          <p:nvSpPr>
            <p:cNvPr id="513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</p:grpSp>
      <p:pic>
        <p:nvPicPr>
          <p:cNvPr id="34" name="Picture 2" descr="http://www.swordofthespirit.net/bulwark/mosesbush.gif">
            <a:extLst>
              <a:ext uri="{FF2B5EF4-FFF2-40B4-BE49-F238E27FC236}">
                <a16:creationId xmlns:a16="http://schemas.microsoft.com/office/drawing/2014/main" id="{4221A04A-1030-48E5-9392-6110CE9A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63" y="1213015"/>
            <a:ext cx="2985433" cy="173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38">
            <a:extLst>
              <a:ext uri="{FF2B5EF4-FFF2-40B4-BE49-F238E27FC236}">
                <a16:creationId xmlns:a16="http://schemas.microsoft.com/office/drawing/2014/main" id="{A831927A-E418-4D7A-837F-02FAEB4D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63" y="3124200"/>
            <a:ext cx="3790937" cy="1737575"/>
          </a:xfrm>
          <a:prstGeom prst="wedgeRoundRectCallout">
            <a:avLst>
              <a:gd name="adj1" fmla="val -34996"/>
              <a:gd name="adj2" fmla="val -119892"/>
              <a:gd name="adj3" fmla="val 16667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As an oracle,</a:t>
            </a:r>
            <a:b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</a:b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I can help too.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itchFamily="18" charset="2"/>
              </a:rPr>
              <a:t>When proving </a:t>
            </a:r>
            <a:r>
              <a:rPr lang="it-IT" sz="2400" dirty="0">
                <a:solidFill>
                  <a:srgbClr val="FFC000"/>
                </a:solidFill>
              </a:rPr>
              <a:t>α→β</a:t>
            </a:r>
            <a:r>
              <a:rPr lang="it-IT" sz="2400" dirty="0">
                <a:solidFill>
                  <a:srgbClr val="FFFFFF"/>
                </a:solidFill>
              </a:rPr>
              <a:t>, </a:t>
            </a:r>
            <a:br>
              <a:rPr lang="it-IT" sz="2400" dirty="0">
                <a:solidFill>
                  <a:srgbClr val="FFFFFF"/>
                </a:solidFill>
              </a:rPr>
            </a:br>
            <a:r>
              <a:rPr lang="it-IT" sz="2400" dirty="0">
                <a:solidFill>
                  <a:srgbClr val="FFFFFF"/>
                </a:solidFill>
              </a:rPr>
              <a:t>I will help you assume </a:t>
            </a:r>
            <a:r>
              <a:rPr lang="it-IT" sz="2400" dirty="0">
                <a:solidFill>
                  <a:srgbClr val="FFC000"/>
                </a:solidFill>
              </a:rPr>
              <a:t>α</a:t>
            </a:r>
            <a:r>
              <a:rPr lang="it-IT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2" name="AutoShape 35">
            <a:extLst>
              <a:ext uri="{FF2B5EF4-FFF2-40B4-BE49-F238E27FC236}">
                <a16:creationId xmlns:a16="http://schemas.microsoft.com/office/drawing/2014/main" id="{BD788552-3E95-45CB-8E4B-F25A3218B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6019801" cy="533401"/>
          </a:xfrm>
          <a:prstGeom prst="wedgeRoundRectCallout">
            <a:avLst>
              <a:gd name="adj1" fmla="val -33772"/>
              <a:gd name="adj2" fmla="val 59972"/>
              <a:gd name="adj3" fmla="val 16667"/>
            </a:avLst>
          </a:prstGeom>
          <a:solidFill>
            <a:srgbClr val="000066"/>
          </a:solidFill>
          <a:ln w="1270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Understanding this game is 50% of the course!</a:t>
            </a:r>
          </a:p>
        </p:txBody>
      </p:sp>
      <p:pic>
        <p:nvPicPr>
          <p:cNvPr id="33" name="Picture 5" descr="j0116172">
            <a:extLst>
              <a:ext uri="{FF2B5EF4-FFF2-40B4-BE49-F238E27FC236}">
                <a16:creationId xmlns:a16="http://schemas.microsoft.com/office/drawing/2014/main" id="{6B4D1F90-9F5B-4F20-BCB1-EDA6A627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864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">
            <a:extLst>
              <a:ext uri="{FF2B5EF4-FFF2-40B4-BE49-F238E27FC236}">
                <a16:creationId xmlns:a16="http://schemas.microsoft.com/office/drawing/2014/main" id="{0F928957-35C9-4753-9E2F-A82E5F5DA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9085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Informal Proof as a game</a:t>
            </a:r>
            <a:endParaRPr lang="en-CA" altLang="en-US" sz="3600" dirty="0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3707D14-1998-48B5-8FE3-DBF15E8A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5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uiExpand="1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D6A0F8-2DDC-4A21-B539-988AD679E539}"/>
              </a:ext>
            </a:extLst>
          </p:cNvPr>
          <p:cNvSpPr/>
          <p:nvPr/>
        </p:nvSpPr>
        <p:spPr>
          <a:xfrm>
            <a:off x="4800600" y="2895600"/>
            <a:ext cx="4190999" cy="4058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/>
              <a:t>“I don’t play games".</a:t>
            </a:r>
          </a:p>
        </p:txBody>
      </p:sp>
      <p:pic>
        <p:nvPicPr>
          <p:cNvPr id="13314" name="Picture 2" descr="Forefathers' Eve | The Witcher 3 Wiki">
            <a:extLst>
              <a:ext uri="{FF2B5EF4-FFF2-40B4-BE49-F238E27FC236}">
                <a16:creationId xmlns:a16="http://schemas.microsoft.com/office/drawing/2014/main" id="{2D321615-D9AB-46CE-AB44-29C0BCE58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-1" b="-1"/>
          <a:stretch/>
        </p:blipFill>
        <p:spPr bwMode="auto"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A333280-8B85-4709-9C22-297CB38FC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kern="0"/>
              <a:t>Informal Proof as a game</a:t>
            </a:r>
            <a:endParaRPr lang="en-CA" altLang="en-US" sz="3600" kern="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2CC89EC-E8F4-4F78-B242-59EE55A8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065" y="0"/>
            <a:ext cx="492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Predicate Logic</a:t>
            </a:r>
            <a:endParaRPr kumimoji="0" lang="en-CA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23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9DCB0F3-07A3-4C86-B99C-CC8D272DA479}"/>
              </a:ext>
            </a:extLst>
          </p:cNvPr>
          <p:cNvSpPr/>
          <p:nvPr/>
        </p:nvSpPr>
        <p:spPr>
          <a:xfrm>
            <a:off x="152400" y="1066800"/>
            <a:ext cx="95922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Rules: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line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include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line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include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.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line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CA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include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.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From line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include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line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Negating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"&amp;$: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["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(x)]   iff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α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Deduction: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…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conclusion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1A96AA22-CEEC-4F38-9FFD-3F77468ECDE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Our Formal Proof Systems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B954C-64CA-4CD7-8DFB-4249D7AD15C8}"/>
              </a:ext>
            </a:extLst>
          </p:cNvPr>
          <p:cNvGrpSpPr/>
          <p:nvPr/>
        </p:nvGrpSpPr>
        <p:grpSpPr>
          <a:xfrm>
            <a:off x="2209800" y="4020458"/>
            <a:ext cx="735975" cy="1193800"/>
            <a:chOff x="2374900" y="3975100"/>
            <a:chExt cx="735975" cy="1193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269BEF-12B1-472E-BA3A-D3682BBF891B}"/>
                </a:ext>
              </a:extLst>
            </p:cNvPr>
            <p:cNvSpPr/>
            <p:nvPr/>
          </p:nvSpPr>
          <p:spPr>
            <a:xfrm>
              <a:off x="2387600" y="3975100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</a:t>
              </a:r>
              <a:r>
                <a:rPr kumimoji="0" lang="el-G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13EF84-389D-40EF-B3A5-DFD4D802DBDE}"/>
                </a:ext>
              </a:extLst>
            </p:cNvPr>
            <p:cNvSpPr/>
            <p:nvPr/>
          </p:nvSpPr>
          <p:spPr>
            <a:xfrm>
              <a:off x="2374900" y="4707235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(x</a:t>
              </a:r>
              <a:r>
                <a:rPr kumimoji="0" lang="el-G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)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91EDC73-BEE8-4704-8F93-8F57F351BC91}"/>
              </a:ext>
            </a:extLst>
          </p:cNvPr>
          <p:cNvSpPr/>
          <p:nvPr/>
        </p:nvSpPr>
        <p:spPr>
          <a:xfrm>
            <a:off x="6934200" y="1860434"/>
            <a:ext cx="1082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(Not for 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C77BA-3CCF-4246-81B0-BD3AB503D3AC}"/>
              </a:ext>
            </a:extLst>
          </p:cNvPr>
          <p:cNvSpPr/>
          <p:nvPr/>
        </p:nvSpPr>
        <p:spPr>
          <a:xfrm>
            <a:off x="7870634" y="1871246"/>
            <a:ext cx="699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5C226-3C1E-485F-BE97-EAD5AF0D0021}"/>
              </a:ext>
            </a:extLst>
          </p:cNvPr>
          <p:cNvSpPr/>
          <p:nvPr/>
        </p:nvSpPr>
        <p:spPr>
          <a:xfrm>
            <a:off x="6934199" y="2618432"/>
            <a:ext cx="2362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(Except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l-G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kumimoji="0" lang="en-CA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kumimoji="0" lang="en-CA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433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" y="225051"/>
            <a:ext cx="1435224" cy="195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8"/>
          <p:cNvSpPr>
            <a:spLocks noChangeArrowheads="1"/>
          </p:cNvSpPr>
          <p:nvPr/>
        </p:nvSpPr>
        <p:spPr bwMode="auto">
          <a:xfrm>
            <a:off x="1828800" y="1447800"/>
            <a:ext cx="6324600" cy="3682251"/>
          </a:xfrm>
          <a:prstGeom prst="wedgeRectCallout">
            <a:avLst>
              <a:gd name="adj1" fmla="val -47801"/>
              <a:gd name="adj2" fmla="val -5966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The point of formal proofs is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 prove theorems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with as few assumptions as possible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about the nature of the objects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we are talking about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so that we can find a wide range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of strange new objects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for which the same theorems are true.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3633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AAA3DC-A8E2-4FAE-8F30-C4B8C0F4D0F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>
                <a:solidFill>
                  <a:srgbClr val="FFFF00"/>
                </a:solidFill>
              </a:rPr>
              <a:t>Formal Proofs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3B299-A47D-2B8F-517A-5BFDAF87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9907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Explaining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CA" altLang="en-US"/>
              <a:t>We are going to test you on your</a:t>
            </a:r>
            <a:r>
              <a:rPr lang="en-US" altLang="en-US"/>
              <a:t> </a:t>
            </a:r>
            <a:r>
              <a:rPr lang="en-CA" altLang="en-US"/>
              <a:t>ability to explain the material. </a:t>
            </a:r>
            <a:endParaRPr lang="en-US" altLang="en-US"/>
          </a:p>
          <a:p>
            <a:pPr eaLnBrk="1" hangingPunct="1"/>
            <a:r>
              <a:rPr lang="en-CA" altLang="en-US"/>
              <a:t>Hence, the best way of studying is to explain the material over and over again out loud to</a:t>
            </a:r>
            <a:r>
              <a:rPr lang="en-US" altLang="en-US"/>
              <a:t> </a:t>
            </a:r>
            <a:r>
              <a:rPr lang="en-CA" altLang="en-US"/>
              <a:t>yourself, to each other, and to your stuffed bear.</a:t>
            </a:r>
          </a:p>
          <a:p>
            <a:pPr eaLnBrk="1" hangingPunct="1"/>
            <a:endParaRPr lang="en-CA" altLang="en-US"/>
          </a:p>
        </p:txBody>
      </p:sp>
      <p:pic>
        <p:nvPicPr>
          <p:cNvPr id="15364" name="Picture 3" descr="christ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514600"/>
            <a:ext cx="3889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AAA3DC-A8E2-4FAE-8F30-C4B8C0F4D0F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>
                <a:solidFill>
                  <a:srgbClr val="FFFF00"/>
                </a:solidFill>
              </a:rPr>
              <a:t>Formal Proofs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27ACF-4253-DB25-7BD6-9A12B2EB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685800"/>
            <a:ext cx="888627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Syntax &amp; Semantics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C4E4E-E17B-9BCC-7E6F-3F03835F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762000"/>
            <a:ext cx="8961119" cy="18288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7867811-5E2A-9AE7-0378-18B005BBCAC3}"/>
              </a:ext>
            </a:extLst>
          </p:cNvPr>
          <p:cNvGrpSpPr/>
          <p:nvPr/>
        </p:nvGrpSpPr>
        <p:grpSpPr>
          <a:xfrm>
            <a:off x="623971" y="2890345"/>
            <a:ext cx="7986629" cy="3129455"/>
            <a:chOff x="228600" y="2280745"/>
            <a:chExt cx="7986629" cy="31294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2FD540-88CE-93AC-90B7-96DCDB78F728}"/>
                </a:ext>
              </a:extLst>
            </p:cNvPr>
            <p:cNvGrpSpPr/>
            <p:nvPr/>
          </p:nvGrpSpPr>
          <p:grpSpPr>
            <a:xfrm>
              <a:off x="2019288" y="4566745"/>
              <a:ext cx="1784167" cy="843455"/>
              <a:chOff x="5143488" y="5864466"/>
              <a:chExt cx="1784167" cy="843455"/>
            </a:xfrm>
          </p:grpSpPr>
          <p:sp>
            <p:nvSpPr>
              <p:cNvPr id="39" name="Text Box 44">
                <a:extLst>
                  <a:ext uri="{FF2B5EF4-FFF2-40B4-BE49-F238E27FC236}">
                    <a16:creationId xmlns:a16="http://schemas.microsoft.com/office/drawing/2014/main" id="{ECA18BF5-0267-F49C-ABFA-874FED6FD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9215" y="6307811"/>
                <a:ext cx="1558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solidFill>
                      <a:srgbClr val="FFFF00"/>
                    </a:solidFill>
                  </a:rPr>
                  <a:t>Loves(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b</a:t>
                </a:r>
                <a:r>
                  <a:rPr lang="en-US" altLang="en-US" sz="2000" dirty="0" err="1">
                    <a:solidFill>
                      <a:srgbClr val="FFFF00"/>
                    </a:solidFill>
                  </a:rPr>
                  <a:t>,g,</a:t>
                </a:r>
                <a:r>
                  <a:rPr lang="en-US" altLang="en-US" sz="2000" dirty="0" err="1">
                    <a:solidFill>
                      <a:srgbClr val="66FF66"/>
                    </a:solidFill>
                  </a:rPr>
                  <a:t>d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)</a:t>
                </a:r>
                <a:r>
                  <a:rPr lang="en-US" sz="2000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en-US" altLang="en-US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Line 31">
                <a:extLst>
                  <a:ext uri="{FF2B5EF4-FFF2-40B4-BE49-F238E27FC236}">
                    <a16:creationId xmlns:a16="http://schemas.microsoft.com/office/drawing/2014/main" id="{E8A858B6-45DE-3EBF-9CD4-97450AF5C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500" y="5940667"/>
                <a:ext cx="0" cy="4572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5CADF97-C3AB-09EC-27C6-027EA4BD4ACB}"/>
                  </a:ext>
                </a:extLst>
              </p:cNvPr>
              <p:cNvGrpSpPr/>
              <p:nvPr/>
            </p:nvGrpSpPr>
            <p:grpSpPr>
              <a:xfrm>
                <a:off x="5143488" y="5864466"/>
                <a:ext cx="904453" cy="400110"/>
                <a:chOff x="5143488" y="3927643"/>
                <a:chExt cx="904453" cy="400110"/>
              </a:xfrm>
            </p:grpSpPr>
            <p:sp>
              <p:nvSpPr>
                <p:cNvPr id="46" name="Text Box 44">
                  <a:extLst>
                    <a:ext uri="{FF2B5EF4-FFF2-40B4-BE49-F238E27FC236}">
                      <a16:creationId xmlns:a16="http://schemas.microsoft.com/office/drawing/2014/main" id="{7081DC4F-2DB5-4FBF-6D01-5E477EC512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43488" y="3927643"/>
                  <a:ext cx="50337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None/>
                  </a:pPr>
                  <a:r>
                    <a:rPr lang="en-US" altLang="en-US" sz="2000" dirty="0">
                      <a:solidFill>
                        <a:schemeClr val="accent2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000" dirty="0">
                      <a:solidFill>
                        <a:schemeClr val="accent2"/>
                      </a:solidFill>
                    </a:rPr>
                    <a:t>b</a:t>
                  </a:r>
                </a:p>
              </p:txBody>
            </p:sp>
            <p:sp>
              <p:nvSpPr>
                <p:cNvPr id="47" name="Line 31">
                  <a:extLst>
                    <a:ext uri="{FF2B5EF4-FFF2-40B4-BE49-F238E27FC236}">
                      <a16:creationId xmlns:a16="http://schemas.microsoft.com/office/drawing/2014/main" id="{45A82F5F-5A78-1BA6-058B-DB420026B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540143" y="4013994"/>
                  <a:ext cx="507798" cy="9142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1922EE-15EF-B3A6-C85B-617B665144C5}"/>
                </a:ext>
              </a:extLst>
            </p:cNvPr>
            <p:cNvGrpSpPr/>
            <p:nvPr/>
          </p:nvGrpSpPr>
          <p:grpSpPr>
            <a:xfrm>
              <a:off x="762000" y="2280745"/>
              <a:ext cx="7162800" cy="584775"/>
              <a:chOff x="2286000" y="2817299"/>
              <a:chExt cx="7162800" cy="584775"/>
            </a:xfrm>
          </p:grpSpPr>
          <p:sp>
            <p:nvSpPr>
              <p:cNvPr id="9" name="Text Box 44">
                <a:extLst>
                  <a:ext uri="{FF2B5EF4-FFF2-40B4-BE49-F238E27FC236}">
                    <a16:creationId xmlns:a16="http://schemas.microsoft.com/office/drawing/2014/main" id="{5EF5C229-3A96-FEB6-E1C7-64621B8FC3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8956" y="2922396"/>
                <a:ext cx="220124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Loves(b, g</a:t>
                </a:r>
                <a:r>
                  <a:rPr lang="en-US" altLang="en-US" sz="2400">
                    <a:solidFill>
                      <a:schemeClr val="accent2"/>
                    </a:solidFill>
                  </a:rPr>
                  <a:t>, day)</a:t>
                </a:r>
                <a:endParaRPr lang="en-US" altLang="en-US" sz="2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" name="Text Box 44">
                <a:extLst>
                  <a:ext uri="{FF2B5EF4-FFF2-40B4-BE49-F238E27FC236}">
                    <a16:creationId xmlns:a16="http://schemas.microsoft.com/office/drawing/2014/main" id="{D3222C01-ECA4-3F0E-7FF8-3188484B8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80985" y="2922396"/>
                <a:ext cx="712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b, </a:t>
                </a:r>
              </a:p>
            </p:txBody>
          </p:sp>
          <p:sp>
            <p:nvSpPr>
              <p:cNvPr id="16" name="Text Box 44">
                <a:extLst>
                  <a:ext uri="{FF2B5EF4-FFF2-40B4-BE49-F238E27FC236}">
                    <a16:creationId xmlns:a16="http://schemas.microsoft.com/office/drawing/2014/main" id="{04C1493D-5E05-CC2E-627B-9F6F93BA5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818" y="2922396"/>
                <a:ext cx="6607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g, </a:t>
                </a:r>
              </a:p>
            </p:txBody>
          </p:sp>
          <p:sp>
            <p:nvSpPr>
              <p:cNvPr id="26" name="Text Box 44">
                <a:extLst>
                  <a:ext uri="{FF2B5EF4-FFF2-40B4-BE49-F238E27FC236}">
                    <a16:creationId xmlns:a16="http://schemas.microsoft.com/office/drawing/2014/main" id="{BD021BF6-9684-394E-FCB8-E42A99CC57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0725" y="2922396"/>
                <a:ext cx="22781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Loves(b, g</a:t>
                </a:r>
                <a:r>
                  <a:rPr lang="en-US" altLang="en-US" sz="2400">
                    <a:solidFill>
                      <a:schemeClr val="accent2"/>
                    </a:solidFill>
                  </a:rPr>
                  <a:t>, day)</a:t>
                </a:r>
                <a:r>
                  <a:rPr lang="en-US" sz="2400">
                    <a:solidFill>
                      <a:schemeClr val="accent2"/>
                    </a:solidFill>
                    <a:latin typeface="Symbol" pitchFamily="18" charset="2"/>
                  </a:rPr>
                  <a:t> </a:t>
                </a:r>
                <a:endParaRPr lang="en-US" altLang="en-US" sz="2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Text Box 44">
                <a:extLst>
                  <a:ext uri="{FF2B5EF4-FFF2-40B4-BE49-F238E27FC236}">
                    <a16:creationId xmlns:a16="http://schemas.microsoft.com/office/drawing/2014/main" id="{2F0551FD-38D7-7596-0858-9252E81FE4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4750" y="2922396"/>
                <a:ext cx="712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b, </a:t>
                </a:r>
              </a:p>
            </p:txBody>
          </p:sp>
          <p:sp>
            <p:nvSpPr>
              <p:cNvPr id="28" name="Text Box 44">
                <a:extLst>
                  <a:ext uri="{FF2B5EF4-FFF2-40B4-BE49-F238E27FC236}">
                    <a16:creationId xmlns:a16="http://schemas.microsoft.com/office/drawing/2014/main" id="{D216F437-450E-0E68-EF75-F05C608366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5632" y="2922396"/>
                <a:ext cx="6607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g, </a:t>
                </a:r>
              </a:p>
            </p:txBody>
          </p:sp>
          <p:sp>
            <p:nvSpPr>
              <p:cNvPr id="29" name="Text Box 44">
                <a:extLst>
                  <a:ext uri="{FF2B5EF4-FFF2-40B4-BE49-F238E27FC236}">
                    <a16:creationId xmlns:a16="http://schemas.microsoft.com/office/drawing/2014/main" id="{7EB77513-85B8-54FF-257A-8E041EC885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4433" y="2922396"/>
                <a:ext cx="48763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l-GR" altLang="en-US" sz="2400" dirty="0">
                    <a:solidFill>
                      <a:schemeClr val="accent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n-US" altLang="en-US" sz="2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4" name="Text Box 44">
                <a:extLst>
                  <a:ext uri="{FF2B5EF4-FFF2-40B4-BE49-F238E27FC236}">
                    <a16:creationId xmlns:a16="http://schemas.microsoft.com/office/drawing/2014/main" id="{B8C30599-A49B-1270-687D-761524086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2817299"/>
                <a:ext cx="42351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Symbol" pitchFamily="18" charset="2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  <p:sp>
            <p:nvSpPr>
              <p:cNvPr id="35" name="Text Box 44">
                <a:extLst>
                  <a:ext uri="{FF2B5EF4-FFF2-40B4-BE49-F238E27FC236}">
                    <a16:creationId xmlns:a16="http://schemas.microsoft.com/office/drawing/2014/main" id="{3B46C95E-A99A-3D1F-CAB8-EF280607B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6258" y="2817299"/>
                <a:ext cx="42351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Symbol" pitchFamily="18" charset="2"/>
                  </a:rPr>
                  <a:t>[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  <p:sp>
            <p:nvSpPr>
              <p:cNvPr id="36" name="Text Box 44">
                <a:extLst>
                  <a:ext uri="{FF2B5EF4-FFF2-40B4-BE49-F238E27FC236}">
                    <a16:creationId xmlns:a16="http://schemas.microsoft.com/office/drawing/2014/main" id="{D03C9BD6-FEFE-192E-E4C9-AA2F0FEBD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2144" y="2817299"/>
                <a:ext cx="42351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Symbol" pitchFamily="18" charset="2"/>
                  </a:rPr>
                  <a:t>]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  <p:sp>
            <p:nvSpPr>
              <p:cNvPr id="37" name="Text Box 44">
                <a:extLst>
                  <a:ext uri="{FF2B5EF4-FFF2-40B4-BE49-F238E27FC236}">
                    <a16:creationId xmlns:a16="http://schemas.microsoft.com/office/drawing/2014/main" id="{96E39F89-8BFB-DE04-23E1-B6B6B53172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25286" y="2817299"/>
                <a:ext cx="423514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latin typeface="Symbol" pitchFamily="18" charset="2"/>
                  </a:rPr>
                  <a:t>]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1FE86A-259A-0F66-9EC5-B6BCAA755060}"/>
                </a:ext>
              </a:extLst>
            </p:cNvPr>
            <p:cNvGrpSpPr/>
            <p:nvPr/>
          </p:nvGrpSpPr>
          <p:grpSpPr>
            <a:xfrm>
              <a:off x="2971799" y="2848069"/>
              <a:ext cx="5105401" cy="1076972"/>
              <a:chOff x="5714999" y="3478952"/>
              <a:chExt cx="5105401" cy="107697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0A575117-760F-A519-7277-DABC082B663F}"/>
                  </a:ext>
                </a:extLst>
              </p:cNvPr>
              <p:cNvGrpSpPr/>
              <p:nvPr/>
            </p:nvGrpSpPr>
            <p:grpSpPr>
              <a:xfrm>
                <a:off x="5714999" y="3478952"/>
                <a:ext cx="2514600" cy="743872"/>
                <a:chOff x="6361617" y="1377506"/>
                <a:chExt cx="2256921" cy="650970"/>
              </a:xfrm>
            </p:grpSpPr>
            <p:sp>
              <p:nvSpPr>
                <p:cNvPr id="53" name="Line 26">
                  <a:extLst>
                    <a:ext uri="{FF2B5EF4-FFF2-40B4-BE49-F238E27FC236}">
                      <a16:creationId xmlns:a16="http://schemas.microsoft.com/office/drawing/2014/main" id="{028C150C-0954-D6D7-ED20-6EDE8EB8C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61617" y="1377506"/>
                  <a:ext cx="1190119" cy="65097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prstDash val="solid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  <p:sp>
              <p:nvSpPr>
                <p:cNvPr id="54" name="Line 28">
                  <a:extLst>
                    <a:ext uri="{FF2B5EF4-FFF2-40B4-BE49-F238E27FC236}">
                      <a16:creationId xmlns:a16="http://schemas.microsoft.com/office/drawing/2014/main" id="{AFED85EF-DB30-B6FD-8E55-02F1DB899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1737" y="1377507"/>
                  <a:ext cx="1066801" cy="63714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8C7DFD96-1984-F244-D4D8-2C75A3999E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1400" y="4155814"/>
                <a:ext cx="3429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b,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$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g,Loves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b,g,</a:t>
                </a:r>
                <a:r>
                  <a:rPr lang="en-US" altLang="en-US" sz="2000" dirty="0" err="1">
                    <a:solidFill>
                      <a:srgbClr val="66FF66"/>
                    </a:solidFill>
                  </a:rPr>
                  <a:t>d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p:grpSp>
        <p:sp>
          <p:nvSpPr>
            <p:cNvPr id="67" name="Text Box 44">
              <a:extLst>
                <a:ext uri="{FF2B5EF4-FFF2-40B4-BE49-F238E27FC236}">
                  <a16:creationId xmlns:a16="http://schemas.microsoft.com/office/drawing/2014/main" id="{F37DFE02-21DD-5FAB-BBA0-493022BF3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3527655"/>
              <a:ext cx="23310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Symbol" pitchFamily="18" charset="2"/>
                </a:rPr>
                <a:t>$</a:t>
              </a:r>
              <a:r>
                <a:rPr lang="en-US" altLang="en-US" sz="2000">
                  <a:solidFill>
                    <a:srgbClr val="FFFF00"/>
                  </a:solidFill>
                </a:rPr>
                <a:t>g,</a:t>
              </a:r>
              <a:r>
                <a:rPr lang="en-US" altLang="en-US" sz="2000">
                  <a:solidFill>
                    <a:srgbClr val="FFFF00"/>
                  </a:solidFill>
                  <a:latin typeface="Symbol" pitchFamily="18" charset="2"/>
                </a:rPr>
                <a:t>"</a:t>
              </a:r>
              <a:r>
                <a:rPr lang="en-US" altLang="en-US" sz="2000" err="1">
                  <a:solidFill>
                    <a:srgbClr val="FFFF00"/>
                  </a:solidFill>
                </a:rPr>
                <a:t>b</a:t>
              </a:r>
              <a:r>
                <a:rPr lang="en-US" altLang="en-US" sz="2000">
                  <a:solidFill>
                    <a:srgbClr val="FFFF00"/>
                  </a:solidFill>
                </a:rPr>
                <a:t>,Loves</a:t>
              </a:r>
              <a:r>
                <a:rPr lang="en-US" altLang="en-US" sz="2000" dirty="0">
                  <a:solidFill>
                    <a:srgbClr val="FFFF00"/>
                  </a:solidFill>
                </a:rPr>
                <a:t>(</a:t>
              </a:r>
              <a:r>
                <a:rPr lang="en-US" altLang="en-US" sz="2000" dirty="0" err="1">
                  <a:solidFill>
                    <a:srgbClr val="FFFF00"/>
                  </a:solidFill>
                </a:rPr>
                <a:t>b,g,</a:t>
              </a:r>
              <a:r>
                <a:rPr lang="en-US" altLang="en-US" sz="2000" dirty="0" err="1">
                  <a:solidFill>
                    <a:srgbClr val="66FF66"/>
                  </a:solidFill>
                </a:rPr>
                <a:t>d</a:t>
              </a:r>
              <a:r>
                <a:rPr lang="en-US" altLang="en-US" sz="2000" dirty="0">
                  <a:solidFill>
                    <a:srgbClr val="FFFF00"/>
                  </a:solidFill>
                </a:rPr>
                <a:t>)</a:t>
              </a:r>
              <a:r>
                <a:rPr lang="en-US" sz="2000" dirty="0">
                  <a:solidFill>
                    <a:srgbClr val="FFFF00"/>
                  </a:solidFill>
                  <a:latin typeface="Symbol" pitchFamily="18" charset="2"/>
                </a:rPr>
                <a:t> </a:t>
              </a:r>
              <a:endParaRPr lang="en-US" altLang="en-US" sz="2000" dirty="0">
                <a:solidFill>
                  <a:srgbClr val="FFFF00"/>
                </a:solidFill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332756B-68A6-8A2F-B6CB-0C630D0489B4}"/>
                </a:ext>
              </a:extLst>
            </p:cNvPr>
            <p:cNvGrpSpPr/>
            <p:nvPr/>
          </p:nvGrpSpPr>
          <p:grpSpPr>
            <a:xfrm>
              <a:off x="1921384" y="3880945"/>
              <a:ext cx="2217388" cy="794965"/>
              <a:chOff x="5045584" y="5116254"/>
              <a:chExt cx="2217388" cy="794965"/>
            </a:xfrm>
          </p:grpSpPr>
          <p:sp>
            <p:nvSpPr>
              <p:cNvPr id="69" name="Text Box 44">
                <a:extLst>
                  <a:ext uri="{FF2B5EF4-FFF2-40B4-BE49-F238E27FC236}">
                    <a16:creationId xmlns:a16="http://schemas.microsoft.com/office/drawing/2014/main" id="{40420487-8129-894E-7495-697B30B19A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0586" y="5511109"/>
                <a:ext cx="211238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solidFill>
                      <a:schemeClr val="tx2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 err="1">
                    <a:solidFill>
                      <a:schemeClr val="tx2"/>
                    </a:solidFill>
                  </a:rPr>
                  <a:t>b,Love</a:t>
                </a:r>
                <a:r>
                  <a:rPr lang="en-US" altLang="en-US" sz="2000" dirty="0" err="1">
                    <a:solidFill>
                      <a:srgbClr val="FFFF00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(</a:t>
                </a:r>
                <a:r>
                  <a:rPr lang="en-US" altLang="en-US" sz="2000" dirty="0" err="1">
                    <a:solidFill>
                      <a:srgbClr val="FFFF00"/>
                    </a:solidFill>
                  </a:rPr>
                  <a:t>b,g,</a:t>
                </a:r>
                <a:r>
                  <a:rPr lang="en-US" altLang="en-US" sz="2000" dirty="0" err="1">
                    <a:solidFill>
                      <a:srgbClr val="66FF66"/>
                    </a:solidFill>
                  </a:rPr>
                  <a:t>d</a:t>
                </a:r>
                <a:r>
                  <a:rPr lang="en-US" altLang="en-US" sz="2000" dirty="0">
                    <a:solidFill>
                      <a:srgbClr val="FFFF00"/>
                    </a:solidFill>
                  </a:rPr>
                  <a:t>)</a:t>
                </a:r>
                <a:r>
                  <a:rPr lang="en-US" sz="2000" dirty="0">
                    <a:solidFill>
                      <a:srgbClr val="FFFF00"/>
                    </a:solidFill>
                    <a:latin typeface="Symbol" pitchFamily="18" charset="2"/>
                  </a:rPr>
                  <a:t> </a:t>
                </a:r>
                <a:endParaRPr lang="en-US" altLang="en-US" sz="2000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DE92F3F-B7BD-E8FC-7AB2-86DCAFCDD5E4}"/>
                  </a:ext>
                </a:extLst>
              </p:cNvPr>
              <p:cNvGrpSpPr/>
              <p:nvPr/>
            </p:nvGrpSpPr>
            <p:grpSpPr>
              <a:xfrm>
                <a:off x="5045584" y="5116255"/>
                <a:ext cx="1006993" cy="404162"/>
                <a:chOff x="5045584" y="3179432"/>
                <a:chExt cx="1006993" cy="404162"/>
              </a:xfrm>
            </p:grpSpPr>
            <p:sp>
              <p:nvSpPr>
                <p:cNvPr id="72" name="Text Box 44">
                  <a:extLst>
                    <a:ext uri="{FF2B5EF4-FFF2-40B4-BE49-F238E27FC236}">
                      <a16:creationId xmlns:a16="http://schemas.microsoft.com/office/drawing/2014/main" id="{E1751EA2-E826-7130-4B7B-ADC33D57BC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45584" y="3183484"/>
                  <a:ext cx="45397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None/>
                  </a:pPr>
                  <a:r>
                    <a:rPr lang="en-US" altLang="en-US" sz="2000" dirty="0">
                      <a:solidFill>
                        <a:srgbClr val="FFFF00"/>
                      </a:solidFill>
                      <a:latin typeface="Symbol" pitchFamily="18" charset="2"/>
                    </a:rPr>
                    <a:t>$</a:t>
                  </a:r>
                  <a:r>
                    <a:rPr lang="en-US" altLang="en-US" sz="2000" dirty="0">
                      <a:solidFill>
                        <a:srgbClr val="FFFF00"/>
                      </a:solidFill>
                    </a:rPr>
                    <a:t>g</a:t>
                  </a:r>
                </a:p>
              </p:txBody>
            </p:sp>
            <p:sp>
              <p:nvSpPr>
                <p:cNvPr id="73" name="Line 31">
                  <a:extLst>
                    <a:ext uri="{FF2B5EF4-FFF2-40B4-BE49-F238E27FC236}">
                      <a16:creationId xmlns:a16="http://schemas.microsoft.com/office/drawing/2014/main" id="{B66C5171-8C23-ED59-7FC8-18427BC70B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69215" y="3179432"/>
                  <a:ext cx="683362" cy="14357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1" name="Line 31">
                <a:extLst>
                  <a:ext uri="{FF2B5EF4-FFF2-40B4-BE49-F238E27FC236}">
                    <a16:creationId xmlns:a16="http://schemas.microsoft.com/office/drawing/2014/main" id="{4E5860BA-79CB-97AC-8D67-5C40EBCFD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2583" y="5116254"/>
                <a:ext cx="2168" cy="514845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337B567-6C7F-ACCE-8887-F456322D9ECF}"/>
                </a:ext>
              </a:extLst>
            </p:cNvPr>
            <p:cNvGrpSpPr/>
            <p:nvPr/>
          </p:nvGrpSpPr>
          <p:grpSpPr>
            <a:xfrm>
              <a:off x="4267200" y="3880945"/>
              <a:ext cx="2209800" cy="779878"/>
              <a:chOff x="4267200" y="4037962"/>
              <a:chExt cx="2209800" cy="779878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F1B6282-0267-E30D-2F58-974F5B2166F1}"/>
                  </a:ext>
                </a:extLst>
              </p:cNvPr>
              <p:cNvGrpSpPr/>
              <p:nvPr/>
            </p:nvGrpSpPr>
            <p:grpSpPr>
              <a:xfrm>
                <a:off x="4267200" y="4037962"/>
                <a:ext cx="1265720" cy="474526"/>
                <a:chOff x="7010400" y="4526985"/>
                <a:chExt cx="1265720" cy="474526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2EAC3EC-280F-E90D-6140-6138529AB850}"/>
                    </a:ext>
                  </a:extLst>
                </p:cNvPr>
                <p:cNvGrpSpPr/>
                <p:nvPr/>
              </p:nvGrpSpPr>
              <p:grpSpPr>
                <a:xfrm>
                  <a:off x="7010400" y="4526985"/>
                  <a:ext cx="1253706" cy="400110"/>
                  <a:chOff x="7010400" y="2590162"/>
                  <a:chExt cx="1253706" cy="400110"/>
                </a:xfrm>
              </p:grpSpPr>
              <p:sp>
                <p:nvSpPr>
                  <p:cNvPr id="85" name="Text Box 44">
                    <a:extLst>
                      <a:ext uri="{FF2B5EF4-FFF2-40B4-BE49-F238E27FC236}">
                        <a16:creationId xmlns:a16="http://schemas.microsoft.com/office/drawing/2014/main" id="{3C88F443-6DFE-A0D0-9F1E-D64D8CC7EB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10400" y="2590162"/>
                    <a:ext cx="614395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algn="l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algn="l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algn="l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algn="l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algn="l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None/>
                    </a:pPr>
                    <a:r>
                      <a:rPr lang="en-US" altLang="en-US" sz="2000" dirty="0">
                        <a:solidFill>
                          <a:srgbClr val="FF0000"/>
                        </a:solidFill>
                        <a:latin typeface="Symbol" pitchFamily="18" charset="2"/>
                      </a:rPr>
                      <a:t>"</a:t>
                    </a:r>
                    <a:r>
                      <a:rPr lang="en-US" altLang="en-US" sz="2000" dirty="0">
                        <a:solidFill>
                          <a:srgbClr val="FF0000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86" name="Line 31">
                    <a:extLst>
                      <a:ext uri="{FF2B5EF4-FFF2-40B4-BE49-F238E27FC236}">
                        <a16:creationId xmlns:a16="http://schemas.microsoft.com/office/drawing/2014/main" id="{C91B053F-3C6B-938C-A489-95E93353DB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67605" y="2636980"/>
                    <a:ext cx="796501" cy="17258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4" name="Line 31">
                  <a:extLst>
                    <a:ext uri="{FF2B5EF4-FFF2-40B4-BE49-F238E27FC236}">
                      <a16:creationId xmlns:a16="http://schemas.microsoft.com/office/drawing/2014/main" id="{73E79ACA-B135-87CB-AABB-AE1BE944EA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76120" y="4539845"/>
                  <a:ext cx="0" cy="46166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92" name="Text Box 44">
                <a:extLst>
                  <a:ext uri="{FF2B5EF4-FFF2-40B4-BE49-F238E27FC236}">
                    <a16:creationId xmlns:a16="http://schemas.microsoft.com/office/drawing/2014/main" id="{C2B7B61D-1795-427E-C6A3-4B48953BAA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9256" y="4417730"/>
                <a:ext cx="18277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$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g,Loves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000" dirty="0" err="1">
                    <a:solidFill>
                      <a:srgbClr val="FF0000"/>
                    </a:solidFill>
                  </a:rPr>
                  <a:t>b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,g,</a:t>
                </a:r>
                <a:r>
                  <a:rPr lang="en-US" altLang="en-US" sz="2000" dirty="0" err="1">
                    <a:solidFill>
                      <a:srgbClr val="66FF66"/>
                    </a:solidFill>
                  </a:rPr>
                  <a:t>d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E561A68-BFBB-C797-68FC-7D37DBC76BC1}"/>
                </a:ext>
              </a:extLst>
            </p:cNvPr>
            <p:cNvGrpSpPr/>
            <p:nvPr/>
          </p:nvGrpSpPr>
          <p:grpSpPr>
            <a:xfrm>
              <a:off x="4651430" y="4629092"/>
              <a:ext cx="1793849" cy="766927"/>
              <a:chOff x="7394630" y="5290875"/>
              <a:chExt cx="1793849" cy="766927"/>
            </a:xfrm>
          </p:grpSpPr>
          <p:sp>
            <p:nvSpPr>
              <p:cNvPr id="94" name="Text Box 44">
                <a:extLst>
                  <a:ext uri="{FF2B5EF4-FFF2-40B4-BE49-F238E27FC236}">
                    <a16:creationId xmlns:a16="http://schemas.microsoft.com/office/drawing/2014/main" id="{8D5877F5-54ED-D9F6-3401-D8F482AE1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4159" y="5657692"/>
                <a:ext cx="149432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Loves(</a:t>
                </a:r>
                <a:r>
                  <a:rPr lang="en-US" altLang="en-US" sz="2000" dirty="0" err="1">
                    <a:solidFill>
                      <a:srgbClr val="FF0000"/>
                    </a:solidFill>
                  </a:rPr>
                  <a:t>b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,g,</a:t>
                </a:r>
                <a:r>
                  <a:rPr lang="en-US" altLang="en-US" sz="2000" dirty="0" err="1">
                    <a:solidFill>
                      <a:srgbClr val="66FF66"/>
                    </a:solidFill>
                  </a:rPr>
                  <a:t>d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  <p:sp>
            <p:nvSpPr>
              <p:cNvPr id="95" name="Line 31">
                <a:extLst>
                  <a:ext uri="{FF2B5EF4-FFF2-40B4-BE49-F238E27FC236}">
                    <a16:creationId xmlns:a16="http://schemas.microsoft.com/office/drawing/2014/main" id="{DBD44669-97EA-D42D-DBF9-8AFDD61E3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76120" y="5290875"/>
                <a:ext cx="0" cy="4969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 dirty="0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B5D58874-8052-5281-52AC-E26ED99A2AD5}"/>
                  </a:ext>
                </a:extLst>
              </p:cNvPr>
              <p:cNvGrpSpPr/>
              <p:nvPr/>
            </p:nvGrpSpPr>
            <p:grpSpPr>
              <a:xfrm>
                <a:off x="7394630" y="5296603"/>
                <a:ext cx="869942" cy="400110"/>
                <a:chOff x="7394630" y="3359780"/>
                <a:chExt cx="869942" cy="400110"/>
              </a:xfrm>
            </p:grpSpPr>
            <p:sp>
              <p:nvSpPr>
                <p:cNvPr id="97" name="Text Box 44">
                  <a:extLst>
                    <a:ext uri="{FF2B5EF4-FFF2-40B4-BE49-F238E27FC236}">
                      <a16:creationId xmlns:a16="http://schemas.microsoft.com/office/drawing/2014/main" id="{6CF796D9-88FD-50BF-CE33-7F9B1E5B43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94630" y="3359780"/>
                  <a:ext cx="453970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None/>
                  </a:pPr>
                  <a:r>
                    <a:rPr lang="en-US" altLang="en-US" sz="2000" dirty="0">
                      <a:solidFill>
                        <a:schemeClr val="accent2"/>
                      </a:solidFill>
                      <a:latin typeface="Symbol" pitchFamily="18" charset="2"/>
                    </a:rPr>
                    <a:t>$</a:t>
                  </a:r>
                  <a:r>
                    <a:rPr lang="en-US" altLang="en-US" sz="2000" dirty="0">
                      <a:solidFill>
                        <a:schemeClr val="accent2"/>
                      </a:solidFill>
                    </a:rPr>
                    <a:t>g</a:t>
                  </a:r>
                </a:p>
              </p:txBody>
            </p:sp>
            <p:sp>
              <p:nvSpPr>
                <p:cNvPr id="98" name="Line 31">
                  <a:extLst>
                    <a:ext uri="{FF2B5EF4-FFF2-40B4-BE49-F238E27FC236}">
                      <a16:creationId xmlns:a16="http://schemas.microsoft.com/office/drawing/2014/main" id="{3BA4C26D-C181-E83B-B16A-55C9A8BB57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727733" y="3380507"/>
                  <a:ext cx="536839" cy="10745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" name="Picture 2" descr="http://www.swordofthespirit.net/bulwark/mosesbush.gif">
              <a:extLst>
                <a:ext uri="{FF2B5EF4-FFF2-40B4-BE49-F238E27FC236}">
                  <a16:creationId xmlns:a16="http://schemas.microsoft.com/office/drawing/2014/main" id="{DDB7C3ED-3049-E2C1-5123-D518D64DE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495800"/>
              <a:ext cx="1397000" cy="81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C93A2558-1654-C6E3-D460-77479BBC8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6200" y="4038600"/>
              <a:ext cx="519029" cy="1271938"/>
              <a:chOff x="2308" y="1513"/>
              <a:chExt cx="1162" cy="2570"/>
            </a:xfrm>
          </p:grpSpPr>
          <p:grpSp>
            <p:nvGrpSpPr>
              <p:cNvPr id="18" name="Group 27">
                <a:extLst>
                  <a:ext uri="{FF2B5EF4-FFF2-40B4-BE49-F238E27FC236}">
                    <a16:creationId xmlns:a16="http://schemas.microsoft.com/office/drawing/2014/main" id="{ECB242C2-BD41-977A-17E4-04DA040FB6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8" y="1740"/>
                <a:ext cx="957" cy="2343"/>
                <a:chOff x="2308" y="1740"/>
                <a:chExt cx="957" cy="2343"/>
              </a:xfrm>
            </p:grpSpPr>
            <p:sp>
              <p:nvSpPr>
                <p:cNvPr id="11" name="Freeform 28">
                  <a:extLst>
                    <a:ext uri="{FF2B5EF4-FFF2-40B4-BE49-F238E27FC236}">
                      <a16:creationId xmlns:a16="http://schemas.microsoft.com/office/drawing/2014/main" id="{2C4362F1-FF9A-F758-720F-49833178B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29">
                  <a:extLst>
                    <a:ext uri="{FF2B5EF4-FFF2-40B4-BE49-F238E27FC236}">
                      <a16:creationId xmlns:a16="http://schemas.microsoft.com/office/drawing/2014/main" id="{ABAE701A-189F-B6DA-E47E-DEF79AB652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30">
                  <a:extLst>
                    <a:ext uri="{FF2B5EF4-FFF2-40B4-BE49-F238E27FC236}">
                      <a16:creationId xmlns:a16="http://schemas.microsoft.com/office/drawing/2014/main" id="{8E1D5319-06CD-1785-AD25-F0DEA281E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31">
                  <a:extLst>
                    <a:ext uri="{FF2B5EF4-FFF2-40B4-BE49-F238E27FC236}">
                      <a16:creationId xmlns:a16="http://schemas.microsoft.com/office/drawing/2014/main" id="{B4CFD1AB-B4D8-D43D-4AB8-10B7A1E0D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32">
                  <a:extLst>
                    <a:ext uri="{FF2B5EF4-FFF2-40B4-BE49-F238E27FC236}">
                      <a16:creationId xmlns:a16="http://schemas.microsoft.com/office/drawing/2014/main" id="{DA016E57-EB0B-F0B5-29A4-D91DDB521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 33">
                  <a:extLst>
                    <a:ext uri="{FF2B5EF4-FFF2-40B4-BE49-F238E27FC236}">
                      <a16:creationId xmlns:a16="http://schemas.microsoft.com/office/drawing/2014/main" id="{B6C24EB6-F0E5-481C-0F79-AFC206F55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24EFD7E3-1E2F-6AF5-08BD-EC0976795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6" y="1540"/>
                <a:ext cx="827" cy="563"/>
              </a:xfrm>
              <a:custGeom>
                <a:avLst/>
                <a:gdLst>
                  <a:gd name="T0" fmla="*/ 0 w 827"/>
                  <a:gd name="T1" fmla="*/ 139 h 563"/>
                  <a:gd name="T2" fmla="*/ 108 w 827"/>
                  <a:gd name="T3" fmla="*/ 18 h 563"/>
                  <a:gd name="T4" fmla="*/ 160 w 827"/>
                  <a:gd name="T5" fmla="*/ 75 h 563"/>
                  <a:gd name="T6" fmla="*/ 213 w 827"/>
                  <a:gd name="T7" fmla="*/ 110 h 563"/>
                  <a:gd name="T8" fmla="*/ 269 w 827"/>
                  <a:gd name="T9" fmla="*/ 110 h 563"/>
                  <a:gd name="T10" fmla="*/ 327 w 827"/>
                  <a:gd name="T11" fmla="*/ 52 h 563"/>
                  <a:gd name="T12" fmla="*/ 396 w 827"/>
                  <a:gd name="T13" fmla="*/ 5 h 563"/>
                  <a:gd name="T14" fmla="*/ 477 w 827"/>
                  <a:gd name="T15" fmla="*/ 0 h 563"/>
                  <a:gd name="T16" fmla="*/ 563 w 827"/>
                  <a:gd name="T17" fmla="*/ 35 h 563"/>
                  <a:gd name="T18" fmla="*/ 620 w 827"/>
                  <a:gd name="T19" fmla="*/ 87 h 563"/>
                  <a:gd name="T20" fmla="*/ 648 w 827"/>
                  <a:gd name="T21" fmla="*/ 157 h 563"/>
                  <a:gd name="T22" fmla="*/ 654 w 827"/>
                  <a:gd name="T23" fmla="*/ 249 h 563"/>
                  <a:gd name="T24" fmla="*/ 671 w 827"/>
                  <a:gd name="T25" fmla="*/ 331 h 563"/>
                  <a:gd name="T26" fmla="*/ 718 w 827"/>
                  <a:gd name="T27" fmla="*/ 371 h 563"/>
                  <a:gd name="T28" fmla="*/ 774 w 827"/>
                  <a:gd name="T29" fmla="*/ 389 h 563"/>
                  <a:gd name="T30" fmla="*/ 827 w 827"/>
                  <a:gd name="T31" fmla="*/ 401 h 563"/>
                  <a:gd name="T32" fmla="*/ 786 w 827"/>
                  <a:gd name="T33" fmla="*/ 563 h 563"/>
                  <a:gd name="T34" fmla="*/ 654 w 827"/>
                  <a:gd name="T35" fmla="*/ 540 h 563"/>
                  <a:gd name="T36" fmla="*/ 517 w 827"/>
                  <a:gd name="T37" fmla="*/ 493 h 563"/>
                  <a:gd name="T38" fmla="*/ 407 w 827"/>
                  <a:gd name="T39" fmla="*/ 441 h 563"/>
                  <a:gd name="T40" fmla="*/ 286 w 827"/>
                  <a:gd name="T41" fmla="*/ 389 h 563"/>
                  <a:gd name="T42" fmla="*/ 160 w 827"/>
                  <a:gd name="T43" fmla="*/ 331 h 563"/>
                  <a:gd name="T44" fmla="*/ 57 w 827"/>
                  <a:gd name="T45" fmla="*/ 209 h 563"/>
                  <a:gd name="T46" fmla="*/ 0 w 827"/>
                  <a:gd name="T47" fmla="*/ 139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CDE06CF6-E6D9-A9F7-A952-5F471D8DB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1513"/>
                <a:ext cx="856" cy="606"/>
              </a:xfrm>
              <a:custGeom>
                <a:avLst/>
                <a:gdLst>
                  <a:gd name="T0" fmla="*/ 75 w 856"/>
                  <a:gd name="T1" fmla="*/ 266 h 606"/>
                  <a:gd name="T2" fmla="*/ 172 w 856"/>
                  <a:gd name="T3" fmla="*/ 363 h 606"/>
                  <a:gd name="T4" fmla="*/ 304 w 856"/>
                  <a:gd name="T5" fmla="*/ 428 h 606"/>
                  <a:gd name="T6" fmla="*/ 489 w 856"/>
                  <a:gd name="T7" fmla="*/ 513 h 606"/>
                  <a:gd name="T8" fmla="*/ 615 w 856"/>
                  <a:gd name="T9" fmla="*/ 566 h 606"/>
                  <a:gd name="T10" fmla="*/ 816 w 856"/>
                  <a:gd name="T11" fmla="*/ 606 h 606"/>
                  <a:gd name="T12" fmla="*/ 856 w 856"/>
                  <a:gd name="T13" fmla="*/ 393 h 606"/>
                  <a:gd name="T14" fmla="*/ 804 w 856"/>
                  <a:gd name="T15" fmla="*/ 393 h 606"/>
                  <a:gd name="T16" fmla="*/ 753 w 856"/>
                  <a:gd name="T17" fmla="*/ 363 h 606"/>
                  <a:gd name="T18" fmla="*/ 695 w 856"/>
                  <a:gd name="T19" fmla="*/ 323 h 606"/>
                  <a:gd name="T20" fmla="*/ 695 w 856"/>
                  <a:gd name="T21" fmla="*/ 243 h 606"/>
                  <a:gd name="T22" fmla="*/ 660 w 856"/>
                  <a:gd name="T23" fmla="*/ 116 h 606"/>
                  <a:gd name="T24" fmla="*/ 597 w 856"/>
                  <a:gd name="T25" fmla="*/ 46 h 606"/>
                  <a:gd name="T26" fmla="*/ 505 w 856"/>
                  <a:gd name="T27" fmla="*/ 0 h 606"/>
                  <a:gd name="T28" fmla="*/ 391 w 856"/>
                  <a:gd name="T29" fmla="*/ 12 h 606"/>
                  <a:gd name="T30" fmla="*/ 321 w 856"/>
                  <a:gd name="T31" fmla="*/ 53 h 606"/>
                  <a:gd name="T32" fmla="*/ 286 w 856"/>
                  <a:gd name="T33" fmla="*/ 98 h 606"/>
                  <a:gd name="T34" fmla="*/ 253 w 856"/>
                  <a:gd name="T35" fmla="*/ 121 h 606"/>
                  <a:gd name="T36" fmla="*/ 218 w 856"/>
                  <a:gd name="T37" fmla="*/ 116 h 606"/>
                  <a:gd name="T38" fmla="*/ 166 w 856"/>
                  <a:gd name="T39" fmla="*/ 63 h 606"/>
                  <a:gd name="T40" fmla="*/ 132 w 856"/>
                  <a:gd name="T41" fmla="*/ 0 h 606"/>
                  <a:gd name="T42" fmla="*/ 103 w 856"/>
                  <a:gd name="T43" fmla="*/ 30 h 606"/>
                  <a:gd name="T44" fmla="*/ 0 w 856"/>
                  <a:gd name="T45" fmla="*/ 150 h 606"/>
                  <a:gd name="T46" fmla="*/ 5 w 856"/>
                  <a:gd name="T47" fmla="*/ 178 h 606"/>
                  <a:gd name="T48" fmla="*/ 17 w 856"/>
                  <a:gd name="T49" fmla="*/ 191 h 606"/>
                  <a:gd name="T50" fmla="*/ 120 w 856"/>
                  <a:gd name="T51" fmla="*/ 81 h 606"/>
                  <a:gd name="T52" fmla="*/ 172 w 856"/>
                  <a:gd name="T53" fmla="*/ 133 h 606"/>
                  <a:gd name="T54" fmla="*/ 206 w 856"/>
                  <a:gd name="T55" fmla="*/ 168 h 606"/>
                  <a:gd name="T56" fmla="*/ 253 w 856"/>
                  <a:gd name="T57" fmla="*/ 168 h 606"/>
                  <a:gd name="T58" fmla="*/ 286 w 856"/>
                  <a:gd name="T59" fmla="*/ 156 h 606"/>
                  <a:gd name="T60" fmla="*/ 339 w 856"/>
                  <a:gd name="T61" fmla="*/ 116 h 606"/>
                  <a:gd name="T62" fmla="*/ 367 w 856"/>
                  <a:gd name="T63" fmla="*/ 70 h 606"/>
                  <a:gd name="T64" fmla="*/ 442 w 856"/>
                  <a:gd name="T65" fmla="*/ 46 h 606"/>
                  <a:gd name="T66" fmla="*/ 505 w 856"/>
                  <a:gd name="T67" fmla="*/ 53 h 606"/>
                  <a:gd name="T68" fmla="*/ 562 w 856"/>
                  <a:gd name="T69" fmla="*/ 87 h 606"/>
                  <a:gd name="T70" fmla="*/ 615 w 856"/>
                  <a:gd name="T71" fmla="*/ 138 h 606"/>
                  <a:gd name="T72" fmla="*/ 643 w 856"/>
                  <a:gd name="T73" fmla="*/ 203 h 606"/>
                  <a:gd name="T74" fmla="*/ 643 w 856"/>
                  <a:gd name="T75" fmla="*/ 260 h 606"/>
                  <a:gd name="T76" fmla="*/ 643 w 856"/>
                  <a:gd name="T77" fmla="*/ 323 h 606"/>
                  <a:gd name="T78" fmla="*/ 666 w 856"/>
                  <a:gd name="T79" fmla="*/ 375 h 606"/>
                  <a:gd name="T80" fmla="*/ 730 w 856"/>
                  <a:gd name="T81" fmla="*/ 410 h 606"/>
                  <a:gd name="T82" fmla="*/ 804 w 856"/>
                  <a:gd name="T83" fmla="*/ 444 h 606"/>
                  <a:gd name="T84" fmla="*/ 770 w 856"/>
                  <a:gd name="T85" fmla="*/ 554 h 606"/>
                  <a:gd name="T86" fmla="*/ 580 w 856"/>
                  <a:gd name="T87" fmla="*/ 503 h 606"/>
                  <a:gd name="T88" fmla="*/ 454 w 856"/>
                  <a:gd name="T89" fmla="*/ 450 h 606"/>
                  <a:gd name="T90" fmla="*/ 339 w 856"/>
                  <a:gd name="T91" fmla="*/ 416 h 606"/>
                  <a:gd name="T92" fmla="*/ 241 w 856"/>
                  <a:gd name="T93" fmla="*/ 363 h 606"/>
                  <a:gd name="T94" fmla="*/ 120 w 856"/>
                  <a:gd name="T95" fmla="*/ 266 h 606"/>
                  <a:gd name="T96" fmla="*/ 34 w 856"/>
                  <a:gd name="T97" fmla="*/ 173 h 606"/>
                  <a:gd name="T98" fmla="*/ 22 w 856"/>
                  <a:gd name="T99" fmla="*/ 185 h 606"/>
                  <a:gd name="T100" fmla="*/ 75 w 856"/>
                  <a:gd name="T101" fmla="*/ 266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" name="Oval 36">
                <a:extLst>
                  <a:ext uri="{FF2B5EF4-FFF2-40B4-BE49-F238E27FC236}">
                    <a16:creationId xmlns:a16="http://schemas.microsoft.com/office/drawing/2014/main" id="{3A6CBC66-B811-EDD1-CED3-48BC1422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9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37">
                <a:extLst>
                  <a:ext uri="{FF2B5EF4-FFF2-40B4-BE49-F238E27FC236}">
                    <a16:creationId xmlns:a16="http://schemas.microsoft.com/office/drawing/2014/main" id="{988FB5A1-4AAF-81AA-1831-03DA076FD8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81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38">
                <a:extLst>
                  <a:ext uri="{FF2B5EF4-FFF2-40B4-BE49-F238E27FC236}">
                    <a16:creationId xmlns:a16="http://schemas.microsoft.com/office/drawing/2014/main" id="{1092A59E-7A58-0CF6-300B-9E26E49C6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41" y="1887"/>
                <a:ext cx="141" cy="5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rgbClr val="00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39">
                <a:extLst>
                  <a:ext uri="{FF2B5EF4-FFF2-40B4-BE49-F238E27FC236}">
                    <a16:creationId xmlns:a16="http://schemas.microsoft.com/office/drawing/2014/main" id="{B4193B3D-80F1-D255-9C19-3C7EB1173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286940">
                <a:off x="2760" y="1913"/>
                <a:ext cx="81" cy="1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40">
                <a:extLst>
                  <a:ext uri="{FF2B5EF4-FFF2-40B4-BE49-F238E27FC236}">
                    <a16:creationId xmlns:a16="http://schemas.microsoft.com/office/drawing/2014/main" id="{69058B13-C688-8F13-A16D-D5A0E29B6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089"/>
                <a:ext cx="198" cy="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86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8B9DD-9EC8-4A96-B3AE-D9C94520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853103"/>
            <a:ext cx="9029700" cy="59286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AAA3DC-A8E2-4FAE-8F30-C4B8C0F4D0F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Induction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47">
            <a:extLst>
              <a:ext uri="{FF2B5EF4-FFF2-40B4-BE49-F238E27FC236}">
                <a16:creationId xmlns:a16="http://schemas.microsoft.com/office/drawing/2014/main" id="{47A798EB-B26C-4AC0-A472-4F5DEB0E59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832350" imgH="2254250" progId="MS_ClipArt_Gallery.2">
                  <p:embed/>
                </p:oleObj>
              </mc:Choice>
              <mc:Fallback>
                <p:oleObj name="Clip" r:id="rId3" imgW="4832350" imgH="2254250" progId="MS_ClipArt_Gallery.2">
                  <p:embed/>
                  <p:pic>
                    <p:nvPicPr>
                      <p:cNvPr id="5" name="Object 47">
                        <a:extLst>
                          <a:ext uri="{FF2B5EF4-FFF2-40B4-BE49-F238E27FC236}">
                            <a16:creationId xmlns:a16="http://schemas.microsoft.com/office/drawing/2014/main" id="{47A798EB-B26C-4AC0-A472-4F5DEB0E59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9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988C0F5C-0189-4192-A7A7-D6C6CA3F40E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Computing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52211-C13C-4435-B0CD-5346D166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787254"/>
            <a:ext cx="9144000" cy="43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8FF2B-F87D-4FD9-B779-5790505BC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28650"/>
            <a:ext cx="9067800" cy="386715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8C62B56-AB3D-4A74-920B-185561AFB24F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Complexity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5CA072-3D10-4EFB-AFA4-46E9C9C727B5}"/>
              </a:ext>
            </a:extLst>
          </p:cNvPr>
          <p:cNvGrpSpPr/>
          <p:nvPr/>
        </p:nvGrpSpPr>
        <p:grpSpPr>
          <a:xfrm>
            <a:off x="-38100" y="4622800"/>
            <a:ext cx="9079148" cy="2178050"/>
            <a:chOff x="-38100" y="4622800"/>
            <a:chExt cx="9079148" cy="2178050"/>
          </a:xfrm>
        </p:grpSpPr>
        <p:pic>
          <p:nvPicPr>
            <p:cNvPr id="6" name="Picture 24" descr="Stephen">
              <a:extLst>
                <a:ext uri="{FF2B5EF4-FFF2-40B4-BE49-F238E27FC236}">
                  <a16:creationId xmlns:a16="http://schemas.microsoft.com/office/drawing/2014/main" id="{87455793-B90C-446E-9EEA-8EE623D80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950" y="4629150"/>
              <a:ext cx="13513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5">
              <a:extLst>
                <a:ext uri="{FF2B5EF4-FFF2-40B4-BE49-F238E27FC236}">
                  <a16:creationId xmlns:a16="http://schemas.microsoft.com/office/drawing/2014/main" id="{0C45EC5E-8696-472C-B845-2773480C6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727" y="6400740"/>
              <a:ext cx="16873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000" dirty="0">
                  <a:effectLst/>
                </a:rPr>
                <a:t>Cook 1971</a:t>
              </a:r>
            </a:p>
          </p:txBody>
        </p:sp>
        <p:pic>
          <p:nvPicPr>
            <p:cNvPr id="9" name="Picture 34" descr="Photo-042">
              <a:extLst>
                <a:ext uri="{FF2B5EF4-FFF2-40B4-BE49-F238E27FC236}">
                  <a16:creationId xmlns:a16="http://schemas.microsoft.com/office/drawing/2014/main" id="{B23A806A-3FCC-43D6-8C30-4FFB9EBD2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698" y="4622800"/>
              <a:ext cx="142718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D267BBA2-967E-4A06-BA92-387E99E61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534" y="6457890"/>
              <a:ext cx="17915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600" dirty="0">
                  <a:latin typeface="Times New Roman" pitchFamily="18" charset="0"/>
                </a:rPr>
                <a:t>Edmonds 1965</a:t>
              </a:r>
            </a:p>
          </p:txBody>
        </p:sp>
        <p:pic>
          <p:nvPicPr>
            <p:cNvPr id="15" name="Picture 16" descr="Alan_Turing">
              <a:extLst>
                <a:ext uri="{FF2B5EF4-FFF2-40B4-BE49-F238E27FC236}">
                  <a16:creationId xmlns:a16="http://schemas.microsoft.com/office/drawing/2014/main" id="{409C63F1-C75A-4B72-9B97-81DC911532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85" r="8572" b="990"/>
            <a:stretch/>
          </p:blipFill>
          <p:spPr bwMode="auto">
            <a:xfrm>
              <a:off x="4541892" y="4629150"/>
              <a:ext cx="1331089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0B7DC27A-C0A4-43B2-ADAB-9B95ABA2C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6457890"/>
              <a:ext cx="17057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Turing (1936)</a:t>
              </a:r>
            </a:p>
          </p:txBody>
        </p:sp>
        <p:pic>
          <p:nvPicPr>
            <p:cNvPr id="18" name="Picture 20" descr="Hilbert">
              <a:extLst>
                <a:ext uri="{FF2B5EF4-FFF2-40B4-BE49-F238E27FC236}">
                  <a16:creationId xmlns:a16="http://schemas.microsoft.com/office/drawing/2014/main" id="{E53F528E-EB01-4516-AA27-89D5B65F4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127" y="4648200"/>
              <a:ext cx="145028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865C5BDC-D0F6-435E-BA0C-192B3380B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750" y="6457890"/>
              <a:ext cx="21986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         Hilbert (1900)</a:t>
              </a:r>
            </a:p>
          </p:txBody>
        </p:sp>
        <p:pic>
          <p:nvPicPr>
            <p:cNvPr id="21" name="Picture 58" descr="Euclid_3">
              <a:extLst>
                <a:ext uri="{FF2B5EF4-FFF2-40B4-BE49-F238E27FC236}">
                  <a16:creationId xmlns:a16="http://schemas.microsoft.com/office/drawing/2014/main" id="{BF541755-5C6B-4C19-9045-A92B6670C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43" y="4648200"/>
              <a:ext cx="1156717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0">
              <a:extLst>
                <a:ext uri="{FF2B5EF4-FFF2-40B4-BE49-F238E27FC236}">
                  <a16:creationId xmlns:a16="http://schemas.microsoft.com/office/drawing/2014/main" id="{601A3A0F-8A20-44C5-8A69-BF4DB2765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100" y="6457890"/>
              <a:ext cx="19117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Euclid (300 BC)</a:t>
              </a:r>
            </a:p>
          </p:txBody>
        </p:sp>
        <p:pic>
          <p:nvPicPr>
            <p:cNvPr id="24" name="Picture 7">
              <a:extLst>
                <a:ext uri="{FF2B5EF4-FFF2-40B4-BE49-F238E27FC236}">
                  <a16:creationId xmlns:a16="http://schemas.microsoft.com/office/drawing/2014/main" id="{0B83F9C2-1CE1-44C1-BD72-D5A1D114E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68" t="10841" r="24286" b="45795"/>
            <a:stretch/>
          </p:blipFill>
          <p:spPr bwMode="auto">
            <a:xfrm>
              <a:off x="3215966" y="4648200"/>
              <a:ext cx="1219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1">
              <a:extLst>
                <a:ext uri="{FF2B5EF4-FFF2-40B4-BE49-F238E27FC236}">
                  <a16:creationId xmlns:a16="http://schemas.microsoft.com/office/drawing/2014/main" id="{7F301769-045A-4062-BF0B-178A34164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1975" y="6457950"/>
              <a:ext cx="1156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1600" dirty="0">
                  <a:sym typeface="Wingdings" panose="05000000000000000000" pitchFamily="2" charset="2"/>
                </a:rPr>
                <a:t>Gödel 1931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9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0F07EC-DAFF-2C23-2E06-99239541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21192"/>
            <a:ext cx="5868219" cy="43535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Generalizing Neural</a:t>
            </a:r>
            <a:r>
              <a:rPr kumimoji="0" lang="en-US" altLang="en-US" sz="44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Nets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5FBD29-58C0-2D4F-8AF9-544AF2D8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9" y="685800"/>
            <a:ext cx="913568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Representing Numbers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9B97C-3ACC-2D25-2CDA-B9274A49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" y="703008"/>
            <a:ext cx="9052204" cy="318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9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Non Constructive Proofs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EC1FB-DA33-15D4-9F76-CA64FD74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914400"/>
            <a:ext cx="846327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F898C-E0D7-46EA-A84E-A4CB2118B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81"/>
          <a:stretch/>
        </p:blipFill>
        <p:spPr>
          <a:xfrm>
            <a:off x="20579" y="2438400"/>
            <a:ext cx="9123421" cy="32575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Vector 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FA9935-8BA5-4A97-9645-595FE83BC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498"/>
          <a:stretch/>
        </p:blipFill>
        <p:spPr>
          <a:xfrm>
            <a:off x="20579" y="685800"/>
            <a:ext cx="912342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9BA91-5C3C-4518-8615-262382A7A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Information Theory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86355-9565-7708-0748-C582092C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5" y="762000"/>
            <a:ext cx="89603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Day </a:t>
            </a:r>
            <a:r>
              <a:rPr lang="en-CA" altLang="en-US"/>
              <a:t>Dream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4572000" cy="1752600"/>
          </a:xfrm>
        </p:spPr>
        <p:txBody>
          <a:bodyPr/>
          <a:lstStyle/>
          <a:p>
            <a:pPr eaLnBrk="1" hangingPunct="1"/>
            <a:r>
              <a:rPr lang="en-CA" altLang="en-US"/>
              <a:t>Mathematics is not all linear thinking. </a:t>
            </a:r>
            <a:endParaRPr lang="en-US" altLang="en-US"/>
          </a:p>
          <a:p>
            <a:pPr eaLnBrk="1" hangingPunct="1"/>
            <a:r>
              <a:rPr lang="en-US" altLang="en-US"/>
              <a:t> Allow</a:t>
            </a:r>
            <a:r>
              <a:rPr lang="en-CA" altLang="en-US"/>
              <a:t> the essence of the</a:t>
            </a:r>
            <a:r>
              <a:rPr lang="en-US" altLang="en-US"/>
              <a:t> m</a:t>
            </a:r>
            <a:r>
              <a:rPr lang="en-CA" altLang="en-US"/>
              <a:t>aterial</a:t>
            </a:r>
            <a:r>
              <a:rPr lang="en-US" altLang="en-US"/>
              <a:t> </a:t>
            </a:r>
            <a:r>
              <a:rPr lang="en-CA" altLang="en-US"/>
              <a:t>to seep</a:t>
            </a:r>
            <a:r>
              <a:rPr lang="en-US" altLang="en-US"/>
              <a:t> </a:t>
            </a:r>
            <a:r>
              <a:rPr lang="en-CA" altLang="en-US"/>
              <a:t>into your subconscious</a:t>
            </a:r>
            <a:endParaRPr lang="en-US" altLang="en-US"/>
          </a:p>
          <a:p>
            <a:pPr eaLnBrk="1" hangingPunct="1"/>
            <a:r>
              <a:rPr lang="en-US" altLang="en-US"/>
              <a:t> Pursue ideas that </a:t>
            </a:r>
            <a:r>
              <a:rPr lang="en-CA" altLang="en-US"/>
              <a:t>percolate up</a:t>
            </a:r>
            <a:r>
              <a:rPr lang="en-US" altLang="en-US"/>
              <a:t> and </a:t>
            </a:r>
            <a:r>
              <a:rPr lang="en-CA" altLang="en-US"/>
              <a:t>flashes of inspiration</a:t>
            </a:r>
            <a:r>
              <a:rPr lang="en-US" altLang="en-US"/>
              <a:t> that appear.</a:t>
            </a:r>
            <a:endParaRPr lang="en-CA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35163" y="152400"/>
            <a:ext cx="556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W</a:t>
            </a:r>
            <a:r>
              <a:rPr lang="en-CA" altLang="en-US" i="0"/>
              <a:t>hile going along with your day</a:t>
            </a:r>
          </a:p>
        </p:txBody>
      </p:sp>
      <p:pic>
        <p:nvPicPr>
          <p:cNvPr id="16389" name="Picture 6" descr="sol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752600"/>
            <a:ext cx="401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CA" alt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3796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-876299" y="2482850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have complained for years.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Being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too mechanical.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aseline="0" dirty="0">
                <a:solidFill>
                  <a:srgbClr val="FFFFFF"/>
                </a:solidFill>
              </a:rPr>
              <a:t>Not</a:t>
            </a:r>
            <a:r>
              <a:rPr lang="en-US" altLang="en-US" sz="2800" dirty="0">
                <a:solidFill>
                  <a:srgbClr val="FFFFFF"/>
                </a:solidFill>
              </a:rPr>
              <a:t> enough understanding.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believe I have made it better.</a:t>
            </a:r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6655747" y="2394069"/>
            <a:ext cx="1453175" cy="2318746"/>
            <a:chOff x="2065" y="1551"/>
            <a:chExt cx="1628" cy="1988"/>
          </a:xfrm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B3F44B5B-E4AE-4638-9CB2-E69452D7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060" y="-637114"/>
            <a:ext cx="777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>
              <a:defRPr/>
            </a:pPr>
            <a:r>
              <a:rPr lang="en-US" b="1" dirty="0"/>
              <a:t>Math 1090: Logic for Computer Science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59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ry important sign or stamp Royalty Free Vector Image">
            <a:extLst>
              <a:ext uri="{FF2B5EF4-FFF2-40B4-BE49-F238E27FC236}">
                <a16:creationId xmlns:a16="http://schemas.microsoft.com/office/drawing/2014/main" id="{EE1C3A36-816B-40F9-89A8-E941DEBF0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7" b="33838"/>
          <a:stretch/>
        </p:blipFill>
        <p:spPr bwMode="auto">
          <a:xfrm>
            <a:off x="1733768" y="762000"/>
            <a:ext cx="5810032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7E0B77-A312-4B0B-B18B-BF3EE771236B}"/>
              </a:ext>
            </a:extLst>
          </p:cNvPr>
          <p:cNvSpPr/>
          <p:nvPr/>
        </p:nvSpPr>
        <p:spPr>
          <a:xfrm>
            <a:off x="1361430" y="3196167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I do believe that the material</a:t>
            </a:r>
          </a:p>
          <a:p>
            <a:pPr algn="ctr"/>
            <a:r>
              <a:rPr lang="en-US" sz="2800" dirty="0"/>
              <a:t>if you could really get it</a:t>
            </a:r>
          </a:p>
          <a:p>
            <a:pPr algn="ctr"/>
            <a:r>
              <a:rPr lang="en-US" sz="2800" dirty="0"/>
              <a:t>can help your math/cs studies</a:t>
            </a:r>
          </a:p>
          <a:p>
            <a:pPr algn="ctr"/>
            <a:r>
              <a:rPr lang="en-US" sz="2800" dirty="0"/>
              <a:t>immensely!</a:t>
            </a:r>
          </a:p>
        </p:txBody>
      </p:sp>
    </p:spTree>
    <p:extLst>
      <p:ext uri="{BB962C8B-B14F-4D97-AF65-F5344CB8AC3E}">
        <p14:creationId xmlns:p14="http://schemas.microsoft.com/office/powerpoint/2010/main" val="1338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78000" y="4800600"/>
            <a:ext cx="35941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i="0" dirty="0">
                <a:solidFill>
                  <a:schemeClr val="hlink"/>
                </a:solidFill>
              </a:rPr>
              <a:t>Devastated </a:t>
            </a:r>
            <a:br>
              <a:rPr lang="en-US" altLang="en-US" sz="5400" b="1" i="0" dirty="0">
                <a:solidFill>
                  <a:schemeClr val="hlink"/>
                </a:solidFill>
              </a:rPr>
            </a:br>
            <a:r>
              <a:rPr lang="en-US" altLang="en-US" sz="2800" i="0" dirty="0"/>
              <a:t>by the midterm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14500" y="6262687"/>
            <a:ext cx="4073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Change your thinking now.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304800" y="248285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This course requires completely changing </a:t>
            </a:r>
            <a:br>
              <a:rPr lang="en-US" altLang="en-US" sz="2800" i="0" dirty="0"/>
            </a:br>
            <a:r>
              <a:rPr lang="en-US" altLang="en-US" sz="2800" i="0" dirty="0"/>
              <a:t>the way you think.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139825" y="3810000"/>
            <a:ext cx="5262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Though I keep warning people,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they tend not to get it until they are</a:t>
            </a:r>
            <a:r>
              <a:rPr lang="en-US" altLang="en-US" sz="2800" b="1" i="0"/>
              <a:t> </a:t>
            </a:r>
          </a:p>
        </p:txBody>
      </p:sp>
      <p:pic>
        <p:nvPicPr>
          <p:cNvPr id="17410" name="Picture 2" descr="Image result for abstract think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 bwMode="auto">
          <a:xfrm>
            <a:off x="7094290" y="2206831"/>
            <a:ext cx="1724025" cy="1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6400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400" dirty="0">
                <a:latin typeface="Times New Roman" pitchFamily="18" charset="0"/>
              </a:rPr>
              <a:t>Donald </a:t>
            </a:r>
            <a:r>
              <a:rPr lang="en-CA" altLang="en-US" sz="2400" dirty="0" err="1">
                <a:latin typeface="Times New Roman" pitchFamily="18" charset="0"/>
              </a:rPr>
              <a:t>Kunth</a:t>
            </a:r>
            <a:endParaRPr lang="en-CA" altLang="en-US" sz="2400" dirty="0">
              <a:latin typeface="Times New Roman" pitchFamily="18" charset="0"/>
            </a:endParaRPr>
          </a:p>
        </p:txBody>
      </p:sp>
      <p:pic>
        <p:nvPicPr>
          <p:cNvPr id="16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889912" cy="17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 uiExpand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CC00FF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 eaLnBrk="1" hangingPunct="1">
          <a:spcBef>
            <a:spcPct val="0"/>
          </a:spcBef>
          <a:buNone/>
          <a:defRPr sz="2400" dirty="0" smtClean="0">
            <a:solidFill>
              <a:schemeClr val="tx2"/>
            </a:solidFill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</a:ln>
      </a:spPr>
      <a:bodyPr wrap="square" rtlCol="0" anchor="ctr">
        <a:spAutoFit/>
      </a:bodyPr>
      <a:lstStyle>
        <a:defPPr marL="0" algn="l">
          <a:defRPr sz="2800" dirty="0" smtClean="0">
            <a:latin typeface="+mj-lt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0">
          <a:solidFill>
            <a:schemeClr val="hlink"/>
          </a:solidFill>
        </a:ln>
      </a:spPr>
      <a:bodyPr wrap="square" rtlCol="0" anchor="ctr">
        <a:spAutoFit/>
      </a:bodyPr>
      <a:lstStyle>
        <a:defPPr algn="ctr">
          <a:defRPr sz="2800" i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wrap="none" rtlCol="0" anchor="ctr">
        <a:spAutoFit/>
      </a:bodyPr>
      <a:lstStyle>
        <a:defPPr algn="l">
          <a:defRPr sz="2400" dirty="0">
            <a:cs typeface="Times New Roman" panose="02020603050405020304" pitchFamily="18" charset="0"/>
            <a:sym typeface="Symbol" panose="05050102010706020507" pitchFamily="18" charset="2"/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0"/>
          </a:spcBef>
          <a:defRPr sz="2400"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2490</Words>
  <Application>Microsoft Office PowerPoint</Application>
  <PresentationFormat>On-screen Show (4:3)</PresentationFormat>
  <Paragraphs>403</Paragraphs>
  <Slides>50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Arial</vt:lpstr>
      <vt:lpstr>Comic Sans MS</vt:lpstr>
      <vt:lpstr>Monotype Corsiva</vt:lpstr>
      <vt:lpstr>Script MT Bold</vt:lpstr>
      <vt:lpstr>Symbol</vt:lpstr>
      <vt:lpstr>Times New Roman</vt:lpstr>
      <vt:lpstr>Wingdings</vt:lpstr>
      <vt:lpstr>Default Design</vt:lpstr>
      <vt:lpstr>2_Default Design</vt:lpstr>
      <vt:lpstr>3_Default Design</vt:lpstr>
      <vt:lpstr>7_Default Design</vt:lpstr>
      <vt:lpstr>8_Default Design</vt:lpstr>
      <vt:lpstr>9_Default Design</vt:lpstr>
      <vt:lpstr>1_Default Design</vt:lpstr>
      <vt:lpstr>4_Default Design</vt:lpstr>
      <vt:lpstr>Equation</vt:lpstr>
      <vt:lpstr>Clip</vt:lpstr>
      <vt:lpstr>PowerPoint Presentation</vt:lpstr>
      <vt:lpstr>Study Now!</vt:lpstr>
      <vt:lpstr>Read Ahead</vt:lpstr>
      <vt:lpstr>Explaining</vt:lpstr>
      <vt:lpstr>Day Dream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Informal Proof as a game</vt:lpstr>
      <vt:lpstr>Informal Proof as a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189</cp:revision>
  <dcterms:created xsi:type="dcterms:W3CDTF">2020-09-01T14:44:05Z</dcterms:created>
  <dcterms:modified xsi:type="dcterms:W3CDTF">2024-12-21T19:18:03Z</dcterms:modified>
</cp:coreProperties>
</file>