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sldIdLst>
    <p:sldId id="3709" r:id="rId2"/>
    <p:sldId id="3710" r:id="rId3"/>
    <p:sldId id="3585" r:id="rId4"/>
    <p:sldId id="3586" r:id="rId5"/>
    <p:sldId id="256" r:id="rId6"/>
    <p:sldId id="285" r:id="rId7"/>
    <p:sldId id="284" r:id="rId8"/>
    <p:sldId id="286" r:id="rId9"/>
    <p:sldId id="287" r:id="rId10"/>
    <p:sldId id="290" r:id="rId11"/>
    <p:sldId id="292" r:id="rId12"/>
    <p:sldId id="291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6" r:id="rId25"/>
    <p:sldId id="305" r:id="rId26"/>
    <p:sldId id="307" r:id="rId27"/>
    <p:sldId id="288" r:id="rId28"/>
    <p:sldId id="308" r:id="rId29"/>
    <p:sldId id="309" r:id="rId30"/>
    <p:sldId id="310" r:id="rId31"/>
    <p:sldId id="311" r:id="rId32"/>
    <p:sldId id="312" r:id="rId33"/>
    <p:sldId id="289" r:id="rId34"/>
    <p:sldId id="293" r:id="rId35"/>
    <p:sldId id="313" r:id="rId36"/>
    <p:sldId id="272" r:id="rId37"/>
    <p:sldId id="257" r:id="rId38"/>
    <p:sldId id="259" r:id="rId39"/>
    <p:sldId id="268" r:id="rId40"/>
    <p:sldId id="258" r:id="rId41"/>
    <p:sldId id="269" r:id="rId42"/>
    <p:sldId id="270" r:id="rId43"/>
    <p:sldId id="267" r:id="rId44"/>
    <p:sldId id="260" r:id="rId45"/>
    <p:sldId id="262" r:id="rId46"/>
    <p:sldId id="273" r:id="rId47"/>
    <p:sldId id="274" r:id="rId48"/>
    <p:sldId id="263" r:id="rId49"/>
    <p:sldId id="271" r:id="rId50"/>
    <p:sldId id="264" r:id="rId51"/>
    <p:sldId id="265" r:id="rId52"/>
    <p:sldId id="275" r:id="rId53"/>
    <p:sldId id="276" r:id="rId54"/>
    <p:sldId id="266" r:id="rId55"/>
    <p:sldId id="261" r:id="rId56"/>
    <p:sldId id="277" r:id="rId57"/>
    <p:sldId id="278" r:id="rId58"/>
    <p:sldId id="279" r:id="rId59"/>
    <p:sldId id="280" r:id="rId60"/>
    <p:sldId id="281" r:id="rId61"/>
    <p:sldId id="282" r:id="rId62"/>
    <p:sldId id="283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4B76E-B62E-4812-BA7D-825654688684}"/>
              </a:ext>
            </a:extLst>
          </p:cNvPr>
          <p:cNvSpPr/>
          <p:nvPr/>
        </p:nvSpPr>
        <p:spPr>
          <a:xfrm>
            <a:off x="0" y="914400"/>
            <a:ext cx="12192000" cy="5029200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EF05D1-197A-4EB5-A82C-7DC2425B571D}"/>
              </a:ext>
            </a:extLst>
          </p:cNvPr>
          <p:cNvSpPr/>
          <p:nvPr/>
        </p:nvSpPr>
        <p:spPr>
          <a:xfrm>
            <a:off x="639413" y="2818150"/>
            <a:ext cx="10913175" cy="257181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CFFE35-CB40-419E-BEDE-1E852C7CC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6424" y="3154680"/>
            <a:ext cx="9994392" cy="1335024"/>
          </a:xfrm>
        </p:spPr>
        <p:txBody>
          <a:bodyPr lIns="109728" tIns="109728" rIns="109728" bIns="91440" anchor="b">
            <a:normAutofit/>
          </a:bodyPr>
          <a:lstStyle>
            <a:lvl1pPr algn="l"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566B81-8E0E-4B31-9B8A-AD8615CF52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1184" y="4489704"/>
            <a:ext cx="10009632" cy="768096"/>
          </a:xfrm>
        </p:spPr>
        <p:txBody>
          <a:bodyPr lIns="109728" tIns="109728" rIns="109728" bIns="91440" anchor="ctr"/>
          <a:lstStyle>
            <a:lvl1pPr marL="0" indent="0" algn="l">
              <a:buNone/>
              <a:defRPr sz="2400" b="1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E3122-8086-4B62-A94B-822FD6B44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18AD-F44F-484C-A3D2-C5EF8D94DE24}" type="datetime1">
              <a:rPr lang="en-US" smtClean="0"/>
              <a:t>1/18/2024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D9890-8F9E-40E4-9E32-1481709B2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C4A2E-05AC-44E3-B11A-086CA9066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6B81F-97CD-4934-852B-F0AECFD05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43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EAAC2-5C8E-4AC4-A655-1BBB12DEF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ADEA25-8853-4480-B177-F6FB3A913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30C9A-FAAB-4907-9074-ED83F2914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897D3-3687-4972-B93C-3CFDF36BF9D2}" type="datetime1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E74C0-6AA6-4DAA-B696-21A593BFA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7C47E9-9A55-415E-8340-5E2B5BD2D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224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E48E5-4047-441F-8F68-CAA0E5D312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9413" y="365125"/>
            <a:ext cx="7933087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2861A-99E0-4DD2-8956-9C3A8BCA2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AA46-D730-4A32-BF6D-5880ED7B6ED6}" type="datetime1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9F9A7-D5EB-4CB0-ADF9-A2D67864A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34A46-E778-48F1-85FB-88A260599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987D44-2EFA-42B2-8345-F3CB14FC88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827687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529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RedBar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88720"/>
          </a:xfrm>
          <a:prstGeom prst="rect">
            <a:avLst/>
          </a:prstGeom>
        </p:spPr>
        <p:txBody>
          <a:bodyPr anchor="ctr"/>
          <a:lstStyle>
            <a:lvl1pPr>
              <a:defRPr sz="4400" b="0">
                <a:solidFill>
                  <a:srgbClr val="04617B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609600" y="1295400"/>
            <a:ext cx="1097280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04617B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1"/>
          <p:cNvSpPr>
            <a:spLocks noGrp="1"/>
          </p:cNvSpPr>
          <p:nvPr>
            <p:ph idx="13"/>
          </p:nvPr>
        </p:nvSpPr>
        <p:spPr>
          <a:xfrm>
            <a:off x="609600" y="2179320"/>
            <a:ext cx="1097280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04617B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"/>
          <p:cNvSpPr>
            <a:spLocks noGrp="1"/>
          </p:cNvSpPr>
          <p:nvPr>
            <p:ph idx="14"/>
          </p:nvPr>
        </p:nvSpPr>
        <p:spPr>
          <a:xfrm>
            <a:off x="609600" y="3063240"/>
            <a:ext cx="1097280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04617B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"/>
          <p:cNvSpPr>
            <a:spLocks noGrp="1"/>
          </p:cNvSpPr>
          <p:nvPr>
            <p:ph idx="15"/>
          </p:nvPr>
        </p:nvSpPr>
        <p:spPr>
          <a:xfrm>
            <a:off x="609600" y="3947160"/>
            <a:ext cx="1097280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04617B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"/>
          <p:cNvSpPr>
            <a:spLocks noGrp="1"/>
          </p:cNvSpPr>
          <p:nvPr>
            <p:ph idx="16"/>
          </p:nvPr>
        </p:nvSpPr>
        <p:spPr>
          <a:xfrm>
            <a:off x="609600" y="4831080"/>
            <a:ext cx="1097280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04617B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"/>
          <p:cNvSpPr>
            <a:spLocks noGrp="1"/>
          </p:cNvSpPr>
          <p:nvPr>
            <p:ph idx="17"/>
          </p:nvPr>
        </p:nvSpPr>
        <p:spPr>
          <a:xfrm>
            <a:off x="609600" y="5715000"/>
            <a:ext cx="1097280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04617B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Jump Link"/>
          <p:cNvSpPr>
            <a:spLocks noGrp="1"/>
          </p:cNvSpPr>
          <p:nvPr>
            <p:ph type="body" sz="quarter" idx="18" hasCustomPrompt="1"/>
          </p:nvPr>
        </p:nvSpPr>
        <p:spPr>
          <a:xfrm>
            <a:off x="4620768" y="6553200"/>
            <a:ext cx="2950464" cy="10058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16" name="Photo Credit"/>
          <p:cNvSpPr>
            <a:spLocks noGrp="1"/>
          </p:cNvSpPr>
          <p:nvPr>
            <p:ph type="body" sz="quarter" idx="19" hasCustomPrompt="1"/>
          </p:nvPr>
        </p:nvSpPr>
        <p:spPr>
          <a:xfrm>
            <a:off x="8631936" y="6705600"/>
            <a:ext cx="3560064" cy="155448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279754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88720"/>
          </a:xfrm>
          <a:prstGeom prst="rect">
            <a:avLst/>
          </a:prstGeom>
        </p:spPr>
        <p:txBody>
          <a:bodyPr anchor="ctr"/>
          <a:lstStyle>
            <a:lvl1pPr>
              <a:defRPr sz="4400" b="0">
                <a:solidFill>
                  <a:srgbClr val="04617B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609600" y="1295400"/>
            <a:ext cx="10566400" cy="381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100B6D5B-B32F-403D-94BB-CABB7FB5590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" y="1826723"/>
            <a:ext cx="10566400" cy="381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175CFE97-9AD7-41CA-A193-8A06D838990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9600" y="2358046"/>
            <a:ext cx="10566400" cy="381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3" name="Content Placeholder 1">
            <a:extLst>
              <a:ext uri="{FF2B5EF4-FFF2-40B4-BE49-F238E27FC236}">
                <a16:creationId xmlns:a16="http://schemas.microsoft.com/office/drawing/2014/main" id="{32FE6B19-E72F-4CA3-93C5-6E5243E6293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09600" y="2889369"/>
            <a:ext cx="10566400" cy="381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FD92AB8B-8594-4828-9EC4-1A363CB6E66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" y="3420692"/>
            <a:ext cx="10566400" cy="381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50138BB1-8873-4123-8F37-AEDB5A60401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9600" y="3952015"/>
            <a:ext cx="10566400" cy="381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636A5A5B-3C55-4328-BA90-D0741B9DD23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09600" y="4483338"/>
            <a:ext cx="10566400" cy="381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7" name="Content Placeholder 1">
            <a:extLst>
              <a:ext uri="{FF2B5EF4-FFF2-40B4-BE49-F238E27FC236}">
                <a16:creationId xmlns:a16="http://schemas.microsoft.com/office/drawing/2014/main" id="{88310007-E242-4176-90F4-E92611A8608E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09600" y="5014661"/>
            <a:ext cx="10566400" cy="381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8" name="Content Placeholder 1">
            <a:extLst>
              <a:ext uri="{FF2B5EF4-FFF2-40B4-BE49-F238E27FC236}">
                <a16:creationId xmlns:a16="http://schemas.microsoft.com/office/drawing/2014/main" id="{AEF3391E-B6AC-45E6-B130-854D466DAAD9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09600" y="5545984"/>
            <a:ext cx="10566400" cy="381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9" name="Content Placeholder 1">
            <a:extLst>
              <a:ext uri="{FF2B5EF4-FFF2-40B4-BE49-F238E27FC236}">
                <a16:creationId xmlns:a16="http://schemas.microsoft.com/office/drawing/2014/main" id="{D6750761-5C91-48BE-AE85-17F55D4D0EC1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09600" y="6077310"/>
            <a:ext cx="10566400" cy="381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50" name="Jump Link">
            <a:extLst>
              <a:ext uri="{FF2B5EF4-FFF2-40B4-BE49-F238E27FC236}">
                <a16:creationId xmlns:a16="http://schemas.microsoft.com/office/drawing/2014/main" id="{4C5A98A2-7405-45EA-A119-818241A28D4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620768" y="6553200"/>
            <a:ext cx="2950464" cy="10058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51" name="Photo Credit">
            <a:extLst>
              <a:ext uri="{FF2B5EF4-FFF2-40B4-BE49-F238E27FC236}">
                <a16:creationId xmlns:a16="http://schemas.microsoft.com/office/drawing/2014/main" id="{2949DC30-1123-4272-9CF0-4B729A3E0D7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128000" y="6702552"/>
            <a:ext cx="3560064" cy="155448"/>
          </a:xfrm>
          <a:prstGeom prst="rect">
            <a:avLst/>
          </a:prstGeom>
        </p:spPr>
        <p:txBody>
          <a:bodyPr lIns="0" tIns="0" rIns="45720" bIns="0" anchor="ctr"/>
          <a:lstStyle>
            <a:lvl1pPr marL="0" indent="0" algn="r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694244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954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999A3-430D-4D78-9DF7-56578715E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B09F0-EED8-49A3-8DEB-65D7E568F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33971-B6D0-433D-83AE-34616CE6E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0D2D1-B868-4347-B796-3B5A5EB129FF}" type="datetime1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CA778-7EAA-41F9-B37D-C8E67AE7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F7F5B-F40C-4ECA-9FD3-760EAA21B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09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D79C4-5B2D-490C-A3A9-EB977CFAD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1709738"/>
            <a:ext cx="10913175" cy="2852737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D5857-FA4D-4A9B-856D-701234DE6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9413" y="4589463"/>
            <a:ext cx="1091317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F6E9-7983-40C8-AB5B-67D364A5F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3C2D-6745-47B6-A29E-FE249DBCE96C}" type="datetime1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F873F-0C78-4B75-A7F3-78AAA3811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F4A66-FCCD-4CC0-955A-6FF62FECD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952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2A81E-979B-46D7-9D93-0797856AE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3245F-4511-4B93-8CB3-0EC22FD629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9413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BB029B-9D0E-4CB2-9A69-10A2F8C12E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22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F89C47-F724-4908-A6AD-806E765B2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44C2-3623-4BFB-B9A0-94542302335A}" type="datetime1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8700E8-4086-4363-88E6-CA24CE39E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94F54F-F3CE-42F0-ADD3-F174B9BB0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859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4BAB1-26FD-44BF-86E8-57ED04D74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75488"/>
            <a:ext cx="10908792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6FCB96-93C7-4E74-8285-0327A1A26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9412" y="1904474"/>
            <a:ext cx="5120640" cy="838726"/>
          </a:xfrm>
        </p:spPr>
        <p:txBody>
          <a:bodyPr anchor="b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8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ADF5A1-7F2F-4B53-9402-85306B933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9413" y="2969917"/>
            <a:ext cx="5157787" cy="32197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775651-3077-40D2-B167-CAB37859E1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27565" y="1904474"/>
            <a:ext cx="5120640" cy="83872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lang="en-US" sz="1800" b="1" kern="1200" cap="all" spc="15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6D45EC-3B0F-49DC-91BC-2B4E4DA046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27565" y="2969915"/>
            <a:ext cx="5120639" cy="32197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2B7364-544C-427F-8C26-40E48F77C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03B92-D160-4899-8AEB-23E2AB3EBB07}" type="datetime1">
              <a:rPr lang="en-US" smtClean="0"/>
              <a:t>1/18/2024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D7AF57-EA04-49AA-91E0-7393B8DB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EDA6F2-A8DC-49B2-B9D6-7A001FF3F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567CAD-C446-4819-8D43-D93D35E7998F}"/>
              </a:ext>
            </a:extLst>
          </p:cNvPr>
          <p:cNvCxnSpPr>
            <a:cxnSpLocks/>
          </p:cNvCxnSpPr>
          <p:nvPr/>
        </p:nvCxnSpPr>
        <p:spPr>
          <a:xfrm>
            <a:off x="6096000" y="1613647"/>
            <a:ext cx="0" cy="4515986"/>
          </a:xfrm>
          <a:prstGeom prst="line">
            <a:avLst/>
          </a:prstGeom>
          <a:ln>
            <a:solidFill>
              <a:schemeClr val="tx2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7976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09AB5-A960-4D82-97A6-922633B79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FFEF6C-EDD1-4573-A6D1-D5582457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A71B3-2886-4196-8AEE-F25AFF1977D5}" type="datetime1">
              <a:rPr lang="en-US" smtClean="0"/>
              <a:t>1/18/2024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28429F-6359-4950-8C39-80E03A2D2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4B98F5-EE2F-4214-975A-76719DBD2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64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239CD7-DA28-4950-958A-9781728CF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A954-8CB7-411C-B9F4-2C7BBA3637E7}" type="datetime1">
              <a:rPr lang="en-US" smtClean="0"/>
              <a:t>1/18/2024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345F2-29FF-4A4D-A577-8FED65D04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A6B79A-87C1-4CB8-BC9B-8705CEC4E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06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01454-EF5C-4D4A-95D3-B320D15CA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5488"/>
            <a:ext cx="10908792" cy="685800"/>
          </a:xfrm>
        </p:spPr>
        <p:txBody>
          <a:bodyPr anchor="ctr">
            <a:normAutofit/>
          </a:bodyPr>
          <a:lstStyle>
            <a:lvl1pPr>
              <a:defRPr sz="2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7D4B9-4A42-478A-AEFB-3F5D0629F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1656589"/>
            <a:ext cx="6245352" cy="420446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A2F622-E127-4877-8F61-E5FAE62CD8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9414" y="1656588"/>
            <a:ext cx="4132612" cy="42124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03E8C1-6159-4F82-A5F4-35DDE51E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1446A-20B5-4264-B561-E7D9C581BFC4}" type="datetime1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C603F-9904-472E-86B9-D7223CAB1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50828B-5598-4BB2-9FC6-86BDC5EC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789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0E4FD-3561-45A0-82BC-1E0F73996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5488"/>
            <a:ext cx="10908792" cy="685800"/>
          </a:xfrm>
        </p:spPr>
        <p:txBody>
          <a:bodyPr anchor="ctr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019FD7-F525-433A-BC5B-E8251F514F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645666"/>
            <a:ext cx="6365684" cy="4215384"/>
          </a:xfrm>
          <a:solidFill>
            <a:srgbClr val="DDDDDD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CCAD49-8534-4DA7-91E6-D2827CBEB2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9414" y="1655064"/>
            <a:ext cx="4132612" cy="421538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1F16CE-96E3-44EC-B9C8-F7FEDA170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4C44C-94B9-4BA1-95A5-21C59D41B284}" type="datetime1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E4BBD5-FCB5-45FF-A806-445007BA0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43AF2-82EC-4A16-9E91-742792F0A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77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AE79F0E-E6F3-4029-A461-CBE56588470B}"/>
              </a:ext>
            </a:extLst>
          </p:cNvPr>
          <p:cNvSpPr/>
          <p:nvPr/>
        </p:nvSpPr>
        <p:spPr>
          <a:xfrm>
            <a:off x="0" y="0"/>
            <a:ext cx="12192000" cy="986306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5D58A2-1B1F-4DF4-936E-885ECC73E6F0}"/>
              </a:ext>
            </a:extLst>
          </p:cNvPr>
          <p:cNvSpPr/>
          <p:nvPr/>
        </p:nvSpPr>
        <p:spPr>
          <a:xfrm>
            <a:off x="350520" y="279792"/>
            <a:ext cx="11475720" cy="98630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rtlCol="0" anchor="ctr"/>
          <a:lstStyle/>
          <a:p>
            <a:endParaRPr lang="en-US" sz="2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D9B9AA-BDD3-49A4-84E0-99DC3EF10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76086"/>
            <a:ext cx="10904435" cy="689608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B1D57-5959-4202-BB86-AFBA794FA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9412" y="1639615"/>
            <a:ext cx="10904435" cy="4537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0E3D2-19DD-4BA8-81DE-A095DB31E1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95738" y="6356350"/>
            <a:ext cx="3033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8262A92C-3DD6-4D28-BA90-423F0C949F16}" type="datetime1">
              <a:rPr lang="en-US" smtClean="0"/>
              <a:t>1/18/2024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62D90-3DF7-4BB4-808C-F89E354103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9413" y="6356350"/>
            <a:ext cx="62911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76974-1464-4D58-B215-633005776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07939" y="6356350"/>
            <a:ext cx="84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E20EFF4B-E35B-4DE6-97A9-05E54E649A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380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3" r:id="rId12"/>
    <p:sldLayoutId id="2147483724" r:id="rId13"/>
    <p:sldLayoutId id="2147483725" r:id="rId14"/>
  </p:sldLayoutIdLst>
  <p:hf sldNum="0" hdr="0" ftr="0" dt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2400" b="1" kern="1200" spc="150" baseline="0" dirty="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500"/>
        </a:spcBef>
        <a:buClr>
          <a:schemeClr val="accent2"/>
        </a:buClr>
        <a:buFontTx/>
        <a:buNone/>
        <a:defRPr sz="1500" b="1" kern="1200" spc="150" baseline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Tx/>
        <a:buNone/>
        <a:defRPr sz="1500" kern="1200" spc="150" baseline="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Tx/>
        <a:buNone/>
        <a:defRPr sz="1400" kern="1200" spc="150" baseline="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Tx/>
        <a:buNone/>
        <a:defRPr sz="1400" kern="1200" spc="150" baseline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Tx/>
        <a:buNone/>
        <a:defRPr sz="1400" kern="1200" spc="1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6.wmf"/><Relationship Id="rId3" Type="http://schemas.openxmlformats.org/officeDocument/2006/relationships/image" Target="../media/image1.wmf"/><Relationship Id="rId7" Type="http://schemas.openxmlformats.org/officeDocument/2006/relationships/image" Target="../media/image3.wmf"/><Relationship Id="rId12" Type="http://schemas.openxmlformats.org/officeDocument/2006/relationships/oleObject" Target="../embeddings/oleObject6.bin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5.wmf"/><Relationship Id="rId5" Type="http://schemas.openxmlformats.org/officeDocument/2006/relationships/image" Target="../media/image2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8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Prove these: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95400"/>
            <a:ext cx="3200400" cy="64008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Calibri (Body)"/>
              </a:rPr>
              <a:t>Identity Laws:</a:t>
            </a:r>
          </a:p>
        </p:txBody>
      </p:sp>
      <p:graphicFrame>
        <p:nvGraphicFramePr>
          <p:cNvPr id="11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57850" y="1330325"/>
          <a:ext cx="44958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498320" imgH="190440" progId="Equation.DSMT4">
                  <p:embed/>
                </p:oleObj>
              </mc:Choice>
              <mc:Fallback>
                <p:oleObj name="Equation" r:id="rId2" imgW="1498320" imgH="190440" progId="Equation.DSMT4">
                  <p:embed/>
                  <p:pic>
                    <p:nvPicPr>
                      <p:cNvPr id="11" name="Object 3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657850" y="1330325"/>
                        <a:ext cx="449580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ontent Placeholder 4"/>
          <p:cNvSpPr>
            <a:spLocks noGrp="1"/>
          </p:cNvSpPr>
          <p:nvPr>
            <p:ph idx="13"/>
          </p:nvPr>
        </p:nvSpPr>
        <p:spPr>
          <a:xfrm>
            <a:off x="1981200" y="2057400"/>
            <a:ext cx="3200400" cy="640080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latin typeface="Calibri (Body)"/>
              </a:rPr>
              <a:t>Domination Laws:</a:t>
            </a:r>
          </a:p>
        </p:txBody>
      </p:sp>
      <p:graphicFrame>
        <p:nvGraphicFramePr>
          <p:cNvPr id="12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57850" y="2092008"/>
          <a:ext cx="44958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98320" imgH="190440" progId="Equation.DSMT4">
                  <p:embed/>
                </p:oleObj>
              </mc:Choice>
              <mc:Fallback>
                <p:oleObj name="Equation" r:id="rId4" imgW="1498320" imgH="190440" progId="Equation.DSMT4">
                  <p:embed/>
                  <p:pic>
                    <p:nvPicPr>
                      <p:cNvPr id="12" name="Object 5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57850" y="2092008"/>
                        <a:ext cx="449580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6"/>
          <p:cNvSpPr>
            <a:spLocks noGrp="1"/>
          </p:cNvSpPr>
          <p:nvPr>
            <p:ph idx="14"/>
          </p:nvPr>
        </p:nvSpPr>
        <p:spPr>
          <a:xfrm>
            <a:off x="1981200" y="2884170"/>
            <a:ext cx="3200400" cy="640080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latin typeface="Calibri (Body)"/>
              </a:rPr>
              <a:t>Idempotent laws:</a:t>
            </a:r>
          </a:p>
        </p:txBody>
      </p:sp>
      <p:graphicFrame>
        <p:nvGraphicFramePr>
          <p:cNvPr id="13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57850" y="2956560"/>
          <a:ext cx="44958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498320" imgH="164880" progId="Equation.DSMT4">
                  <p:embed/>
                </p:oleObj>
              </mc:Choice>
              <mc:Fallback>
                <p:oleObj name="Equation" r:id="rId6" imgW="1498320" imgH="164880" progId="Equation.DSMT4">
                  <p:embed/>
                  <p:pic>
                    <p:nvPicPr>
                      <p:cNvPr id="13" name="Object 7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657850" y="2956560"/>
                        <a:ext cx="44958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8"/>
          <p:cNvSpPr>
            <a:spLocks noGrp="1"/>
          </p:cNvSpPr>
          <p:nvPr>
            <p:ph idx="15"/>
          </p:nvPr>
        </p:nvSpPr>
        <p:spPr>
          <a:xfrm>
            <a:off x="1981200" y="3765550"/>
            <a:ext cx="3840480" cy="640080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latin typeface="Calibri (Body)"/>
              </a:rPr>
              <a:t>Double Negation Law:</a:t>
            </a:r>
          </a:p>
        </p:txBody>
      </p:sp>
      <p:graphicFrame>
        <p:nvGraphicFramePr>
          <p:cNvPr id="14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77050" y="3699510"/>
          <a:ext cx="20574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85800" imgH="253800" progId="Equation.DSMT4">
                  <p:embed/>
                </p:oleObj>
              </mc:Choice>
              <mc:Fallback>
                <p:oleObj name="Equation" r:id="rId8" imgW="685800" imgH="253800" progId="Equation.DSMT4">
                  <p:embed/>
                  <p:pic>
                    <p:nvPicPr>
                      <p:cNvPr id="14" name="Object 9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877050" y="3699510"/>
                        <a:ext cx="20574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10"/>
          <p:cNvSpPr>
            <a:spLocks noGrp="1"/>
          </p:cNvSpPr>
          <p:nvPr>
            <p:ph idx="16"/>
          </p:nvPr>
        </p:nvSpPr>
        <p:spPr>
          <a:xfrm>
            <a:off x="1981200" y="4615180"/>
            <a:ext cx="3200400" cy="64008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Calibri (Body)"/>
              </a:rPr>
              <a:t>Negation Laws:</a:t>
            </a:r>
          </a:p>
        </p:txBody>
      </p:sp>
      <p:graphicFrame>
        <p:nvGraphicFramePr>
          <p:cNvPr id="15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05450" y="4648835"/>
          <a:ext cx="48006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600200" imgH="190440" progId="Equation.DSMT4">
                  <p:embed/>
                </p:oleObj>
              </mc:Choice>
              <mc:Fallback>
                <p:oleObj name="Equation" r:id="rId10" imgW="1600200" imgH="190440" progId="Equation.DSMT4">
                  <p:embed/>
                  <p:pic>
                    <p:nvPicPr>
                      <p:cNvPr id="15" name="Object 11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505450" y="4648835"/>
                        <a:ext cx="480060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0F2463D-47D4-4634-BCB1-F62C46CA2F4B}"/>
              </a:ext>
            </a:extLst>
          </p:cNvPr>
          <p:cNvSpPr txBox="1">
            <a:spLocks/>
          </p:cNvSpPr>
          <p:nvPr/>
        </p:nvSpPr>
        <p:spPr>
          <a:xfrm>
            <a:off x="10210800" y="5712461"/>
            <a:ext cx="457200" cy="157113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47A6AB7-ED92-4CC2-895B-E46908831F7A}" type="slidenum">
              <a:rPr lang="en-US">
                <a:solidFill>
                  <a:prstClr val="white"/>
                </a:solidFill>
                <a:latin typeface="Calibri"/>
              </a:rPr>
              <a:pPr>
                <a:defRPr/>
              </a:pPr>
              <a:t>1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D2C2788C-DF8A-11D8-5FC6-08D185CDB046}"/>
              </a:ext>
            </a:extLst>
          </p:cNvPr>
          <p:cNvSpPr txBox="1">
            <a:spLocks/>
          </p:cNvSpPr>
          <p:nvPr/>
        </p:nvSpPr>
        <p:spPr>
          <a:xfrm>
            <a:off x="1981200" y="5377180"/>
            <a:ext cx="3200400" cy="64008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457200" indent="-342900" algn="l" defTabSz="457200" rtl="0" eaLnBrk="1" latinLnBrk="0" hangingPunct="1">
              <a:spcBef>
                <a:spcPts val="1200"/>
              </a:spcBef>
              <a:spcAft>
                <a:spcPts val="600"/>
              </a:spcAft>
              <a:buClr>
                <a:srgbClr val="04617B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822960" indent="-274320" algn="l" defTabSz="457200" rtl="0" eaLnBrk="1" latinLnBrk="0" hangingPunct="1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188720" indent="-274320" algn="l" defTabSz="457200" rtl="0" eaLnBrk="1" latinLnBrk="0" hangingPunct="1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554480" indent="-228600" algn="l" defTabSz="457200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  <a:latin typeface="Calibri (Body)"/>
              </a:rPr>
              <a:t>Absorption Laws:</a:t>
            </a:r>
            <a:endParaRPr lang="en-US" dirty="0">
              <a:solidFill>
                <a:prstClr val="black"/>
              </a:solidFill>
              <a:latin typeface="Calibri (Body)"/>
            </a:endParaRPr>
          </a:p>
        </p:txBody>
      </p:sp>
      <p:graphicFrame>
        <p:nvGraphicFramePr>
          <p:cNvPr id="9" name="Object 9">
            <a:extLst>
              <a:ext uri="{FF2B5EF4-FFF2-40B4-BE49-F238E27FC236}">
                <a16:creationId xmlns:a16="http://schemas.microsoft.com/office/drawing/2014/main" id="{E1FA4DA4-20B4-4F05-0122-83B5E10F9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62600" y="5379085"/>
          <a:ext cx="460375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841400" imgH="253800" progId="Equation.DSMT4">
                  <p:embed/>
                </p:oleObj>
              </mc:Choice>
              <mc:Fallback>
                <p:oleObj name="Equation" r:id="rId12" imgW="1841400" imgH="253800" progId="Equation.DSMT4">
                  <p:embed/>
                  <p:pic>
                    <p:nvPicPr>
                      <p:cNvPr id="9" name="Object 9">
                        <a:extLst>
                          <a:ext uri="{FF2B5EF4-FFF2-40B4-BE49-F238E27FC236}">
                            <a16:creationId xmlns:a16="http://schemas.microsoft.com/office/drawing/2014/main" id="{E1FA4DA4-20B4-4F05-0122-83B5E10F9647}"/>
                          </a:ex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562600" y="5379085"/>
                        <a:ext cx="4603750" cy="63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9991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35DA1-EA6E-59F4-B41D-4333F63C9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5.1-7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4C335C-378B-1902-ACAB-96CE83D29C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160" t="30246" r="13829" b="63432"/>
          <a:stretch/>
        </p:blipFill>
        <p:spPr>
          <a:xfrm>
            <a:off x="822960" y="2865837"/>
            <a:ext cx="10904435" cy="1020300"/>
          </a:xfrm>
        </p:spPr>
      </p:pic>
    </p:spTree>
    <p:extLst>
      <p:ext uri="{BB962C8B-B14F-4D97-AF65-F5344CB8AC3E}">
        <p14:creationId xmlns:p14="http://schemas.microsoft.com/office/powerpoint/2010/main" val="2272905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A4CBC-2D4C-EFA1-242E-49ECBB9FB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5.1-11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1FE6F65-0AE2-D291-7C06-21FF7C5D12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493" t="14438" r="13718" b="65210"/>
          <a:stretch/>
        </p:blipFill>
        <p:spPr>
          <a:xfrm>
            <a:off x="1233901" y="2304109"/>
            <a:ext cx="9281699" cy="2811806"/>
          </a:xfrm>
        </p:spPr>
      </p:pic>
    </p:spTree>
    <p:extLst>
      <p:ext uri="{BB962C8B-B14F-4D97-AF65-F5344CB8AC3E}">
        <p14:creationId xmlns:p14="http://schemas.microsoft.com/office/powerpoint/2010/main" val="2814656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D9B6F-7619-3076-F718-C3BF8D618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5.1-13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8A4323-A9D1-2665-8DAE-7040EA931D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930" t="10751" r="51798" b="82876"/>
          <a:stretch/>
        </p:blipFill>
        <p:spPr>
          <a:xfrm>
            <a:off x="494205" y="2411505"/>
            <a:ext cx="11049643" cy="1092127"/>
          </a:xfrm>
        </p:spPr>
      </p:pic>
    </p:spTree>
    <p:extLst>
      <p:ext uri="{BB962C8B-B14F-4D97-AF65-F5344CB8AC3E}">
        <p14:creationId xmlns:p14="http://schemas.microsoft.com/office/powerpoint/2010/main" val="3642767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F4F44-E1A5-6B0C-EA06-8666A0E99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5.1-15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BF8C81-8B6F-5A25-F45B-3AB6FEF01A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928" t="23132" r="51506" b="69952"/>
          <a:stretch/>
        </p:blipFill>
        <p:spPr>
          <a:xfrm>
            <a:off x="466164" y="2599765"/>
            <a:ext cx="10833511" cy="1219199"/>
          </a:xfrm>
        </p:spPr>
      </p:pic>
    </p:spTree>
    <p:extLst>
      <p:ext uri="{BB962C8B-B14F-4D97-AF65-F5344CB8AC3E}">
        <p14:creationId xmlns:p14="http://schemas.microsoft.com/office/powerpoint/2010/main" val="980428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41192-4AEF-DE9F-54DC-068C30C2B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5.1-19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775BE8-92ED-8A88-2B7C-F13351364B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595" t="22144" r="49951" b="22728"/>
          <a:stretch/>
        </p:blipFill>
        <p:spPr>
          <a:xfrm>
            <a:off x="2949388" y="1559859"/>
            <a:ext cx="5199530" cy="4679575"/>
          </a:xfrm>
        </p:spPr>
      </p:pic>
    </p:spTree>
    <p:extLst>
      <p:ext uri="{BB962C8B-B14F-4D97-AF65-F5344CB8AC3E}">
        <p14:creationId xmlns:p14="http://schemas.microsoft.com/office/powerpoint/2010/main" val="3736408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6ABE5-415D-B684-74A4-38663CCF5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5.1-21 (</a:t>
            </a:r>
            <a:r>
              <a:rPr lang="en-CA" dirty="0" err="1"/>
              <a:t>youtube</a:t>
            </a:r>
            <a:r>
              <a:rPr lang="en-CA" dirty="0"/>
              <a:t>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10FA3A-DA65-E3CA-4C03-77D4E2C3E7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827" t="25108" r="16794" b="70545"/>
          <a:stretch/>
        </p:blipFill>
        <p:spPr>
          <a:xfrm>
            <a:off x="818911" y="2970323"/>
            <a:ext cx="9131914" cy="689609"/>
          </a:xfrm>
        </p:spPr>
      </p:pic>
    </p:spTree>
    <p:extLst>
      <p:ext uri="{BB962C8B-B14F-4D97-AF65-F5344CB8AC3E}">
        <p14:creationId xmlns:p14="http://schemas.microsoft.com/office/powerpoint/2010/main" val="897354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FEC6E-6361-5E43-3B1A-597D6D920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5.1-23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7FFCB6-8591-4094-2ED4-A43F42C64F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271" t="33604" r="10051" b="58690"/>
          <a:stretch/>
        </p:blipFill>
        <p:spPr>
          <a:xfrm>
            <a:off x="1012409" y="2707340"/>
            <a:ext cx="10799003" cy="1210235"/>
          </a:xfrm>
        </p:spPr>
      </p:pic>
    </p:spTree>
    <p:extLst>
      <p:ext uri="{BB962C8B-B14F-4D97-AF65-F5344CB8AC3E}">
        <p14:creationId xmlns:p14="http://schemas.microsoft.com/office/powerpoint/2010/main" val="1012802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9859D-4408-C1BF-CD28-C8702CFD8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5.1-25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336DD0-1067-3070-E1FD-2EF23E05D0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827" t="47238" r="9272" b="46439"/>
          <a:stretch/>
        </p:blipFill>
        <p:spPr>
          <a:xfrm>
            <a:off x="1186699" y="3093498"/>
            <a:ext cx="10150310" cy="904761"/>
          </a:xfrm>
        </p:spPr>
      </p:pic>
    </p:spTree>
    <p:extLst>
      <p:ext uri="{BB962C8B-B14F-4D97-AF65-F5344CB8AC3E}">
        <p14:creationId xmlns:p14="http://schemas.microsoft.com/office/powerpoint/2010/main" val="1573557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3D471-1E6F-E636-27A9-2E8D10F47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5.1-31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690EA6-7F95-BEAA-B63F-8E4AD7D8EA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382" t="11277" r="8050" b="80819"/>
          <a:stretch/>
        </p:blipFill>
        <p:spPr>
          <a:xfrm>
            <a:off x="1455649" y="2590800"/>
            <a:ext cx="9280701" cy="905436"/>
          </a:xfrm>
        </p:spPr>
      </p:pic>
    </p:spTree>
    <p:extLst>
      <p:ext uri="{BB962C8B-B14F-4D97-AF65-F5344CB8AC3E}">
        <p14:creationId xmlns:p14="http://schemas.microsoft.com/office/powerpoint/2010/main" val="2490159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75671-45FA-86F0-2A96-AD58C98BD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5.1-33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700609-D84A-EBBD-95F9-EE69273FC2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7048" t="26491" r="8939" b="65605"/>
          <a:stretch/>
        </p:blipFill>
        <p:spPr>
          <a:xfrm>
            <a:off x="498797" y="2779059"/>
            <a:ext cx="11626322" cy="1174375"/>
          </a:xfrm>
        </p:spPr>
      </p:pic>
    </p:spTree>
    <p:extLst>
      <p:ext uri="{BB962C8B-B14F-4D97-AF65-F5344CB8AC3E}">
        <p14:creationId xmlns:p14="http://schemas.microsoft.com/office/powerpoint/2010/main" val="3980906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C809E-3C5E-4B60-9C50-2D89F37BA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399032"/>
            <a:ext cx="3931920" cy="731520"/>
          </a:xfrm>
          <a:solidFill>
            <a:srgbClr val="E1F3FF"/>
          </a:solidFill>
          <a:ln w="28575">
            <a:solidFill>
              <a:srgbClr val="14AAE1"/>
            </a:solidFill>
          </a:ln>
        </p:spPr>
        <p:txBody>
          <a:bodyPr/>
          <a:lstStyle/>
          <a:p>
            <a:pPr defTabSz="457200">
              <a:lnSpc>
                <a:spcPct val="100000"/>
              </a:lnSpc>
              <a:buClrTx/>
              <a:defRPr/>
            </a:pPr>
            <a:r>
              <a:rPr lang="en-US" sz="2000" spc="0" dirty="0">
                <a:solidFill>
                  <a:prstClr val="black"/>
                </a:solidFill>
                <a:latin typeface="Calibri (Body)"/>
              </a:rPr>
              <a:t>TABLE 7 </a:t>
            </a:r>
            <a:r>
              <a:rPr lang="en-US" sz="2000" b="0" spc="0" dirty="0">
                <a:solidFill>
                  <a:prstClr val="black"/>
                </a:solidFill>
                <a:latin typeface="Calibri (Body)"/>
              </a:rPr>
              <a:t>Logical Equivalences Involving Conditional Statements.</a:t>
            </a:r>
          </a:p>
        </p:txBody>
      </p:sp>
      <p:sp>
        <p:nvSpPr>
          <p:cNvPr id="4" name="Content Placeholder 3" hidden="1">
            <a:extLst>
              <a:ext uri="{FF2B5EF4-FFF2-40B4-BE49-F238E27FC236}">
                <a16:creationId xmlns:a16="http://schemas.microsoft.com/office/drawing/2014/main" id="{B88E89EC-EE46-4C72-BC9C-DDE24FBAD81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223470" y="3400787"/>
            <a:ext cx="3355941" cy="73151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sz="2000" b="0" spc="0" dirty="0">
                <a:solidFill>
                  <a:prstClr val="black"/>
                </a:solidFill>
                <a:latin typeface="Calibri (Body)"/>
                <a:ea typeface="Calibri" panose="020F0502020204030204" pitchFamily="34" charset="0"/>
                <a:cs typeface="+mn-cs"/>
              </a:rPr>
              <a:t>The following content is arranged like a table.</a:t>
            </a:r>
            <a:endParaRPr lang="en-US" sz="2000" b="0" spc="0" dirty="0">
              <a:solidFill>
                <a:prstClr val="black"/>
              </a:solidFill>
              <a:latin typeface="Calibri (Body)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738591-2A9D-40F7-A6D8-BB53D02FD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72640" y="2212848"/>
            <a:ext cx="3657600" cy="3858768"/>
          </a:xfrm>
          <a:prstGeom prst="rect">
            <a:avLst/>
          </a:prstGeom>
          <a:noFill/>
          <a:ln>
            <a:solidFill>
              <a:srgbClr val="14AAE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A2ED7633-8C49-4B0C-BA57-6A48539B3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73289" y="2148841"/>
          <a:ext cx="3457575" cy="468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68480" imgH="2666880" progId="Equation.DSMT4">
                  <p:embed/>
                </p:oleObj>
              </mc:Choice>
              <mc:Fallback>
                <p:oleObj name="Equation" r:id="rId2" imgW="1968480" imgH="266688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A2ED7633-8C49-4B0C-BA57-6A48539B3006}"/>
                          </a:ex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73289" y="2148841"/>
                        <a:ext cx="3457575" cy="468312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754E30-5670-45FF-9337-8C3CA47CCDE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51448" y="1938528"/>
            <a:ext cx="3931920" cy="731520"/>
          </a:xfrm>
          <a:solidFill>
            <a:srgbClr val="E1F3FF"/>
          </a:solidFill>
          <a:ln w="28575">
            <a:solidFill>
              <a:srgbClr val="14AAE1"/>
            </a:solidFill>
          </a:ln>
        </p:spPr>
        <p:txBody>
          <a:bodyPr/>
          <a:lstStyle/>
          <a:p>
            <a:pPr defTabSz="457200">
              <a:lnSpc>
                <a:spcPct val="100000"/>
              </a:lnSpc>
              <a:buClrTx/>
              <a:defRPr/>
            </a:pPr>
            <a:r>
              <a:rPr lang="en-US" sz="2000" spc="0" dirty="0">
                <a:solidFill>
                  <a:prstClr val="black"/>
                </a:solidFill>
                <a:latin typeface="Calibri (Body)"/>
              </a:rPr>
              <a:t>TABLE 8 </a:t>
            </a:r>
            <a:r>
              <a:rPr lang="en-US" sz="2000" b="0" spc="0" dirty="0">
                <a:solidFill>
                  <a:prstClr val="black"/>
                </a:solidFill>
                <a:latin typeface="Calibri (Body)"/>
              </a:rPr>
              <a:t>Logical Equivalences Involving Biconditional Statements.</a:t>
            </a:r>
          </a:p>
        </p:txBody>
      </p:sp>
      <p:sp>
        <p:nvSpPr>
          <p:cNvPr id="6" name="Content Placeholder 5" hidden="1">
            <a:extLst>
              <a:ext uri="{FF2B5EF4-FFF2-40B4-BE49-F238E27FC236}">
                <a16:creationId xmlns:a16="http://schemas.microsoft.com/office/drawing/2014/main" id="{944E0486-F179-4293-9872-5DBDEB4E887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937248" y="3063240"/>
            <a:ext cx="2560320" cy="73152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sz="1800" b="0" spc="0" dirty="0">
                <a:solidFill>
                  <a:prstClr val="black"/>
                </a:solidFill>
                <a:latin typeface="Calibri (Body)"/>
                <a:ea typeface="Calibri" panose="020F0502020204030204" pitchFamily="34" charset="0"/>
                <a:cs typeface="+mn-cs"/>
              </a:rPr>
              <a:t>The following content is arranged like a table.</a:t>
            </a:r>
            <a:endParaRPr lang="en-US" sz="1800" b="0" spc="0" dirty="0">
              <a:solidFill>
                <a:prstClr val="black"/>
              </a:solidFill>
              <a:latin typeface="Calibri (Body)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C4CEB4-21C8-427D-9E02-16C8DA576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44056" y="2761488"/>
            <a:ext cx="3246120" cy="1737360"/>
          </a:xfrm>
          <a:prstGeom prst="rect">
            <a:avLst/>
          </a:prstGeom>
          <a:noFill/>
          <a:ln>
            <a:solidFill>
              <a:srgbClr val="14AAE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1223DC15-399D-4B55-BC96-5CBDC3375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00826" y="2743201"/>
          <a:ext cx="3133725" cy="207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65080" imgH="1168200" progId="Equation.DSMT4">
                  <p:embed/>
                </p:oleObj>
              </mc:Choice>
              <mc:Fallback>
                <p:oleObj name="Equation" r:id="rId4" imgW="1765080" imgH="116820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1223DC15-399D-4B55-BC96-5CBDC3375672}"/>
                          </a:ex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00826" y="2743201"/>
                        <a:ext cx="3133725" cy="2073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A66A67B-F060-4F4A-88D6-D914ED0265C3}"/>
              </a:ext>
            </a:extLst>
          </p:cNvPr>
          <p:cNvSpPr txBox="1">
            <a:spLocks/>
          </p:cNvSpPr>
          <p:nvPr/>
        </p:nvSpPr>
        <p:spPr>
          <a:xfrm>
            <a:off x="10210800" y="6705601"/>
            <a:ext cx="457200" cy="157113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47A6AB7-ED92-4CC2-895B-E46908831F7A}" type="slidenum">
              <a:rPr lang="en-US">
                <a:solidFill>
                  <a:prstClr val="white"/>
                </a:solidFill>
                <a:latin typeface="Calibri"/>
              </a:rPr>
              <a:pPr>
                <a:defRPr/>
              </a:pPr>
              <a:t>2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7BBE563-1089-5113-1D59-6A78F4B7A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88720"/>
          </a:xfrm>
        </p:spPr>
        <p:txBody>
          <a:bodyPr/>
          <a:lstStyle/>
          <a:p>
            <a:r>
              <a:rPr lang="en-US"/>
              <a:t>Prove these: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6507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088A5-C95E-387F-82E1-25998693E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5.1-37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90F473-3F6A-264D-E75A-EF517D6382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158" t="56524" r="11954" b="35770"/>
          <a:stretch/>
        </p:blipFill>
        <p:spPr>
          <a:xfrm>
            <a:off x="860611" y="2994212"/>
            <a:ext cx="9789459" cy="1013011"/>
          </a:xfrm>
        </p:spPr>
      </p:pic>
    </p:spTree>
    <p:extLst>
      <p:ext uri="{BB962C8B-B14F-4D97-AF65-F5344CB8AC3E}">
        <p14:creationId xmlns:p14="http://schemas.microsoft.com/office/powerpoint/2010/main" val="1294251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EE57-2EBC-A0E2-2B23-9693B4EB8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5.1-41 (not for midterm 2, but final maybe??)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4986F6-1C86-3763-51A6-845E5DDD81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482" t="15426" r="48395" b="69375"/>
          <a:stretch/>
        </p:blipFill>
        <p:spPr>
          <a:xfrm>
            <a:off x="709981" y="2698376"/>
            <a:ext cx="10128606" cy="2008094"/>
          </a:xfrm>
        </p:spPr>
      </p:pic>
    </p:spTree>
    <p:extLst>
      <p:ext uri="{BB962C8B-B14F-4D97-AF65-F5344CB8AC3E}">
        <p14:creationId xmlns:p14="http://schemas.microsoft.com/office/powerpoint/2010/main" val="375301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B0A6E-3133-71E9-2466-80D2507CD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5.1-45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A1A8C6-C8AF-6377-D92F-486FE2B149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149" t="77666" r="49951" b="9688"/>
          <a:stretch/>
        </p:blipFill>
        <p:spPr>
          <a:xfrm>
            <a:off x="639413" y="2644588"/>
            <a:ext cx="10561549" cy="1792941"/>
          </a:xfrm>
        </p:spPr>
      </p:pic>
    </p:spTree>
    <p:extLst>
      <p:ext uri="{BB962C8B-B14F-4D97-AF65-F5344CB8AC3E}">
        <p14:creationId xmlns:p14="http://schemas.microsoft.com/office/powerpoint/2010/main" val="31291867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2B3BC-4944-6B98-472E-5B68FA093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5.1-51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BC4071D-9D31-5598-0116-3E5E37EE9F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603" t="33012" r="11384" b="25495"/>
          <a:stretch/>
        </p:blipFill>
        <p:spPr>
          <a:xfrm>
            <a:off x="1837764" y="1792940"/>
            <a:ext cx="8247529" cy="4183529"/>
          </a:xfrm>
        </p:spPr>
      </p:pic>
    </p:spTree>
    <p:extLst>
      <p:ext uri="{BB962C8B-B14F-4D97-AF65-F5344CB8AC3E}">
        <p14:creationId xmlns:p14="http://schemas.microsoft.com/office/powerpoint/2010/main" val="1639942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80F2D-7AD9-C388-646B-5E6839A93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5.1 – 55   hmmm…..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402499-4985-22AF-8DEB-EEA3645F9C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7715" t="26096" r="21053" b="49601"/>
          <a:stretch/>
        </p:blipFill>
        <p:spPr>
          <a:xfrm>
            <a:off x="693201" y="1416424"/>
            <a:ext cx="6741459" cy="2950886"/>
          </a:xfr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1E90AFA8-2D21-E9EA-F290-C5E279E586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18" t="71936" r="49951" b="20753"/>
          <a:stretch/>
        </p:blipFill>
        <p:spPr>
          <a:xfrm>
            <a:off x="555811" y="4124981"/>
            <a:ext cx="7489163" cy="98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692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8EF33-3BFD-5E69-299D-AEAEE9A7B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5.1-61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8852D3C-0527-4CD5-FC4E-2BC0679F94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485" t="53758" r="50951" b="33399"/>
          <a:stretch/>
        </p:blipFill>
        <p:spPr>
          <a:xfrm>
            <a:off x="1290917" y="2247562"/>
            <a:ext cx="9996780" cy="2362875"/>
          </a:xfrm>
        </p:spPr>
      </p:pic>
    </p:spTree>
    <p:extLst>
      <p:ext uri="{BB962C8B-B14F-4D97-AF65-F5344CB8AC3E}">
        <p14:creationId xmlns:p14="http://schemas.microsoft.com/office/powerpoint/2010/main" val="14872510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AF7F8-6547-70F4-C54D-077AFB609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5.1-67   </a:t>
            </a:r>
            <a:r>
              <a:rPr lang="en-CA" dirty="0" err="1"/>
              <a:t>hmmmm</a:t>
            </a:r>
            <a:r>
              <a:rPr lang="en-CA" dirty="0"/>
              <a:t>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3BAD1E-A44A-64AC-3AC9-A617769633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828" t="73517" r="18497" b="13245"/>
          <a:stretch/>
        </p:blipFill>
        <p:spPr>
          <a:xfrm>
            <a:off x="860873" y="2636298"/>
            <a:ext cx="9269246" cy="2250141"/>
          </a:xfrm>
        </p:spPr>
      </p:pic>
    </p:spTree>
    <p:extLst>
      <p:ext uri="{BB962C8B-B14F-4D97-AF65-F5344CB8AC3E}">
        <p14:creationId xmlns:p14="http://schemas.microsoft.com/office/powerpoint/2010/main" val="7699965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0391B-29F6-DDC9-F1D7-E200243627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5.2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EAB72F-FFF8-0018-CF14-29DE454425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63732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C2139-18D9-CA3C-F295-495321018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5.2-3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5BD93D-B162-39F7-B9E3-9A3F67D903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929" t="30443" r="54063" b="57504"/>
          <a:stretch/>
        </p:blipFill>
        <p:spPr>
          <a:xfrm>
            <a:off x="304800" y="1488141"/>
            <a:ext cx="7019367" cy="1640541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6E7CCEF9-5A94-B2CB-DEBC-06CECEE0B5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50" t="11079" r="22164" b="59085"/>
          <a:stretch/>
        </p:blipFill>
        <p:spPr>
          <a:xfrm>
            <a:off x="639412" y="2985247"/>
            <a:ext cx="6119975" cy="369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715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9FE93-D994-0BAD-1FDE-2AFBDB5C0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5.2-5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709E0A-121B-6968-2873-52B544FAF8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596" t="33209" r="51285" b="45057"/>
          <a:stretch/>
        </p:blipFill>
        <p:spPr>
          <a:xfrm>
            <a:off x="1568823" y="2088777"/>
            <a:ext cx="8148918" cy="3421297"/>
          </a:xfrm>
        </p:spPr>
      </p:pic>
    </p:spTree>
    <p:extLst>
      <p:ext uri="{BB962C8B-B14F-4D97-AF65-F5344CB8AC3E}">
        <p14:creationId xmlns:p14="http://schemas.microsoft.com/office/powerpoint/2010/main" val="1696781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56FA2C-3665-44BF-8CA7-177A85AB3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36" y="0"/>
            <a:ext cx="5895108" cy="70771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E121CC-71E9-49AB-757D-6D2CC2ED3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604" y="-1"/>
            <a:ext cx="6151396" cy="405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849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1AD12-8419-FEE0-B154-9DF46B110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5.2-13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8DA575-CC08-195E-622A-7ECA3D888B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160" t="15624" r="18831" b="69176"/>
          <a:stretch/>
        </p:blipFill>
        <p:spPr>
          <a:xfrm>
            <a:off x="1739153" y="2330824"/>
            <a:ext cx="8247531" cy="2349774"/>
          </a:xfrm>
        </p:spPr>
      </p:pic>
    </p:spTree>
    <p:extLst>
      <p:ext uri="{BB962C8B-B14F-4D97-AF65-F5344CB8AC3E}">
        <p14:creationId xmlns:p14="http://schemas.microsoft.com/office/powerpoint/2010/main" val="6316459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BC6CA-1282-8691-D0B7-5ADAC2395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5.2-25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25D0538-A211-8E7A-2890-C0A4212EB3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048" t="30838" r="21944" b="39326"/>
          <a:stretch/>
        </p:blipFill>
        <p:spPr>
          <a:xfrm>
            <a:off x="1712260" y="1631576"/>
            <a:ext cx="7915834" cy="4427005"/>
          </a:xfrm>
        </p:spPr>
      </p:pic>
    </p:spTree>
    <p:extLst>
      <p:ext uri="{BB962C8B-B14F-4D97-AF65-F5344CB8AC3E}">
        <p14:creationId xmlns:p14="http://schemas.microsoft.com/office/powerpoint/2010/main" val="30640689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70276-DE7F-A200-DD42-3FA21CB29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5.2-35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0CA600-59C7-4679-E4A1-423C0A1A63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706" t="50399" r="50730" b="36363"/>
          <a:stretch/>
        </p:blipFill>
        <p:spPr>
          <a:xfrm>
            <a:off x="1102657" y="2303928"/>
            <a:ext cx="10229139" cy="2492189"/>
          </a:xfrm>
        </p:spPr>
      </p:pic>
    </p:spTree>
    <p:extLst>
      <p:ext uri="{BB962C8B-B14F-4D97-AF65-F5344CB8AC3E}">
        <p14:creationId xmlns:p14="http://schemas.microsoft.com/office/powerpoint/2010/main" val="1894249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77C13-7AC0-D299-FD12-CAFDF65F2C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5.3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E5E658-51E5-9F77-03EF-A166B2A04B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34387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61E70-A2E5-7C01-BC00-1032F376C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Induction 5.1, 5.2, 5.3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82129-BE4E-8895-53D4-683FD67E9D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Section5.1:3,7,11,13,15,19,21,23,25,[27],[29],31,33,37,41,45,51,55, 61,[65],67,[75].</a:t>
            </a:r>
          </a:p>
          <a:p>
            <a:r>
              <a:rPr lang="fr-FR" dirty="0"/>
              <a:t> Section5.2:3,5,[11],13,[15],[17],[23],25,[31],35,[39].</a:t>
            </a:r>
          </a:p>
          <a:p>
            <a:r>
              <a:rPr lang="pt-BR" dirty="0"/>
              <a:t>Section5.3:3(a,d),5(a,b,e),9,13,15,23,25(a,c),29,31(a),35,37,41,[43],45, [49],61(b,c).</a:t>
            </a:r>
          </a:p>
          <a:p>
            <a:endParaRPr lang="pt-BR" dirty="0"/>
          </a:p>
          <a:p>
            <a:r>
              <a:rPr lang="en-CA" dirty="0"/>
              <a:t>*Selection of questions are based on course content</a:t>
            </a:r>
          </a:p>
          <a:p>
            <a:r>
              <a:rPr lang="en-CA" dirty="0"/>
              <a:t>** [] are listed as optional questions by Neal</a:t>
            </a:r>
          </a:p>
          <a:p>
            <a:r>
              <a:rPr lang="en-CA" dirty="0"/>
              <a:t>***Additional question selected by student is listed as (extra)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913337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ABAC1-8637-97C8-09FD-C47816653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9FD7A-A8E2-CDAE-97E9-3A9086433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562516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493BA-F649-A0E5-0917-FF7C08CA93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8.1 recurrences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5457F3-3AFE-CA54-441D-460B4C3172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50327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FA7B3-3713-357B-D37E-9407A55EC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Recurrences  </a:t>
            </a:r>
            <a:r>
              <a:rPr lang="en-CA" dirty="0" err="1"/>
              <a:t>ch</a:t>
            </a:r>
            <a:r>
              <a:rPr lang="en-CA" dirty="0"/>
              <a:t> 8.1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D6745-AE45-C554-A708-9F0712097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782" y="1639615"/>
            <a:ext cx="10904435" cy="4537348"/>
          </a:xfrm>
        </p:spPr>
        <p:txBody>
          <a:bodyPr/>
          <a:lstStyle/>
          <a:p>
            <a:r>
              <a:rPr lang="en-CA" dirty="0"/>
              <a:t>Neal’s question list</a:t>
            </a:r>
          </a:p>
          <a:p>
            <a:r>
              <a:rPr lang="en-CA" dirty="0"/>
              <a:t>Section8.1:1,3,9,11,13,[15],17,[21],[39],[41]. Section8.2:1,3(</a:t>
            </a:r>
            <a:r>
              <a:rPr lang="en-CA" dirty="0" err="1"/>
              <a:t>a,c,d,e,f</a:t>
            </a:r>
            <a:r>
              <a:rPr lang="en-CA" dirty="0"/>
              <a:t>),7,9,13,15,19,21,23,25,27(</a:t>
            </a:r>
            <a:r>
              <a:rPr lang="en-CA" dirty="0" err="1"/>
              <a:t>a,b,c,f,g</a:t>
            </a:r>
            <a:r>
              <a:rPr lang="en-CA" dirty="0"/>
              <a:t>),29,33,37, [39],[41],47.</a:t>
            </a:r>
          </a:p>
          <a:p>
            <a:endParaRPr lang="en-CA" dirty="0"/>
          </a:p>
          <a:p>
            <a:r>
              <a:rPr lang="en-CA" dirty="0"/>
              <a:t>*Selection of questions are based on course content</a:t>
            </a:r>
          </a:p>
          <a:p>
            <a:r>
              <a:rPr lang="en-CA" dirty="0"/>
              <a:t>** [] are listed as optional questions by Neal</a:t>
            </a:r>
          </a:p>
          <a:p>
            <a:r>
              <a:rPr lang="en-CA" dirty="0"/>
              <a:t>***Additional question selected by student is listed as (extra)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115300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28A6D-2858-95CE-3E5A-BC29CFEF1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8.1- q1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E09D04-861F-480A-682B-C82D6DF202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988" t="27226" r="53184" b="62593"/>
          <a:stretch/>
        </p:blipFill>
        <p:spPr>
          <a:xfrm>
            <a:off x="509045" y="2532494"/>
            <a:ext cx="10904435" cy="1793012"/>
          </a:xfrm>
        </p:spPr>
      </p:pic>
    </p:spTree>
    <p:extLst>
      <p:ext uri="{BB962C8B-B14F-4D97-AF65-F5344CB8AC3E}">
        <p14:creationId xmlns:p14="http://schemas.microsoft.com/office/powerpoint/2010/main" val="26060590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3F682-A983-BCBA-4CD9-AC86C372F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8.1-q3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B3A9BE-5AD8-F603-BDA1-EA0B27E6D1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802" t="27226" r="16603" b="50542"/>
          <a:stretch/>
        </p:blipFill>
        <p:spPr>
          <a:xfrm>
            <a:off x="639413" y="1357459"/>
            <a:ext cx="9518430" cy="3440784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F4582C-3340-E265-055A-18D9E7C072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42" t="77336" r="50000" b="13578"/>
          <a:stretch/>
        </p:blipFill>
        <p:spPr>
          <a:xfrm>
            <a:off x="876139" y="4798243"/>
            <a:ext cx="10150578" cy="158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84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1DA42E0-4B0C-4F9E-8E89-3F8F3F636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348" y="0"/>
            <a:ext cx="6801851" cy="715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255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BC5B3-D982-572D-94F9-E48CFE5B1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8.1- q9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6224D9-CD51-65FC-D7E0-CA0149C9C1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7855" y="2290019"/>
            <a:ext cx="10391769" cy="2602492"/>
          </a:xfrm>
        </p:spPr>
      </p:pic>
    </p:spTree>
    <p:extLst>
      <p:ext uri="{BB962C8B-B14F-4D97-AF65-F5344CB8AC3E}">
        <p14:creationId xmlns:p14="http://schemas.microsoft.com/office/powerpoint/2010/main" val="504053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7B183-8BE4-8A7E-C640-6307E7B7E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8.1 – q11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F4C7EA2-99E6-A91C-CA56-35F887F368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151" t="50399" r="49950" b="31818"/>
          <a:stretch/>
        </p:blipFill>
        <p:spPr>
          <a:xfrm>
            <a:off x="969383" y="1869141"/>
            <a:ext cx="10884348" cy="3119718"/>
          </a:xfrm>
        </p:spPr>
      </p:pic>
    </p:spTree>
    <p:extLst>
      <p:ext uri="{BB962C8B-B14F-4D97-AF65-F5344CB8AC3E}">
        <p14:creationId xmlns:p14="http://schemas.microsoft.com/office/powerpoint/2010/main" val="13223229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F97FC-250F-23C0-AA1B-C8ADEDF97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8.1-q13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5BA14A-E4A5-4823-F492-148D737817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827" t="50992" r="13718" b="32212"/>
          <a:stretch/>
        </p:blipFill>
        <p:spPr>
          <a:xfrm>
            <a:off x="790470" y="1873624"/>
            <a:ext cx="10753378" cy="2948506"/>
          </a:xfrm>
        </p:spPr>
      </p:pic>
    </p:spTree>
    <p:extLst>
      <p:ext uri="{BB962C8B-B14F-4D97-AF65-F5344CB8AC3E}">
        <p14:creationId xmlns:p14="http://schemas.microsoft.com/office/powerpoint/2010/main" val="8577335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76435-88FC-A7DF-5C66-039899253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8.1q-17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ADCD41-A151-0AAF-FB06-0CAD390027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673" t="57562" r="11577" b="25609"/>
          <a:stretch/>
        </p:blipFill>
        <p:spPr>
          <a:xfrm>
            <a:off x="1263774" y="2450968"/>
            <a:ext cx="9322528" cy="2337847"/>
          </a:xfrm>
        </p:spPr>
      </p:pic>
    </p:spTree>
    <p:extLst>
      <p:ext uri="{BB962C8B-B14F-4D97-AF65-F5344CB8AC3E}">
        <p14:creationId xmlns:p14="http://schemas.microsoft.com/office/powerpoint/2010/main" val="6679754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FDF6B-BF7A-4232-3BB0-84BE0DEEB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8.1-q28 (extra)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AE8DDC-3505-9CCC-224A-FBADB08DA4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001" t="59224" r="52600" b="27271"/>
          <a:stretch/>
        </p:blipFill>
        <p:spPr>
          <a:xfrm>
            <a:off x="509048" y="2592371"/>
            <a:ext cx="11323774" cy="2300140"/>
          </a:xfrm>
        </p:spPr>
      </p:pic>
    </p:spTree>
    <p:extLst>
      <p:ext uri="{BB962C8B-B14F-4D97-AF65-F5344CB8AC3E}">
        <p14:creationId xmlns:p14="http://schemas.microsoft.com/office/powerpoint/2010/main" val="29199399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FDF6B-BF7A-4232-3BB0-84BE0DEEB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8.1-q33,34 (extra)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5C743B-F098-4F9F-EBC7-AA6117286A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452" t="41355" r="16837" b="38904"/>
          <a:stretch/>
        </p:blipFill>
        <p:spPr>
          <a:xfrm>
            <a:off x="433632" y="1911738"/>
            <a:ext cx="11028171" cy="3527527"/>
          </a:xfrm>
        </p:spPr>
      </p:pic>
    </p:spTree>
    <p:extLst>
      <p:ext uri="{BB962C8B-B14F-4D97-AF65-F5344CB8AC3E}">
        <p14:creationId xmlns:p14="http://schemas.microsoft.com/office/powerpoint/2010/main" val="39576002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CA44D-F688-4568-2086-A02CFACE8D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8.2 recurrences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77D09E-5240-1E97-B1E9-D497F9BEE7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2938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FA7B3-3713-357B-D37E-9407A55EC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Recurrences  </a:t>
            </a:r>
            <a:r>
              <a:rPr lang="en-CA" dirty="0" err="1"/>
              <a:t>ch</a:t>
            </a:r>
            <a:r>
              <a:rPr lang="en-CA" dirty="0"/>
              <a:t> 8.2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D6745-AE45-C554-A708-9F0712097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782" y="1639615"/>
            <a:ext cx="10904435" cy="4537348"/>
          </a:xfrm>
        </p:spPr>
        <p:txBody>
          <a:bodyPr/>
          <a:lstStyle/>
          <a:p>
            <a:r>
              <a:rPr lang="en-CA" dirty="0"/>
              <a:t>Neal’s question list</a:t>
            </a:r>
          </a:p>
          <a:p>
            <a:r>
              <a:rPr lang="en-CA" dirty="0"/>
              <a:t>Section8.1:1,3,9,11,13,[15],17,[21],[39],[41]. </a:t>
            </a:r>
            <a:r>
              <a:rPr lang="en-CA" dirty="0">
                <a:solidFill>
                  <a:srgbClr val="FF0000"/>
                </a:solidFill>
              </a:rPr>
              <a:t>Section8.2:1,3(</a:t>
            </a:r>
            <a:r>
              <a:rPr lang="en-CA" dirty="0" err="1">
                <a:solidFill>
                  <a:srgbClr val="FF0000"/>
                </a:solidFill>
              </a:rPr>
              <a:t>a,c,d,e,f</a:t>
            </a:r>
            <a:r>
              <a:rPr lang="en-CA" dirty="0">
                <a:solidFill>
                  <a:srgbClr val="FF0000"/>
                </a:solidFill>
              </a:rPr>
              <a:t>),7,9,13,15,19,21,23,25,27(</a:t>
            </a:r>
            <a:r>
              <a:rPr lang="en-CA" dirty="0" err="1">
                <a:solidFill>
                  <a:srgbClr val="FF0000"/>
                </a:solidFill>
              </a:rPr>
              <a:t>a,b,c,f,g</a:t>
            </a:r>
            <a:r>
              <a:rPr lang="en-CA" dirty="0">
                <a:solidFill>
                  <a:srgbClr val="FF0000"/>
                </a:solidFill>
              </a:rPr>
              <a:t>),29,33,37, [39],[41],47.</a:t>
            </a:r>
          </a:p>
          <a:p>
            <a:endParaRPr lang="en-CA" dirty="0"/>
          </a:p>
          <a:p>
            <a:r>
              <a:rPr lang="en-CA" dirty="0"/>
              <a:t>*Selection of questions are based on course content</a:t>
            </a:r>
          </a:p>
          <a:p>
            <a:r>
              <a:rPr lang="en-CA" dirty="0"/>
              <a:t>** [] are listed as optional questions by Neal</a:t>
            </a:r>
          </a:p>
          <a:p>
            <a:r>
              <a:rPr lang="en-CA" dirty="0"/>
              <a:t>***Additional question selected by student is listed as (extra)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232881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CBB2E-0D1B-D522-6F6B-FD2E18DAF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8.2-q1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AF1C6A-1E99-3A25-48B2-EEF85A507D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930" t="25503" r="53619" b="56121"/>
          <a:stretch/>
        </p:blipFill>
        <p:spPr>
          <a:xfrm>
            <a:off x="1264022" y="1715031"/>
            <a:ext cx="8857899" cy="3744476"/>
          </a:xfrm>
        </p:spPr>
      </p:pic>
    </p:spTree>
    <p:extLst>
      <p:ext uri="{BB962C8B-B14F-4D97-AF65-F5344CB8AC3E}">
        <p14:creationId xmlns:p14="http://schemas.microsoft.com/office/powerpoint/2010/main" val="8679626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73CAB-12B2-101E-B010-9F08940F7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8.2-q3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3A58BE1-8F8A-E523-D944-C9452EC81E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494" t="13514" r="50964" b="60566"/>
          <a:stretch/>
        </p:blipFill>
        <p:spPr>
          <a:xfrm>
            <a:off x="1942880" y="1932495"/>
            <a:ext cx="8306239" cy="3610465"/>
          </a:xfrm>
        </p:spPr>
      </p:pic>
    </p:spTree>
    <p:extLst>
      <p:ext uri="{BB962C8B-B14F-4D97-AF65-F5344CB8AC3E}">
        <p14:creationId xmlns:p14="http://schemas.microsoft.com/office/powerpoint/2010/main" val="208657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405E4-A1D6-273A-351C-BD464B544F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Midterm 2 </a:t>
            </a:r>
            <a:br>
              <a:rPr lang="en-CA" dirty="0"/>
            </a:br>
            <a:r>
              <a:rPr lang="en-CA" sz="5300" dirty="0"/>
              <a:t>practice questions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CFD813-6FA4-C986-8A3C-2F438CF68F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CA" dirty="0"/>
              <a:t>Source: textbook</a:t>
            </a:r>
          </a:p>
        </p:txBody>
      </p:sp>
    </p:spTree>
    <p:extLst>
      <p:ext uri="{BB962C8B-B14F-4D97-AF65-F5344CB8AC3E}">
        <p14:creationId xmlns:p14="http://schemas.microsoft.com/office/powerpoint/2010/main" val="38929728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3F329-00AB-7A0C-23E0-A384DD120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8.2-q7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6EDF2F-F6A6-4F4D-26C4-5A68544C8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728" t="89351" r="49951" b="4832"/>
          <a:stretch/>
        </p:blipFill>
        <p:spPr>
          <a:xfrm>
            <a:off x="639413" y="2963187"/>
            <a:ext cx="10774837" cy="1027337"/>
          </a:xfrm>
        </p:spPr>
      </p:pic>
    </p:spTree>
    <p:extLst>
      <p:ext uri="{BB962C8B-B14F-4D97-AF65-F5344CB8AC3E}">
        <p14:creationId xmlns:p14="http://schemas.microsoft.com/office/powerpoint/2010/main" val="16389612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2C612-8419-C58A-1331-8001DEFEE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8.2-q9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352CD0-1A8E-A09B-B1A5-D34A1042F0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594" t="51585" r="44727" b="9491"/>
          <a:stretch/>
        </p:blipFill>
        <p:spPr>
          <a:xfrm>
            <a:off x="1846728" y="1714913"/>
            <a:ext cx="7793561" cy="4094217"/>
          </a:xfrm>
        </p:spPr>
      </p:pic>
    </p:spTree>
    <p:extLst>
      <p:ext uri="{BB962C8B-B14F-4D97-AF65-F5344CB8AC3E}">
        <p14:creationId xmlns:p14="http://schemas.microsoft.com/office/powerpoint/2010/main" val="1656746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D8E4D-30EC-98F1-B998-3E1F28597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8.2-q13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9BECFB-70F5-D2F1-18F0-B0CB20F569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7160" t="31629" r="10272" b="59122"/>
          <a:stretch/>
        </p:blipFill>
        <p:spPr>
          <a:xfrm>
            <a:off x="1138518" y="2734234"/>
            <a:ext cx="9608427" cy="1174377"/>
          </a:xfrm>
        </p:spPr>
      </p:pic>
    </p:spTree>
    <p:extLst>
      <p:ext uri="{BB962C8B-B14F-4D97-AF65-F5344CB8AC3E}">
        <p14:creationId xmlns:p14="http://schemas.microsoft.com/office/powerpoint/2010/main" val="13824491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6F0A2-B0F2-4714-DA04-A98277713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8.2-q15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22C8F76-6A6E-C728-672A-3A38FE7B0E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7160" t="47902" r="10272" b="42883"/>
          <a:stretch/>
        </p:blipFill>
        <p:spPr>
          <a:xfrm>
            <a:off x="917660" y="2743200"/>
            <a:ext cx="10214444" cy="1243740"/>
          </a:xfrm>
        </p:spPr>
      </p:pic>
    </p:spTree>
    <p:extLst>
      <p:ext uri="{BB962C8B-B14F-4D97-AF65-F5344CB8AC3E}">
        <p14:creationId xmlns:p14="http://schemas.microsoft.com/office/powerpoint/2010/main" val="32529843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B6E9F-AC6F-8451-E507-E709BEB29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8.2-q19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7183A1-B839-83DA-038E-A725F42FE0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71" t="14043" r="10946" b="77065"/>
          <a:stretch/>
        </p:blipFill>
        <p:spPr>
          <a:xfrm>
            <a:off x="639413" y="2453412"/>
            <a:ext cx="9854003" cy="1151965"/>
          </a:xfrm>
        </p:spPr>
      </p:pic>
    </p:spTree>
    <p:extLst>
      <p:ext uri="{BB962C8B-B14F-4D97-AF65-F5344CB8AC3E}">
        <p14:creationId xmlns:p14="http://schemas.microsoft.com/office/powerpoint/2010/main" val="20756737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FDF6B-BF7A-4232-3BB0-84BE0DEEB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8.2-q21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C200723-79B2-D7A0-1888-12D077F77E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7160" t="30640" r="11718" b="57900"/>
          <a:stretch/>
        </p:blipFill>
        <p:spPr>
          <a:xfrm>
            <a:off x="806824" y="2624418"/>
            <a:ext cx="11108891" cy="1741394"/>
          </a:xfrm>
        </p:spPr>
      </p:pic>
    </p:spTree>
    <p:extLst>
      <p:ext uri="{BB962C8B-B14F-4D97-AF65-F5344CB8AC3E}">
        <p14:creationId xmlns:p14="http://schemas.microsoft.com/office/powerpoint/2010/main" val="2775264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CE5D8-2401-E24D-D173-074258F3D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8.2-q23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21E688-9ACA-3E42-16C5-7F29E6F9D6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7270" t="53363" r="10717" b="18382"/>
          <a:stretch/>
        </p:blipFill>
        <p:spPr>
          <a:xfrm>
            <a:off x="639413" y="1165694"/>
            <a:ext cx="8265458" cy="3126880"/>
          </a:xfrm>
        </p:spPr>
      </p:pic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32ACBFC4-AC9E-B678-6385-6F7B76EC2C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52" t="43681" r="19386" b="29249"/>
          <a:stretch/>
        </p:blipFill>
        <p:spPr>
          <a:xfrm>
            <a:off x="3523129" y="4300865"/>
            <a:ext cx="8558265" cy="222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661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A022A-561D-65AA-91CD-03C9C037D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8.2-q25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D1DCDAD-1F87-5515-3755-CA3AD2F38A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712" t="49214" r="13051" b="19765"/>
          <a:stretch/>
        </p:blipFill>
        <p:spPr>
          <a:xfrm>
            <a:off x="877896" y="1891553"/>
            <a:ext cx="9549411" cy="3316941"/>
          </a:xfrm>
        </p:spPr>
      </p:pic>
    </p:spTree>
    <p:extLst>
      <p:ext uri="{BB962C8B-B14F-4D97-AF65-F5344CB8AC3E}">
        <p14:creationId xmlns:p14="http://schemas.microsoft.com/office/powerpoint/2010/main" val="41535028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8C948-49B2-92C3-E9F6-F57C8E753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8.2-q27 </a:t>
            </a:r>
            <a:r>
              <a:rPr lang="en-CA" dirty="0" err="1"/>
              <a:t>abcfg</a:t>
            </a:r>
            <a:endParaRPr lang="en-C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6490BB-1621-F05E-FC95-80D6C1B044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144" t="16214" r="51665" b="56983"/>
          <a:stretch/>
        </p:blipFill>
        <p:spPr>
          <a:xfrm>
            <a:off x="772997" y="2055044"/>
            <a:ext cx="9602485" cy="3431356"/>
          </a:xfrm>
        </p:spPr>
      </p:pic>
    </p:spTree>
    <p:extLst>
      <p:ext uri="{BB962C8B-B14F-4D97-AF65-F5344CB8AC3E}">
        <p14:creationId xmlns:p14="http://schemas.microsoft.com/office/powerpoint/2010/main" val="1490380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04A9B-5314-95FD-A942-6761747A9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8.2-q29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0F109A-1067-C8E0-39BE-0FEE42B5C2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845" t="55484" r="51081" b="29317"/>
          <a:stretch/>
        </p:blipFill>
        <p:spPr>
          <a:xfrm>
            <a:off x="621999" y="2622135"/>
            <a:ext cx="10948001" cy="2224693"/>
          </a:xfrm>
        </p:spPr>
      </p:pic>
    </p:spTree>
    <p:extLst>
      <p:ext uri="{BB962C8B-B14F-4D97-AF65-F5344CB8AC3E}">
        <p14:creationId xmlns:p14="http://schemas.microsoft.com/office/powerpoint/2010/main" val="2673271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88A08-83CB-6E2B-219F-E95BC8C687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5.1, 5.2, 5.3 Induction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5D27D0-2538-AB57-857A-CF193AF095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281506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514AD-5558-20BF-54BF-81AE34EB7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8.2-q33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CFB85B-7A23-D820-0426-0A5CE3AE63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144" t="15799" r="51198" b="75890"/>
          <a:stretch/>
        </p:blipFill>
        <p:spPr>
          <a:xfrm>
            <a:off x="122549" y="2312829"/>
            <a:ext cx="11784685" cy="1291472"/>
          </a:xfrm>
        </p:spPr>
      </p:pic>
    </p:spTree>
    <p:extLst>
      <p:ext uri="{BB962C8B-B14F-4D97-AF65-F5344CB8AC3E}">
        <p14:creationId xmlns:p14="http://schemas.microsoft.com/office/powerpoint/2010/main" val="31960615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B3CD5-3D82-6850-C0B5-65B615E09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8.2-q37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215AB6-677F-F647-360C-73FE608438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794" t="63379" r="51899" b="15636"/>
          <a:stretch/>
        </p:blipFill>
        <p:spPr>
          <a:xfrm>
            <a:off x="639412" y="2176140"/>
            <a:ext cx="10783305" cy="3008601"/>
          </a:xfrm>
        </p:spPr>
      </p:pic>
    </p:spTree>
    <p:extLst>
      <p:ext uri="{BB962C8B-B14F-4D97-AF65-F5344CB8AC3E}">
        <p14:creationId xmlns:p14="http://schemas.microsoft.com/office/powerpoint/2010/main" val="4851712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C802A-76B5-1509-F358-C8A606F26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8.2-q47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1D8DB8-AD78-7846-2E7D-8B2D6127FC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767" t="31382" r="47574" b="37868"/>
          <a:stretch/>
        </p:blipFill>
        <p:spPr>
          <a:xfrm>
            <a:off x="1150070" y="2044718"/>
            <a:ext cx="9049732" cy="3669479"/>
          </a:xfrm>
        </p:spPr>
      </p:pic>
    </p:spTree>
    <p:extLst>
      <p:ext uri="{BB962C8B-B14F-4D97-AF65-F5344CB8AC3E}">
        <p14:creationId xmlns:p14="http://schemas.microsoft.com/office/powerpoint/2010/main" val="2253276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61E70-A2E5-7C01-BC00-1032F376C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Induction 5.1, 5.2, 5.3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82129-BE4E-8895-53D4-683FD67E9D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Section5.1:3,7,11,13,15,19,21,23,25,[27],[29],31,33,37,41,45,51,55, 61,[65],67,[75].</a:t>
            </a:r>
          </a:p>
          <a:p>
            <a:r>
              <a:rPr lang="fr-FR" dirty="0"/>
              <a:t> Section5.2:3,5,[11],13,[15],[17],[23],25,[31],35,[39].</a:t>
            </a:r>
          </a:p>
          <a:p>
            <a:r>
              <a:rPr lang="pt-BR" dirty="0"/>
              <a:t>Section5.3:3(a,d),5(a,b,e),9,13,15,23,25(a,c),29,31(a),35,37,41,[43],45, [49],61(b,c).</a:t>
            </a:r>
          </a:p>
          <a:p>
            <a:endParaRPr lang="pt-BR" dirty="0"/>
          </a:p>
          <a:p>
            <a:r>
              <a:rPr lang="en-CA" dirty="0"/>
              <a:t>*Selection of questions are based on course content</a:t>
            </a:r>
          </a:p>
          <a:p>
            <a:r>
              <a:rPr lang="en-CA" dirty="0"/>
              <a:t>** [] are listed as optional questions by Neal</a:t>
            </a:r>
          </a:p>
          <a:p>
            <a:r>
              <a:rPr lang="en-CA" dirty="0"/>
              <a:t>***Additional question selected by student is listed as (extra)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26300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B1429-53BE-B2DC-EDB8-83D75DD603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5.1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D36465-85AC-BBF2-5A6E-4CF57E81CE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9745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E9DAE-5034-9597-5175-933F9A4D6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5.1-3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86D3AD-8B9A-5550-1CB4-0C8CC8E1AD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705" t="28831" r="53396" b="29249"/>
          <a:stretch/>
        </p:blipFill>
        <p:spPr>
          <a:xfrm>
            <a:off x="1129552" y="1613646"/>
            <a:ext cx="6291365" cy="4509247"/>
          </a:xfrm>
        </p:spPr>
      </p:pic>
    </p:spTree>
    <p:extLst>
      <p:ext uri="{BB962C8B-B14F-4D97-AF65-F5344CB8AC3E}">
        <p14:creationId xmlns:p14="http://schemas.microsoft.com/office/powerpoint/2010/main" val="2429991908"/>
      </p:ext>
    </p:extLst>
  </p:cSld>
  <p:clrMapOvr>
    <a:masterClrMapping/>
  </p:clrMapOvr>
</p:sld>
</file>

<file path=ppt/theme/theme1.xml><?xml version="1.0" encoding="utf-8"?>
<a:theme xmlns:a="http://schemas.openxmlformats.org/drawingml/2006/main" name="MeiryoVTI">
  <a:themeElements>
    <a:clrScheme name="Meiryo">
      <a:dk1>
        <a:srgbClr val="232323"/>
      </a:dk1>
      <a:lt1>
        <a:srgbClr val="FFFFFF"/>
      </a:lt1>
      <a:dk2>
        <a:srgbClr val="231B23"/>
      </a:dk2>
      <a:lt2>
        <a:srgbClr val="FCF5E5"/>
      </a:lt2>
      <a:accent1>
        <a:srgbClr val="FDA431"/>
      </a:accent1>
      <a:accent2>
        <a:srgbClr val="4DA1A8"/>
      </a:accent2>
      <a:accent3>
        <a:srgbClr val="B9D587"/>
      </a:accent3>
      <a:accent4>
        <a:srgbClr val="E8BD32"/>
      </a:accent4>
      <a:accent5>
        <a:srgbClr val="809EC2"/>
      </a:accent5>
      <a:accent6>
        <a:srgbClr val="E3ADB6"/>
      </a:accent6>
      <a:hlink>
        <a:srgbClr val="34ADB6"/>
      </a:hlink>
      <a:folHlink>
        <a:srgbClr val="B2B2B2"/>
      </a:folHlink>
    </a:clrScheme>
    <a:fontScheme name="Meiryo UI">
      <a:majorFont>
        <a:latin typeface="Meiryo UI"/>
        <a:ea typeface=""/>
        <a:cs typeface=""/>
      </a:majorFont>
      <a:minorFont>
        <a:latin typeface="Meiryo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iryoVTI" id="{3EF0B2FA-4C70-4C56-AE0C-16E6000BE750}" vid="{C80AAF17-7084-4B19-8ADF-AE8F46812F2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Meiryo</Template>
  <TotalTime>67</TotalTime>
  <Words>544</Words>
  <Application>Microsoft Office PowerPoint</Application>
  <PresentationFormat>Widescreen</PresentationFormat>
  <Paragraphs>98</Paragraphs>
  <Slides>62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0" baseType="lpstr">
      <vt:lpstr>Meiryo</vt:lpstr>
      <vt:lpstr>Meiryo UI</vt:lpstr>
      <vt:lpstr>Arial</vt:lpstr>
      <vt:lpstr>Calibri</vt:lpstr>
      <vt:lpstr>Calibri (Body)</vt:lpstr>
      <vt:lpstr>Wingdings</vt:lpstr>
      <vt:lpstr>MeiryoVTI</vt:lpstr>
      <vt:lpstr>Equation</vt:lpstr>
      <vt:lpstr>Prove these:</vt:lpstr>
      <vt:lpstr>Prove these:</vt:lpstr>
      <vt:lpstr>PowerPoint Presentation</vt:lpstr>
      <vt:lpstr>PowerPoint Presentation</vt:lpstr>
      <vt:lpstr>Midterm 2  practice questions</vt:lpstr>
      <vt:lpstr>5.1, 5.2, 5.3 Induction</vt:lpstr>
      <vt:lpstr>Induction 5.1, 5.2, 5.3</vt:lpstr>
      <vt:lpstr>5.1</vt:lpstr>
      <vt:lpstr>5.1-3</vt:lpstr>
      <vt:lpstr>5.1-7</vt:lpstr>
      <vt:lpstr>5.1-11</vt:lpstr>
      <vt:lpstr>5.1-13</vt:lpstr>
      <vt:lpstr>5.1-15</vt:lpstr>
      <vt:lpstr>5.1-19</vt:lpstr>
      <vt:lpstr>5.1-21 (youtube)</vt:lpstr>
      <vt:lpstr>5.1-23</vt:lpstr>
      <vt:lpstr>5.1-25</vt:lpstr>
      <vt:lpstr>5.1-31</vt:lpstr>
      <vt:lpstr>5.1-33</vt:lpstr>
      <vt:lpstr>5.1-37</vt:lpstr>
      <vt:lpstr>5.1-41 (not for midterm 2, but final maybe??)</vt:lpstr>
      <vt:lpstr>5.1-45</vt:lpstr>
      <vt:lpstr>5.1-51</vt:lpstr>
      <vt:lpstr>5.1 – 55   hmmm…..</vt:lpstr>
      <vt:lpstr>5.1-61</vt:lpstr>
      <vt:lpstr>5.1-67   hmmmm…</vt:lpstr>
      <vt:lpstr>5.2</vt:lpstr>
      <vt:lpstr>5.2-3</vt:lpstr>
      <vt:lpstr>5.2-5</vt:lpstr>
      <vt:lpstr>5.2-13</vt:lpstr>
      <vt:lpstr>5.2-25</vt:lpstr>
      <vt:lpstr>5.2-35</vt:lpstr>
      <vt:lpstr>5.3</vt:lpstr>
      <vt:lpstr>Induction 5.1, 5.2, 5.3</vt:lpstr>
      <vt:lpstr>PowerPoint Presentation</vt:lpstr>
      <vt:lpstr>8.1 recurrences</vt:lpstr>
      <vt:lpstr>Recurrences  ch 8.1</vt:lpstr>
      <vt:lpstr>8.1- q1</vt:lpstr>
      <vt:lpstr>8.1-q3</vt:lpstr>
      <vt:lpstr>8.1- q9</vt:lpstr>
      <vt:lpstr>8.1 – q11</vt:lpstr>
      <vt:lpstr>8.1-q13</vt:lpstr>
      <vt:lpstr>8.1q-17</vt:lpstr>
      <vt:lpstr>8.1-q28 (extra)</vt:lpstr>
      <vt:lpstr>8.1-q33,34 (extra)</vt:lpstr>
      <vt:lpstr>8.2 recurrences</vt:lpstr>
      <vt:lpstr>Recurrences  ch 8.2</vt:lpstr>
      <vt:lpstr>8.2-q1</vt:lpstr>
      <vt:lpstr>8.2-q3</vt:lpstr>
      <vt:lpstr>8.2-q7</vt:lpstr>
      <vt:lpstr>8.2-q9</vt:lpstr>
      <vt:lpstr>8.2-q13</vt:lpstr>
      <vt:lpstr>8.2-q15</vt:lpstr>
      <vt:lpstr>8.2-q19</vt:lpstr>
      <vt:lpstr>8.2-q21</vt:lpstr>
      <vt:lpstr>8.2-q23</vt:lpstr>
      <vt:lpstr>8.2-q25</vt:lpstr>
      <vt:lpstr>8.2-q27 abcfg</vt:lpstr>
      <vt:lpstr>8.2-q29</vt:lpstr>
      <vt:lpstr>8.2-q33</vt:lpstr>
      <vt:lpstr>8.2-q37</vt:lpstr>
      <vt:lpstr>8.2-q47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Midterm 2  practice questions</dc:title>
  <dc:creator>Rachel Lau</dc:creator>
  <cp:lastModifiedBy>Jeff Edmonds</cp:lastModifiedBy>
  <cp:revision>5</cp:revision>
  <dcterms:created xsi:type="dcterms:W3CDTF">2023-11-08T07:45:19Z</dcterms:created>
  <dcterms:modified xsi:type="dcterms:W3CDTF">2024-01-18T22:10:33Z</dcterms:modified>
</cp:coreProperties>
</file>