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66"/>
  </p:notesMasterIdLst>
  <p:handoutMasterIdLst>
    <p:handoutMasterId r:id="rId67"/>
  </p:handoutMasterIdLst>
  <p:sldIdLst>
    <p:sldId id="256" r:id="rId2"/>
    <p:sldId id="394" r:id="rId3"/>
    <p:sldId id="350" r:id="rId4"/>
    <p:sldId id="314" r:id="rId5"/>
    <p:sldId id="315" r:id="rId6"/>
    <p:sldId id="316" r:id="rId7"/>
    <p:sldId id="351" r:id="rId8"/>
    <p:sldId id="352" r:id="rId9"/>
    <p:sldId id="353" r:id="rId10"/>
    <p:sldId id="387" r:id="rId11"/>
    <p:sldId id="296" r:id="rId12"/>
    <p:sldId id="293" r:id="rId13"/>
    <p:sldId id="258" r:id="rId14"/>
    <p:sldId id="317" r:id="rId15"/>
    <p:sldId id="313" r:id="rId16"/>
    <p:sldId id="389" r:id="rId17"/>
    <p:sldId id="390" r:id="rId18"/>
    <p:sldId id="380" r:id="rId19"/>
    <p:sldId id="346" r:id="rId20"/>
    <p:sldId id="355" r:id="rId21"/>
    <p:sldId id="393" r:id="rId22"/>
    <p:sldId id="323" r:id="rId23"/>
    <p:sldId id="328" r:id="rId24"/>
    <p:sldId id="357" r:id="rId25"/>
    <p:sldId id="358" r:id="rId26"/>
    <p:sldId id="385" r:id="rId27"/>
    <p:sldId id="354" r:id="rId28"/>
    <p:sldId id="382" r:id="rId29"/>
    <p:sldId id="388" r:id="rId30"/>
    <p:sldId id="381" r:id="rId31"/>
    <p:sldId id="356" r:id="rId32"/>
    <p:sldId id="368" r:id="rId33"/>
    <p:sldId id="329" r:id="rId34"/>
    <p:sldId id="330" r:id="rId35"/>
    <p:sldId id="343" r:id="rId36"/>
    <p:sldId id="331" r:id="rId37"/>
    <p:sldId id="332" r:id="rId38"/>
    <p:sldId id="333" r:id="rId39"/>
    <p:sldId id="334" r:id="rId40"/>
    <p:sldId id="392" r:id="rId41"/>
    <p:sldId id="391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59" r:id="rId50"/>
    <p:sldId id="345" r:id="rId51"/>
    <p:sldId id="370" r:id="rId52"/>
    <p:sldId id="379" r:id="rId53"/>
    <p:sldId id="372" r:id="rId54"/>
    <p:sldId id="373" r:id="rId55"/>
    <p:sldId id="375" r:id="rId56"/>
    <p:sldId id="374" r:id="rId57"/>
    <p:sldId id="360" r:id="rId58"/>
    <p:sldId id="369" r:id="rId59"/>
    <p:sldId id="371" r:id="rId60"/>
    <p:sldId id="377" r:id="rId61"/>
    <p:sldId id="378" r:id="rId62"/>
    <p:sldId id="376" r:id="rId63"/>
    <p:sldId id="363" r:id="rId64"/>
    <p:sldId id="344" r:id="rId65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7C7C7"/>
    <a:srgbClr val="BEBEBE"/>
    <a:srgbClr val="B0B0B0"/>
    <a:srgbClr val="F8F0D0"/>
    <a:srgbClr val="F2E4AA"/>
    <a:srgbClr val="000000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174" autoAdjust="0"/>
    <p:restoredTop sz="94660"/>
  </p:normalViewPr>
  <p:slideViewPr>
    <p:cSldViewPr>
      <p:cViewPr>
        <p:scale>
          <a:sx n="103" d="100"/>
          <a:sy n="103" d="100"/>
        </p:scale>
        <p:origin x="66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Object-Oriented Programming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6482CC7-8F90-8544-ABC2-C5C23E335D7B}" type="datetime1">
              <a:rPr lang="en-US" smtClean="0"/>
              <a:t>5/10/2015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2BCEEC2E-165A-3847-891D-7C7BF3BF2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0985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Object-Oriented Programming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B12E0A7-D08C-7D4F-BD91-51912191B118}" type="datetime1">
              <a:rPr lang="en-US" smtClean="0"/>
              <a:t>5/10/2015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D447EB3C-B099-324C-AEBE-8EE9DCF52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565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7EB3C-B099-324C-AEBE-8EE9DCF529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F293D90-32DE-6242-B203-3CAD1B62491E}" type="datetime1">
              <a:rPr lang="en-US" smtClean="0"/>
              <a:t>5/10/2015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Object-Oriented Programming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92D4-1D8F-4644-A6B7-780BF256C9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2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5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EF18-506E-704B-8A09-F8FE3A95B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13EE-617C-D445-B2E3-7E9431B71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2E011-1EF7-A540-B807-13C6E490E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6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FA00F-649F-D849-B98B-73D395F894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6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Last Update: Sep 17,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EECS2011: Object-Oriented Programming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1BC844-AFEC-094B-A5F6-B4A331A7FC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ngelikalanger.com/GenericsFAQ/JavaGenericsFAQ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2057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Rockwell" panose="02060603020205020403" pitchFamily="18" charset="0"/>
                <a:ea typeface="Cambria Math" panose="02040503050406030204" pitchFamily="18" charset="0"/>
              </a:rPr>
              <a:t>Object-Oriented Programming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62200" y="3048000"/>
            <a:ext cx="5375275" cy="2203450"/>
            <a:chOff x="2743200" y="3124200"/>
            <a:chExt cx="5375275" cy="2203450"/>
          </a:xfrm>
        </p:grpSpPr>
        <p:pic>
          <p:nvPicPr>
            <p:cNvPr id="10245" name="Picture 2" descr="57437203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581400"/>
              <a:ext cx="26320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" descr="200415231-001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124200"/>
              <a:ext cx="3455988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70C0"/>
                </a:solidFill>
              </a:rPr>
              <a:t>Last Update: Sep 17, 2014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EECS2011: Object-Oriented Programming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992D4-1D8F-4644-A6B7-780BF256C9C4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9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Hierarchical Design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447800"/>
            <a:ext cx="45720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 smtClean="0">
                <a:cs typeface="Times New Roman" panose="02020603050405020304" pitchFamily="18" charset="0"/>
              </a:rPr>
              <a:t>Hierarchical class definitions allow efficient re-use of common software over different contexts.</a:t>
            </a:r>
            <a:endParaRPr lang="en-CA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839190" y="1981200"/>
            <a:ext cx="6934200" cy="3883891"/>
            <a:chOff x="1828800" y="1849582"/>
            <a:chExt cx="6934200" cy="3883891"/>
          </a:xfrm>
        </p:grpSpPr>
        <p:sp>
          <p:nvSpPr>
            <p:cNvPr id="15" name="Rounded Rectangle 14"/>
            <p:cNvSpPr/>
            <p:nvPr/>
          </p:nvSpPr>
          <p:spPr>
            <a:xfrm>
              <a:off x="3048000" y="4800600"/>
              <a:ext cx="1143000" cy="914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>
                  <a:solidFill>
                    <a:schemeClr val="tx1"/>
                  </a:solidFill>
                </a:rPr>
                <a:t>«class»</a:t>
              </a:r>
            </a:p>
            <a:p>
              <a:pPr algn="ctr"/>
              <a:r>
                <a:rPr lang="en-CA" sz="1800" dirty="0" err="1" smtClean="0">
                  <a:solidFill>
                    <a:srgbClr val="0000FF"/>
                  </a:solidFill>
                </a:rPr>
                <a:t>HashSet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5486400" y="2763982"/>
              <a:ext cx="0" cy="53570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705600" y="2768600"/>
              <a:ext cx="0" cy="53570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0"/>
            </p:cNvCxnSpPr>
            <p:nvPr/>
          </p:nvCxnSpPr>
          <p:spPr>
            <a:xfrm flipV="1">
              <a:off x="2381250" y="4218709"/>
              <a:ext cx="0" cy="58189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0"/>
            </p:cNvCxnSpPr>
            <p:nvPr/>
          </p:nvCxnSpPr>
          <p:spPr>
            <a:xfrm flipV="1">
              <a:off x="3619500" y="4218709"/>
              <a:ext cx="0" cy="58189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3" idx="0"/>
            </p:cNvCxnSpPr>
            <p:nvPr/>
          </p:nvCxnSpPr>
          <p:spPr>
            <a:xfrm flipV="1">
              <a:off x="5181600" y="4218709"/>
              <a:ext cx="0" cy="58189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2" idx="0"/>
            </p:cNvCxnSpPr>
            <p:nvPr/>
          </p:nvCxnSpPr>
          <p:spPr>
            <a:xfrm flipV="1">
              <a:off x="6781800" y="4218709"/>
              <a:ext cx="0" cy="60036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0"/>
            </p:cNvCxnSpPr>
            <p:nvPr/>
          </p:nvCxnSpPr>
          <p:spPr>
            <a:xfrm flipV="1">
              <a:off x="8153400" y="4218709"/>
              <a:ext cx="0" cy="581891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Extract 27"/>
            <p:cNvSpPr/>
            <p:nvPr/>
          </p:nvSpPr>
          <p:spPr>
            <a:xfrm>
              <a:off x="6591300" y="2763982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Flowchart: Extract 30"/>
            <p:cNvSpPr/>
            <p:nvPr/>
          </p:nvSpPr>
          <p:spPr>
            <a:xfrm>
              <a:off x="2266950" y="4218709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Flowchart: Extract 31"/>
            <p:cNvSpPr/>
            <p:nvPr/>
          </p:nvSpPr>
          <p:spPr>
            <a:xfrm>
              <a:off x="3505200" y="4233718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lowchart: Extract 32"/>
            <p:cNvSpPr/>
            <p:nvPr/>
          </p:nvSpPr>
          <p:spPr>
            <a:xfrm>
              <a:off x="5067300" y="4218709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Flowchart: Extract 33"/>
            <p:cNvSpPr/>
            <p:nvPr/>
          </p:nvSpPr>
          <p:spPr>
            <a:xfrm>
              <a:off x="8039100" y="4214090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Flowchart: Extract 34"/>
            <p:cNvSpPr/>
            <p:nvPr/>
          </p:nvSpPr>
          <p:spPr>
            <a:xfrm>
              <a:off x="6667500" y="4214091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Flowchart: Extract 35"/>
            <p:cNvSpPr/>
            <p:nvPr/>
          </p:nvSpPr>
          <p:spPr>
            <a:xfrm>
              <a:off x="5372100" y="2768600"/>
              <a:ext cx="228600" cy="200891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81200" y="3304309"/>
              <a:ext cx="3733800" cy="9144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>
                  <a:solidFill>
                    <a:schemeClr val="tx1"/>
                  </a:solidFill>
                </a:rPr>
                <a:t>«interface»</a:t>
              </a:r>
            </a:p>
            <a:p>
              <a:pPr algn="ctr"/>
              <a:r>
                <a:rPr lang="en-CA" sz="1800" dirty="0" smtClean="0">
                  <a:solidFill>
                    <a:srgbClr val="0000FF"/>
                  </a:solidFill>
                </a:rPr>
                <a:t>Set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419850" y="3299691"/>
              <a:ext cx="1943100" cy="9144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>
                  <a:solidFill>
                    <a:schemeClr val="tx1"/>
                  </a:solidFill>
                </a:rPr>
                <a:t>«interface»</a:t>
              </a:r>
            </a:p>
            <a:p>
              <a:pPr algn="ctr"/>
              <a:r>
                <a:rPr lang="en-CA" sz="1800" dirty="0" smtClean="0">
                  <a:solidFill>
                    <a:srgbClr val="0000FF"/>
                  </a:solidFill>
                </a:rPr>
                <a:t>List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543800" y="4800600"/>
              <a:ext cx="1219200" cy="914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>
                  <a:solidFill>
                    <a:schemeClr val="tx1"/>
                  </a:solidFill>
                </a:rPr>
                <a:t>«class»</a:t>
              </a:r>
            </a:p>
            <a:p>
              <a:pPr algn="ctr"/>
              <a:r>
                <a:rPr lang="en-CA" sz="1800" dirty="0" err="1" smtClean="0">
                  <a:solidFill>
                    <a:srgbClr val="0000FF"/>
                  </a:solidFill>
                </a:rPr>
                <a:t>LinkedList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72200" y="4819073"/>
              <a:ext cx="1219200" cy="914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>
                  <a:solidFill>
                    <a:schemeClr val="tx1"/>
                  </a:solidFill>
                </a:rPr>
                <a:t>«class»</a:t>
              </a:r>
            </a:p>
            <a:p>
              <a:pPr algn="ctr"/>
              <a:r>
                <a:rPr lang="en-CA" sz="1800" dirty="0" err="1" smtClean="0">
                  <a:solidFill>
                    <a:srgbClr val="0000FF"/>
                  </a:solidFill>
                </a:rPr>
                <a:t>ArrayList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43400" y="4800600"/>
              <a:ext cx="1676400" cy="914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>
                  <a:solidFill>
                    <a:schemeClr val="tx1"/>
                  </a:solidFill>
                </a:rPr>
                <a:t>«class»</a:t>
              </a:r>
            </a:p>
            <a:p>
              <a:pPr algn="ctr"/>
              <a:r>
                <a:rPr lang="en-CA" sz="1800" dirty="0" err="1" smtClean="0">
                  <a:solidFill>
                    <a:srgbClr val="0000FF"/>
                  </a:solidFill>
                </a:rPr>
                <a:t>LinkedHashSet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828800" y="4800600"/>
              <a:ext cx="1104900" cy="9144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>
                  <a:solidFill>
                    <a:schemeClr val="tx1"/>
                  </a:solidFill>
                </a:rPr>
                <a:t>«class»</a:t>
              </a:r>
            </a:p>
            <a:p>
              <a:pPr algn="ctr"/>
              <a:r>
                <a:rPr lang="en-CA" sz="1800" dirty="0" err="1" smtClean="0">
                  <a:solidFill>
                    <a:srgbClr val="0000FF"/>
                  </a:solidFill>
                </a:rPr>
                <a:t>TreeSet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167745" y="1849582"/>
              <a:ext cx="1752600" cy="9144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800" dirty="0" smtClean="0">
                  <a:solidFill>
                    <a:schemeClr val="tx1"/>
                  </a:solidFill>
                </a:rPr>
                <a:t>«interface»</a:t>
              </a:r>
            </a:p>
            <a:p>
              <a:pPr algn="ctr"/>
              <a:r>
                <a:rPr lang="en-CA" sz="1800" dirty="0" smtClean="0">
                  <a:solidFill>
                    <a:srgbClr val="0000FF"/>
                  </a:solidFill>
                </a:rPr>
                <a:t>Collection</a:t>
              </a:r>
              <a:endParaRPr lang="en-CA" sz="1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Design Patterns</a:t>
            </a:r>
          </a:p>
        </p:txBody>
      </p:sp>
      <p:sp>
        <p:nvSpPr>
          <p:cNvPr id="16386" name="Content Placeholder 2" descr="Rectangle: Click to edit Master text styles&#10;Second level&#10;Third level&#10;Fourth level&#10;Fifth level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3962400"/>
          </a:xfr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Algorithmic patterns:</a:t>
            </a:r>
          </a:p>
          <a:p>
            <a:r>
              <a:rPr lang="en-US" sz="2400" dirty="0"/>
              <a:t>Recursion </a:t>
            </a:r>
          </a:p>
          <a:p>
            <a:r>
              <a:rPr lang="en-US" sz="2400" dirty="0"/>
              <a:t>Amortization</a:t>
            </a:r>
          </a:p>
          <a:p>
            <a:r>
              <a:rPr lang="en-US" sz="2400" dirty="0"/>
              <a:t>Divide-and-conquer </a:t>
            </a:r>
          </a:p>
          <a:p>
            <a:r>
              <a:rPr lang="en-US" sz="2400" dirty="0"/>
              <a:t>Prune-and-search</a:t>
            </a:r>
          </a:p>
          <a:p>
            <a:r>
              <a:rPr lang="en-US" sz="2400" dirty="0"/>
              <a:t>Brute force</a:t>
            </a:r>
          </a:p>
          <a:p>
            <a:r>
              <a:rPr lang="en-US" sz="2400" dirty="0"/>
              <a:t>Dynamic programming </a:t>
            </a:r>
          </a:p>
          <a:p>
            <a:r>
              <a:rPr lang="en-US" sz="2400" dirty="0"/>
              <a:t>The greedy method</a:t>
            </a:r>
          </a:p>
        </p:txBody>
      </p:sp>
      <p:sp>
        <p:nvSpPr>
          <p:cNvPr id="16387" name="Content Placeholder 1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3962400"/>
          </a:xfr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Software design patterns:</a:t>
            </a:r>
          </a:p>
          <a:p>
            <a:r>
              <a:rPr lang="en-US" sz="2400" dirty="0"/>
              <a:t>Iterator </a:t>
            </a:r>
          </a:p>
          <a:p>
            <a:r>
              <a:rPr lang="en-US" sz="2400" dirty="0"/>
              <a:t>Adapter </a:t>
            </a:r>
          </a:p>
          <a:p>
            <a:r>
              <a:rPr lang="en-US" sz="2400" dirty="0"/>
              <a:t>Position </a:t>
            </a:r>
          </a:p>
          <a:p>
            <a:r>
              <a:rPr lang="en-US" sz="2400" dirty="0"/>
              <a:t>Composition </a:t>
            </a:r>
          </a:p>
          <a:p>
            <a:r>
              <a:rPr lang="en-US" sz="2400" dirty="0"/>
              <a:t>Template method </a:t>
            </a:r>
          </a:p>
          <a:p>
            <a:r>
              <a:rPr lang="en-US" sz="2400" dirty="0"/>
              <a:t>Locator </a:t>
            </a:r>
          </a:p>
          <a:p>
            <a:r>
              <a:rPr lang="en-US" sz="2400" dirty="0"/>
              <a:t>Factory method</a:t>
            </a:r>
          </a:p>
        </p:txBody>
      </p:sp>
      <p:sp>
        <p:nvSpPr>
          <p:cNvPr id="163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F39D972-B8ED-8B43-9EF1-F49E60067AA4}" type="slidenum">
              <a:rPr lang="en-US" sz="1400"/>
              <a:pPr eaLnBrk="1" hangingPunct="1"/>
              <a:t>11</a:t>
            </a:fld>
            <a:endParaRPr lang="en-US" sz="1400"/>
          </a:p>
        </p:txBody>
      </p:sp>
      <p:pic>
        <p:nvPicPr>
          <p:cNvPr id="16391" name="Picture 3" descr="BU0095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2653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 Data Types</a:t>
            </a:r>
          </a:p>
        </p:txBody>
      </p:sp>
      <p:sp>
        <p:nvSpPr>
          <p:cNvPr id="1229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Abstraction</a:t>
            </a:r>
            <a:r>
              <a:rPr lang="en-US" sz="2400" dirty="0"/>
              <a:t> is to distill a system to its most fundamental parts. </a:t>
            </a:r>
          </a:p>
          <a:p>
            <a:r>
              <a:rPr lang="en-US" sz="2400" dirty="0"/>
              <a:t>Applying the abstraction paradigm to the design of data structures gives rise to </a:t>
            </a:r>
            <a:r>
              <a:rPr lang="en-US" sz="2400" b="1" dirty="0"/>
              <a:t>abstract data types </a:t>
            </a:r>
            <a:r>
              <a:rPr lang="en-US" sz="2400" dirty="0"/>
              <a:t>(ADTs</a:t>
            </a:r>
            <a:r>
              <a:rPr lang="en-US" sz="2400" dirty="0" smtClean="0"/>
              <a:t>) with</a:t>
            </a:r>
            <a:r>
              <a:rPr lang="en-US" sz="2400" dirty="0"/>
              <a:t> </a:t>
            </a:r>
            <a:r>
              <a:rPr lang="en-US" sz="2400" dirty="0" smtClean="0"/>
              <a:t>state  (data) &amp; behavior (functionality).</a:t>
            </a:r>
            <a:endParaRPr lang="en-US" sz="2400" dirty="0"/>
          </a:p>
          <a:p>
            <a:r>
              <a:rPr lang="en-US" sz="2400" dirty="0"/>
              <a:t>An ADT is a model of a data structure that specifies the </a:t>
            </a:r>
            <a:r>
              <a:rPr lang="en-US" sz="2400" b="1" dirty="0"/>
              <a:t>type</a:t>
            </a:r>
            <a:r>
              <a:rPr lang="en-US" sz="2400" dirty="0"/>
              <a:t> of data stored, the </a:t>
            </a:r>
            <a:r>
              <a:rPr lang="en-US" sz="2400" b="1" dirty="0"/>
              <a:t>operations</a:t>
            </a:r>
            <a:r>
              <a:rPr lang="en-US" sz="2400" dirty="0"/>
              <a:t> supported on them, and the types of parameters of the operations. </a:t>
            </a:r>
          </a:p>
          <a:p>
            <a:r>
              <a:rPr lang="en-US" sz="2400" dirty="0"/>
              <a:t>An ADT specifies </a:t>
            </a:r>
            <a:r>
              <a:rPr lang="en-US" sz="2400" b="1" dirty="0"/>
              <a:t>what</a:t>
            </a:r>
            <a:r>
              <a:rPr lang="en-US" sz="2400" dirty="0"/>
              <a:t> each operation does, but not </a:t>
            </a:r>
            <a:r>
              <a:rPr lang="en-US" sz="2400" b="1" dirty="0"/>
              <a:t>how</a:t>
            </a:r>
            <a:r>
              <a:rPr lang="en-US" sz="2400" dirty="0"/>
              <a:t> it does it. </a:t>
            </a:r>
            <a:endParaRPr lang="en-US" sz="24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b="1" dirty="0" smtClean="0"/>
              <a:t>“how” </a:t>
            </a:r>
            <a:r>
              <a:rPr lang="en-US" sz="2200" dirty="0" smtClean="0"/>
              <a:t>is provided by the</a:t>
            </a:r>
            <a:r>
              <a:rPr lang="en-US" sz="2200" b="1" dirty="0" smtClean="0"/>
              <a:t> software</a:t>
            </a:r>
            <a:r>
              <a:rPr lang="en-US" sz="2200" dirty="0" smtClean="0"/>
              <a:t> that implements the ADT.</a:t>
            </a:r>
            <a:endParaRPr lang="en-US" sz="2200" dirty="0"/>
          </a:p>
          <a:p>
            <a:r>
              <a:rPr lang="en-US" sz="2400" dirty="0"/>
              <a:t>The collective set of behaviors supported by an ADT is its </a:t>
            </a:r>
            <a:r>
              <a:rPr lang="en-US" sz="2400" b="1" dirty="0"/>
              <a:t>public interface</a:t>
            </a:r>
            <a:r>
              <a:rPr lang="en-US" sz="2400" dirty="0" smtClean="0"/>
              <a:t>. The interface guarantees certain </a:t>
            </a:r>
            <a:r>
              <a:rPr lang="en-US" sz="2400" b="1" dirty="0" smtClean="0"/>
              <a:t>invariants</a:t>
            </a:r>
            <a:r>
              <a:rPr lang="en-US" sz="2400" dirty="0" smtClean="0"/>
              <a:t>.</a:t>
            </a:r>
          </a:p>
          <a:p>
            <a:pPr defTabSz="1524000"/>
            <a:r>
              <a:rPr lang="en-US" sz="2400" b="1" dirty="0" smtClean="0"/>
              <a:t>Invariant:   </a:t>
            </a:r>
            <a:r>
              <a:rPr lang="en-US" sz="2400" dirty="0" smtClean="0"/>
              <a:t>a fact about the ADT that is always true,</a:t>
            </a:r>
            <a:br>
              <a:rPr lang="en-US" sz="2400" dirty="0" smtClean="0"/>
            </a:br>
            <a:r>
              <a:rPr lang="en-US" sz="2400" dirty="0" smtClean="0"/>
              <a:t>	  e.g.,  a Date object always represents a valid date.</a:t>
            </a:r>
            <a:endParaRPr lang="en-US" sz="2400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0045BB5-B9A2-8D42-80B1-8490E634C4DF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 Definitions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4648200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class</a:t>
            </a:r>
            <a:r>
              <a:rPr lang="en-US" sz="2400" dirty="0"/>
              <a:t> serves as the primary means for abstraction in </a:t>
            </a:r>
            <a:r>
              <a:rPr lang="en-US" sz="2400" dirty="0" smtClean="0"/>
              <a:t>OOP.</a:t>
            </a:r>
            <a:endParaRPr lang="en-US" sz="2400" dirty="0"/>
          </a:p>
          <a:p>
            <a:r>
              <a:rPr lang="en-US" sz="2400" dirty="0"/>
              <a:t>In Java, every variable is either a base type or is a reference to </a:t>
            </a:r>
            <a:r>
              <a:rPr lang="en-US" sz="2400" dirty="0" smtClean="0"/>
              <a:t>an </a:t>
            </a:r>
            <a:r>
              <a:rPr lang="en-US" sz="2400" b="1" dirty="0" smtClean="0"/>
              <a:t>object</a:t>
            </a:r>
            <a:r>
              <a:rPr lang="en-US" sz="2400" dirty="0" smtClean="0"/>
              <a:t> which is an </a:t>
            </a:r>
            <a:r>
              <a:rPr lang="en-US" sz="2400" b="1" dirty="0"/>
              <a:t>instance</a:t>
            </a:r>
            <a:r>
              <a:rPr lang="en-US" sz="2400" dirty="0"/>
              <a:t> of some class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class presents to the outside world a concise and consistent view of the objects that are </a:t>
            </a:r>
            <a:r>
              <a:rPr lang="en-US" sz="2400" dirty="0" smtClean="0"/>
              <a:t>its instances, </a:t>
            </a:r>
            <a:r>
              <a:rPr lang="en-US" sz="2400" dirty="0"/>
              <a:t>without </a:t>
            </a:r>
            <a:r>
              <a:rPr lang="en-US" sz="2400" dirty="0" smtClean="0"/>
              <a:t>revealing too </a:t>
            </a:r>
            <a:r>
              <a:rPr lang="en-US" sz="2400" dirty="0"/>
              <a:t>much unnecessary detail or giving others access to the inner workings of the objects. </a:t>
            </a:r>
          </a:p>
          <a:p>
            <a:r>
              <a:rPr lang="en-US" sz="2400" dirty="0"/>
              <a:t>The class definition </a:t>
            </a:r>
            <a:r>
              <a:rPr lang="en-US" sz="2400" dirty="0" smtClean="0"/>
              <a:t>specifies its members. These are typically </a:t>
            </a:r>
            <a:r>
              <a:rPr lang="en-US" sz="2400" b="1" dirty="0" smtClean="0"/>
              <a:t>instance variables</a:t>
            </a:r>
            <a:r>
              <a:rPr lang="en-US" sz="2400" dirty="0" smtClean="0"/>
              <a:t> (aka, </a:t>
            </a:r>
            <a:r>
              <a:rPr lang="en-US" sz="2400" b="1" dirty="0" smtClean="0"/>
              <a:t>fields</a:t>
            </a:r>
            <a:r>
              <a:rPr lang="en-US" sz="2400" dirty="0" smtClean="0"/>
              <a:t> or </a:t>
            </a:r>
            <a:r>
              <a:rPr lang="en-US" sz="2400" b="1" dirty="0"/>
              <a:t>data </a:t>
            </a:r>
            <a:r>
              <a:rPr lang="en-US" sz="2400" b="1" dirty="0" smtClean="0"/>
              <a:t>members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that </a:t>
            </a:r>
            <a:r>
              <a:rPr lang="en-US" sz="2400" dirty="0" smtClean="0"/>
              <a:t>any instance </a:t>
            </a:r>
            <a:r>
              <a:rPr lang="en-US" sz="2400" dirty="0"/>
              <a:t>object contains, as well as the </a:t>
            </a:r>
            <a:r>
              <a:rPr lang="en-US" sz="2400" b="1" dirty="0"/>
              <a:t>methods</a:t>
            </a:r>
            <a:r>
              <a:rPr lang="en-US" sz="2400" dirty="0"/>
              <a:t>, </a:t>
            </a:r>
            <a:r>
              <a:rPr lang="en-US" sz="2400" dirty="0" smtClean="0"/>
              <a:t>(aka, </a:t>
            </a:r>
            <a:r>
              <a:rPr lang="en-US" sz="2400" b="1" dirty="0" smtClean="0"/>
              <a:t>member functions</a:t>
            </a:r>
            <a:r>
              <a:rPr lang="en-US" sz="2400" dirty="0" smtClean="0"/>
              <a:t>) </a:t>
            </a:r>
            <a:r>
              <a:rPr lang="en-US" sz="2400" dirty="0"/>
              <a:t>that the object can execute. 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4C61C57-2F60-8143-BFE5-BA22028103CB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1" y="3200401"/>
            <a:ext cx="8981438" cy="2971800"/>
          </a:xfrm>
          <a:prstGeom prst="rect">
            <a:avLst/>
          </a:prstGeom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Unified Modeling Language (UML)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67871" y="1295400"/>
            <a:ext cx="8153400" cy="205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800" dirty="0" smtClean="0"/>
              <a:t>A </a:t>
            </a:r>
            <a:r>
              <a:rPr lang="en-US" sz="2800" b="1" dirty="0" smtClean="0"/>
              <a:t>class diagram</a:t>
            </a:r>
            <a:r>
              <a:rPr lang="en-US" sz="2800" dirty="0" smtClean="0"/>
              <a:t> has three parts.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The name of the (concrete or abstract) class or interface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The recommended instance variables or fields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400" dirty="0" smtClean="0"/>
              <a:t>The recommended methods of the class.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829B4-10EB-564F-BFDC-5B4783050C43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838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Interfaces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3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90600" y="1295400"/>
            <a:ext cx="7315200" cy="46482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400" dirty="0"/>
              <a:t>The main structural element in Java that enforces an </a:t>
            </a:r>
            <a:r>
              <a:rPr lang="en-US" sz="2400" dirty="0" smtClean="0"/>
              <a:t>application programming interface (API) </a:t>
            </a:r>
            <a:r>
              <a:rPr lang="en-US" sz="2400" dirty="0"/>
              <a:t>is an interface. </a:t>
            </a:r>
            <a:endParaRPr lang="en-US" sz="2400" dirty="0" smtClean="0"/>
          </a:p>
          <a:p>
            <a:pPr>
              <a:lnSpc>
                <a:spcPts val="2200"/>
              </a:lnSpc>
            </a:pPr>
            <a:endParaRPr lang="en-US" sz="2400" dirty="0" smtClean="0"/>
          </a:p>
          <a:p>
            <a:pPr>
              <a:lnSpc>
                <a:spcPts val="2200"/>
              </a:lnSpc>
            </a:pPr>
            <a:endParaRPr lang="en-US" sz="2400" dirty="0" smtClean="0"/>
          </a:p>
          <a:p>
            <a:pPr>
              <a:lnSpc>
                <a:spcPts val="2200"/>
              </a:lnSpc>
            </a:pPr>
            <a:r>
              <a:rPr lang="en-US" sz="2400" dirty="0" smtClean="0"/>
              <a:t>An </a:t>
            </a:r>
            <a:r>
              <a:rPr lang="en-US" sz="2400" b="1" dirty="0" smtClean="0"/>
              <a:t>interface</a:t>
            </a:r>
            <a:r>
              <a:rPr lang="en-US" sz="2400" dirty="0" smtClean="0"/>
              <a:t> contains constants &amp; abstract methods with no bodies;  all public by default. </a:t>
            </a:r>
          </a:p>
          <a:p>
            <a:pPr>
              <a:lnSpc>
                <a:spcPts val="2200"/>
              </a:lnSpc>
            </a:pPr>
            <a:endParaRPr lang="en-US" sz="2400" dirty="0"/>
          </a:p>
          <a:p>
            <a:pPr>
              <a:lnSpc>
                <a:spcPts val="2200"/>
              </a:lnSpc>
            </a:pPr>
            <a:r>
              <a:rPr lang="en-US" sz="2400" dirty="0" smtClean="0"/>
              <a:t>It has no constructors &amp; can’t </a:t>
            </a:r>
            <a:r>
              <a:rPr lang="en-US" sz="2400" dirty="0"/>
              <a:t>be directly </a:t>
            </a:r>
            <a:r>
              <a:rPr lang="en-US" sz="2400" dirty="0" smtClean="0"/>
              <a:t>instantiated.  </a:t>
            </a:r>
          </a:p>
          <a:p>
            <a:pPr>
              <a:lnSpc>
                <a:spcPts val="2200"/>
              </a:lnSpc>
            </a:pPr>
            <a:endParaRPr lang="en-US" sz="2400" dirty="0"/>
          </a:p>
          <a:p>
            <a:pPr>
              <a:lnSpc>
                <a:spcPts val="2200"/>
              </a:lnSpc>
            </a:pPr>
            <a:r>
              <a:rPr lang="en-US" sz="2400" dirty="0"/>
              <a:t>A class that implements an interface, must implement </a:t>
            </a:r>
            <a:r>
              <a:rPr lang="en-US" sz="2400" b="1" dirty="0"/>
              <a:t>all</a:t>
            </a:r>
            <a:r>
              <a:rPr lang="en-US" sz="2400" dirty="0"/>
              <a:t> of the methods declared in the interface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no inheritance</a:t>
            </a:r>
            <a:r>
              <a:rPr lang="en-US" sz="2400" dirty="0" smtClean="0"/>
              <a:t>);  otherwise </a:t>
            </a:r>
            <a:r>
              <a:rPr lang="en-US" sz="2400" dirty="0"/>
              <a:t>won’t compile. </a:t>
            </a:r>
          </a:p>
          <a:p>
            <a:pPr>
              <a:lnSpc>
                <a:spcPts val="2200"/>
              </a:lnSpc>
            </a:pPr>
            <a:endParaRPr lang="en-US" sz="2400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BA49161-255A-0D43-8219-FC21DF66FA95}" type="slidenum">
              <a:rPr lang="en-US" sz="1400"/>
              <a:pPr eaLnBrk="1" hangingPunct="1"/>
              <a:t>15</a:t>
            </a:fld>
            <a:endParaRPr lang="en-US" sz="140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838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 Classes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3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371600"/>
            <a:ext cx="7391400" cy="29718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/>
              <a:t>An </a:t>
            </a:r>
            <a:r>
              <a:rPr lang="en-US" sz="2400" b="1" dirty="0"/>
              <a:t>abstract </a:t>
            </a:r>
            <a:r>
              <a:rPr lang="en-US" sz="2400" b="1" dirty="0" smtClean="0"/>
              <a:t>class </a:t>
            </a:r>
            <a:r>
              <a:rPr lang="en-US" sz="2400" dirty="0" smtClean="0"/>
              <a:t>also cannot </a:t>
            </a:r>
            <a:r>
              <a:rPr lang="en-US" sz="2400" dirty="0"/>
              <a:t>be instantiated, but it </a:t>
            </a:r>
            <a:r>
              <a:rPr lang="en-US" sz="2400" dirty="0" smtClean="0"/>
              <a:t>can define </a:t>
            </a:r>
            <a:r>
              <a:rPr lang="en-US" sz="2400" dirty="0"/>
              <a:t>one </a:t>
            </a:r>
            <a:r>
              <a:rPr lang="en-US" sz="2400" dirty="0" smtClean="0"/>
              <a:t>or more </a:t>
            </a:r>
            <a:r>
              <a:rPr lang="en-US" sz="2400" dirty="0"/>
              <a:t>methods that all implementations of the abstraction </a:t>
            </a:r>
            <a:r>
              <a:rPr lang="en-US" sz="2400" dirty="0" smtClean="0"/>
              <a:t>will have.    </a:t>
            </a:r>
          </a:p>
          <a:p>
            <a:pPr>
              <a:lnSpc>
                <a:spcPts val="2200"/>
              </a:lnSpc>
            </a:pPr>
            <a:endParaRPr lang="en-US" sz="2400" dirty="0"/>
          </a:p>
          <a:p>
            <a:pPr>
              <a:lnSpc>
                <a:spcPts val="2200"/>
              </a:lnSpc>
            </a:pPr>
            <a:r>
              <a:rPr lang="en-US" sz="2400" dirty="0" smtClean="0"/>
              <a:t>Their sole purpose is to be extended.</a:t>
            </a:r>
          </a:p>
          <a:p>
            <a:pPr marL="0" indent="0">
              <a:lnSpc>
                <a:spcPts val="2200"/>
              </a:lnSpc>
              <a:buNone/>
            </a:pPr>
            <a:endParaRPr lang="en-US" sz="2400" dirty="0" smtClean="0"/>
          </a:p>
          <a:p>
            <a:pPr>
              <a:lnSpc>
                <a:spcPts val="2200"/>
              </a:lnSpc>
            </a:pPr>
            <a:r>
              <a:rPr lang="en-US" sz="2400" dirty="0" smtClean="0"/>
              <a:t>A class must be a subclass of an abstract class to </a:t>
            </a:r>
            <a:r>
              <a:rPr lang="en-US" sz="2400" b="1" dirty="0" smtClean="0"/>
              <a:t>extend</a:t>
            </a:r>
            <a:r>
              <a:rPr lang="en-US" sz="2400" dirty="0" smtClean="0"/>
              <a:t> it  &amp;  implement all its abstract methods</a:t>
            </a:r>
            <a:br>
              <a:rPr lang="en-US" sz="2400" dirty="0" smtClean="0"/>
            </a:br>
            <a:r>
              <a:rPr lang="en-US" sz="2400" dirty="0" smtClean="0"/>
              <a:t>(or else be abstract itself).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BA49161-255A-0D43-8219-FC21DF66FA95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26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8382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Interfaces &amp; Abstract Classes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3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38862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sz="2400" dirty="0" smtClean="0"/>
              <a:t>A class that implements an </a:t>
            </a:r>
            <a:r>
              <a:rPr lang="en-US" sz="2400" dirty="0" smtClean="0">
                <a:solidFill>
                  <a:srgbClr val="0000FF"/>
                </a:solidFill>
              </a:rPr>
              <a:t>interface</a:t>
            </a:r>
            <a:r>
              <a:rPr lang="en-US" sz="2400" dirty="0" smtClean="0"/>
              <a:t>, must implement </a:t>
            </a:r>
            <a:r>
              <a:rPr lang="en-US" sz="2400" b="1" dirty="0" smtClean="0"/>
              <a:t>all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of the methods declared in the interface (no inheritance); otherwise won’t compile. 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ts val="2200"/>
              </a:lnSpc>
            </a:pPr>
            <a:r>
              <a:rPr lang="en-US" sz="2400" dirty="0" smtClean="0"/>
              <a:t>As a result, unlike </a:t>
            </a:r>
            <a:r>
              <a:rPr lang="en-US" sz="2400" dirty="0"/>
              <a:t>abstract </a:t>
            </a:r>
            <a:r>
              <a:rPr lang="en-US" sz="2400" dirty="0" smtClean="0"/>
              <a:t>classes, interfaces are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non-adaptable: you can’t add new methods to it</a:t>
            </a:r>
            <a:br>
              <a:rPr lang="en-US" sz="2400" dirty="0" smtClean="0"/>
            </a:br>
            <a:r>
              <a:rPr lang="en-US" sz="2400" dirty="0" smtClean="0"/>
              <a:t>without breaking its contract.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ts val="2200"/>
              </a:lnSpc>
            </a:pPr>
            <a:r>
              <a:rPr lang="en-US" sz="2400" dirty="0" smtClean="0"/>
              <a:t>However, interfaces offer great flexibility for its implementers: a </a:t>
            </a:r>
            <a:r>
              <a:rPr lang="en-US" sz="2400" dirty="0"/>
              <a:t>class can </a:t>
            </a:r>
            <a:r>
              <a:rPr lang="en-US" sz="2400" b="1" dirty="0"/>
              <a:t>implement</a:t>
            </a:r>
            <a:r>
              <a:rPr lang="en-US" sz="2400" dirty="0"/>
              <a:t> any number of </a:t>
            </a:r>
            <a:r>
              <a:rPr lang="en-US" sz="2400" dirty="0" smtClean="0"/>
              <a:t>interfaces, regardless of </a:t>
            </a:r>
            <a:br>
              <a:rPr lang="en-US" sz="2400" dirty="0" smtClean="0"/>
            </a:br>
            <a:r>
              <a:rPr lang="en-US" sz="2400" dirty="0" smtClean="0"/>
              <a:t>where that class is in the class hierarchy. 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BA49161-255A-0D43-8219-FC21DF66FA95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5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Inheritance</a:t>
            </a: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a </a:t>
            </a:r>
            <a:r>
              <a:rPr lang="en-US" sz="2400" dirty="0"/>
              <a:t>mechanism </a:t>
            </a:r>
            <a:r>
              <a:rPr lang="en-US" sz="2400" dirty="0" smtClean="0"/>
              <a:t>for </a:t>
            </a:r>
            <a:r>
              <a:rPr lang="en-US" sz="2400" dirty="0"/>
              <a:t>modular and hierarchical </a:t>
            </a:r>
            <a:r>
              <a:rPr lang="en-US" sz="2400" dirty="0" smtClean="0"/>
              <a:t>organization. </a:t>
            </a:r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(child) </a:t>
            </a:r>
            <a:r>
              <a:rPr lang="en-US" sz="2400" b="1" dirty="0" smtClean="0"/>
              <a:t>subclass</a:t>
            </a:r>
            <a:r>
              <a:rPr lang="en-US" sz="2400" dirty="0" smtClean="0"/>
              <a:t> </a:t>
            </a:r>
            <a:r>
              <a:rPr lang="en-US" sz="2400" b="1" dirty="0" smtClean="0"/>
              <a:t>extends</a:t>
            </a:r>
            <a:r>
              <a:rPr lang="en-US" sz="2400" dirty="0" smtClean="0"/>
              <a:t> a </a:t>
            </a:r>
            <a:r>
              <a:rPr lang="en-US" sz="2400" dirty="0"/>
              <a:t>(parent</a:t>
            </a:r>
            <a:r>
              <a:rPr lang="en-US" sz="2400" dirty="0" smtClean="0"/>
              <a:t>) </a:t>
            </a:r>
            <a:r>
              <a:rPr lang="en-US" sz="2400" b="1" dirty="0" smtClean="0"/>
              <a:t>superclass.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 subclass inherits </a:t>
            </a:r>
            <a:r>
              <a:rPr lang="en-US" sz="2000" dirty="0" smtClean="0"/>
              <a:t>(non-constructor</a:t>
            </a:r>
            <a:r>
              <a:rPr lang="en-US" sz="1600" dirty="0" smtClean="0"/>
              <a:t>) </a:t>
            </a:r>
            <a:r>
              <a:rPr lang="en-US" sz="2400" dirty="0" smtClean="0"/>
              <a:t>members of its superclass.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Two ways a </a:t>
            </a:r>
            <a:r>
              <a:rPr lang="en-US" sz="2400" dirty="0"/>
              <a:t>subclass can </a:t>
            </a:r>
            <a:r>
              <a:rPr lang="en-US" sz="2400" dirty="0" smtClean="0"/>
              <a:t>differ </a:t>
            </a:r>
            <a:r>
              <a:rPr lang="en-US" sz="2400" dirty="0"/>
              <a:t>from its superclass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b="1" dirty="0" smtClean="0"/>
              <a:t>extend</a:t>
            </a:r>
            <a:r>
              <a:rPr lang="en-US" sz="2400" dirty="0" smtClean="0"/>
              <a:t> the superclass by providing brand-new data members &amp; methods (besides those inherited from the superclass, other than constructors).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b="1" dirty="0" smtClean="0"/>
              <a:t>Polymorphism: </a:t>
            </a:r>
            <a:r>
              <a:rPr lang="en-US" sz="2400" dirty="0" smtClean="0"/>
              <a:t>may </a:t>
            </a:r>
            <a:r>
              <a:rPr lang="en-US" sz="2400" dirty="0"/>
              <a:t>specialize an existing behavior by providing a new </a:t>
            </a:r>
            <a:r>
              <a:rPr lang="en-US" sz="2400" dirty="0" smtClean="0"/>
              <a:t>implementation to </a:t>
            </a:r>
            <a:r>
              <a:rPr lang="en-US" sz="2400" b="1" dirty="0" smtClean="0"/>
              <a:t>override</a:t>
            </a:r>
            <a:r>
              <a:rPr lang="en-US" sz="2400" dirty="0" smtClean="0"/>
              <a:t> </a:t>
            </a:r>
            <a:r>
              <a:rPr lang="en-US" sz="2400" dirty="0"/>
              <a:t>an existing </a:t>
            </a:r>
            <a:r>
              <a:rPr lang="en-US" sz="2400" dirty="0" smtClean="0"/>
              <a:t>non-static method of the superclass 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Java is Single Inheritance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066800" y="1371600"/>
            <a:ext cx="7543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Java (unlike C++)  is </a:t>
            </a:r>
            <a:r>
              <a:rPr lang="en-US" sz="2800" b="1" dirty="0" smtClean="0"/>
              <a:t>single inheritance </a:t>
            </a:r>
            <a:r>
              <a:rPr lang="en-US" sz="2800" dirty="0" smtClean="0"/>
              <a:t>OOL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dirty="0" smtClean="0"/>
              <a:t>any class other than the root class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0000FF"/>
                </a:solidFill>
              </a:rPr>
              <a:t>extends exactly one </a:t>
            </a:r>
            <a:r>
              <a:rPr lang="en-US" sz="2800" dirty="0" smtClean="0"/>
              <a:t>parent superclass. </a:t>
            </a:r>
            <a:br>
              <a:rPr lang="en-US" sz="2800" dirty="0" smtClean="0"/>
            </a:br>
            <a:r>
              <a:rPr lang="en-US" sz="2800" dirty="0" smtClean="0"/>
              <a:t>That is, Java classes form a </a:t>
            </a:r>
            <a:r>
              <a:rPr lang="en-US" sz="2800" b="1" dirty="0" smtClean="0"/>
              <a:t>tree hierarchy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dirty="0" smtClean="0"/>
              <a:t>Regardless of where it is in the inheritance tree, a class can </a:t>
            </a:r>
            <a:r>
              <a:rPr lang="en-US" sz="2800" b="1" dirty="0" smtClean="0">
                <a:solidFill>
                  <a:srgbClr val="0000FF"/>
                </a:solidFill>
              </a:rPr>
              <a:t>implement several interfaces</a:t>
            </a:r>
            <a:r>
              <a:rPr lang="en-US" sz="2800" dirty="0" smtClean="0"/>
              <a:t>.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is </a:t>
            </a:r>
            <a:r>
              <a:rPr lang="en-US" sz="2800" i="1" dirty="0" smtClean="0">
                <a:solidFill>
                  <a:srgbClr val="C00000"/>
                </a:solidFill>
              </a:rPr>
              <a:t>multi-role playing</a:t>
            </a:r>
            <a:r>
              <a:rPr lang="en-US" sz="2800" dirty="0" smtClean="0"/>
              <a:t>  (aka, </a:t>
            </a:r>
            <a:r>
              <a:rPr lang="en-US" sz="2800" i="1" dirty="0" err="1" smtClean="0">
                <a:solidFill>
                  <a:srgbClr val="C00000"/>
                </a:solidFill>
              </a:rPr>
              <a:t>mixin</a:t>
            </a:r>
            <a:r>
              <a:rPr lang="en-US" sz="2800" dirty="0" smtClean="0"/>
              <a:t>), </a:t>
            </a:r>
            <a:br>
              <a:rPr lang="en-US" sz="2800" dirty="0" smtClean="0"/>
            </a:br>
            <a:r>
              <a:rPr lang="en-US" sz="2800" b="1" dirty="0" smtClean="0"/>
              <a:t>not</a:t>
            </a:r>
            <a:r>
              <a:rPr lang="en-US" sz="2800" dirty="0" smtClean="0"/>
              <a:t> multiple inheritance.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-106680"/>
            <a:ext cx="7265521" cy="22158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 smtClean="0"/>
              <a:t>Slides copied directly from Andy</a:t>
            </a:r>
            <a:br>
              <a:rPr lang="en-US" sz="3600" dirty="0" smtClean="0"/>
            </a:br>
            <a:r>
              <a:rPr lang="en-US" sz="3200" dirty="0" smtClean="0"/>
              <a:t>(And not covered by Jeff) </a:t>
            </a:r>
            <a:endParaRPr lang="en-US" sz="2800" dirty="0"/>
          </a:p>
        </p:txBody>
      </p:sp>
      <p:pic>
        <p:nvPicPr>
          <p:cNvPr id="125954" name="Picture 2" descr="Andy Mirzai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4531"/>
            <a:ext cx="2536825" cy="33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 Inheritance Tree Hierarchy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752600"/>
            <a:ext cx="8583116" cy="3687463"/>
            <a:chOff x="304800" y="1752600"/>
            <a:chExt cx="8583116" cy="368746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TextBox 2"/>
            <p:cNvSpPr txBox="1"/>
            <p:nvPr/>
          </p:nvSpPr>
          <p:spPr>
            <a:xfrm>
              <a:off x="3877937" y="1752600"/>
              <a:ext cx="1335453" cy="482728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108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Building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8860" y="2992538"/>
              <a:ext cx="1685228" cy="514738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Apartment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1333" y="2992538"/>
              <a:ext cx="1117444" cy="514738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5000" sy="105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House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69639" y="2992537"/>
              <a:ext cx="1818277" cy="884070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Commercial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Building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4555993"/>
              <a:ext cx="1685228" cy="884070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Low-rise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Apartment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76831" y="4555993"/>
              <a:ext cx="1685228" cy="884070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High-rise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Apartment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4735" y="4555993"/>
              <a:ext cx="1564682" cy="884070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Two-story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House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5719" y="4555994"/>
              <a:ext cx="1666120" cy="514738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Skyscraper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260" y="4555993"/>
              <a:ext cx="1095002" cy="514738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Ranch</a:t>
              </a:r>
              <a:endParaRPr lang="en-CA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Elbow Connector 17"/>
            <p:cNvCxnSpPr>
              <a:stCxn id="10" idx="0"/>
              <a:endCxn id="3" idx="2"/>
            </p:cNvCxnSpPr>
            <p:nvPr/>
          </p:nvCxnSpPr>
          <p:spPr>
            <a:xfrm rot="5400000" flipH="1" flipV="1">
              <a:off x="2924964" y="1371838"/>
              <a:ext cx="757210" cy="2484190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11" idx="0"/>
              <a:endCxn id="3" idx="2"/>
            </p:cNvCxnSpPr>
            <p:nvPr/>
          </p:nvCxnSpPr>
          <p:spPr>
            <a:xfrm rot="16200000" flipV="1">
              <a:off x="4584255" y="2196737"/>
              <a:ext cx="757210" cy="834391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2" idx="0"/>
              <a:endCxn id="3" idx="2"/>
            </p:cNvCxnSpPr>
            <p:nvPr/>
          </p:nvCxnSpPr>
          <p:spPr>
            <a:xfrm rot="16200000" flipV="1">
              <a:off x="5883617" y="897376"/>
              <a:ext cx="757209" cy="3433114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3" idx="0"/>
              <a:endCxn id="10" idx="2"/>
            </p:cNvCxnSpPr>
            <p:nvPr/>
          </p:nvCxnSpPr>
          <p:spPr>
            <a:xfrm rot="5400000" flipH="1" flipV="1">
              <a:off x="1080086" y="3574605"/>
              <a:ext cx="1048717" cy="914060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14" idx="0"/>
              <a:endCxn id="10" idx="2"/>
            </p:cNvCxnSpPr>
            <p:nvPr/>
          </p:nvCxnSpPr>
          <p:spPr>
            <a:xfrm rot="16200000" flipV="1">
              <a:off x="2066102" y="3502649"/>
              <a:ext cx="1048717" cy="1057971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15" idx="0"/>
              <a:endCxn id="11" idx="2"/>
            </p:cNvCxnSpPr>
            <p:nvPr/>
          </p:nvCxnSpPr>
          <p:spPr>
            <a:xfrm rot="5400000" flipH="1" flipV="1">
              <a:off x="4644207" y="3820146"/>
              <a:ext cx="1048717" cy="422979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7" name="Elbow Connector 31746"/>
            <p:cNvCxnSpPr>
              <a:stCxn id="17" idx="0"/>
              <a:endCxn id="11" idx="2"/>
            </p:cNvCxnSpPr>
            <p:nvPr/>
          </p:nvCxnSpPr>
          <p:spPr>
            <a:xfrm rot="16200000" flipV="1">
              <a:off x="5411050" y="3476282"/>
              <a:ext cx="1048717" cy="1110706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9" name="Elbow Connector 31748"/>
            <p:cNvCxnSpPr>
              <a:stCxn id="16" idx="0"/>
              <a:endCxn id="12" idx="2"/>
            </p:cNvCxnSpPr>
            <p:nvPr/>
          </p:nvCxnSpPr>
          <p:spPr>
            <a:xfrm rot="16200000" flipV="1">
              <a:off x="7639086" y="4216300"/>
              <a:ext cx="679387" cy="1"/>
            </a:xfrm>
            <a:prstGeom prst="bentConnector3">
              <a:avLst/>
            </a:prstGeom>
            <a:grpFill/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Extract 23"/>
            <p:cNvSpPr/>
            <p:nvPr/>
          </p:nvSpPr>
          <p:spPr bwMode="auto">
            <a:xfrm>
              <a:off x="7875683" y="3895657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26" name="Flowchart: Extract 25"/>
            <p:cNvSpPr/>
            <p:nvPr/>
          </p:nvSpPr>
          <p:spPr bwMode="auto">
            <a:xfrm>
              <a:off x="5276961" y="3507277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28" name="Flowchart: Extract 27"/>
            <p:cNvSpPr/>
            <p:nvPr/>
          </p:nvSpPr>
          <p:spPr bwMode="auto">
            <a:xfrm>
              <a:off x="1958381" y="3507277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30" name="Flowchart: Extract 29"/>
            <p:cNvSpPr/>
            <p:nvPr/>
          </p:nvSpPr>
          <p:spPr bwMode="auto">
            <a:xfrm>
              <a:off x="4442569" y="2236439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626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Class/interface DAG Hierarchy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219200"/>
            <a:ext cx="7848600" cy="5029200"/>
            <a:chOff x="914400" y="1524000"/>
            <a:chExt cx="7029450" cy="4514850"/>
          </a:xfrm>
        </p:grpSpPr>
        <p:pic>
          <p:nvPicPr>
            <p:cNvPr id="1026" name="Picture 2" descr="C:\Users\andy\Documents\COMPUTER SCIENCE\COURSES\CSE2011\IMAGES\getfil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524000"/>
              <a:ext cx="7029450" cy="451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662218" y="2133600"/>
              <a:ext cx="1368000" cy="244800"/>
            </a:xfrm>
            <a:prstGeom prst="rect">
              <a:avLst/>
            </a:prstGeom>
            <a:solidFill>
              <a:srgbClr val="C7C7C7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Pet</a:t>
              </a:r>
              <a:endParaRPr lang="en-CA" sz="1600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1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48854" y="1295400"/>
            <a:ext cx="8266545" cy="4724400"/>
          </a:xfrm>
        </p:spPr>
        <p:txBody>
          <a:bodyPr>
            <a:norm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A user can create an </a:t>
            </a:r>
            <a:r>
              <a:rPr lang="en-US" dirty="0" smtClean="0">
                <a:ea typeface="Cambria Math" panose="02040503050406030204" pitchFamily="18" charset="0"/>
              </a:rPr>
              <a:t/>
            </a:r>
            <a:br>
              <a:rPr lang="en-US" dirty="0" smtClean="0">
                <a:ea typeface="Cambria Math" panose="02040503050406030204" pitchFamily="18" charset="0"/>
              </a:rPr>
            </a:br>
            <a:r>
              <a:rPr lang="en-US" dirty="0" smtClean="0">
                <a:ea typeface="Cambria Math" panose="02040503050406030204" pitchFamily="18" charset="0"/>
              </a:rPr>
              <a:t>instance </a:t>
            </a:r>
            <a:r>
              <a:rPr lang="en-US" dirty="0">
                <a:ea typeface="Cambria Math" panose="02040503050406030204" pitchFamily="18" charset="0"/>
              </a:rPr>
              <a:t>of </a:t>
            </a:r>
            <a:r>
              <a:rPr lang="en-US" dirty="0" smtClean="0">
                <a:ea typeface="Cambria Math" panose="02040503050406030204" pitchFamily="18" charset="0"/>
              </a:rPr>
              <a:t>a class by </a:t>
            </a:r>
            <a:br>
              <a:rPr lang="en-US" dirty="0" smtClean="0">
                <a:ea typeface="Cambria Math" panose="02040503050406030204" pitchFamily="18" charset="0"/>
              </a:rPr>
            </a:br>
            <a:r>
              <a:rPr lang="en-US" dirty="0" smtClean="0">
                <a:ea typeface="Cambria Math" panose="02040503050406030204" pitchFamily="18" charset="0"/>
              </a:rPr>
              <a:t>using the </a:t>
            </a:r>
            <a:r>
              <a:rPr lang="en-US" b="1" dirty="0" smtClean="0">
                <a:ea typeface="Cambria Math" panose="02040503050406030204" pitchFamily="18" charset="0"/>
              </a:rPr>
              <a:t>new</a:t>
            </a:r>
            <a:r>
              <a:rPr lang="en-US" dirty="0" smtClean="0">
                <a:ea typeface="Cambria Math" panose="02040503050406030204" pitchFamily="18" charset="0"/>
              </a:rPr>
              <a:t> operator </a:t>
            </a:r>
            <a:br>
              <a:rPr lang="en-US" dirty="0" smtClean="0">
                <a:ea typeface="Cambria Math" panose="02040503050406030204" pitchFamily="18" charset="0"/>
              </a:rPr>
            </a:br>
            <a:r>
              <a:rPr lang="en-US" dirty="0" smtClean="0">
                <a:ea typeface="Cambria Math" panose="02040503050406030204" pitchFamily="18" charset="0"/>
              </a:rPr>
              <a:t>with a method that has </a:t>
            </a:r>
            <a:br>
              <a:rPr lang="en-US" dirty="0" smtClean="0">
                <a:ea typeface="Cambria Math" panose="02040503050406030204" pitchFamily="18" charset="0"/>
              </a:rPr>
            </a:br>
            <a:r>
              <a:rPr lang="en-US" dirty="0" smtClean="0">
                <a:ea typeface="Cambria Math" panose="02040503050406030204" pitchFamily="18" charset="0"/>
              </a:rPr>
              <a:t>the same name as the class.</a:t>
            </a:r>
            <a:br>
              <a:rPr lang="en-US" dirty="0" smtClean="0">
                <a:ea typeface="Cambria Math" panose="02040503050406030204" pitchFamily="18" charset="0"/>
              </a:rPr>
            </a:br>
            <a:endParaRPr lang="en-US" dirty="0" smtClean="0">
              <a:ea typeface="Cambria Math" panose="02040503050406030204" pitchFamily="18" charset="0"/>
            </a:endParaRPr>
          </a:p>
          <a:p>
            <a:r>
              <a:rPr lang="en-US" dirty="0" smtClean="0">
                <a:ea typeface="Cambria Math" panose="02040503050406030204" pitchFamily="18" charset="0"/>
              </a:rPr>
              <a:t>Such a method, known as a </a:t>
            </a:r>
            <a:r>
              <a:rPr lang="en-US" b="1" dirty="0" smtClean="0">
                <a:ea typeface="Cambria Math" panose="02040503050406030204" pitchFamily="18" charset="0"/>
              </a:rPr>
              <a:t>constructor</a:t>
            </a:r>
            <a:r>
              <a:rPr lang="en-US" dirty="0" smtClean="0">
                <a:ea typeface="Cambria Math" panose="02040503050406030204" pitchFamily="18" charset="0"/>
              </a:rPr>
              <a:t>, establishes a new object with </a:t>
            </a:r>
            <a:r>
              <a:rPr lang="en-US" dirty="0">
                <a:ea typeface="Cambria Math" panose="02040503050406030204" pitchFamily="18" charset="0"/>
              </a:rPr>
              <a:t>appropriate </a:t>
            </a:r>
            <a:r>
              <a:rPr lang="en-US" dirty="0" smtClean="0">
                <a:ea typeface="Cambria Math" panose="02040503050406030204" pitchFamily="18" charset="0"/>
              </a:rPr>
              <a:t>initial values for its instance </a:t>
            </a:r>
            <a:r>
              <a:rPr lang="en-US" dirty="0">
                <a:ea typeface="Cambria Math" panose="02040503050406030204" pitchFamily="18" charset="0"/>
              </a:rPr>
              <a:t>variables. 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ndy\Desktop\Building-B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8100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Constructors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Inheritance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Constructors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7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Constructors are never inherited in </a:t>
            </a:r>
            <a:r>
              <a:rPr lang="en-US" sz="2400" b="1" dirty="0" smtClean="0"/>
              <a:t>Java; </a:t>
            </a:r>
            <a:br>
              <a:rPr lang="en-US" sz="2400" b="1" dirty="0" smtClean="0"/>
            </a:br>
            <a:r>
              <a:rPr lang="en-US" sz="2400" dirty="0" smtClean="0"/>
              <a:t>hence, every class must define </a:t>
            </a:r>
            <a:r>
              <a:rPr lang="en-US" sz="2400" dirty="0"/>
              <a:t>a constructor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</a:t>
            </a:r>
            <a:r>
              <a:rPr lang="en-US" sz="2000" dirty="0" smtClean="0"/>
              <a:t>hich can refine a superclass constructor.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</a:t>
            </a:r>
            <a:r>
              <a:rPr lang="en-US" sz="2000" dirty="0" smtClean="0"/>
              <a:t>ust properly initialize all class fields, </a:t>
            </a:r>
            <a:r>
              <a:rPr lang="en-US" sz="2000" dirty="0"/>
              <a:t>including any inherited fields.</a:t>
            </a:r>
          </a:p>
          <a:p>
            <a:r>
              <a:rPr lang="en-US" sz="2400" dirty="0" smtClean="0"/>
              <a:t>The first </a:t>
            </a:r>
            <a:r>
              <a:rPr lang="en-US" sz="2400" dirty="0"/>
              <a:t>operation </a:t>
            </a:r>
            <a:r>
              <a:rPr lang="en-US" sz="2400" dirty="0" smtClean="0"/>
              <a:t>within </a:t>
            </a:r>
            <a:r>
              <a:rPr lang="en-US" sz="2400" dirty="0"/>
              <a:t>the body of a constructor </a:t>
            </a:r>
            <a:r>
              <a:rPr lang="en-US" sz="2400" dirty="0" smtClean="0"/>
              <a:t>must be </a:t>
            </a:r>
            <a:r>
              <a:rPr lang="en-US" sz="2400" dirty="0"/>
              <a:t>to invoke a constructor of the superclass, which </a:t>
            </a:r>
            <a:r>
              <a:rPr lang="en-US" sz="2400" dirty="0" smtClean="0"/>
              <a:t>initializes the fields defined in the superclass.</a:t>
            </a:r>
          </a:p>
          <a:p>
            <a:r>
              <a:rPr lang="en-US" sz="2400" dirty="0" smtClean="0"/>
              <a:t>A constructor </a:t>
            </a:r>
            <a:r>
              <a:rPr lang="en-US" sz="2400" dirty="0"/>
              <a:t>of the superclass is </a:t>
            </a:r>
            <a:r>
              <a:rPr lang="en-US" sz="2400" dirty="0" smtClean="0"/>
              <a:t>invoked explicitly </a:t>
            </a:r>
            <a:r>
              <a:rPr lang="en-US" sz="2400" dirty="0"/>
              <a:t>by using the keyword </a:t>
            </a:r>
            <a:r>
              <a:rPr lang="en-US" sz="2400" b="1" dirty="0" smtClean="0"/>
              <a:t>super </a:t>
            </a:r>
            <a:r>
              <a:rPr lang="en-US" sz="2400" dirty="0" smtClean="0"/>
              <a:t>with </a:t>
            </a:r>
            <a:r>
              <a:rPr lang="en-US" sz="2400" dirty="0"/>
              <a:t>appropriate </a:t>
            </a:r>
            <a:r>
              <a:rPr lang="en-US" sz="2400" dirty="0" smtClean="0"/>
              <a:t>parameters.</a:t>
            </a:r>
          </a:p>
          <a:p>
            <a:r>
              <a:rPr lang="en-US" sz="2400" dirty="0"/>
              <a:t>If a constructor for a subclass does not make an explicit call to </a:t>
            </a:r>
            <a:r>
              <a:rPr lang="en-US" sz="2400" b="1" dirty="0" smtClean="0"/>
              <a:t>super </a:t>
            </a:r>
            <a:r>
              <a:rPr lang="en-US" sz="2400" dirty="0" smtClean="0"/>
              <a:t>or </a:t>
            </a:r>
            <a:r>
              <a:rPr lang="en-US" sz="2400" b="1" dirty="0"/>
              <a:t>this</a:t>
            </a:r>
            <a:r>
              <a:rPr lang="en-US" sz="2400" dirty="0"/>
              <a:t> as its first command, then an implicit call to </a:t>
            </a:r>
            <a:r>
              <a:rPr lang="en-US" sz="2400" b="1" dirty="0"/>
              <a:t>super</a:t>
            </a:r>
            <a:r>
              <a:rPr lang="en-US" sz="2400" dirty="0"/>
              <a:t>( ), the zero-</a:t>
            </a:r>
            <a:r>
              <a:rPr lang="en-US" sz="2400" dirty="0" smtClean="0"/>
              <a:t>parameter version </a:t>
            </a:r>
            <a:r>
              <a:rPr lang="en-US" sz="2400" dirty="0"/>
              <a:t>of the superclass constructor, will be made.</a:t>
            </a:r>
            <a:endParaRPr lang="en-US" sz="2400" dirty="0">
              <a:latin typeface="Tahoma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Polymorphism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Polymorphism: </a:t>
            </a:r>
            <a:r>
              <a:rPr lang="en-US" sz="2400" dirty="0" smtClean="0"/>
              <a:t>means taking on many forms.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Example:  </a:t>
            </a:r>
            <a:r>
              <a:rPr lang="en-US" sz="2400" i="1" dirty="0" smtClean="0">
                <a:solidFill>
                  <a:srgbClr val="0070C0"/>
                </a:solidFill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</a:rPr>
              <a:t>Super </a:t>
            </a:r>
            <a:r>
              <a:rPr lang="en-US" sz="2400" i="1" dirty="0" err="1" smtClean="0">
                <a:solidFill>
                  <a:srgbClr val="0000FF"/>
                </a:solidFill>
              </a:rPr>
              <a:t>var</a:t>
            </a:r>
            <a:r>
              <a:rPr lang="en-US" sz="2400" i="1" dirty="0" smtClean="0">
                <a:solidFill>
                  <a:srgbClr val="0000FF"/>
                </a:solidFill>
              </a:rPr>
              <a:t> = </a:t>
            </a:r>
            <a:r>
              <a:rPr lang="en-US" sz="2400" b="1" i="1" dirty="0" smtClean="0">
                <a:solidFill>
                  <a:srgbClr val="0000FF"/>
                </a:solidFill>
              </a:rPr>
              <a:t>new</a:t>
            </a:r>
            <a:r>
              <a:rPr lang="en-US" sz="2400" i="1" dirty="0" smtClean="0">
                <a:solidFill>
                  <a:srgbClr val="0000FF"/>
                </a:solidFill>
              </a:rPr>
              <a:t> Sub</a:t>
            </a:r>
            <a:r>
              <a:rPr lang="en-US" sz="2400" dirty="0" smtClean="0">
                <a:solidFill>
                  <a:srgbClr val="0000FF"/>
                </a:solidFill>
              </a:rPr>
              <a:t>( … ); 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400" dirty="0" smtClean="0"/>
              <a:t>says </a:t>
            </a:r>
            <a:r>
              <a:rPr lang="en-US" sz="2400" i="1" dirty="0" err="1" smtClean="0">
                <a:solidFill>
                  <a:srgbClr val="0000FF"/>
                </a:solidFill>
              </a:rPr>
              <a:t>var</a:t>
            </a:r>
            <a:r>
              <a:rPr lang="en-US" sz="2400" dirty="0"/>
              <a:t> </a:t>
            </a:r>
            <a:r>
              <a:rPr lang="en-US" sz="2400" dirty="0" smtClean="0"/>
              <a:t>is declared as </a:t>
            </a:r>
            <a:r>
              <a:rPr lang="en-US" sz="2400" i="1" dirty="0" smtClean="0">
                <a:solidFill>
                  <a:srgbClr val="0000FF"/>
                </a:solidFill>
              </a:rPr>
              <a:t>Super</a:t>
            </a:r>
            <a:r>
              <a:rPr lang="en-US" sz="2400" dirty="0" smtClean="0"/>
              <a:t> type, but is </a:t>
            </a:r>
            <a:r>
              <a:rPr lang="en-US" sz="2400" dirty="0" err="1" smtClean="0"/>
              <a:t>instanceof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and references an</a:t>
            </a:r>
            <a:r>
              <a:rPr lang="en-US" sz="3600" dirty="0" smtClean="0"/>
              <a:t> </a:t>
            </a:r>
            <a:r>
              <a:rPr lang="en-US" sz="2400" dirty="0" smtClean="0"/>
              <a:t>object of </a:t>
            </a:r>
            <a:r>
              <a:rPr lang="en-US" sz="2400" i="1" dirty="0" smtClean="0">
                <a:solidFill>
                  <a:srgbClr val="0000FF"/>
                </a:solidFill>
              </a:rPr>
              <a:t>Sub</a:t>
            </a:r>
            <a:r>
              <a:rPr lang="en-US" sz="2400" dirty="0" smtClean="0"/>
              <a:t> type.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i="1" dirty="0" err="1">
                <a:solidFill>
                  <a:srgbClr val="0000FF"/>
                </a:solidFill>
              </a:rPr>
              <a:t>v</a:t>
            </a:r>
            <a:r>
              <a:rPr lang="en-US" sz="2400" i="1" dirty="0" err="1" smtClean="0">
                <a:solidFill>
                  <a:srgbClr val="0000FF"/>
                </a:solidFill>
              </a:rPr>
              <a:t>ar</a:t>
            </a:r>
            <a:r>
              <a:rPr lang="en-US" sz="2400" dirty="0" smtClean="0"/>
              <a:t>  is </a:t>
            </a:r>
            <a:r>
              <a:rPr lang="en-US" sz="2400" b="1" dirty="0" smtClean="0"/>
              <a:t>polymorphic</a:t>
            </a:r>
            <a:r>
              <a:rPr lang="en-US" sz="2400" dirty="0" smtClean="0"/>
              <a:t>; it can take one of many forms, depending on the specific class or subclass of the object to which it refers at runtime. 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dispatch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With polymorphism, one method works on many classes, even if the classes need different implementations of that method.</a:t>
            </a:r>
            <a:endParaRPr lang="en-US" sz="2200" b="1" dirty="0"/>
          </a:p>
          <a:p>
            <a:r>
              <a:rPr lang="en-US" sz="2200" b="1" dirty="0" smtClean="0"/>
              <a:t>Dynamic dispatch </a:t>
            </a:r>
            <a:r>
              <a:rPr lang="en-US" sz="2200" dirty="0" smtClean="0"/>
              <a:t>is a process used by JVM at runtime to call the version of the </a:t>
            </a:r>
            <a:r>
              <a:rPr lang="en-US" sz="2200" dirty="0" err="1" smtClean="0"/>
              <a:t>overriden</a:t>
            </a:r>
            <a:r>
              <a:rPr lang="en-US" sz="2200" dirty="0" smtClean="0"/>
              <a:t> method most specific to actual (dynamic) type, not declared (static) type, of the polymorphic variable </a:t>
            </a:r>
            <a:r>
              <a:rPr lang="en-US" sz="2200" i="1" dirty="0" smtClean="0">
                <a:solidFill>
                  <a:srgbClr val="0000FF"/>
                </a:solidFill>
              </a:rPr>
              <a:t>var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Example:    </a:t>
            </a:r>
            <a:r>
              <a:rPr lang="en-US" sz="2200" i="1" dirty="0" smtClean="0">
                <a:solidFill>
                  <a:srgbClr val="0000FF"/>
                </a:solidFill>
              </a:rPr>
              <a:t>Super </a:t>
            </a:r>
            <a:r>
              <a:rPr lang="en-US" sz="2200" i="1" dirty="0" err="1" smtClean="0">
                <a:solidFill>
                  <a:srgbClr val="0000FF"/>
                </a:solidFill>
              </a:rPr>
              <a:t>var</a:t>
            </a:r>
            <a:r>
              <a:rPr lang="en-US" sz="2200" i="1" dirty="0" smtClean="0">
                <a:solidFill>
                  <a:srgbClr val="0000FF"/>
                </a:solidFill>
              </a:rPr>
              <a:t> = </a:t>
            </a:r>
            <a:r>
              <a:rPr lang="en-US" sz="2200" b="1" i="1" dirty="0" smtClean="0">
                <a:solidFill>
                  <a:srgbClr val="0000FF"/>
                </a:solidFill>
              </a:rPr>
              <a:t>new</a:t>
            </a:r>
            <a:r>
              <a:rPr lang="en-US" sz="2200" i="1" dirty="0" smtClean="0">
                <a:solidFill>
                  <a:srgbClr val="0000FF"/>
                </a:solidFill>
              </a:rPr>
              <a:t> Sub</a:t>
            </a:r>
            <a:r>
              <a:rPr lang="en-US" sz="2200" dirty="0" smtClean="0">
                <a:solidFill>
                  <a:srgbClr val="0000FF"/>
                </a:solidFill>
              </a:rPr>
              <a:t>( … );</a:t>
            </a:r>
            <a:r>
              <a:rPr lang="en-US" sz="2200" b="1" dirty="0" smtClean="0"/>
              <a:t> </a:t>
            </a:r>
            <a:br>
              <a:rPr lang="en-US" sz="2200" b="1" dirty="0" smtClean="0"/>
            </a:br>
            <a:r>
              <a:rPr lang="en-US" sz="2200" b="1" dirty="0" smtClean="0"/>
              <a:t>	</a:t>
            </a:r>
            <a:r>
              <a:rPr lang="en-US" sz="2200" dirty="0" smtClean="0"/>
              <a:t>Suppose we call </a:t>
            </a:r>
            <a:r>
              <a:rPr lang="en-US" sz="2200" i="1" dirty="0" err="1" smtClean="0">
                <a:solidFill>
                  <a:srgbClr val="0000FF"/>
                </a:solidFill>
              </a:rPr>
              <a:t>var.myMethod</a:t>
            </a:r>
            <a:r>
              <a:rPr lang="en-US" sz="2200" i="1" dirty="0" smtClean="0">
                <a:solidFill>
                  <a:srgbClr val="0000FF"/>
                </a:solidFill>
              </a:rPr>
              <a:t>  </a:t>
            </a:r>
            <a:br>
              <a:rPr lang="en-US" sz="2200" i="1" dirty="0" smtClean="0">
                <a:solidFill>
                  <a:srgbClr val="0000FF"/>
                </a:solidFill>
              </a:rPr>
            </a:br>
            <a:r>
              <a:rPr lang="en-US" sz="2200" i="1" dirty="0" smtClean="0">
                <a:solidFill>
                  <a:srgbClr val="0000FF"/>
                </a:solidFill>
              </a:rPr>
              <a:t>	</a:t>
            </a:r>
            <a:r>
              <a:rPr lang="en-US" sz="2200" dirty="0" smtClean="0"/>
              <a:t>and at runtime </a:t>
            </a:r>
            <a:r>
              <a:rPr lang="en-US" sz="2200" i="1" dirty="0" smtClean="0">
                <a:solidFill>
                  <a:srgbClr val="0000FF"/>
                </a:solidFill>
              </a:rPr>
              <a:t>(</a:t>
            </a:r>
            <a:r>
              <a:rPr lang="en-US" sz="2200" i="1" dirty="0" err="1" smtClean="0">
                <a:solidFill>
                  <a:srgbClr val="0000FF"/>
                </a:solidFill>
              </a:rPr>
              <a:t>var</a:t>
            </a:r>
            <a:r>
              <a:rPr lang="en-US" sz="2200" i="1" dirty="0" smtClean="0">
                <a:solidFill>
                  <a:srgbClr val="0000FF"/>
                </a:solidFill>
              </a:rPr>
              <a:t>  </a:t>
            </a:r>
            <a:r>
              <a:rPr lang="en-US" sz="2200" i="1" dirty="0" err="1" smtClean="0">
                <a:solidFill>
                  <a:srgbClr val="0000FF"/>
                </a:solidFill>
              </a:rPr>
              <a:t>instanceof</a:t>
            </a:r>
            <a:r>
              <a:rPr lang="en-US" sz="2200" i="1" dirty="0" smtClean="0">
                <a:solidFill>
                  <a:srgbClr val="0000FF"/>
                </a:solidFill>
              </a:rPr>
              <a:t>  Sub)</a:t>
            </a:r>
            <a:r>
              <a:rPr lang="en-US" sz="2200" dirty="0" smtClean="0"/>
              <a:t>  is </a:t>
            </a:r>
            <a:r>
              <a:rPr lang="en-US" sz="2200" b="1" i="1" dirty="0" smtClean="0">
                <a:solidFill>
                  <a:srgbClr val="0000FF"/>
                </a:solidFill>
              </a:rPr>
              <a:t>true</a:t>
            </a:r>
            <a:r>
              <a:rPr lang="en-US" sz="2200" dirty="0" smtClean="0"/>
              <a:t>. </a:t>
            </a:r>
            <a:br>
              <a:rPr lang="en-US" sz="2200" dirty="0" smtClean="0"/>
            </a:br>
            <a:r>
              <a:rPr lang="en-US" sz="2200" dirty="0" smtClean="0"/>
              <a:t>	Will JVM execute  </a:t>
            </a:r>
            <a:r>
              <a:rPr lang="en-US" sz="2200" i="1" dirty="0" smtClean="0">
                <a:solidFill>
                  <a:srgbClr val="0000FF"/>
                </a:solidFill>
              </a:rPr>
              <a:t>var.(</a:t>
            </a:r>
            <a:r>
              <a:rPr lang="en-US" sz="2200" i="1" dirty="0" err="1" smtClean="0">
                <a:solidFill>
                  <a:srgbClr val="0000FF"/>
                </a:solidFill>
              </a:rPr>
              <a:t>Sub.myMethod</a:t>
            </a:r>
            <a:r>
              <a:rPr lang="en-US" sz="2200" i="1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  or </a:t>
            </a:r>
            <a:r>
              <a:rPr lang="en-US" sz="2200" i="1" dirty="0" smtClean="0">
                <a:solidFill>
                  <a:srgbClr val="0000FF"/>
                </a:solidFill>
              </a:rPr>
              <a:t>var.(</a:t>
            </a:r>
            <a:r>
              <a:rPr lang="en-US" sz="2200" i="1" dirty="0" err="1" smtClean="0">
                <a:solidFill>
                  <a:srgbClr val="0000FF"/>
                </a:solidFill>
              </a:rPr>
              <a:t>Super.myMethod</a:t>
            </a:r>
            <a:r>
              <a:rPr lang="en-US" sz="2200" i="1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 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  JVM calls </a:t>
            </a:r>
            <a:r>
              <a:rPr lang="en-US" sz="2200" i="1" dirty="0" err="1" smtClean="0">
                <a:solidFill>
                  <a:srgbClr val="0000FF"/>
                </a:solidFill>
              </a:rPr>
              <a:t>Sub.myMethod</a:t>
            </a:r>
            <a:r>
              <a:rPr lang="en-US" sz="2200" i="1" dirty="0" smtClean="0">
                <a:solidFill>
                  <a:srgbClr val="0000FF"/>
                </a:solidFill>
              </a:rPr>
              <a:t>, </a:t>
            </a:r>
            <a:r>
              <a:rPr lang="en-US" sz="2200" dirty="0" smtClean="0"/>
              <a:t>since </a:t>
            </a:r>
            <a:r>
              <a:rPr lang="en-US" sz="2200" i="1" dirty="0" err="1" smtClean="0">
                <a:solidFill>
                  <a:srgbClr val="0000FF"/>
                </a:solidFill>
              </a:rPr>
              <a:t>var</a:t>
            </a:r>
            <a:r>
              <a:rPr lang="en-US" sz="2200" dirty="0" smtClean="0"/>
              <a:t> refers to an instance of </a:t>
            </a:r>
            <a:r>
              <a:rPr lang="en-US" sz="2200" i="1" dirty="0" smtClean="0">
                <a:solidFill>
                  <a:srgbClr val="0000FF"/>
                </a:solidFill>
              </a:rPr>
              <a:t>Sub,</a:t>
            </a:r>
            <a:br>
              <a:rPr lang="en-US" sz="2200" i="1" dirty="0" smtClean="0">
                <a:solidFill>
                  <a:srgbClr val="0000FF"/>
                </a:solidFill>
              </a:rPr>
            </a:br>
            <a:r>
              <a:rPr lang="en-US" sz="2200" i="1" dirty="0" smtClean="0">
                <a:solidFill>
                  <a:srgbClr val="0000FF"/>
                </a:solidFill>
              </a:rPr>
              <a:t>  </a:t>
            </a:r>
            <a:r>
              <a:rPr lang="en-US" sz="2200" dirty="0" smtClean="0"/>
              <a:t>even though its static type is Super</a:t>
            </a:r>
            <a:r>
              <a:rPr lang="en-US" sz="2200" dirty="0" smtClean="0">
                <a:solidFill>
                  <a:srgbClr val="0000FF"/>
                </a:solidFill>
              </a:rPr>
              <a:t>.</a:t>
            </a:r>
            <a:r>
              <a:rPr lang="en-US" sz="2200" dirty="0" smtClean="0"/>
              <a:t> 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Overriding  vs  overloading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724400"/>
          </a:xfrm>
        </p:spPr>
        <p:txBody>
          <a:bodyPr>
            <a:noAutofit/>
          </a:bodyPr>
          <a:lstStyle/>
          <a:p>
            <a:r>
              <a:rPr lang="en-US" sz="2200" b="1" dirty="0" err="1">
                <a:solidFill>
                  <a:srgbClr val="0000FF"/>
                </a:solidFill>
              </a:rPr>
              <a:t>O</a:t>
            </a:r>
            <a:r>
              <a:rPr lang="en-US" sz="2200" b="1" dirty="0" err="1" smtClean="0">
                <a:solidFill>
                  <a:srgbClr val="0000FF"/>
                </a:solidFill>
              </a:rPr>
              <a:t>verriden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/>
              <a:t>method selection is </a:t>
            </a:r>
            <a:r>
              <a:rPr lang="en-US" sz="2200" b="1" dirty="0" smtClean="0"/>
              <a:t>dynamic </a:t>
            </a:r>
            <a:r>
              <a:rPr lang="en-US" sz="2200" dirty="0" smtClean="0"/>
              <a:t>(uses dynamic dispatch)</a:t>
            </a:r>
          </a:p>
          <a:p>
            <a:r>
              <a:rPr lang="en-US" sz="2200" b="1" dirty="0">
                <a:solidFill>
                  <a:srgbClr val="0000FF"/>
                </a:solidFill>
              </a:rPr>
              <a:t>O</a:t>
            </a:r>
            <a:r>
              <a:rPr lang="en-US" sz="2200" b="1" dirty="0" smtClean="0">
                <a:solidFill>
                  <a:srgbClr val="0000FF"/>
                </a:solidFill>
              </a:rPr>
              <a:t>verloaded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method selection is </a:t>
            </a:r>
            <a:r>
              <a:rPr lang="en-US" sz="2200" b="1" dirty="0" smtClean="0"/>
              <a:t>static, </a:t>
            </a:r>
            <a:br>
              <a:rPr lang="en-US" sz="2200" b="1" dirty="0" smtClean="0"/>
            </a:br>
            <a:r>
              <a:rPr lang="en-US" sz="2200" dirty="0" smtClean="0"/>
              <a:t>based on compile-time type of the parameters.</a:t>
            </a:r>
            <a:endParaRPr lang="en-US" sz="2200" dirty="0"/>
          </a:p>
          <a:p>
            <a:r>
              <a:rPr lang="en-US" sz="2200" dirty="0" smtClean="0"/>
              <a:t>Because overriding is the norm and overloading is the exception,</a:t>
            </a:r>
            <a:br>
              <a:rPr lang="en-US" sz="2200" dirty="0" smtClean="0"/>
            </a:br>
            <a:r>
              <a:rPr lang="en-US" sz="2200" dirty="0" smtClean="0"/>
              <a:t>overriding sets people’s expectations for the behavior of method invocation.</a:t>
            </a:r>
          </a:p>
          <a:p>
            <a:r>
              <a:rPr lang="en-US" sz="2200" dirty="0" smtClean="0"/>
              <a:t>Most often, instead of overloading, we can use different names.</a:t>
            </a:r>
            <a:endParaRPr lang="en-US" sz="2200" dirty="0"/>
          </a:p>
          <a:p>
            <a:r>
              <a:rPr lang="en-US" sz="2200" b="1" dirty="0" smtClean="0"/>
              <a:t>Constructors</a:t>
            </a:r>
            <a:r>
              <a:rPr lang="en-US" sz="2200" dirty="0" smtClean="0"/>
              <a:t> </a:t>
            </a:r>
            <a:r>
              <a:rPr lang="en-US" sz="2200" dirty="0"/>
              <a:t>can’t use different </a:t>
            </a:r>
            <a:r>
              <a:rPr lang="en-US" sz="2200" dirty="0" smtClean="0"/>
              <a:t>names &amp; are typically overloaded, but fortunately they cannot be </a:t>
            </a:r>
            <a:r>
              <a:rPr lang="en-US" sz="2200" dirty="0" err="1" smtClean="0"/>
              <a:t>overriden</a:t>
            </a:r>
            <a:r>
              <a:rPr lang="en-US" sz="2200" dirty="0" smtClean="0"/>
              <a:t>!</a:t>
            </a:r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>
                <a:solidFill>
                  <a:srgbClr val="C00000"/>
                </a:solidFill>
              </a:rPr>
              <a:t>See more examples on the following pages.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4364" y="4953000"/>
            <a:ext cx="5257800" cy="5805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tIns="0" bIns="72000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Motto:  </a:t>
            </a:r>
            <a:r>
              <a:rPr lang="en-US" sz="2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avoid confusing uses of overloading.</a:t>
            </a:r>
          </a:p>
        </p:txBody>
      </p:sp>
    </p:spTree>
    <p:extLst>
      <p:ext uri="{BB962C8B-B14F-4D97-AF65-F5344CB8AC3E}">
        <p14:creationId xmlns:p14="http://schemas.microsoft.com/office/powerpoint/2010/main" val="26939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 Overriding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76800"/>
          </a:xfrm>
          <a:solidFill>
            <a:schemeClr val="bg1">
              <a:lumMod val="85000"/>
            </a:schemeClr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defTabSz="534988">
              <a:lnSpc>
                <a:spcPts val="2000"/>
              </a:lnSpc>
              <a:buNone/>
            </a:pPr>
            <a:r>
              <a:rPr lang="en-US" sz="1800" b="1" dirty="0">
                <a:solidFill>
                  <a:srgbClr val="C00000"/>
                </a:solidFill>
              </a:rPr>
              <a:t>//  </a:t>
            </a:r>
            <a:r>
              <a:rPr lang="en-US" sz="1800" b="1" dirty="0" smtClean="0">
                <a:solidFill>
                  <a:srgbClr val="C00000"/>
                </a:solidFill>
              </a:rPr>
              <a:t>  ----------------------------- What </a:t>
            </a:r>
            <a:r>
              <a:rPr lang="en-US" sz="1800" b="1" dirty="0">
                <a:solidFill>
                  <a:srgbClr val="C00000"/>
                </a:solidFill>
              </a:rPr>
              <a:t>does this program print</a:t>
            </a:r>
            <a:r>
              <a:rPr lang="en-US" sz="1800" b="1" dirty="0" smtClean="0">
                <a:solidFill>
                  <a:srgbClr val="C00000"/>
                </a:solidFill>
              </a:rPr>
              <a:t>?</a:t>
            </a:r>
            <a:endParaRPr lang="en-US" sz="1800" b="1" dirty="0" smtClean="0"/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b="1" dirty="0" smtClean="0"/>
              <a:t>public class</a:t>
            </a:r>
            <a:r>
              <a:rPr lang="en-US" sz="1800" dirty="0" smtClean="0"/>
              <a:t>   </a:t>
            </a:r>
            <a:r>
              <a:rPr lang="en-US" sz="1800" i="1" dirty="0" smtClean="0"/>
              <a:t>Wine</a:t>
            </a:r>
            <a:r>
              <a:rPr lang="en-US" sz="1800" i="1" dirty="0"/>
              <a:t> </a:t>
            </a:r>
            <a:r>
              <a:rPr lang="en-US" sz="1800" dirty="0" smtClean="0"/>
              <a:t>{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 smtClean="0"/>
              <a:t>	String  </a:t>
            </a:r>
            <a:r>
              <a:rPr lang="en-US" sz="1800" dirty="0" smtClean="0">
                <a:solidFill>
                  <a:srgbClr val="0000FF"/>
                </a:solidFill>
              </a:rPr>
              <a:t>name( ) </a:t>
            </a:r>
            <a:r>
              <a:rPr lang="en-US" sz="1800" dirty="0" smtClean="0"/>
              <a:t>{ return “wine” ; }</a:t>
            </a:r>
            <a:br>
              <a:rPr lang="en-US" sz="1800" dirty="0" smtClean="0"/>
            </a:br>
            <a:r>
              <a:rPr lang="en-US" sz="1800" dirty="0" smtClean="0"/>
              <a:t>}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b="1" dirty="0" smtClean="0"/>
              <a:t>public class</a:t>
            </a:r>
            <a:r>
              <a:rPr lang="en-US" sz="1800" dirty="0" smtClean="0"/>
              <a:t>   </a:t>
            </a:r>
            <a:r>
              <a:rPr lang="en-US" sz="1800" i="1" dirty="0" err="1" smtClean="0"/>
              <a:t>SparklingWine</a:t>
            </a:r>
            <a:r>
              <a:rPr lang="en-US" sz="1800" i="1" dirty="0" smtClean="0"/>
              <a:t>  </a:t>
            </a:r>
            <a:r>
              <a:rPr lang="en-US" sz="1800" b="1" dirty="0" smtClean="0"/>
              <a:t>extends</a:t>
            </a:r>
            <a:r>
              <a:rPr lang="en-US" sz="1800" dirty="0" smtClean="0"/>
              <a:t>  Wine {</a:t>
            </a:r>
            <a:endParaRPr lang="en-US" sz="1800" dirty="0"/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@Override  String  </a:t>
            </a:r>
            <a:r>
              <a:rPr lang="en-US" sz="1800" dirty="0" smtClean="0">
                <a:solidFill>
                  <a:srgbClr val="0000FF"/>
                </a:solidFill>
              </a:rPr>
              <a:t>name( )</a:t>
            </a:r>
            <a:r>
              <a:rPr lang="en-US" sz="1800" dirty="0" smtClean="0"/>
              <a:t> </a:t>
            </a:r>
            <a:r>
              <a:rPr lang="en-US" sz="1800" dirty="0"/>
              <a:t>{ return </a:t>
            </a:r>
            <a:r>
              <a:rPr lang="en-US" sz="1800" dirty="0" smtClean="0"/>
              <a:t>“sparkling wine” ; </a:t>
            </a:r>
            <a:r>
              <a:rPr lang="en-US" sz="1800" dirty="0"/>
              <a:t>}</a:t>
            </a:r>
            <a:br>
              <a:rPr lang="en-US" sz="1800" dirty="0"/>
            </a:br>
            <a:r>
              <a:rPr lang="en-US" sz="1800" dirty="0"/>
              <a:t>}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b="1" dirty="0" smtClean="0"/>
              <a:t>public class</a:t>
            </a:r>
            <a:r>
              <a:rPr lang="en-US" sz="1800" dirty="0" smtClean="0"/>
              <a:t>   </a:t>
            </a:r>
            <a:r>
              <a:rPr lang="en-US" sz="1800" i="1" dirty="0" smtClean="0"/>
              <a:t>Champagne  </a:t>
            </a:r>
            <a:r>
              <a:rPr lang="en-US" sz="1800" b="1" dirty="0" smtClean="0"/>
              <a:t>extends</a:t>
            </a:r>
            <a:r>
              <a:rPr lang="en-US" sz="1800" dirty="0" smtClean="0"/>
              <a:t>  </a:t>
            </a:r>
            <a:r>
              <a:rPr lang="en-US" sz="1800" dirty="0" err="1" smtClean="0"/>
              <a:t>SparklingWine</a:t>
            </a:r>
            <a:r>
              <a:rPr lang="en-US" sz="1800" dirty="0" smtClean="0"/>
              <a:t> </a:t>
            </a:r>
            <a:r>
              <a:rPr lang="en-US" sz="1800" dirty="0"/>
              <a:t>{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/>
              <a:t>	@Override </a:t>
            </a:r>
            <a:r>
              <a:rPr lang="en-US" sz="1800" dirty="0" smtClean="0"/>
              <a:t> String  </a:t>
            </a:r>
            <a:r>
              <a:rPr lang="en-US" sz="1800" dirty="0" smtClean="0">
                <a:solidFill>
                  <a:srgbClr val="0000FF"/>
                </a:solidFill>
              </a:rPr>
              <a:t>name( ) </a:t>
            </a:r>
            <a:r>
              <a:rPr lang="en-US" sz="1800" dirty="0"/>
              <a:t>{ return </a:t>
            </a:r>
            <a:r>
              <a:rPr lang="en-US" sz="1800" dirty="0" smtClean="0"/>
              <a:t>“</a:t>
            </a:r>
            <a:r>
              <a:rPr lang="en-US" sz="1800" dirty="0"/>
              <a:t>c</a:t>
            </a:r>
            <a:r>
              <a:rPr lang="en-US" sz="1800" dirty="0" smtClean="0"/>
              <a:t>hampagne” ; </a:t>
            </a:r>
            <a:r>
              <a:rPr lang="en-US" sz="1800" dirty="0"/>
              <a:t>}</a:t>
            </a:r>
            <a:br>
              <a:rPr lang="en-US" sz="1800" dirty="0"/>
            </a:br>
            <a:r>
              <a:rPr lang="en-US" sz="1800" dirty="0" smtClean="0"/>
              <a:t>}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ublic class </a:t>
            </a:r>
            <a:r>
              <a:rPr lang="en-US" sz="1800" i="1" dirty="0" smtClean="0"/>
              <a:t>Overriding</a:t>
            </a:r>
            <a:r>
              <a:rPr lang="en-US" sz="1800" dirty="0" smtClean="0"/>
              <a:t> {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 smtClean="0"/>
              <a:t>	</a:t>
            </a:r>
            <a:r>
              <a:rPr lang="en-US" sz="1800" b="1" dirty="0" smtClean="0"/>
              <a:t>public static  void  </a:t>
            </a:r>
            <a:r>
              <a:rPr lang="en-US" sz="1800" dirty="0" smtClean="0"/>
              <a:t>main(String[ ] </a:t>
            </a:r>
            <a:r>
              <a:rPr lang="en-US" sz="1800" dirty="0" err="1" smtClean="0"/>
              <a:t>args</a:t>
            </a:r>
            <a:r>
              <a:rPr lang="en-US" sz="1800" dirty="0" smtClean="0"/>
              <a:t>) {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	Wine[ ]  wines = { new Wine(),  new </a:t>
            </a:r>
            <a:r>
              <a:rPr lang="en-US" sz="1800" dirty="0" err="1" smtClean="0"/>
              <a:t>SparklingWine</a:t>
            </a:r>
            <a:r>
              <a:rPr lang="en-US" sz="1800" dirty="0" smtClean="0"/>
              <a:t>(),  new Champagne() } ;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dirty="0" smtClean="0"/>
              <a:t>for</a:t>
            </a:r>
            <a:r>
              <a:rPr lang="en-US" sz="1800" dirty="0" smtClean="0"/>
              <a:t>  (Wine </a:t>
            </a:r>
            <a:r>
              <a:rPr lang="en-US" sz="1800" dirty="0" err="1" smtClean="0"/>
              <a:t>wine</a:t>
            </a:r>
            <a:r>
              <a:rPr lang="en-US" sz="1800" dirty="0" smtClean="0"/>
              <a:t> : wines)    </a:t>
            </a:r>
            <a:r>
              <a:rPr lang="en-US" sz="1800" dirty="0" err="1" smtClean="0"/>
              <a:t>System.out.println</a:t>
            </a:r>
            <a:r>
              <a:rPr lang="en-US" sz="1800" dirty="0" smtClean="0"/>
              <a:t>( wine.</a:t>
            </a:r>
            <a:r>
              <a:rPr lang="en-US" sz="1800" dirty="0" smtClean="0">
                <a:solidFill>
                  <a:srgbClr val="0000FF"/>
                </a:solidFill>
              </a:rPr>
              <a:t>name() </a:t>
            </a:r>
            <a:r>
              <a:rPr lang="en-US" sz="1800" dirty="0" smtClean="0"/>
              <a:t>) ;</a:t>
            </a:r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}</a:t>
            </a:r>
            <a:endParaRPr lang="en-US" sz="1800" dirty="0"/>
          </a:p>
          <a:p>
            <a:pPr marL="0" indent="0" defTabSz="534988">
              <a:lnSpc>
                <a:spcPts val="2000"/>
              </a:lnSpc>
              <a:buNone/>
            </a:pP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1752600"/>
            <a:ext cx="2209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60363"/>
            <a:r>
              <a:rPr lang="en-CA" sz="2000" b="1" dirty="0" smtClean="0">
                <a:latin typeface="+mn-lt"/>
              </a:rPr>
              <a:t>output:</a:t>
            </a:r>
            <a:endParaRPr lang="en-CA" sz="2000" dirty="0" smtClean="0">
              <a:latin typeface="+mn-lt"/>
            </a:endParaRPr>
          </a:p>
          <a:p>
            <a:pPr defTabSz="360363"/>
            <a:r>
              <a:rPr lang="en-CA" sz="2000" dirty="0" smtClean="0">
                <a:latin typeface="+mn-lt"/>
              </a:rPr>
              <a:t>	wine</a:t>
            </a:r>
          </a:p>
          <a:p>
            <a:pPr defTabSz="360363"/>
            <a:r>
              <a:rPr lang="en-CA" sz="2000" dirty="0" smtClean="0">
                <a:latin typeface="+mn-lt"/>
              </a:rPr>
              <a:t>	sparkling wine</a:t>
            </a:r>
          </a:p>
          <a:p>
            <a:pPr defTabSz="360363"/>
            <a:r>
              <a:rPr lang="en-CA" sz="2000" dirty="0" smtClean="0">
                <a:latin typeface="+mn-lt"/>
              </a:rPr>
              <a:t>	champagne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6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 Overloading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76800"/>
          </a:xfrm>
          <a:solidFill>
            <a:schemeClr val="bg1">
              <a:lumMod val="85000"/>
            </a:schemeClr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defTabSz="534988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//  -------------------------  Broken! – What does this program print?</a:t>
            </a:r>
          </a:p>
          <a:p>
            <a:pPr marL="0" indent="0" defTabSz="534988">
              <a:buNone/>
            </a:pPr>
            <a:r>
              <a:rPr lang="en-US" sz="1800" b="1" dirty="0"/>
              <a:t>p</a:t>
            </a:r>
            <a:r>
              <a:rPr lang="en-US" sz="1800" b="1" dirty="0" smtClean="0"/>
              <a:t>ublic class</a:t>
            </a:r>
            <a:r>
              <a:rPr lang="en-US" sz="1800" dirty="0" smtClean="0"/>
              <a:t>   </a:t>
            </a:r>
            <a:r>
              <a:rPr lang="en-US" sz="1800" i="1" dirty="0" err="1" smtClean="0"/>
              <a:t>WineRegion</a:t>
            </a:r>
            <a:r>
              <a:rPr lang="en-US" sz="1800" i="1" dirty="0" smtClean="0"/>
              <a:t> </a:t>
            </a:r>
            <a:r>
              <a:rPr lang="en-US" sz="1800" dirty="0" smtClean="0"/>
              <a:t>{</a:t>
            </a:r>
          </a:p>
          <a:p>
            <a:pPr marL="0" indent="0" defTabSz="534988">
              <a:buNone/>
            </a:pPr>
            <a:r>
              <a:rPr lang="en-US" sz="1800" dirty="0" smtClean="0"/>
              <a:t>	</a:t>
            </a:r>
            <a:r>
              <a:rPr lang="en-US" sz="1800" b="1" dirty="0"/>
              <a:t>public static  </a:t>
            </a:r>
            <a:r>
              <a:rPr lang="en-US" sz="1800" dirty="0" smtClean="0"/>
              <a:t> String    </a:t>
            </a:r>
            <a:r>
              <a:rPr lang="en-US" sz="1800" dirty="0" smtClean="0">
                <a:solidFill>
                  <a:srgbClr val="0000FF"/>
                </a:solidFill>
              </a:rPr>
              <a:t>region</a:t>
            </a:r>
            <a:r>
              <a:rPr lang="en-US" sz="1800" dirty="0" smtClean="0"/>
              <a:t> ( Wine  w )   { </a:t>
            </a:r>
            <a:r>
              <a:rPr lang="en-US" sz="1800" b="1" dirty="0" smtClean="0"/>
              <a:t>return</a:t>
            </a:r>
            <a:r>
              <a:rPr lang="en-US" sz="1800" dirty="0" smtClean="0"/>
              <a:t> “Napa Valley” ; }</a:t>
            </a:r>
          </a:p>
          <a:p>
            <a:pPr marL="0" indent="0" defTabSz="534988">
              <a:buNone/>
            </a:pPr>
            <a:r>
              <a:rPr lang="en-US" sz="1800" dirty="0" smtClean="0"/>
              <a:t>	</a:t>
            </a:r>
            <a:r>
              <a:rPr lang="en-US" sz="1800" b="1" dirty="0"/>
              <a:t>public static  </a:t>
            </a:r>
            <a:r>
              <a:rPr lang="en-US" sz="1800" dirty="0"/>
              <a:t> </a:t>
            </a:r>
            <a:r>
              <a:rPr lang="en-US" sz="1800" dirty="0" smtClean="0"/>
              <a:t>String    </a:t>
            </a:r>
            <a:r>
              <a:rPr lang="en-US" sz="1800" dirty="0">
                <a:solidFill>
                  <a:srgbClr val="0000FF"/>
                </a:solidFill>
              </a:rPr>
              <a:t>region</a:t>
            </a:r>
            <a:r>
              <a:rPr lang="en-US" sz="1800" dirty="0"/>
              <a:t> </a:t>
            </a:r>
            <a:r>
              <a:rPr lang="en-US" sz="1800" dirty="0" smtClean="0"/>
              <a:t>( </a:t>
            </a:r>
            <a:r>
              <a:rPr lang="en-US" sz="1800" dirty="0" err="1" smtClean="0"/>
              <a:t>SparklingWine</a:t>
            </a:r>
            <a:r>
              <a:rPr lang="en-US" sz="1800" dirty="0" smtClean="0"/>
              <a:t>  s )   { </a:t>
            </a:r>
            <a:r>
              <a:rPr lang="en-US" sz="1800" b="1" dirty="0"/>
              <a:t>return</a:t>
            </a:r>
            <a:r>
              <a:rPr lang="en-US" sz="1800" dirty="0"/>
              <a:t> </a:t>
            </a:r>
            <a:r>
              <a:rPr lang="en-US" sz="1800" dirty="0" smtClean="0"/>
              <a:t>“Niagara” </a:t>
            </a:r>
            <a:r>
              <a:rPr lang="en-US" sz="1800" dirty="0"/>
              <a:t>; }</a:t>
            </a:r>
          </a:p>
          <a:p>
            <a:pPr marL="0" indent="0" defTabSz="534988">
              <a:buNone/>
            </a:pPr>
            <a:r>
              <a:rPr lang="en-US" sz="1800" b="1" dirty="0" smtClean="0"/>
              <a:t>	public </a:t>
            </a:r>
            <a:r>
              <a:rPr lang="en-US" sz="1800" b="1" dirty="0"/>
              <a:t>static  </a:t>
            </a:r>
            <a:r>
              <a:rPr lang="en-US" sz="1800" dirty="0"/>
              <a:t> String 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region</a:t>
            </a:r>
            <a:r>
              <a:rPr lang="en-US" sz="1800" dirty="0" smtClean="0"/>
              <a:t> ( Champagne  c )   </a:t>
            </a:r>
            <a:r>
              <a:rPr lang="en-US" sz="1800" dirty="0"/>
              <a:t>{ </a:t>
            </a:r>
            <a:r>
              <a:rPr lang="en-US" sz="1800" b="1" dirty="0"/>
              <a:t>return</a:t>
            </a:r>
            <a:r>
              <a:rPr lang="en-US" sz="1800" dirty="0"/>
              <a:t> </a:t>
            </a:r>
            <a:r>
              <a:rPr lang="en-US" sz="1800" dirty="0" smtClean="0"/>
              <a:t>“France” </a:t>
            </a:r>
            <a:r>
              <a:rPr lang="en-US" sz="1800" dirty="0"/>
              <a:t>; </a:t>
            </a:r>
            <a:r>
              <a:rPr lang="en-US" sz="1800" dirty="0" smtClean="0"/>
              <a:t>}</a:t>
            </a:r>
            <a:br>
              <a:rPr lang="en-US" sz="1800" dirty="0" smtClean="0"/>
            </a:br>
            <a:r>
              <a:rPr lang="en-US" sz="2000" dirty="0" smtClean="0"/>
              <a:t> </a:t>
            </a: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   </a:t>
            </a:r>
            <a:r>
              <a:rPr lang="en-US" sz="2400" dirty="0" smtClean="0"/>
              <a:t>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public static  void  </a:t>
            </a:r>
            <a:r>
              <a:rPr lang="en-US" sz="1800" dirty="0" smtClean="0"/>
              <a:t>main(String[ ] </a:t>
            </a:r>
            <a:r>
              <a:rPr lang="en-US" sz="1800" dirty="0" err="1" smtClean="0"/>
              <a:t>args</a:t>
            </a:r>
            <a:r>
              <a:rPr lang="en-US" sz="1800" dirty="0" smtClean="0"/>
              <a:t>) {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Wine[ ]  wines = {</a:t>
            </a:r>
            <a:br>
              <a:rPr lang="en-US" sz="1800" dirty="0" smtClean="0"/>
            </a:br>
            <a:r>
              <a:rPr lang="en-US" sz="1800" dirty="0" smtClean="0"/>
              <a:t>			new </a:t>
            </a:r>
            <a:r>
              <a:rPr lang="en-US" sz="1800" dirty="0"/>
              <a:t>Wine</a:t>
            </a:r>
            <a:r>
              <a:rPr lang="en-US" sz="1800" dirty="0" smtClean="0"/>
              <a:t>() ,</a:t>
            </a:r>
            <a:br>
              <a:rPr lang="en-US" sz="1800" dirty="0" smtClean="0"/>
            </a:br>
            <a:r>
              <a:rPr lang="en-US" sz="1800" dirty="0" smtClean="0"/>
              <a:t>			new </a:t>
            </a:r>
            <a:r>
              <a:rPr lang="en-US" sz="1800" dirty="0" err="1"/>
              <a:t>SparklingWine</a:t>
            </a:r>
            <a:r>
              <a:rPr lang="en-US" sz="1800" dirty="0"/>
              <a:t> </a:t>
            </a:r>
            <a:r>
              <a:rPr lang="en-US" sz="1800" dirty="0" smtClean="0"/>
              <a:t>() ,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	new </a:t>
            </a:r>
            <a:r>
              <a:rPr lang="en-US" sz="1800" dirty="0"/>
              <a:t>Champagne </a:t>
            </a:r>
            <a:r>
              <a:rPr lang="en-US" sz="1800" dirty="0" smtClean="0"/>
              <a:t>()</a:t>
            </a:r>
            <a:br>
              <a:rPr lang="en-US" sz="1800" dirty="0" smtClean="0"/>
            </a:br>
            <a:r>
              <a:rPr lang="en-US" sz="1800" dirty="0" smtClean="0"/>
              <a:t>		} ;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dirty="0" smtClean="0"/>
              <a:t>for</a:t>
            </a:r>
            <a:r>
              <a:rPr lang="en-US" sz="1800" dirty="0" smtClean="0"/>
              <a:t>  ( Wine w  : </a:t>
            </a:r>
            <a:r>
              <a:rPr lang="en-US" sz="1800" dirty="0"/>
              <a:t> </a:t>
            </a:r>
            <a:r>
              <a:rPr lang="en-US" sz="1800" dirty="0" smtClean="0"/>
              <a:t>wines )    </a:t>
            </a:r>
            <a:r>
              <a:rPr lang="en-US" sz="1800" dirty="0" err="1" smtClean="0"/>
              <a:t>System.out.println</a:t>
            </a:r>
            <a:r>
              <a:rPr lang="en-US" sz="1800" dirty="0" smtClean="0"/>
              <a:t>( </a:t>
            </a:r>
            <a:r>
              <a:rPr lang="en-US" sz="1800" dirty="0" smtClean="0">
                <a:solidFill>
                  <a:srgbClr val="0000FF"/>
                </a:solidFill>
              </a:rPr>
              <a:t>region</a:t>
            </a:r>
            <a:r>
              <a:rPr lang="en-US" sz="1800" dirty="0" smtClean="0"/>
              <a:t>(w) ) ;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}</a:t>
            </a:r>
            <a:endParaRPr lang="en-US" sz="1800" dirty="0"/>
          </a:p>
          <a:p>
            <a:pPr marL="0" indent="0" defTabSz="534988">
              <a:buNone/>
            </a:pP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048000"/>
            <a:ext cx="2133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60363"/>
            <a:r>
              <a:rPr lang="en-CA" sz="2000" b="1" dirty="0" smtClean="0">
                <a:latin typeface="+mn-lt"/>
              </a:rPr>
              <a:t>output:</a:t>
            </a:r>
            <a:endParaRPr lang="en-CA" sz="2000" dirty="0" smtClean="0">
              <a:latin typeface="+mn-lt"/>
            </a:endParaRPr>
          </a:p>
          <a:p>
            <a:pPr defTabSz="720725"/>
            <a:r>
              <a:rPr lang="en-CA" sz="2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Napa </a:t>
            </a:r>
            <a:r>
              <a:rPr lang="en-US" sz="2000" dirty="0">
                <a:latin typeface="+mn-lt"/>
              </a:rPr>
              <a:t>Valley </a:t>
            </a:r>
            <a:r>
              <a:rPr lang="en-US" sz="2000" dirty="0" smtClean="0">
                <a:latin typeface="+mn-lt"/>
              </a:rPr>
              <a:t>	Napa </a:t>
            </a:r>
            <a:r>
              <a:rPr lang="en-US" sz="2000" dirty="0">
                <a:latin typeface="+mn-lt"/>
              </a:rPr>
              <a:t>Valley </a:t>
            </a:r>
            <a:r>
              <a:rPr lang="en-CA" sz="2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Napa </a:t>
            </a:r>
            <a:r>
              <a:rPr lang="en-US" sz="2000" dirty="0">
                <a:latin typeface="+mn-lt"/>
              </a:rPr>
              <a:t>Valley 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 Overloading - fixed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76800"/>
          </a:xfrm>
          <a:solidFill>
            <a:schemeClr val="bg1">
              <a:lumMod val="85000"/>
            </a:schemeClr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defTabSz="534988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// </a:t>
            </a:r>
            <a:r>
              <a:rPr lang="en-US" sz="1800" b="1" dirty="0">
                <a:solidFill>
                  <a:srgbClr val="C00000"/>
                </a:solidFill>
              </a:rPr>
              <a:t>Fixed by a single method that does an explicit  </a:t>
            </a:r>
            <a:r>
              <a:rPr lang="en-US" sz="1800" b="1" dirty="0" err="1">
                <a:solidFill>
                  <a:srgbClr val="C00000"/>
                </a:solidFill>
              </a:rPr>
              <a:t>instanceof</a:t>
            </a:r>
            <a:r>
              <a:rPr lang="en-US" sz="1800" b="1" dirty="0">
                <a:solidFill>
                  <a:srgbClr val="C00000"/>
                </a:solidFill>
              </a:rPr>
              <a:t>  test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marL="0" indent="0" defTabSz="534988">
              <a:buNone/>
            </a:pPr>
            <a:r>
              <a:rPr lang="en-US" sz="1800" b="1" dirty="0" smtClean="0"/>
              <a:t>public class</a:t>
            </a:r>
            <a:r>
              <a:rPr lang="en-US" sz="1800" dirty="0" smtClean="0"/>
              <a:t>   </a:t>
            </a:r>
            <a:r>
              <a:rPr lang="en-US" sz="1800" i="1" dirty="0" err="1" smtClean="0"/>
              <a:t>WineRegion</a:t>
            </a:r>
            <a:r>
              <a:rPr lang="en-US" sz="1800" i="1" dirty="0" smtClean="0"/>
              <a:t> </a:t>
            </a:r>
            <a:r>
              <a:rPr lang="en-US" sz="1800" dirty="0" smtClean="0"/>
              <a:t>{</a:t>
            </a:r>
          </a:p>
          <a:p>
            <a:pPr marL="0" indent="0" defTabSz="534988">
              <a:buNone/>
            </a:pPr>
            <a:r>
              <a:rPr lang="en-US" sz="1800" dirty="0" smtClean="0"/>
              <a:t>	</a:t>
            </a:r>
            <a:r>
              <a:rPr lang="en-US" sz="1800" b="1" dirty="0"/>
              <a:t>public static  </a:t>
            </a:r>
            <a:r>
              <a:rPr lang="en-US" sz="1800" dirty="0"/>
              <a:t> String    </a:t>
            </a:r>
            <a:r>
              <a:rPr lang="en-US" sz="1800" dirty="0" smtClean="0">
                <a:solidFill>
                  <a:srgbClr val="0000FF"/>
                </a:solidFill>
              </a:rPr>
              <a:t>region</a:t>
            </a:r>
            <a:r>
              <a:rPr lang="en-US" sz="1800" dirty="0" smtClean="0"/>
              <a:t> </a:t>
            </a:r>
            <a:r>
              <a:rPr lang="en-US" sz="1800" dirty="0"/>
              <a:t>( </a:t>
            </a:r>
            <a:r>
              <a:rPr lang="en-US" sz="1800" dirty="0" smtClean="0"/>
              <a:t>Wine w </a:t>
            </a:r>
            <a:r>
              <a:rPr lang="en-US" sz="1800" dirty="0"/>
              <a:t>) {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b="1" dirty="0"/>
              <a:t>return</a:t>
            </a:r>
            <a:r>
              <a:rPr lang="en-US" sz="1800" dirty="0"/>
              <a:t>   ( </a:t>
            </a:r>
            <a:r>
              <a:rPr lang="en-US" sz="1800" dirty="0" smtClean="0"/>
              <a:t>w  </a:t>
            </a:r>
            <a:r>
              <a:rPr lang="en-US" sz="1800" dirty="0" err="1"/>
              <a:t>instanceof</a:t>
            </a:r>
            <a:r>
              <a:rPr lang="en-US" sz="1800" dirty="0"/>
              <a:t>  </a:t>
            </a:r>
            <a:r>
              <a:rPr lang="en-US" sz="1800" dirty="0" smtClean="0"/>
              <a:t>Champagne </a:t>
            </a:r>
            <a:r>
              <a:rPr lang="en-US" sz="1800" dirty="0"/>
              <a:t>)  ?   “France”   :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smtClean="0"/>
              <a:t>  ( ( w  </a:t>
            </a:r>
            <a:r>
              <a:rPr lang="en-US" sz="1800" dirty="0" err="1"/>
              <a:t>instanceof</a:t>
            </a:r>
            <a:r>
              <a:rPr lang="en-US" sz="1800" dirty="0"/>
              <a:t>  </a:t>
            </a:r>
            <a:r>
              <a:rPr lang="en-US" sz="1800" dirty="0" err="1" smtClean="0"/>
              <a:t>SparklingWine</a:t>
            </a:r>
            <a:r>
              <a:rPr lang="en-US" sz="1800" dirty="0" smtClean="0"/>
              <a:t> </a:t>
            </a:r>
            <a:r>
              <a:rPr lang="en-US" sz="1800" dirty="0"/>
              <a:t>)  ?   </a:t>
            </a:r>
            <a:r>
              <a:rPr lang="en-US" sz="1800" dirty="0" smtClean="0"/>
              <a:t>“Niagara”   </a:t>
            </a:r>
            <a:r>
              <a:rPr lang="en-US" sz="1800" dirty="0"/>
              <a:t>:  “Napa </a:t>
            </a:r>
            <a:r>
              <a:rPr lang="en-US" sz="1800" smtClean="0"/>
              <a:t>Valley” );</a:t>
            </a:r>
            <a:endParaRPr lang="en-US" sz="1800" dirty="0"/>
          </a:p>
          <a:p>
            <a:pPr marL="0" indent="0" defTabSz="534988">
              <a:buNone/>
            </a:pPr>
            <a:r>
              <a:rPr lang="en-US" sz="2000" dirty="0" smtClean="0"/>
              <a:t>         } </a:t>
            </a:r>
            <a:r>
              <a:rPr lang="en-US" sz="2800" dirty="0" smtClean="0"/>
              <a:t> </a:t>
            </a:r>
            <a:r>
              <a:rPr lang="en-US" sz="2400" dirty="0" smtClean="0"/>
              <a:t>  </a:t>
            </a:r>
            <a:r>
              <a:rPr lang="en-US" sz="2800" dirty="0" smtClean="0"/>
              <a:t> </a:t>
            </a:r>
            <a:r>
              <a:rPr lang="en-US" dirty="0" smtClean="0"/>
              <a:t> </a:t>
            </a:r>
            <a:r>
              <a:rPr lang="en-US" sz="2800" dirty="0" smtClean="0"/>
              <a:t>   </a:t>
            </a:r>
            <a:r>
              <a:rPr lang="en-US" sz="2400" dirty="0" smtClean="0"/>
              <a:t>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public static  void  </a:t>
            </a:r>
            <a:r>
              <a:rPr lang="en-US" sz="1800" dirty="0" smtClean="0"/>
              <a:t>main(String[ ] </a:t>
            </a:r>
            <a:r>
              <a:rPr lang="en-US" sz="1800" dirty="0" err="1" smtClean="0"/>
              <a:t>args</a:t>
            </a:r>
            <a:r>
              <a:rPr lang="en-US" sz="1800" dirty="0" smtClean="0"/>
              <a:t>) {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Wine[ ]  wines = {</a:t>
            </a:r>
            <a:br>
              <a:rPr lang="en-US" sz="1800" dirty="0" smtClean="0"/>
            </a:br>
            <a:r>
              <a:rPr lang="en-US" sz="1800" dirty="0" smtClean="0"/>
              <a:t>			new </a:t>
            </a:r>
            <a:r>
              <a:rPr lang="en-US" sz="1800" dirty="0"/>
              <a:t>Wine</a:t>
            </a:r>
            <a:r>
              <a:rPr lang="en-US" sz="1800" dirty="0" smtClean="0"/>
              <a:t>() ,</a:t>
            </a:r>
            <a:br>
              <a:rPr lang="en-US" sz="1800" dirty="0" smtClean="0"/>
            </a:br>
            <a:r>
              <a:rPr lang="en-US" sz="1800" dirty="0" smtClean="0"/>
              <a:t>			new </a:t>
            </a:r>
            <a:r>
              <a:rPr lang="en-US" sz="1800" dirty="0" err="1"/>
              <a:t>SparklingWine</a:t>
            </a:r>
            <a:r>
              <a:rPr lang="en-US" sz="1800" dirty="0"/>
              <a:t> </a:t>
            </a:r>
            <a:r>
              <a:rPr lang="en-US" sz="1800" dirty="0" smtClean="0"/>
              <a:t>() ,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	new </a:t>
            </a:r>
            <a:r>
              <a:rPr lang="en-US" sz="1800" dirty="0"/>
              <a:t>Champagne </a:t>
            </a:r>
            <a:r>
              <a:rPr lang="en-US" sz="1800" dirty="0" smtClean="0"/>
              <a:t>()</a:t>
            </a:r>
            <a:br>
              <a:rPr lang="en-US" sz="1800" dirty="0" smtClean="0"/>
            </a:br>
            <a:r>
              <a:rPr lang="en-US" sz="1800" dirty="0" smtClean="0"/>
              <a:t>		} ;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dirty="0" smtClean="0"/>
              <a:t>for</a:t>
            </a:r>
            <a:r>
              <a:rPr lang="en-US" sz="1800" dirty="0" smtClean="0"/>
              <a:t>  ( Wine w  : </a:t>
            </a:r>
            <a:r>
              <a:rPr lang="en-US" sz="1800" dirty="0"/>
              <a:t> </a:t>
            </a:r>
            <a:r>
              <a:rPr lang="en-US" sz="1800" dirty="0" smtClean="0"/>
              <a:t>wines )    </a:t>
            </a:r>
            <a:r>
              <a:rPr lang="en-US" sz="1800" dirty="0" err="1" smtClean="0"/>
              <a:t>System.out.println</a:t>
            </a:r>
            <a:r>
              <a:rPr lang="en-US" sz="1800" dirty="0" smtClean="0"/>
              <a:t>( </a:t>
            </a:r>
            <a:r>
              <a:rPr lang="en-US" sz="1800" dirty="0" smtClean="0">
                <a:solidFill>
                  <a:srgbClr val="0000FF"/>
                </a:solidFill>
              </a:rPr>
              <a:t>region</a:t>
            </a:r>
            <a:r>
              <a:rPr lang="en-US" sz="1800" dirty="0" smtClean="0"/>
              <a:t>(w) ) ;</a:t>
            </a:r>
          </a:p>
          <a:p>
            <a:pPr marL="0" indent="0" defTabSz="534988">
              <a:buNone/>
            </a:pPr>
            <a:r>
              <a:rPr lang="en-US" sz="1800" dirty="0"/>
              <a:t>	</a:t>
            </a:r>
            <a:r>
              <a:rPr lang="en-US" sz="1800" dirty="0" smtClean="0"/>
              <a:t>}</a:t>
            </a:r>
            <a:endParaRPr lang="en-US" sz="1800" dirty="0"/>
          </a:p>
          <a:p>
            <a:pPr marL="0" indent="0" defTabSz="534988">
              <a:buNone/>
            </a:pPr>
            <a:r>
              <a:rPr lang="en-US" sz="1800" dirty="0" smtClean="0"/>
              <a:t>}</a:t>
            </a:r>
            <a:endParaRPr lang="en-US" sz="18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3048000"/>
            <a:ext cx="2133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360363"/>
            <a:r>
              <a:rPr lang="en-CA" sz="2000" b="1" dirty="0" smtClean="0">
                <a:latin typeface="+mn-lt"/>
              </a:rPr>
              <a:t>output:</a:t>
            </a:r>
            <a:endParaRPr lang="en-CA" sz="2000" dirty="0" smtClean="0">
              <a:latin typeface="+mn-lt"/>
            </a:endParaRPr>
          </a:p>
          <a:p>
            <a:pPr defTabSz="720725"/>
            <a:r>
              <a:rPr lang="en-CA" sz="2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Napa </a:t>
            </a:r>
            <a:r>
              <a:rPr lang="en-US" sz="2000" dirty="0">
                <a:latin typeface="+mn-lt"/>
              </a:rPr>
              <a:t>Valley </a:t>
            </a:r>
            <a:r>
              <a:rPr lang="en-US" sz="2000" dirty="0" smtClean="0">
                <a:latin typeface="+mn-lt"/>
              </a:rPr>
              <a:t>	</a:t>
            </a:r>
            <a:r>
              <a:rPr lang="en-CA" sz="2000" dirty="0" smtClean="0">
                <a:latin typeface="+mn-lt"/>
              </a:rPr>
              <a:t>Niagara</a:t>
            </a:r>
          </a:p>
          <a:p>
            <a:pPr defTabSz="720725"/>
            <a:r>
              <a:rPr lang="en-CA" sz="2000" dirty="0" smtClean="0">
                <a:latin typeface="+mn-lt"/>
              </a:rPr>
              <a:t>	</a:t>
            </a:r>
            <a:r>
              <a:rPr lang="en-US" sz="2000" dirty="0" smtClean="0">
                <a:latin typeface="+mn-lt"/>
              </a:rPr>
              <a:t>France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8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Object-Oriented Software 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Design</a:t>
            </a:r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Responsibilities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 smtClean="0">
                <a:solidFill>
                  <a:srgbClr val="0000FF"/>
                </a:solidFill>
              </a:rPr>
              <a:t>Divide </a:t>
            </a:r>
            <a:r>
              <a:rPr lang="en-US" sz="2800" dirty="0">
                <a:solidFill>
                  <a:srgbClr val="0000FF"/>
                </a:solidFill>
              </a:rPr>
              <a:t>the work into different actors, each with a different responsibility</a:t>
            </a:r>
            <a:r>
              <a:rPr lang="en-US" sz="2800" dirty="0" smtClean="0">
                <a:solidFill>
                  <a:srgbClr val="0000FF"/>
                </a:solidFill>
              </a:rPr>
              <a:t>. These actors become classes.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b="1" dirty="0"/>
              <a:t>Independence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Define </a:t>
            </a:r>
            <a:r>
              <a:rPr lang="en-US" sz="2800" dirty="0">
                <a:solidFill>
                  <a:srgbClr val="0000FF"/>
                </a:solidFill>
              </a:rPr>
              <a:t>the work for each class to be as independent from other classes as possible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b="1" dirty="0"/>
              <a:t>Behaviors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Define </a:t>
            </a:r>
            <a:r>
              <a:rPr lang="en-US" sz="2800" dirty="0">
                <a:solidFill>
                  <a:srgbClr val="0000FF"/>
                </a:solidFill>
              </a:rPr>
              <a:t>the behaviors for each class carefully and precisely, so that the consequences of each action performed by a class will be well understood by other classes that interact with it.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19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 definition syntax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4267200"/>
          </a:xfrm>
          <a:solidFill>
            <a:schemeClr val="bg1"/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defTabSz="717550">
              <a:buNone/>
            </a:pPr>
            <a:r>
              <a:rPr lang="en-US" sz="2200" b="1" dirty="0" smtClean="0"/>
              <a:t>class</a:t>
            </a:r>
            <a:r>
              <a:rPr lang="en-US" sz="2200" dirty="0" smtClean="0"/>
              <a:t>   </a:t>
            </a:r>
            <a:r>
              <a:rPr lang="en-US" sz="2200" i="1" dirty="0" err="1" smtClean="0"/>
              <a:t>SubClass</a:t>
            </a:r>
            <a:endParaRPr lang="en-US" sz="2200" i="1" dirty="0"/>
          </a:p>
          <a:p>
            <a:pPr marL="0" indent="0" defTabSz="717550"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extends</a:t>
            </a:r>
            <a:r>
              <a:rPr lang="en-US" sz="2200" dirty="0" smtClean="0"/>
              <a:t>  </a:t>
            </a:r>
            <a:r>
              <a:rPr lang="en-US" sz="2200" dirty="0" err="1" smtClean="0"/>
              <a:t>SuperClass</a:t>
            </a:r>
            <a:endParaRPr lang="en-US" sz="2200" dirty="0" smtClean="0"/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b="1" dirty="0" smtClean="0"/>
              <a:t>implements</a:t>
            </a:r>
            <a:r>
              <a:rPr lang="en-US" sz="2200" dirty="0" smtClean="0"/>
              <a:t>  Interface1, Interface2, Interface3</a:t>
            </a:r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dirty="0" smtClean="0"/>
              <a:t>{</a:t>
            </a:r>
          </a:p>
          <a:p>
            <a:pPr marL="0" indent="0" defTabSz="717550">
              <a:buNone/>
            </a:pPr>
            <a:r>
              <a:rPr lang="en-US" sz="2200" dirty="0" smtClean="0"/>
              <a:t>		//  definitions of non-inherited instance variable 			//  subclass constructors</a:t>
            </a:r>
          </a:p>
          <a:p>
            <a:pPr marL="0" indent="0" defTabSz="717550">
              <a:buNone/>
            </a:pPr>
            <a:r>
              <a:rPr lang="en-US" sz="2200" dirty="0" smtClean="0"/>
              <a:t>		//  </a:t>
            </a:r>
            <a:r>
              <a:rPr lang="en-US" sz="2200" dirty="0" err="1" smtClean="0"/>
              <a:t>overriden</a:t>
            </a:r>
            <a:r>
              <a:rPr lang="en-US" sz="2200" dirty="0" smtClean="0"/>
              <a:t> superclass methods</a:t>
            </a:r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dirty="0" smtClean="0"/>
              <a:t>	//  other, inherited, superclass methods omitted</a:t>
            </a:r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dirty="0" smtClean="0"/>
              <a:t>	//  implementation of all interface methods</a:t>
            </a:r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dirty="0" smtClean="0"/>
              <a:t>	//  brand-new methods</a:t>
            </a:r>
          </a:p>
          <a:p>
            <a:pPr marL="0" indent="0" defTabSz="717550">
              <a:buNone/>
            </a:pPr>
            <a:r>
              <a:rPr lang="en-US" sz="2200" dirty="0"/>
              <a:t>	</a:t>
            </a: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Interface definition syntax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524000"/>
            <a:ext cx="7620000" cy="2590800"/>
          </a:xfrm>
          <a:solidFill>
            <a:schemeClr val="bg1"/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interface</a:t>
            </a:r>
            <a:r>
              <a:rPr lang="en-US" sz="2200" dirty="0" smtClean="0"/>
              <a:t>   </a:t>
            </a:r>
            <a:r>
              <a:rPr lang="en-US" sz="2200" i="1" dirty="0" err="1" smtClean="0"/>
              <a:t>YourNewInterface</a:t>
            </a:r>
            <a:endParaRPr lang="en-US" sz="2200" i="1" dirty="0"/>
          </a:p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extends</a:t>
            </a:r>
            <a:r>
              <a:rPr lang="en-US" sz="2200" dirty="0" smtClean="0"/>
              <a:t>   YourInterface1 , YourInterface2, YouInterface3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. . 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198392"/>
            <a:ext cx="6150412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746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219200"/>
            <a:ext cx="5867400" cy="4800600"/>
          </a:xfrm>
          <a:solidFill>
            <a:schemeClr val="bg1"/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sz="1800" b="1" dirty="0"/>
              <a:t>a</a:t>
            </a:r>
            <a:r>
              <a:rPr lang="en-US" sz="1800" b="1" dirty="0" smtClean="0"/>
              <a:t>bstract class</a:t>
            </a:r>
            <a:r>
              <a:rPr lang="en-US" sz="1800" dirty="0" smtClean="0"/>
              <a:t>   </a:t>
            </a:r>
            <a:r>
              <a:rPr lang="en-US" sz="1800" i="1" dirty="0" smtClean="0"/>
              <a:t>Figure </a:t>
            </a:r>
            <a:r>
              <a:rPr lang="en-US" sz="1800" dirty="0"/>
              <a:t> </a:t>
            </a:r>
            <a:r>
              <a:rPr lang="en-US" sz="1800" dirty="0" smtClean="0"/>
              <a:t>{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abstract double </a:t>
            </a:r>
            <a:r>
              <a:rPr lang="en-US" sz="1800" dirty="0" smtClean="0"/>
              <a:t>area() ;</a:t>
            </a:r>
            <a:br>
              <a:rPr lang="en-US" sz="1800" dirty="0" smtClean="0"/>
            </a:br>
            <a:r>
              <a:rPr lang="en-US" sz="1800" dirty="0" smtClean="0"/>
              <a:t>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800" b="1" dirty="0" smtClean="0"/>
              <a:t>class </a:t>
            </a:r>
            <a:r>
              <a:rPr lang="en-US" sz="1800" dirty="0" smtClean="0"/>
              <a:t>Circle</a:t>
            </a:r>
            <a:r>
              <a:rPr lang="en-US" sz="1800" b="1" dirty="0" smtClean="0"/>
              <a:t> extends </a:t>
            </a:r>
            <a:r>
              <a:rPr lang="en-US" sz="1800" dirty="0" smtClean="0"/>
              <a:t>Figure  {</a:t>
            </a:r>
            <a:br>
              <a:rPr lang="en-US" sz="1800" dirty="0" smtClean="0"/>
            </a:br>
            <a:r>
              <a:rPr lang="en-US" sz="1800" dirty="0"/>
              <a:t>	</a:t>
            </a:r>
            <a:r>
              <a:rPr lang="en-US" sz="1800" b="1" dirty="0" smtClean="0"/>
              <a:t>final double </a:t>
            </a:r>
            <a:r>
              <a:rPr lang="en-US" sz="1800" dirty="0" smtClean="0"/>
              <a:t>radius ;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Circle (</a:t>
            </a:r>
            <a:r>
              <a:rPr lang="en-US" sz="1800" b="1" dirty="0" smtClean="0"/>
              <a:t>double</a:t>
            </a:r>
            <a:r>
              <a:rPr lang="en-US" sz="1800" dirty="0" smtClean="0"/>
              <a:t> radius)  {  </a:t>
            </a:r>
            <a:r>
              <a:rPr lang="en-US" sz="1800" b="1" dirty="0" err="1" smtClean="0"/>
              <a:t>this</a:t>
            </a:r>
            <a:r>
              <a:rPr lang="en-US" sz="1800" dirty="0" err="1" smtClean="0"/>
              <a:t>.radius</a:t>
            </a:r>
            <a:r>
              <a:rPr lang="en-US" sz="1800" dirty="0" smtClean="0"/>
              <a:t> = radius ; }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double</a:t>
            </a:r>
            <a:r>
              <a:rPr lang="en-US" sz="1800" dirty="0" smtClean="0"/>
              <a:t> area()  { </a:t>
            </a:r>
            <a:r>
              <a:rPr lang="en-US" sz="1800" b="1" dirty="0" smtClean="0"/>
              <a:t>return</a:t>
            </a:r>
            <a:r>
              <a:rPr lang="en-US" sz="1800" dirty="0" smtClean="0"/>
              <a:t> </a:t>
            </a:r>
            <a:r>
              <a:rPr lang="en-US" sz="1800" dirty="0" err="1" smtClean="0"/>
              <a:t>Math.PI</a:t>
            </a:r>
            <a:r>
              <a:rPr lang="en-US" sz="1800" dirty="0" smtClean="0"/>
              <a:t> * radius * radius ; }</a:t>
            </a:r>
            <a:br>
              <a:rPr lang="en-US" sz="1800" dirty="0" smtClean="0"/>
            </a:br>
            <a:r>
              <a:rPr lang="en-US" sz="1800" dirty="0" smtClean="0"/>
              <a:t>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800" b="1" dirty="0"/>
              <a:t>class </a:t>
            </a:r>
            <a:r>
              <a:rPr lang="en-US" sz="1800" dirty="0" smtClean="0"/>
              <a:t>Rectangle</a:t>
            </a:r>
            <a:r>
              <a:rPr lang="en-US" sz="1800" b="1" dirty="0" smtClean="0"/>
              <a:t> </a:t>
            </a:r>
            <a:r>
              <a:rPr lang="en-US" sz="1800" b="1" dirty="0"/>
              <a:t>extends </a:t>
            </a:r>
            <a:r>
              <a:rPr lang="en-US" sz="1800" dirty="0"/>
              <a:t>Figure {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/>
              <a:t>final double </a:t>
            </a:r>
            <a:r>
              <a:rPr lang="en-US" sz="1800" dirty="0" smtClean="0"/>
              <a:t>length , width ;</a:t>
            </a:r>
            <a:endParaRPr lang="en-US" sz="18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Rectangle </a:t>
            </a:r>
            <a:r>
              <a:rPr lang="en-US" sz="1800" dirty="0"/>
              <a:t>(</a:t>
            </a:r>
            <a:r>
              <a:rPr lang="en-US" sz="1800" b="1" dirty="0"/>
              <a:t>double</a:t>
            </a:r>
            <a:r>
              <a:rPr lang="en-US" sz="1800" dirty="0"/>
              <a:t> </a:t>
            </a:r>
            <a:r>
              <a:rPr lang="en-US" sz="1800" dirty="0" smtClean="0"/>
              <a:t>length , </a:t>
            </a:r>
            <a:r>
              <a:rPr lang="en-US" sz="1800" b="1" dirty="0" smtClean="0"/>
              <a:t>double</a:t>
            </a:r>
            <a:r>
              <a:rPr lang="en-US" sz="1800" dirty="0" smtClean="0"/>
              <a:t> width) </a:t>
            </a:r>
            <a:r>
              <a:rPr lang="en-US" sz="1800" dirty="0"/>
              <a:t>{ 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b="1" dirty="0" err="1" smtClean="0"/>
              <a:t>this</a:t>
            </a:r>
            <a:r>
              <a:rPr lang="en-US" sz="1800" dirty="0" err="1" smtClean="0"/>
              <a:t>.length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length ;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b="1" dirty="0" err="1" smtClean="0"/>
              <a:t>this</a:t>
            </a:r>
            <a:r>
              <a:rPr lang="en-US" sz="1800" dirty="0" err="1" smtClean="0"/>
              <a:t>.width</a:t>
            </a:r>
            <a:r>
              <a:rPr lang="en-US" sz="1800" dirty="0" smtClean="0"/>
              <a:t> = width ;</a:t>
            </a:r>
            <a:br>
              <a:rPr lang="en-US" sz="1800" dirty="0" smtClean="0"/>
            </a:br>
            <a:r>
              <a:rPr lang="en-US" sz="1800" dirty="0" smtClean="0"/>
              <a:t>	 </a:t>
            </a:r>
            <a:r>
              <a:rPr lang="en-US" sz="1800" dirty="0"/>
              <a:t>}</a:t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b="1" dirty="0"/>
              <a:t>double</a:t>
            </a:r>
            <a:r>
              <a:rPr lang="en-US" sz="1800" dirty="0"/>
              <a:t> area() { </a:t>
            </a:r>
            <a:r>
              <a:rPr lang="en-US" sz="1800" b="1" dirty="0"/>
              <a:t>return</a:t>
            </a:r>
            <a:r>
              <a:rPr lang="en-US" sz="1800" dirty="0"/>
              <a:t> </a:t>
            </a:r>
            <a:r>
              <a:rPr lang="en-US" sz="1800" dirty="0" smtClean="0"/>
              <a:t>length * width </a:t>
            </a:r>
            <a:r>
              <a:rPr lang="en-US" sz="1800" dirty="0"/>
              <a:t>; }</a:t>
            </a:r>
            <a:br>
              <a:rPr lang="en-US" sz="1800" dirty="0"/>
            </a:br>
            <a:r>
              <a:rPr lang="en-US" sz="1800" dirty="0" smtClean="0"/>
              <a:t>}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1800" b="1" dirty="0"/>
              <a:t>class </a:t>
            </a:r>
            <a:r>
              <a:rPr lang="en-US" sz="1800" dirty="0" smtClean="0"/>
              <a:t>Square</a:t>
            </a:r>
            <a:r>
              <a:rPr lang="en-US" sz="1800" b="1" dirty="0" smtClean="0"/>
              <a:t> </a:t>
            </a:r>
            <a:r>
              <a:rPr lang="en-US" sz="1800" b="1" dirty="0"/>
              <a:t>extends </a:t>
            </a:r>
            <a:r>
              <a:rPr lang="en-US" sz="1800" dirty="0" smtClean="0"/>
              <a:t>Rectangle </a:t>
            </a:r>
            <a:r>
              <a:rPr lang="en-US" sz="1800" dirty="0"/>
              <a:t>{</a:t>
            </a:r>
            <a:br>
              <a:rPr lang="en-US" sz="1800" dirty="0"/>
            </a:br>
            <a:r>
              <a:rPr lang="en-US" sz="1800" dirty="0" smtClean="0"/>
              <a:t>	Square (</a:t>
            </a:r>
            <a:r>
              <a:rPr lang="en-US" sz="1800" b="1" dirty="0" smtClean="0"/>
              <a:t>double</a:t>
            </a:r>
            <a:r>
              <a:rPr lang="en-US" sz="1800" dirty="0" smtClean="0"/>
              <a:t> side) { </a:t>
            </a:r>
            <a:r>
              <a:rPr lang="en-US" sz="1800" b="1" dirty="0" smtClean="0"/>
              <a:t>super</a:t>
            </a:r>
            <a:r>
              <a:rPr lang="en-US" sz="1800" dirty="0" smtClean="0"/>
              <a:t>(side , side) ; }</a:t>
            </a:r>
            <a:br>
              <a:rPr lang="en-US" sz="1800" dirty="0" smtClean="0"/>
            </a:br>
            <a:r>
              <a:rPr lang="en-US" sz="1800" dirty="0" smtClean="0"/>
              <a:t>}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29986" y="461371"/>
            <a:ext cx="2627592" cy="2758943"/>
            <a:chOff x="6025518" y="1750444"/>
            <a:chExt cx="2627592" cy="2758943"/>
          </a:xfrm>
        </p:grpSpPr>
        <p:sp>
          <p:nvSpPr>
            <p:cNvPr id="11" name="TextBox 10"/>
            <p:cNvSpPr txBox="1"/>
            <p:nvPr/>
          </p:nvSpPr>
          <p:spPr>
            <a:xfrm>
              <a:off x="6603144" y="1750444"/>
              <a:ext cx="974585" cy="48953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108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Figure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5518" y="3020951"/>
              <a:ext cx="905271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Circle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4448" y="2992537"/>
              <a:ext cx="1348662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Rectangle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52215" y="4056204"/>
              <a:ext cx="1053132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Square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0" name="Elbow Connector 19"/>
            <p:cNvCxnSpPr>
              <a:stCxn id="12" idx="0"/>
              <a:endCxn id="11" idx="2"/>
            </p:cNvCxnSpPr>
            <p:nvPr/>
          </p:nvCxnSpPr>
          <p:spPr>
            <a:xfrm rot="5400000" flipH="1" flipV="1">
              <a:off x="6393809" y="2324324"/>
              <a:ext cx="780973" cy="61228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4" idx="0"/>
              <a:endCxn id="11" idx="2"/>
            </p:cNvCxnSpPr>
            <p:nvPr/>
          </p:nvCxnSpPr>
          <p:spPr>
            <a:xfrm rot="16200000" flipV="1">
              <a:off x="7158329" y="2172087"/>
              <a:ext cx="752559" cy="888342"/>
            </a:xfrm>
            <a:prstGeom prst="bentConnector3">
              <a:avLst>
                <a:gd name="adj1" fmla="val 47545"/>
              </a:avLst>
            </a:prstGeom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0"/>
              <a:endCxn id="14" idx="2"/>
            </p:cNvCxnSpPr>
            <p:nvPr/>
          </p:nvCxnSpPr>
          <p:spPr>
            <a:xfrm rot="16200000" flipV="1">
              <a:off x="7673538" y="3750961"/>
              <a:ext cx="610484" cy="2"/>
            </a:xfrm>
            <a:prstGeom prst="bentConnector3">
              <a:avLst/>
            </a:prstGeom>
            <a:ln w="19050">
              <a:solidFill>
                <a:srgbClr val="00206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Extract 27"/>
            <p:cNvSpPr/>
            <p:nvPr/>
          </p:nvSpPr>
          <p:spPr bwMode="auto">
            <a:xfrm>
              <a:off x="7875683" y="3445720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31" name="Flowchart: Extract 30"/>
            <p:cNvSpPr/>
            <p:nvPr/>
          </p:nvSpPr>
          <p:spPr bwMode="auto">
            <a:xfrm>
              <a:off x="6987343" y="2248452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641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Extended Example</a:t>
            </a:r>
          </a:p>
        </p:txBody>
      </p:sp>
      <p:sp>
        <p:nvSpPr>
          <p:cNvPr id="3379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312420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dirty="0"/>
              <a:t>numeric progression </a:t>
            </a:r>
            <a:r>
              <a:rPr lang="en-US" sz="2400" dirty="0"/>
              <a:t>is a sequence of numbers, where each number depends on one or more of the previous numbers.</a:t>
            </a:r>
          </a:p>
          <a:p>
            <a:pPr lvl="1"/>
            <a:r>
              <a:rPr lang="en-US" sz="2000" dirty="0"/>
              <a:t>An </a:t>
            </a:r>
            <a:r>
              <a:rPr lang="en-US" sz="2000" b="1" dirty="0"/>
              <a:t>arithmetic progression </a:t>
            </a:r>
            <a:r>
              <a:rPr lang="en-US" sz="2000" dirty="0"/>
              <a:t>determines the next number by adding a fixed constant to the previous value. </a:t>
            </a:r>
          </a:p>
          <a:p>
            <a:pPr lvl="1"/>
            <a:r>
              <a:rPr lang="en-US" sz="2000" dirty="0"/>
              <a:t>A </a:t>
            </a:r>
            <a:r>
              <a:rPr lang="en-US" sz="2000" b="1" dirty="0"/>
              <a:t>geometric progression </a:t>
            </a:r>
            <a:r>
              <a:rPr lang="en-US" sz="2000" dirty="0"/>
              <a:t>determines the next number by multiplying the previous value by a fixed constant. </a:t>
            </a:r>
          </a:p>
          <a:p>
            <a:pPr lvl="1"/>
            <a:r>
              <a:rPr lang="en-US" sz="2000" dirty="0"/>
              <a:t>A </a:t>
            </a:r>
            <a:r>
              <a:rPr lang="en-US" sz="2000" b="1" dirty="0"/>
              <a:t>Fibonacci progression </a:t>
            </a:r>
            <a:r>
              <a:rPr lang="en-US" sz="2000" dirty="0"/>
              <a:t>uses the </a:t>
            </a:r>
            <a:r>
              <a:rPr lang="en-US" sz="2000" dirty="0" smtClean="0"/>
              <a:t>formula  N</a:t>
            </a:r>
            <a:r>
              <a:rPr lang="en-US" sz="2000" baseline="-25000" dirty="0" smtClean="0"/>
              <a:t>i+1 </a:t>
            </a:r>
            <a:r>
              <a:rPr lang="en-US" sz="2000" dirty="0" smtClean="0"/>
              <a:t>= N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+ N</a:t>
            </a:r>
            <a:r>
              <a:rPr lang="en-US" sz="2000" baseline="-25000" dirty="0" smtClean="0"/>
              <a:t>i-1</a:t>
            </a:r>
            <a:endParaRPr lang="en-US" sz="2000" baseline="-25000" dirty="0"/>
          </a:p>
        </p:txBody>
      </p:sp>
      <p:pic>
        <p:nvPicPr>
          <p:cNvPr id="33798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4" y="4419600"/>
            <a:ext cx="838214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Progression Base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8" y="1219200"/>
            <a:ext cx="8675912" cy="487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Progression Base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Class, 2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1" y="1524000"/>
            <a:ext cx="8972289" cy="41794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ArithmeticProgression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Subclass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772401" cy="49148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077200" cy="5105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GeometricProgression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Subclass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FibonacciProgression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Subclass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60" y="1336964"/>
            <a:ext cx="7578840" cy="4987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Exceptions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8725" y="1293094"/>
            <a:ext cx="8750875" cy="4612185"/>
            <a:chOff x="198725" y="1293094"/>
            <a:chExt cx="8750875" cy="4612185"/>
          </a:xfrm>
        </p:grpSpPr>
        <p:sp>
          <p:nvSpPr>
            <p:cNvPr id="13" name="TextBox 12"/>
            <p:cNvSpPr txBox="1"/>
            <p:nvPr/>
          </p:nvSpPr>
          <p:spPr>
            <a:xfrm>
              <a:off x="3728340" y="2032288"/>
              <a:ext cx="1431634" cy="4895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108000" rtlCol="0">
              <a:spAutoFit/>
            </a:bodyPr>
            <a:lstStyle/>
            <a:p>
              <a:pPr algn="ctr"/>
              <a:r>
                <a:rPr lang="en-CA" sz="2000" dirty="0" err="1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Throwable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7126" y="3034958"/>
              <a:ext cx="852052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Error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1926" y="3022710"/>
              <a:ext cx="1342955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Exception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60730" y="3975277"/>
              <a:ext cx="2269491" cy="4531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err="1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RuntimeException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7" name="Elbow Connector 16"/>
            <p:cNvCxnSpPr>
              <a:stCxn id="14" idx="0"/>
              <a:endCxn id="13" idx="2"/>
            </p:cNvCxnSpPr>
            <p:nvPr/>
          </p:nvCxnSpPr>
          <p:spPr>
            <a:xfrm rot="5400000" flipH="1" flipV="1">
              <a:off x="2727086" y="1317888"/>
              <a:ext cx="513136" cy="292100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5" idx="0"/>
              <a:endCxn id="13" idx="2"/>
            </p:cNvCxnSpPr>
            <p:nvPr/>
          </p:nvCxnSpPr>
          <p:spPr>
            <a:xfrm rot="16200000" flipV="1">
              <a:off x="4913337" y="2052642"/>
              <a:ext cx="500888" cy="1439247"/>
            </a:xfrm>
            <a:prstGeom prst="bentConnector3">
              <a:avLst>
                <a:gd name="adj1" fmla="val 48156"/>
              </a:avLst>
            </a:prstGeom>
            <a:ln w="19050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6" idx="0"/>
              <a:endCxn id="15" idx="2"/>
            </p:cNvCxnSpPr>
            <p:nvPr/>
          </p:nvCxnSpPr>
          <p:spPr>
            <a:xfrm rot="5400000" flipH="1" flipV="1">
              <a:off x="4489748" y="2581621"/>
              <a:ext cx="499384" cy="2287928"/>
            </a:xfrm>
            <a:prstGeom prst="bentConnector3">
              <a:avLst>
                <a:gd name="adj1" fmla="val 48151"/>
              </a:avLst>
            </a:prstGeom>
            <a:ln w="19050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Extract 20"/>
            <p:cNvSpPr/>
            <p:nvPr/>
          </p:nvSpPr>
          <p:spPr bwMode="auto">
            <a:xfrm>
              <a:off x="4350722" y="2529261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5927" y="1293094"/>
              <a:ext cx="1016455" cy="4895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4000" sy="104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108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Object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Straight Connector 5"/>
            <p:cNvCxnSpPr>
              <a:stCxn id="13" idx="0"/>
              <a:endCxn id="22" idx="2"/>
            </p:cNvCxnSpPr>
            <p:nvPr/>
          </p:nvCxnSpPr>
          <p:spPr>
            <a:xfrm flipH="1" flipV="1">
              <a:off x="4444155" y="1782628"/>
              <a:ext cx="2" cy="249660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Extract 22"/>
            <p:cNvSpPr/>
            <p:nvPr/>
          </p:nvSpPr>
          <p:spPr bwMode="auto">
            <a:xfrm>
              <a:off x="4334400" y="1782628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28286" y="3975278"/>
              <a:ext cx="2381445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Checked Exceptions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80686" y="4127678"/>
              <a:ext cx="2381445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Checked Exceptions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33086" y="4280078"/>
              <a:ext cx="2381445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Checked Exceptions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56632" y="4432478"/>
              <a:ext cx="2439153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Checked  Exceptions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0" name="Elbow Connector 29"/>
            <p:cNvCxnSpPr>
              <a:stCxn id="33" idx="0"/>
              <a:endCxn id="20" idx="0"/>
            </p:cNvCxnSpPr>
            <p:nvPr/>
          </p:nvCxnSpPr>
          <p:spPr>
            <a:xfrm rot="16200000" flipV="1">
              <a:off x="6208235" y="3164504"/>
              <a:ext cx="485943" cy="1135606"/>
            </a:xfrm>
            <a:prstGeom prst="bentConnector3">
              <a:avLst>
                <a:gd name="adj1" fmla="val 50106"/>
              </a:avLst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Extract 19"/>
            <p:cNvSpPr/>
            <p:nvPr/>
          </p:nvSpPr>
          <p:spPr bwMode="auto">
            <a:xfrm>
              <a:off x="5780309" y="3489335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450" y="1410482"/>
              <a:ext cx="20155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exceptions that </a:t>
              </a:r>
              <a:r>
                <a:rPr lang="en-CA" sz="1800" b="1" dirty="0" smtClean="0">
                  <a:solidFill>
                    <a:srgbClr val="0000FF"/>
                  </a:solidFill>
                  <a:latin typeface="+mn-lt"/>
                </a:rPr>
                <a:t>should not </a:t>
              </a:r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be caught or declared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097126" y="2382792"/>
              <a:ext cx="160174" cy="589008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98725" y="3644834"/>
              <a:ext cx="16300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exceptions that </a:t>
              </a:r>
              <a:r>
                <a:rPr lang="en-CA" sz="1800" b="1" dirty="0" smtClean="0">
                  <a:solidFill>
                    <a:srgbClr val="0000FF"/>
                  </a:solidFill>
                  <a:latin typeface="+mn-lt"/>
                </a:rPr>
                <a:t>need not</a:t>
              </a:r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 be caught or declared</a:t>
              </a:r>
            </a:p>
            <a:p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(not checked by compiler)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1375216" y="4127679"/>
              <a:ext cx="986984" cy="300780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432105" y="1302125"/>
              <a:ext cx="25174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Java exceptions &amp; programmer defined exceptions that </a:t>
              </a:r>
              <a:r>
                <a:rPr lang="en-CA" sz="1800" b="1" dirty="0" smtClean="0">
                  <a:solidFill>
                    <a:srgbClr val="0000FF"/>
                  </a:solidFill>
                  <a:latin typeface="+mn-lt"/>
                </a:rPr>
                <a:t>must </a:t>
              </a:r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be caught or declared</a:t>
              </a:r>
            </a:p>
            <a:p>
              <a:r>
                <a:rPr lang="en-CA" sz="1800" dirty="0" smtClean="0">
                  <a:solidFill>
                    <a:srgbClr val="0000FF"/>
                  </a:solidFill>
                  <a:latin typeface="+mn-lt"/>
                </a:rPr>
                <a:t>(checked by compiler)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7763894" y="2778390"/>
              <a:ext cx="52339" cy="1196887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85319" y="5452096"/>
              <a:ext cx="2517315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err="1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NullPointerException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03507" y="5445438"/>
              <a:ext cx="3988423" cy="4531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srgbClr val="002060">
                  <a:alpha val="40000"/>
                </a:srgbClr>
              </a:outerShdw>
            </a:effectLst>
          </p:spPr>
          <p:txBody>
            <a:bodyPr wrap="none" lIns="144000" tIns="72000" rIns="180000" bIns="72000" rtlCol="0">
              <a:spAutoFit/>
            </a:bodyPr>
            <a:lstStyle/>
            <a:p>
              <a:pPr algn="ctr"/>
              <a:r>
                <a:rPr lang="en-CA" sz="2000" dirty="0" err="1" smtClean="0">
                  <a:solidFill>
                    <a:srgbClr val="002060"/>
                  </a:solidFill>
                  <a:latin typeface="Calibri" panose="020F0502020204030204" pitchFamily="34" charset="0"/>
                </a:rPr>
                <a:t>ArrayIndexOutOfBoundsException</a:t>
              </a:r>
              <a:endParaRPr lang="en-CA" sz="2000" dirty="0">
                <a:solidFill>
                  <a:srgbClr val="00206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2" name="Elbow Connector 41"/>
            <p:cNvCxnSpPr>
              <a:stCxn id="39" idx="0"/>
              <a:endCxn id="16" idx="2"/>
            </p:cNvCxnSpPr>
            <p:nvPr/>
          </p:nvCxnSpPr>
          <p:spPr>
            <a:xfrm rot="5400000" flipH="1" flipV="1">
              <a:off x="2407908" y="4264529"/>
              <a:ext cx="1023636" cy="1351499"/>
            </a:xfrm>
            <a:prstGeom prst="bentConnector3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40" idx="0"/>
              <a:endCxn id="16" idx="2"/>
            </p:cNvCxnSpPr>
            <p:nvPr/>
          </p:nvCxnSpPr>
          <p:spPr>
            <a:xfrm rot="16200000" flipV="1">
              <a:off x="4138109" y="3885827"/>
              <a:ext cx="1016978" cy="2102243"/>
            </a:xfrm>
            <a:prstGeom prst="bentConnector3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Extract 57"/>
            <p:cNvSpPr/>
            <p:nvPr/>
          </p:nvSpPr>
          <p:spPr bwMode="auto">
            <a:xfrm>
              <a:off x="3492382" y="4432478"/>
              <a:ext cx="206188" cy="179039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rtlCol="0" anchor="ctr">
              <a:spAutoFit/>
            </a:bodyPr>
            <a:lstStyle/>
            <a:p>
              <a:pPr algn="ctr"/>
              <a:endParaRPr lang="en-CA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3200400" y="5181600"/>
              <a:ext cx="735527" cy="0"/>
            </a:xfrm>
            <a:prstGeom prst="line">
              <a:avLst/>
            </a:prstGeom>
            <a:ln w="57150">
              <a:solidFill>
                <a:srgbClr val="00206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71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Software must be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4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8153400" cy="4800600"/>
          </a:xfrm>
        </p:spPr>
        <p:txBody>
          <a:bodyPr>
            <a:noAutofit/>
          </a:bodyPr>
          <a:lstStyle/>
          <a:p>
            <a:pPr defTabSz="985838">
              <a:lnSpc>
                <a:spcPts val="3000"/>
              </a:lnSpc>
            </a:pPr>
            <a:r>
              <a:rPr lang="en-US" sz="2400" b="1" dirty="0" smtClean="0"/>
              <a:t>Correct: 	</a:t>
            </a:r>
            <a:r>
              <a:rPr lang="en-US" sz="2000" dirty="0" smtClean="0"/>
              <a:t>works correctly on all expected inputs.</a:t>
            </a:r>
          </a:p>
          <a:p>
            <a:pPr defTabSz="985838">
              <a:lnSpc>
                <a:spcPts val="3000"/>
              </a:lnSpc>
            </a:pPr>
            <a:r>
              <a:rPr lang="en-US" sz="2400" b="1" dirty="0" smtClean="0"/>
              <a:t>Readable:</a:t>
            </a:r>
            <a:r>
              <a:rPr lang="en-US" sz="2000" dirty="0" smtClean="0"/>
              <a:t>	easily understandable &amp; verifiable by others.</a:t>
            </a:r>
          </a:p>
          <a:p>
            <a:pPr defTabSz="985838">
              <a:lnSpc>
                <a:spcPts val="3000"/>
              </a:lnSpc>
            </a:pPr>
            <a:r>
              <a:rPr lang="en-US" sz="2400" b="1" dirty="0" smtClean="0"/>
              <a:t>Robust:</a:t>
            </a:r>
            <a:r>
              <a:rPr lang="en-US" sz="2400" b="1" dirty="0"/>
              <a:t>	</a:t>
            </a:r>
            <a:r>
              <a:rPr lang="en-US" sz="2000" dirty="0" smtClean="0"/>
              <a:t>capable </a:t>
            </a:r>
            <a:r>
              <a:rPr lang="en-US" sz="2000" dirty="0"/>
              <a:t>of </a:t>
            </a:r>
            <a:r>
              <a:rPr lang="en-US" sz="2000" dirty="0" smtClean="0"/>
              <a:t>handling unexpected inputs </a:t>
            </a:r>
            <a:r>
              <a:rPr lang="en-US" sz="2000" dirty="0"/>
              <a:t>that are not </a:t>
            </a:r>
            <a:r>
              <a:rPr lang="en-US" sz="2000" dirty="0" smtClean="0"/>
              <a:t>			explicitly </a:t>
            </a:r>
            <a:r>
              <a:rPr lang="en-US" sz="2000" dirty="0"/>
              <a:t>defined for its </a:t>
            </a:r>
            <a:r>
              <a:rPr lang="en-US" sz="2000" dirty="0" smtClean="0"/>
              <a:t>intended application</a:t>
            </a:r>
            <a:r>
              <a:rPr lang="en-US" sz="2000" dirty="0"/>
              <a:t>.</a:t>
            </a:r>
            <a:endParaRPr lang="en-US" sz="2400" dirty="0"/>
          </a:p>
          <a:p>
            <a:pPr defTabSz="985838">
              <a:lnSpc>
                <a:spcPts val="3000"/>
              </a:lnSpc>
              <a:tabLst>
                <a:tab pos="627063" algn="l"/>
              </a:tabLst>
            </a:pPr>
            <a:r>
              <a:rPr lang="en-US" sz="2400" b="1" dirty="0" smtClean="0"/>
              <a:t>Efficient: 	</a:t>
            </a:r>
            <a:r>
              <a:rPr lang="en-US" sz="2000" dirty="0" smtClean="0"/>
              <a:t>makes good use of computing time &amp; memory resources.</a:t>
            </a:r>
          </a:p>
          <a:p>
            <a:pPr defTabSz="985838">
              <a:lnSpc>
                <a:spcPts val="3000"/>
              </a:lnSpc>
            </a:pPr>
            <a:r>
              <a:rPr lang="en-US" sz="2400" b="1" dirty="0" smtClean="0"/>
              <a:t>Adaptable:	</a:t>
            </a:r>
            <a:r>
              <a:rPr lang="en-US" sz="2000" dirty="0" smtClean="0"/>
              <a:t>able </a:t>
            </a:r>
            <a:r>
              <a:rPr lang="en-US" sz="2000" dirty="0"/>
              <a:t>to evolve over time in response </a:t>
            </a:r>
            <a:r>
              <a:rPr lang="en-US" sz="2000" dirty="0" smtClean="0"/>
              <a:t>to </a:t>
            </a:r>
            <a:r>
              <a:rPr lang="en-US" sz="2000" dirty="0"/>
              <a:t>changing </a:t>
            </a:r>
            <a:r>
              <a:rPr lang="en-US" sz="2000" dirty="0" smtClean="0"/>
              <a:t>			conditions </a:t>
            </a:r>
            <a:r>
              <a:rPr lang="en-US" sz="2000" dirty="0"/>
              <a:t>in its </a:t>
            </a:r>
            <a:r>
              <a:rPr lang="en-US" sz="2000" dirty="0" smtClean="0"/>
              <a:t>environment. Is </a:t>
            </a:r>
            <a:r>
              <a:rPr lang="en-US" sz="2000" dirty="0"/>
              <a:t>easy to </a:t>
            </a:r>
            <a:r>
              <a:rPr lang="en-US" sz="2000" dirty="0" smtClean="0"/>
              <a:t>update &amp; </a:t>
            </a:r>
            <a:r>
              <a:rPr lang="en-US" sz="2000" dirty="0"/>
              <a:t>debug</a:t>
            </a:r>
            <a:r>
              <a:rPr lang="en-US" sz="2000" dirty="0" smtClean="0"/>
              <a:t>.</a:t>
            </a:r>
          </a:p>
          <a:p>
            <a:pPr defTabSz="985838">
              <a:lnSpc>
                <a:spcPts val="3000"/>
              </a:lnSpc>
            </a:pPr>
            <a:r>
              <a:rPr lang="en-US" sz="2400" b="1" dirty="0" smtClean="0"/>
              <a:t>Flexible: </a:t>
            </a:r>
            <a:r>
              <a:rPr lang="en-US" sz="2000" dirty="0" smtClean="0"/>
              <a:t>	easily generalizable to handle many related scenarios.</a:t>
            </a:r>
            <a:endParaRPr lang="en-US" sz="2000" dirty="0"/>
          </a:p>
          <a:p>
            <a:pPr defTabSz="985838">
              <a:lnSpc>
                <a:spcPts val="3000"/>
              </a:lnSpc>
            </a:pPr>
            <a:r>
              <a:rPr lang="en-US" sz="2400" b="1" dirty="0" smtClean="0"/>
              <a:t>Reusable:</a:t>
            </a:r>
            <a:r>
              <a:rPr lang="en-US" sz="2400" b="1" dirty="0"/>
              <a:t>	</a:t>
            </a:r>
            <a:r>
              <a:rPr lang="en-US" sz="2000" dirty="0" smtClean="0"/>
              <a:t>the </a:t>
            </a:r>
            <a:r>
              <a:rPr lang="en-US" sz="2000" dirty="0"/>
              <a:t>same code should be usable as a component of </a:t>
            </a:r>
            <a:r>
              <a:rPr lang="en-US" sz="2000" dirty="0" smtClean="0"/>
              <a:t>			different </a:t>
            </a:r>
            <a:r>
              <a:rPr lang="en-US" sz="2000" dirty="0"/>
              <a:t>systems </a:t>
            </a:r>
            <a:r>
              <a:rPr lang="en-US" sz="2000" dirty="0" smtClean="0"/>
              <a:t>in </a:t>
            </a:r>
            <a:r>
              <a:rPr lang="en-US" sz="2000" dirty="0"/>
              <a:t>various applications</a:t>
            </a:r>
            <a:r>
              <a:rPr lang="en-US" sz="200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FCB0E-80B4-3940-91F8-DD806D056C0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Examples of Exceptions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86562"/>
              </p:ext>
            </p:extLst>
          </p:nvPr>
        </p:nvGraphicFramePr>
        <p:xfrm>
          <a:off x="381000" y="1295400"/>
          <a:ext cx="8382000" cy="32766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3352800"/>
                <a:gridCol w="5029200"/>
              </a:tblGrid>
              <a:tr h="45821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Exception</a:t>
                      </a:r>
                      <a:endParaRPr lang="en-CA" dirty="0"/>
                    </a:p>
                  </a:txBody>
                  <a:tcPr anchor="ctr" anchorCtr="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Occasion for Use</a:t>
                      </a:r>
                      <a:endParaRPr lang="en-CA" dirty="0"/>
                    </a:p>
                  </a:txBody>
                  <a:tcPr anchor="ctr" anchorCtr="1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IllegalArgumentException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Non-null parameter</a:t>
                      </a:r>
                      <a:r>
                        <a:rPr lang="en-CA" baseline="0" dirty="0" smtClean="0"/>
                        <a:t> value is inappropriate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IllegalStateException</a:t>
                      </a:r>
                      <a:endParaRPr lang="en-CA" dirty="0" smtClean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Object state is inappropriate for method invocation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NullPointerException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Parameter</a:t>
                      </a:r>
                      <a:r>
                        <a:rPr lang="en-CA" baseline="0" dirty="0" smtClean="0"/>
                        <a:t> value is null where prohibited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IndexOutOfBoundsException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Index parameter</a:t>
                      </a:r>
                      <a:r>
                        <a:rPr lang="en-CA" baseline="0" dirty="0" smtClean="0"/>
                        <a:t> value is out of range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93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ConcurrentModificationException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Concurrent modification of an object has been detected where it is prohibited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92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UnsupportedOperationException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Object does not support method</a:t>
                      </a:r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455" y="4876800"/>
            <a:ext cx="838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34988"/>
            <a:r>
              <a:rPr lang="en-CA" sz="1800" dirty="0">
                <a:latin typeface="+mn-lt"/>
              </a:rPr>
              <a:t>public </a:t>
            </a:r>
            <a:r>
              <a:rPr lang="en-CA" sz="1800" dirty="0" smtClean="0">
                <a:latin typeface="+mn-lt"/>
              </a:rPr>
              <a:t>  class   </a:t>
            </a:r>
            <a:r>
              <a:rPr lang="en-CA" sz="1800" dirty="0" err="1" smtClean="0">
                <a:latin typeface="+mn-lt"/>
              </a:rPr>
              <a:t>NewException</a:t>
            </a:r>
            <a:r>
              <a:rPr lang="en-CA" sz="1800" dirty="0" smtClean="0">
                <a:latin typeface="+mn-lt"/>
              </a:rPr>
              <a:t>   extends   Exception  {</a:t>
            </a:r>
          </a:p>
          <a:p>
            <a:pPr defTabSz="534988"/>
            <a:r>
              <a:rPr lang="en-CA" sz="1800" dirty="0">
                <a:latin typeface="+mn-lt"/>
              </a:rPr>
              <a:t>	public  </a:t>
            </a:r>
            <a:r>
              <a:rPr lang="en-CA" sz="1800" dirty="0" err="1" smtClean="0">
                <a:latin typeface="+mn-lt"/>
              </a:rPr>
              <a:t>NewException</a:t>
            </a:r>
            <a:r>
              <a:rPr lang="en-CA" sz="1800" dirty="0" smtClean="0">
                <a:latin typeface="+mn-lt"/>
              </a:rPr>
              <a:t>()  { }    					   </a:t>
            </a:r>
            <a:r>
              <a:rPr lang="en-CA" sz="1600" dirty="0" smtClean="0">
                <a:solidFill>
                  <a:srgbClr val="0070C0"/>
                </a:solidFill>
                <a:latin typeface="+mn-lt"/>
              </a:rPr>
              <a:t>// no message constructor</a:t>
            </a:r>
            <a:endParaRPr lang="en-CA" sz="1600" dirty="0">
              <a:solidFill>
                <a:srgbClr val="0070C0"/>
              </a:solidFill>
              <a:latin typeface="+mn-lt"/>
            </a:endParaRPr>
          </a:p>
          <a:p>
            <a:pPr defTabSz="534988"/>
            <a:r>
              <a:rPr lang="en-CA" sz="1800" dirty="0">
                <a:latin typeface="+mn-lt"/>
              </a:rPr>
              <a:t>   </a:t>
            </a:r>
            <a:r>
              <a:rPr lang="en-CA" sz="1800" dirty="0" smtClean="0">
                <a:latin typeface="+mn-lt"/>
              </a:rPr>
              <a:t>	public  </a:t>
            </a:r>
            <a:r>
              <a:rPr lang="en-CA" sz="1800" dirty="0" err="1" smtClean="0">
                <a:latin typeface="+mn-lt"/>
              </a:rPr>
              <a:t>NewException</a:t>
            </a:r>
            <a:r>
              <a:rPr lang="en-CA" sz="1800" dirty="0">
                <a:latin typeface="+mn-lt"/>
              </a:rPr>
              <a:t>( String </a:t>
            </a:r>
            <a:r>
              <a:rPr lang="en-CA" sz="1800" dirty="0" smtClean="0">
                <a:latin typeface="+mn-lt"/>
              </a:rPr>
              <a:t> </a:t>
            </a:r>
            <a:r>
              <a:rPr lang="en-CA" sz="1800" dirty="0" err="1" smtClean="0">
                <a:latin typeface="+mn-lt"/>
              </a:rPr>
              <a:t>msg</a:t>
            </a:r>
            <a:r>
              <a:rPr lang="en-CA" sz="1800" dirty="0" smtClean="0">
                <a:latin typeface="+mn-lt"/>
              </a:rPr>
              <a:t> </a:t>
            </a:r>
            <a:r>
              <a:rPr lang="en-CA" sz="1800" dirty="0">
                <a:latin typeface="+mn-lt"/>
              </a:rPr>
              <a:t>) </a:t>
            </a:r>
            <a:r>
              <a:rPr lang="en-CA" sz="1800" dirty="0" smtClean="0">
                <a:latin typeface="+mn-lt"/>
              </a:rPr>
              <a:t> {super</a:t>
            </a:r>
            <a:r>
              <a:rPr lang="en-CA" sz="1800" dirty="0">
                <a:latin typeface="+mn-lt"/>
              </a:rPr>
              <a:t>( </a:t>
            </a:r>
            <a:r>
              <a:rPr lang="en-CA" sz="1800" dirty="0" err="1" smtClean="0">
                <a:latin typeface="+mn-lt"/>
              </a:rPr>
              <a:t>msg</a:t>
            </a:r>
            <a:r>
              <a:rPr lang="en-CA" sz="1800" dirty="0" smtClean="0">
                <a:latin typeface="+mn-lt"/>
              </a:rPr>
              <a:t> ); }    </a:t>
            </a:r>
            <a:r>
              <a:rPr lang="en-CA" sz="1600" dirty="0" smtClean="0">
                <a:solidFill>
                  <a:srgbClr val="0070C0"/>
                </a:solidFill>
                <a:latin typeface="+mn-lt"/>
              </a:rPr>
              <a:t>// detailed message constructor</a:t>
            </a:r>
            <a:endParaRPr lang="en-CA" sz="1800" dirty="0">
              <a:solidFill>
                <a:srgbClr val="0070C0"/>
              </a:solidFill>
              <a:latin typeface="+mn-lt"/>
            </a:endParaRPr>
          </a:p>
          <a:p>
            <a:pPr defTabSz="534988"/>
            <a:r>
              <a:rPr lang="en-CA" sz="18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244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Exceptions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Exceptions are unexpected events that occur during the execution of a </a:t>
            </a:r>
            <a:r>
              <a:rPr lang="en-US" sz="2400" dirty="0" smtClean="0"/>
              <a:t>program, for example due to:</a:t>
            </a:r>
            <a:endParaRPr lang="en-US" sz="2400" dirty="0"/>
          </a:p>
          <a:p>
            <a:pPr lvl="1"/>
            <a:r>
              <a:rPr lang="en-US" sz="2000" dirty="0" smtClean="0"/>
              <a:t>an </a:t>
            </a:r>
            <a:r>
              <a:rPr lang="en-US" sz="2000" dirty="0"/>
              <a:t>unavailable </a:t>
            </a:r>
            <a:r>
              <a:rPr lang="en-US" sz="2000" dirty="0" smtClean="0"/>
              <a:t>resource   </a:t>
            </a:r>
            <a:r>
              <a:rPr lang="en-US" sz="2000" dirty="0" smtClean="0">
                <a:solidFill>
                  <a:srgbClr val="C00000"/>
                </a:solidFill>
              </a:rPr>
              <a:t>(error   –     if not recoverable)</a:t>
            </a:r>
          </a:p>
          <a:p>
            <a:pPr lvl="1"/>
            <a:r>
              <a:rPr lang="en-US" sz="2000" dirty="0" smtClean="0"/>
              <a:t>unexpected </a:t>
            </a:r>
            <a:r>
              <a:rPr lang="en-US" sz="2000" dirty="0"/>
              <a:t>input from </a:t>
            </a:r>
            <a:r>
              <a:rPr lang="en-US" sz="2000" dirty="0" smtClean="0"/>
              <a:t>a user  </a:t>
            </a:r>
            <a:r>
              <a:rPr lang="en-US" sz="2000" dirty="0" smtClean="0">
                <a:solidFill>
                  <a:srgbClr val="C00000"/>
                </a:solidFill>
              </a:rPr>
              <a:t>(checked exception  </a:t>
            </a:r>
            <a:r>
              <a:rPr lang="en-US" sz="2000" dirty="0">
                <a:solidFill>
                  <a:srgbClr val="C00000"/>
                </a:solidFill>
              </a:rPr>
              <a:t>–  if </a:t>
            </a:r>
            <a:r>
              <a:rPr lang="en-US" sz="2000" dirty="0" smtClean="0">
                <a:solidFill>
                  <a:srgbClr val="C00000"/>
                </a:solidFill>
              </a:rPr>
              <a:t>recoverable)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logical error on the part of the </a:t>
            </a:r>
            <a:r>
              <a:rPr lang="en-US" sz="2000" dirty="0" smtClean="0"/>
              <a:t>programmer  </a:t>
            </a:r>
            <a:r>
              <a:rPr lang="en-US" sz="2000" dirty="0" smtClean="0">
                <a:solidFill>
                  <a:srgbClr val="C00000"/>
                </a:solidFill>
              </a:rPr>
              <a:t>(run time exception)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Java, </a:t>
            </a:r>
            <a:r>
              <a:rPr lang="en-US" sz="2400" dirty="0" smtClean="0"/>
              <a:t>exceptions are </a:t>
            </a:r>
            <a:r>
              <a:rPr lang="en-US" sz="2400" dirty="0"/>
              <a:t>objects that can be </a:t>
            </a:r>
            <a:r>
              <a:rPr lang="en-US" sz="2400" b="1" dirty="0"/>
              <a:t>thrown</a:t>
            </a:r>
            <a:r>
              <a:rPr lang="en-US" sz="2400" dirty="0"/>
              <a:t> by code that encounters an unexpected </a:t>
            </a:r>
            <a:r>
              <a:rPr lang="en-US" sz="2400" dirty="0" smtClean="0"/>
              <a:t>situation. </a:t>
            </a:r>
          </a:p>
          <a:p>
            <a:r>
              <a:rPr lang="en-US" sz="2400" dirty="0" smtClean="0"/>
              <a:t>An exception may </a:t>
            </a:r>
            <a:r>
              <a:rPr lang="en-US" sz="2400" dirty="0"/>
              <a:t>also be </a:t>
            </a:r>
            <a:r>
              <a:rPr lang="en-US" sz="2400" b="1" dirty="0"/>
              <a:t>caught</a:t>
            </a:r>
            <a:r>
              <a:rPr lang="en-US" sz="2400" dirty="0"/>
              <a:t> by a surrounding block of code that “handles” the </a:t>
            </a:r>
            <a:r>
              <a:rPr lang="en-US" sz="2400" dirty="0" smtClean="0"/>
              <a:t>problem. 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uncaught, an exception causes the virtual machine </a:t>
            </a:r>
            <a:r>
              <a:rPr lang="en-US" sz="2400" dirty="0" smtClean="0"/>
              <a:t>to stop </a:t>
            </a:r>
            <a:r>
              <a:rPr lang="en-US" sz="2400" dirty="0"/>
              <a:t>executing the program and to report an appropriate message to the console.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Catching Exceptions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43900" cy="4876800"/>
          </a:xfrm>
        </p:spPr>
        <p:txBody>
          <a:bodyPr>
            <a:noAutofit/>
          </a:bodyPr>
          <a:lstStyle/>
          <a:p>
            <a:r>
              <a:rPr lang="en-US" sz="2000" dirty="0"/>
              <a:t>The general methodology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</a:t>
            </a:r>
            <a:r>
              <a:rPr lang="en-US" sz="2000" dirty="0"/>
              <a:t>handling exceptions is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 </a:t>
            </a:r>
            <a:r>
              <a:rPr lang="en-US" sz="2000" b="1" dirty="0"/>
              <a:t>try-catch</a:t>
            </a:r>
            <a:r>
              <a:rPr lang="en-US" sz="2000" dirty="0" smtClean="0"/>
              <a:t> or </a:t>
            </a:r>
            <a:r>
              <a:rPr lang="en-US" sz="2000" b="1" dirty="0" smtClean="0"/>
              <a:t>try-catch-finally</a:t>
            </a:r>
            <a:br>
              <a:rPr lang="en-US" sz="2000" b="1" dirty="0" smtClean="0"/>
            </a:br>
            <a:r>
              <a:rPr lang="en-US" sz="2000" dirty="0" smtClean="0"/>
              <a:t>construct in which a guarded </a:t>
            </a:r>
            <a:br>
              <a:rPr lang="en-US" sz="2000" dirty="0" smtClean="0"/>
            </a:br>
            <a:r>
              <a:rPr lang="en-US" sz="2000" dirty="0" smtClean="0"/>
              <a:t>code fragment that might throw </a:t>
            </a:r>
            <a:br>
              <a:rPr lang="en-US" sz="2000" dirty="0" smtClean="0"/>
            </a:br>
            <a:r>
              <a:rPr lang="en-US" sz="2000" dirty="0" smtClean="0"/>
              <a:t>an </a:t>
            </a:r>
            <a:r>
              <a:rPr lang="en-US" sz="2000" dirty="0"/>
              <a:t>exception is executed.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If it </a:t>
            </a:r>
            <a:r>
              <a:rPr lang="en-US" sz="2000" b="1" dirty="0"/>
              <a:t>throws</a:t>
            </a:r>
            <a:r>
              <a:rPr lang="en-US" sz="2000" dirty="0"/>
              <a:t> an exception, then that exception is caught by having the flow of </a:t>
            </a:r>
            <a:r>
              <a:rPr lang="en-US" sz="2000" dirty="0" smtClean="0"/>
              <a:t>control jump </a:t>
            </a:r>
            <a:r>
              <a:rPr lang="en-US" sz="2000" dirty="0"/>
              <a:t>to a predefined </a:t>
            </a:r>
            <a:r>
              <a:rPr lang="en-US" sz="2000" b="1" dirty="0"/>
              <a:t>catch</a:t>
            </a:r>
            <a:r>
              <a:rPr lang="en-US" sz="2000" dirty="0"/>
              <a:t> block that contains the code to </a:t>
            </a:r>
            <a:r>
              <a:rPr lang="en-US" sz="2000" dirty="0" smtClean="0"/>
              <a:t>apply </a:t>
            </a:r>
            <a:r>
              <a:rPr lang="en-US" sz="2000" dirty="0"/>
              <a:t>an appropriate resolution. </a:t>
            </a:r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no exception occurs in the guarded code, </a:t>
            </a:r>
            <a:r>
              <a:rPr lang="en-US" sz="2000" dirty="0" smtClean="0"/>
              <a:t>all </a:t>
            </a:r>
            <a:r>
              <a:rPr lang="en-US" sz="2000" b="1" dirty="0" smtClean="0"/>
              <a:t>catch</a:t>
            </a:r>
            <a:r>
              <a:rPr lang="en-US" sz="2000" dirty="0" smtClean="0"/>
              <a:t> </a:t>
            </a:r>
            <a:r>
              <a:rPr lang="en-US" sz="2000" dirty="0"/>
              <a:t>blocks are ignored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the </a:t>
            </a:r>
            <a:r>
              <a:rPr lang="en-US" sz="2000" b="1" dirty="0" smtClean="0"/>
              <a:t>finally</a:t>
            </a:r>
            <a:r>
              <a:rPr lang="en-US" sz="2000" dirty="0" smtClean="0"/>
              <a:t> block is present, it is always executed (even if no exception is thrown) and has  </a:t>
            </a:r>
            <a:r>
              <a:rPr lang="en-US" sz="2000" i="1" dirty="0" smtClean="0"/>
              <a:t>higher</a:t>
            </a:r>
            <a:r>
              <a:rPr lang="en-US" sz="2000" dirty="0" smtClean="0"/>
              <a:t>  precedence than </a:t>
            </a:r>
            <a:r>
              <a:rPr lang="en-US" sz="2000" b="1" dirty="0" smtClean="0"/>
              <a:t>catch</a:t>
            </a:r>
            <a:r>
              <a:rPr lang="en-US" sz="2000" dirty="0" smtClean="0"/>
              <a:t> blocks.</a:t>
            </a:r>
            <a:endParaRPr lang="en-US" sz="2000" dirty="0"/>
          </a:p>
        </p:txBody>
      </p:sp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3917676" cy="286232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447675"/>
            <a:r>
              <a:rPr lang="en-CA" sz="2000" b="1" dirty="0">
                <a:latin typeface="+mn-lt"/>
              </a:rPr>
              <a:t>t</a:t>
            </a:r>
            <a:r>
              <a:rPr lang="en-CA" sz="2000" b="1" dirty="0" smtClean="0">
                <a:latin typeface="+mn-lt"/>
              </a:rPr>
              <a:t>ry</a:t>
            </a:r>
            <a:r>
              <a:rPr lang="en-CA" sz="2000" dirty="0" smtClean="0">
                <a:latin typeface="+mn-lt"/>
              </a:rPr>
              <a:t> {</a:t>
            </a:r>
          </a:p>
          <a:p>
            <a:pPr defTabSz="447675"/>
            <a:r>
              <a:rPr lang="en-CA" sz="2000" dirty="0" smtClean="0">
                <a:latin typeface="+mn-lt"/>
              </a:rPr>
              <a:t>	</a:t>
            </a:r>
            <a:r>
              <a:rPr lang="en-CA" sz="2000" i="1" dirty="0" err="1" smtClean="0">
                <a:latin typeface="+mn-lt"/>
              </a:rPr>
              <a:t>guardedBody</a:t>
            </a:r>
            <a:endParaRPr lang="en-CA" sz="2000" i="1" dirty="0" smtClean="0">
              <a:latin typeface="+mn-lt"/>
            </a:endParaRPr>
          </a:p>
          <a:p>
            <a:pPr defTabSz="447675"/>
            <a:r>
              <a:rPr lang="en-CA" sz="2000" dirty="0" smtClean="0">
                <a:latin typeface="+mn-lt"/>
              </a:rPr>
              <a:t>} </a:t>
            </a:r>
            <a:r>
              <a:rPr lang="en-CA" sz="2000" b="1" dirty="0" smtClean="0">
                <a:latin typeface="+mn-lt"/>
              </a:rPr>
              <a:t>catch</a:t>
            </a:r>
            <a:r>
              <a:rPr lang="en-CA" sz="2000" dirty="0" smtClean="0">
                <a:latin typeface="+mn-lt"/>
              </a:rPr>
              <a:t> (</a:t>
            </a:r>
            <a:r>
              <a:rPr lang="en-CA" sz="2000" i="1" dirty="0" smtClean="0">
                <a:latin typeface="+mn-lt"/>
              </a:rPr>
              <a:t>exceptionType1  variable1</a:t>
            </a:r>
            <a:r>
              <a:rPr lang="en-CA" sz="2000" dirty="0" smtClean="0">
                <a:latin typeface="+mn-lt"/>
              </a:rPr>
              <a:t>) {</a:t>
            </a:r>
          </a:p>
          <a:p>
            <a:pPr defTabSz="447675"/>
            <a:r>
              <a:rPr lang="en-CA" sz="2000" dirty="0">
                <a:latin typeface="+mn-lt"/>
              </a:rPr>
              <a:t>	</a:t>
            </a:r>
            <a:r>
              <a:rPr lang="en-CA" sz="2000" i="1" dirty="0" smtClean="0">
                <a:latin typeface="+mn-lt"/>
              </a:rPr>
              <a:t>remedyBody1</a:t>
            </a:r>
          </a:p>
          <a:p>
            <a:pPr defTabSz="447675"/>
            <a:r>
              <a:rPr lang="en-CA" sz="2000" dirty="0">
                <a:latin typeface="+mn-lt"/>
              </a:rPr>
              <a:t>} </a:t>
            </a:r>
            <a:r>
              <a:rPr lang="en-CA" sz="2000" b="1" dirty="0">
                <a:latin typeface="+mn-lt"/>
              </a:rPr>
              <a:t>catch</a:t>
            </a:r>
            <a:r>
              <a:rPr lang="en-CA" sz="2000" dirty="0">
                <a:latin typeface="+mn-lt"/>
              </a:rPr>
              <a:t> (</a:t>
            </a:r>
            <a:r>
              <a:rPr lang="en-CA" sz="2000" i="1" dirty="0" smtClean="0">
                <a:latin typeface="+mn-lt"/>
              </a:rPr>
              <a:t>exceptionType2  variable2</a:t>
            </a:r>
            <a:r>
              <a:rPr lang="en-CA" sz="2000" dirty="0" smtClean="0">
                <a:latin typeface="+mn-lt"/>
              </a:rPr>
              <a:t>) </a:t>
            </a:r>
            <a:r>
              <a:rPr lang="en-CA" sz="2000" dirty="0">
                <a:latin typeface="+mn-lt"/>
              </a:rPr>
              <a:t>{</a:t>
            </a:r>
          </a:p>
          <a:p>
            <a:pPr defTabSz="447675"/>
            <a:r>
              <a:rPr lang="en-CA" sz="2000" dirty="0">
                <a:latin typeface="+mn-lt"/>
              </a:rPr>
              <a:t>	</a:t>
            </a:r>
            <a:r>
              <a:rPr lang="en-CA" sz="2000" i="1" dirty="0" smtClean="0">
                <a:latin typeface="+mn-lt"/>
              </a:rPr>
              <a:t>remedyBody2</a:t>
            </a:r>
          </a:p>
          <a:p>
            <a:pPr defTabSz="447675"/>
            <a:r>
              <a:rPr lang="en-CA" sz="2000" dirty="0" smtClean="0">
                <a:latin typeface="+mn-lt"/>
              </a:rPr>
              <a:t>} </a:t>
            </a:r>
            <a:r>
              <a:rPr lang="en-CA" sz="2000" b="1" dirty="0" smtClean="0">
                <a:latin typeface="+mn-lt"/>
              </a:rPr>
              <a:t>finally </a:t>
            </a:r>
            <a:r>
              <a:rPr lang="en-CA" sz="2000" dirty="0" smtClean="0">
                <a:latin typeface="+mn-lt"/>
              </a:rPr>
              <a:t>{</a:t>
            </a:r>
          </a:p>
          <a:p>
            <a:pPr defTabSz="447675"/>
            <a:r>
              <a:rPr lang="en-CA" sz="2000" dirty="0">
                <a:latin typeface="+mn-lt"/>
              </a:rPr>
              <a:t>	</a:t>
            </a:r>
            <a:r>
              <a:rPr lang="en-CA" sz="2000" i="1" dirty="0" err="1" smtClean="0">
                <a:latin typeface="+mn-lt"/>
              </a:rPr>
              <a:t>cleanupBody</a:t>
            </a:r>
            <a:r>
              <a:rPr lang="en-CA" sz="2000" i="1" dirty="0" smtClean="0">
                <a:latin typeface="+mn-lt"/>
              </a:rPr>
              <a:t>   </a:t>
            </a:r>
            <a:r>
              <a:rPr lang="en-CA" sz="2000" i="1" dirty="0" smtClean="0">
                <a:solidFill>
                  <a:srgbClr val="0000FF"/>
                </a:solidFill>
                <a:latin typeface="+mn-lt"/>
              </a:rPr>
              <a:t>// e.g., close file</a:t>
            </a:r>
          </a:p>
          <a:p>
            <a:pPr defTabSz="447675"/>
            <a:r>
              <a:rPr lang="en-CA" sz="2000" dirty="0" smtClean="0">
                <a:latin typeface="+mn-lt"/>
              </a:rPr>
              <a:t>}</a:t>
            </a:r>
            <a:endParaRPr lang="en-C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889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Throwing Exceptions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Exceptions originate when a piece of Java code finds some sort of problem </a:t>
            </a:r>
            <a:r>
              <a:rPr lang="en-US" sz="2400" dirty="0" smtClean="0"/>
              <a:t>during execution </a:t>
            </a:r>
            <a:r>
              <a:rPr lang="en-US" sz="2400" dirty="0"/>
              <a:t>and throws an exception object.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done by using the </a:t>
            </a:r>
            <a:r>
              <a:rPr lang="en-US" sz="2400" b="1" dirty="0"/>
              <a:t>throw</a:t>
            </a:r>
            <a:r>
              <a:rPr lang="en-US" sz="2400" dirty="0"/>
              <a:t> </a:t>
            </a:r>
            <a:r>
              <a:rPr lang="en-US" sz="2400" dirty="0" smtClean="0"/>
              <a:t>keyword followed </a:t>
            </a:r>
            <a:r>
              <a:rPr lang="en-US" sz="2400" dirty="0"/>
              <a:t>by an instance of the exception type to be thrown. </a:t>
            </a:r>
            <a:endParaRPr lang="en-US" sz="2400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is often </a:t>
            </a:r>
            <a:r>
              <a:rPr lang="en-US" sz="2400" dirty="0" smtClean="0"/>
              <a:t>convenient to </a:t>
            </a:r>
            <a:r>
              <a:rPr lang="en-US" sz="2400" dirty="0"/>
              <a:t>instantiate an exception object at the time the exception has to be thrown. Thus</a:t>
            </a:r>
            <a:r>
              <a:rPr lang="en-US" sz="2400" dirty="0" smtClean="0"/>
              <a:t>, a </a:t>
            </a:r>
            <a:r>
              <a:rPr lang="en-US" sz="2400" dirty="0"/>
              <a:t>throw statement is typically written as follows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3600" dirty="0" smtClean="0"/>
              <a:t>	</a:t>
            </a:r>
            <a:r>
              <a:rPr lang="en-US" sz="2400" dirty="0" smtClean="0"/>
              <a:t>	</a:t>
            </a:r>
            <a:r>
              <a:rPr lang="en-US" sz="2400" b="1" i="1" dirty="0" smtClean="0">
                <a:solidFill>
                  <a:srgbClr val="0000FF"/>
                </a:solidFill>
              </a:rPr>
              <a:t>throw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>
                <a:solidFill>
                  <a:srgbClr val="0000FF"/>
                </a:solidFill>
              </a:rPr>
              <a:t>new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i="1" dirty="0" err="1">
                <a:solidFill>
                  <a:srgbClr val="0000FF"/>
                </a:solidFill>
              </a:rPr>
              <a:t>exceptionType</a:t>
            </a:r>
            <a:r>
              <a:rPr lang="en-US" sz="2400" i="1" dirty="0">
                <a:solidFill>
                  <a:srgbClr val="0000FF"/>
                </a:solidFill>
              </a:rPr>
              <a:t>(parameters</a:t>
            </a:r>
            <a:r>
              <a:rPr lang="en-US" sz="2400" i="1" dirty="0" smtClean="0">
                <a:solidFill>
                  <a:srgbClr val="0000FF"/>
                </a:solidFill>
              </a:rPr>
              <a:t>);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where  </a:t>
            </a:r>
            <a:r>
              <a:rPr lang="en-US" sz="2400" i="1" dirty="0" err="1"/>
              <a:t>exceptionType</a:t>
            </a:r>
            <a:r>
              <a:rPr lang="en-US" sz="2400" dirty="0"/>
              <a:t> </a:t>
            </a:r>
            <a:r>
              <a:rPr lang="en-US" sz="2400" dirty="0" smtClean="0"/>
              <a:t> is </a:t>
            </a:r>
            <a:r>
              <a:rPr lang="en-US" sz="2400" dirty="0"/>
              <a:t>the type of the exception and the </a:t>
            </a:r>
            <a:r>
              <a:rPr lang="en-US" dirty="0" smtClean="0"/>
              <a:t> </a:t>
            </a:r>
            <a:r>
              <a:rPr lang="en-US" sz="2400" dirty="0" smtClean="0"/>
              <a:t>  parameters </a:t>
            </a:r>
            <a:r>
              <a:rPr lang="en-US" sz="2400" dirty="0"/>
              <a:t>are sent </a:t>
            </a:r>
            <a:r>
              <a:rPr lang="en-US" sz="2400" dirty="0" smtClean="0"/>
              <a:t>to that </a:t>
            </a:r>
            <a:r>
              <a:rPr lang="en-US" sz="2400" dirty="0"/>
              <a:t>type’s </a:t>
            </a:r>
            <a:r>
              <a:rPr lang="en-US" sz="2400" dirty="0" smtClean="0"/>
              <a:t>constructor.</a:t>
            </a:r>
            <a:endParaRPr lang="en-US" sz="24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throws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Clause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When a method is declared, it is possible to explicitly declare, </a:t>
            </a:r>
            <a:r>
              <a:rPr lang="en-US" sz="2400" dirty="0">
                <a:solidFill>
                  <a:srgbClr val="0000FF"/>
                </a:solidFill>
              </a:rPr>
              <a:t>as part of its signature</a:t>
            </a:r>
            <a:r>
              <a:rPr lang="en-US" sz="2400" dirty="0" smtClean="0"/>
              <a:t>, the </a:t>
            </a:r>
            <a:r>
              <a:rPr lang="en-US" sz="2400" dirty="0"/>
              <a:t>possibility that a particular exception type may be thrown during a </a:t>
            </a:r>
            <a:r>
              <a:rPr lang="en-US" sz="2400" dirty="0" smtClean="0"/>
              <a:t>call to </a:t>
            </a:r>
            <a:r>
              <a:rPr lang="en-US" sz="2400" dirty="0"/>
              <a:t>that method.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syntax for declaring possible exceptions in a method signature relies on </a:t>
            </a:r>
            <a:r>
              <a:rPr lang="en-US" sz="2400" dirty="0" smtClean="0"/>
              <a:t>the keyword </a:t>
            </a:r>
            <a:r>
              <a:rPr lang="en-US" sz="2400" b="1" dirty="0"/>
              <a:t>throws</a:t>
            </a:r>
            <a:r>
              <a:rPr lang="en-US" sz="2400" dirty="0"/>
              <a:t> (not to be confused with an actual </a:t>
            </a:r>
            <a:r>
              <a:rPr lang="en-US" sz="2400" b="1" dirty="0"/>
              <a:t>throw</a:t>
            </a:r>
            <a:r>
              <a:rPr lang="en-US" sz="2400" dirty="0"/>
              <a:t> statement).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defTabSz="803275"/>
            <a:r>
              <a:rPr lang="en-US" sz="2400" b="1" dirty="0" smtClean="0">
                <a:solidFill>
                  <a:srgbClr val="0000FF"/>
                </a:solidFill>
              </a:rPr>
              <a:t>Example:  </a:t>
            </a:r>
            <a:r>
              <a:rPr lang="en-US" sz="2400" dirty="0" smtClean="0"/>
              <a:t>the </a:t>
            </a:r>
            <a:r>
              <a:rPr lang="en-US" sz="2400" dirty="0" err="1"/>
              <a:t>parseInt</a:t>
            </a:r>
            <a:r>
              <a:rPr lang="en-US" sz="2400" dirty="0"/>
              <a:t> method of the Integer class has the </a:t>
            </a:r>
            <a:r>
              <a:rPr lang="en-US" sz="2400" dirty="0" smtClean="0"/>
              <a:t>			following </a:t>
            </a:r>
            <a:r>
              <a:rPr lang="en-US" sz="2400" dirty="0"/>
              <a:t>formal signature: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		</a:t>
            </a:r>
            <a:r>
              <a:rPr lang="en-US" sz="2000" b="1" i="1" dirty="0" smtClean="0">
                <a:solidFill>
                  <a:srgbClr val="0000FF"/>
                </a:solidFill>
              </a:rPr>
              <a:t>public </a:t>
            </a:r>
            <a:r>
              <a:rPr lang="en-US" sz="2000" b="1" i="1" dirty="0">
                <a:solidFill>
                  <a:srgbClr val="0000FF"/>
                </a:solidFill>
              </a:rPr>
              <a:t>static </a:t>
            </a:r>
            <a:r>
              <a:rPr lang="en-US" sz="2000" b="1" i="1" dirty="0" err="1">
                <a:solidFill>
                  <a:srgbClr val="0000FF"/>
                </a:solidFill>
              </a:rPr>
              <a:t>int</a:t>
            </a:r>
            <a:r>
              <a:rPr lang="en-US" sz="2000" b="1" i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parseInt</a:t>
            </a:r>
            <a:r>
              <a:rPr lang="en-US" sz="2000" i="1" dirty="0" smtClean="0">
                <a:solidFill>
                  <a:srgbClr val="0000FF"/>
                </a:solidFill>
              </a:rPr>
              <a:t>(String </a:t>
            </a:r>
            <a:r>
              <a:rPr lang="en-US" sz="2000" i="1" dirty="0">
                <a:solidFill>
                  <a:srgbClr val="0000FF"/>
                </a:solidFill>
              </a:rPr>
              <a:t>s) 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br>
              <a:rPr lang="en-US" sz="2000" i="1" dirty="0" smtClean="0">
                <a:solidFill>
                  <a:srgbClr val="0000FF"/>
                </a:solidFill>
              </a:rPr>
            </a:br>
            <a:r>
              <a:rPr lang="en-US" sz="2000" i="1" dirty="0" smtClean="0">
                <a:solidFill>
                  <a:srgbClr val="0000FF"/>
                </a:solidFill>
              </a:rPr>
              <a:t>			</a:t>
            </a:r>
            <a:r>
              <a:rPr lang="en-US" sz="2000" b="1" i="1" dirty="0" smtClean="0">
                <a:solidFill>
                  <a:srgbClr val="0000FF"/>
                </a:solidFill>
              </a:rPr>
              <a:t>throws</a:t>
            </a:r>
            <a:r>
              <a:rPr lang="en-US" sz="2000" i="1" dirty="0" smtClean="0">
                <a:solidFill>
                  <a:srgbClr val="0000FF"/>
                </a:solidFill>
              </a:rPr>
              <a:t>  </a:t>
            </a:r>
            <a:r>
              <a:rPr lang="en-US" sz="2000" i="1" dirty="0" err="1" smtClean="0">
                <a:solidFill>
                  <a:srgbClr val="0000FF"/>
                </a:solidFill>
              </a:rPr>
              <a:t>NumberFormatException</a:t>
            </a:r>
            <a:r>
              <a:rPr lang="en-US" sz="2000" i="1" dirty="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Casting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53400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Casting with Objects allows for conversion between classes and subclasses.</a:t>
            </a:r>
          </a:p>
          <a:p>
            <a:r>
              <a:rPr lang="en-US" sz="2800" dirty="0"/>
              <a:t>A </a:t>
            </a:r>
            <a:r>
              <a:rPr lang="en-US" sz="2800" b="1" dirty="0"/>
              <a:t>widening conversion </a:t>
            </a:r>
            <a:r>
              <a:rPr lang="en-US" sz="2800" dirty="0"/>
              <a:t>occurs when a type T is converted into a “wider” type </a:t>
            </a:r>
            <a:r>
              <a:rPr lang="en-US" sz="2800" dirty="0" smtClean="0"/>
              <a:t>U,  i.e.,  “</a:t>
            </a:r>
            <a:r>
              <a:rPr lang="en-US" sz="2400" dirty="0" smtClean="0"/>
              <a:t>T  </a:t>
            </a:r>
            <a:r>
              <a:rPr lang="en-US" sz="2400" b="1" dirty="0" smtClean="0"/>
              <a:t> IS_A   </a:t>
            </a:r>
            <a:r>
              <a:rPr lang="en-US" sz="2400" dirty="0" smtClean="0"/>
              <a:t>U”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Example: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</a:rPr>
              <a:t>Super   var1  </a:t>
            </a:r>
            <a:r>
              <a:rPr lang="en-US" sz="2400" i="1" dirty="0">
                <a:solidFill>
                  <a:srgbClr val="0000FF"/>
                </a:solidFill>
              </a:rPr>
              <a:t>= </a:t>
            </a:r>
            <a:r>
              <a:rPr lang="en-US" sz="2400" i="1" dirty="0" smtClean="0">
                <a:solidFill>
                  <a:srgbClr val="0000FF"/>
                </a:solidFill>
              </a:rPr>
              <a:t>  </a:t>
            </a:r>
            <a:r>
              <a:rPr lang="en-US" sz="2400" b="1" i="1" dirty="0" smtClean="0">
                <a:solidFill>
                  <a:srgbClr val="0000FF"/>
                </a:solidFill>
              </a:rPr>
              <a:t>new</a:t>
            </a:r>
            <a:r>
              <a:rPr lang="en-US" sz="2400" i="1" dirty="0" smtClean="0">
                <a:solidFill>
                  <a:srgbClr val="0000FF"/>
                </a:solidFill>
              </a:rPr>
              <a:t>  Sub(...);      // implicit widening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Narrowing Conversions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5720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/>
              <a:t>narrowing conversion </a:t>
            </a:r>
            <a:r>
              <a:rPr lang="en-US" sz="2800" dirty="0"/>
              <a:t>occurs when a type T is converted into a “narrower</a:t>
            </a:r>
            <a:r>
              <a:rPr lang="en-US" sz="2800" dirty="0" smtClean="0"/>
              <a:t>” type S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400" dirty="0" smtClean="0"/>
              <a:t>i.e.,  “S   </a:t>
            </a:r>
            <a:r>
              <a:rPr lang="en-US" sz="2400" b="1" dirty="0" smtClean="0"/>
              <a:t>IS_A</a:t>
            </a:r>
            <a:r>
              <a:rPr lang="en-US" sz="2400" dirty="0" smtClean="0"/>
              <a:t>  T”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general, a narrowing conversion of reference types requires an explicit cast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Example:</a:t>
            </a:r>
          </a:p>
          <a:p>
            <a:pPr marL="0" indent="0" defTabSz="896938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</a:t>
            </a:r>
            <a:r>
              <a:rPr lang="en-US" sz="2200" dirty="0">
                <a:solidFill>
                  <a:srgbClr val="0000FF"/>
                </a:solidFill>
              </a:rPr>
              <a:t>	</a:t>
            </a:r>
            <a:r>
              <a:rPr lang="en-US" sz="2200" i="1" dirty="0">
                <a:solidFill>
                  <a:srgbClr val="0000FF"/>
                </a:solidFill>
              </a:rPr>
              <a:t> Super   var1  =  </a:t>
            </a:r>
            <a:r>
              <a:rPr lang="en-US" sz="2200" i="1" dirty="0" smtClean="0">
                <a:solidFill>
                  <a:srgbClr val="0000FF"/>
                </a:solidFill>
              </a:rPr>
              <a:t>   </a:t>
            </a:r>
            <a:r>
              <a:rPr lang="en-US" sz="2200" b="1" i="1" dirty="0">
                <a:solidFill>
                  <a:srgbClr val="0000FF"/>
                </a:solidFill>
              </a:rPr>
              <a:t>new</a:t>
            </a:r>
            <a:r>
              <a:rPr lang="en-US" sz="2200" i="1" dirty="0">
                <a:solidFill>
                  <a:srgbClr val="0000FF"/>
                </a:solidFill>
              </a:rPr>
              <a:t>  Sub(...);  </a:t>
            </a:r>
            <a:r>
              <a:rPr lang="en-US" sz="2200" i="1" dirty="0" smtClean="0">
                <a:solidFill>
                  <a:srgbClr val="0000FF"/>
                </a:solidFill>
              </a:rPr>
              <a:t>      </a:t>
            </a:r>
            <a:r>
              <a:rPr lang="en-US" sz="2200" i="1" dirty="0">
                <a:solidFill>
                  <a:srgbClr val="0000FF"/>
                </a:solidFill>
              </a:rPr>
              <a:t>// implicit widening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0" indent="0" defTabSz="896938">
              <a:buNone/>
            </a:pPr>
            <a:r>
              <a:rPr lang="en-US" sz="2200" i="1" dirty="0" smtClean="0">
                <a:solidFill>
                  <a:srgbClr val="0000FF"/>
                </a:solidFill>
              </a:rPr>
              <a:t>	 Sub       var2  </a:t>
            </a:r>
            <a:r>
              <a:rPr lang="en-US" sz="2200" i="1" dirty="0">
                <a:solidFill>
                  <a:srgbClr val="0000FF"/>
                </a:solidFill>
              </a:rPr>
              <a:t>=  </a:t>
            </a:r>
            <a:r>
              <a:rPr lang="en-US" sz="2200" i="1" dirty="0" smtClean="0">
                <a:solidFill>
                  <a:srgbClr val="0000FF"/>
                </a:solidFill>
              </a:rPr>
              <a:t>  (Sub)  </a:t>
            </a:r>
            <a:r>
              <a:rPr lang="en-US" sz="2200" i="1" dirty="0">
                <a:solidFill>
                  <a:srgbClr val="0000FF"/>
                </a:solidFill>
              </a:rPr>
              <a:t>var1;   </a:t>
            </a:r>
            <a:r>
              <a:rPr lang="en-US" sz="2200" i="1" dirty="0" smtClean="0">
                <a:solidFill>
                  <a:srgbClr val="0000FF"/>
                </a:solidFill>
              </a:rPr>
              <a:t>         // </a:t>
            </a:r>
            <a:r>
              <a:rPr lang="en-US" sz="2200" i="1" dirty="0">
                <a:solidFill>
                  <a:srgbClr val="0000FF"/>
                </a:solidFill>
              </a:rPr>
              <a:t>explicit narrowing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Java includes support for writing </a:t>
            </a:r>
            <a:r>
              <a:rPr lang="en-US" sz="2400" b="1" dirty="0"/>
              <a:t>generic</a:t>
            </a:r>
            <a:r>
              <a:rPr lang="en-US" sz="2400" dirty="0"/>
              <a:t> </a:t>
            </a:r>
            <a:r>
              <a:rPr lang="en-US" sz="2400" dirty="0" smtClean="0"/>
              <a:t>types that </a:t>
            </a:r>
            <a:r>
              <a:rPr lang="en-US" sz="2400" dirty="0"/>
              <a:t>can operate on </a:t>
            </a:r>
            <a:r>
              <a:rPr lang="en-US" sz="2400" dirty="0" smtClean="0"/>
              <a:t>a variety </a:t>
            </a:r>
            <a:r>
              <a:rPr lang="en-US" sz="2400" dirty="0"/>
              <a:t>of </a:t>
            </a:r>
            <a:r>
              <a:rPr lang="en-US" sz="2400" dirty="0" smtClean="0"/>
              <a:t>data </a:t>
            </a:r>
            <a:r>
              <a:rPr lang="en-US" sz="2400" dirty="0"/>
              <a:t>types </a:t>
            </a:r>
            <a:r>
              <a:rPr lang="en-US" sz="2400" dirty="0" smtClean="0"/>
              <a:t>while avoiding </a:t>
            </a:r>
            <a:r>
              <a:rPr lang="en-US" sz="2400" dirty="0"/>
              <a:t>the need for explicit </a:t>
            </a:r>
            <a:r>
              <a:rPr lang="en-US" sz="2400" dirty="0" smtClean="0"/>
              <a:t>casts &amp; with type safety through compile-time type-checking.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Prior </a:t>
            </a:r>
            <a:r>
              <a:rPr lang="en-US" sz="2400" dirty="0"/>
              <a:t>to </a:t>
            </a:r>
            <a:r>
              <a:rPr lang="en-US" sz="2400" dirty="0" smtClean="0"/>
              <a:t>generics (as of Java SE 5), </a:t>
            </a:r>
            <a:r>
              <a:rPr lang="en-US" sz="2400" b="1" dirty="0" smtClean="0"/>
              <a:t>Object </a:t>
            </a:r>
            <a:r>
              <a:rPr lang="en-US" sz="2400" dirty="0" smtClean="0"/>
              <a:t>was used </a:t>
            </a:r>
            <a:r>
              <a:rPr lang="en-US" sz="2400" dirty="0"/>
              <a:t>as the universal </a:t>
            </a:r>
            <a:r>
              <a:rPr lang="en-US" sz="2400" dirty="0" smtClean="0"/>
              <a:t>super-type. Disadvantages: </a:t>
            </a:r>
          </a:p>
          <a:p>
            <a:pPr marL="1239837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frequent casting </a:t>
            </a:r>
            <a:r>
              <a:rPr lang="en-US" sz="2000" dirty="0"/>
              <a:t>to specific actual type</a:t>
            </a:r>
            <a:r>
              <a:rPr lang="en-US" sz="2000" dirty="0" smtClean="0"/>
              <a:t>. </a:t>
            </a:r>
          </a:p>
          <a:p>
            <a:pPr marL="1239837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thwarted compiler’s type-checking mechanism.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The generics framework </a:t>
            </a:r>
            <a:r>
              <a:rPr lang="en-US" sz="2400" dirty="0"/>
              <a:t>allows us to define a class in terms of a set of </a:t>
            </a:r>
            <a:r>
              <a:rPr lang="en-US" sz="2400" b="1" dirty="0"/>
              <a:t>formal type parameters</a:t>
            </a:r>
            <a:r>
              <a:rPr lang="en-US" sz="2400" dirty="0" smtClean="0"/>
              <a:t>, undefined </a:t>
            </a:r>
            <a:r>
              <a:rPr lang="en-US" sz="2400" dirty="0"/>
              <a:t>at compile </a:t>
            </a:r>
            <a:r>
              <a:rPr lang="en-US" sz="2400" dirty="0" smtClean="0"/>
              <a:t>time, which </a:t>
            </a:r>
            <a:r>
              <a:rPr lang="en-US" sz="2400" dirty="0"/>
              <a:t>can then be used as the declared </a:t>
            </a:r>
            <a:r>
              <a:rPr lang="en-US" sz="2400" b="1" dirty="0" smtClean="0"/>
              <a:t>non-primitive</a:t>
            </a:r>
            <a:r>
              <a:rPr lang="en-US" sz="2400" dirty="0" smtClean="0"/>
              <a:t> type </a:t>
            </a:r>
            <a:r>
              <a:rPr lang="en-US" sz="2400" dirty="0"/>
              <a:t>for variables, parameters, and </a:t>
            </a:r>
            <a:r>
              <a:rPr lang="en-US" sz="2400" dirty="0" smtClean="0"/>
              <a:t>return values </a:t>
            </a:r>
            <a:r>
              <a:rPr lang="en-US" sz="2400" dirty="0"/>
              <a:t>within the class definition.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Those </a:t>
            </a:r>
            <a:r>
              <a:rPr lang="en-US" sz="2400" dirty="0"/>
              <a:t>formal type parameters are later </a:t>
            </a:r>
            <a:r>
              <a:rPr lang="en-US" sz="2400" dirty="0" smtClean="0"/>
              <a:t>specified by </a:t>
            </a:r>
            <a:r>
              <a:rPr lang="en-US" sz="2400" b="1" dirty="0" smtClean="0"/>
              <a:t>actual type arguments</a:t>
            </a:r>
            <a:r>
              <a:rPr lang="en-US" sz="2400" dirty="0" smtClean="0"/>
              <a:t> when </a:t>
            </a:r>
            <a:r>
              <a:rPr lang="en-US" sz="2400" dirty="0"/>
              <a:t>using the generic class as a type elsewhere in a program</a:t>
            </a:r>
            <a:r>
              <a:rPr lang="en-US" sz="2400" dirty="0" smtClean="0"/>
              <a:t>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Syntax for Generics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166" y="1219200"/>
            <a:ext cx="7772400" cy="5105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Example:</a:t>
            </a:r>
            <a:r>
              <a:rPr lang="en-US" sz="2800" dirty="0" smtClean="0"/>
              <a:t>   a generic paired item by composition: 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endParaRPr lang="en-US" sz="2800" dirty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Can be re-used to instantiate any paired item:</a:t>
            </a:r>
          </a:p>
          <a:p>
            <a:pPr marL="1076325" lvl="1" indent="-269875" defTabSz="152400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Person:</a:t>
            </a:r>
            <a:r>
              <a:rPr lang="en-US" sz="2400" dirty="0" smtClean="0">
                <a:solidFill>
                  <a:srgbClr val="0000FF"/>
                </a:solidFill>
              </a:rPr>
              <a:t>	(String  </a:t>
            </a:r>
            <a:r>
              <a:rPr lang="en-US" sz="2400" i="1" dirty="0" smtClean="0">
                <a:solidFill>
                  <a:srgbClr val="0000FF"/>
                </a:solidFill>
              </a:rPr>
              <a:t>name</a:t>
            </a:r>
            <a:r>
              <a:rPr lang="en-US" sz="2400" dirty="0" smtClean="0">
                <a:solidFill>
                  <a:srgbClr val="0000FF"/>
                </a:solidFill>
              </a:rPr>
              <a:t>,   Integer  </a:t>
            </a:r>
            <a:r>
              <a:rPr lang="en-US" sz="2400" i="1" dirty="0" smtClean="0">
                <a:solidFill>
                  <a:srgbClr val="0000FF"/>
                </a:solidFill>
              </a:rPr>
              <a:t>age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1076325" lvl="1" indent="-269875" defTabSz="152400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Stock-ticker:</a:t>
            </a:r>
            <a:r>
              <a:rPr lang="en-US" sz="2400" dirty="0" smtClean="0">
                <a:solidFill>
                  <a:srgbClr val="0000FF"/>
                </a:solidFill>
              </a:rPr>
              <a:t>	(String  </a:t>
            </a:r>
            <a:r>
              <a:rPr lang="en-US" sz="2400" i="1" dirty="0" smtClean="0">
                <a:solidFill>
                  <a:srgbClr val="0000FF"/>
                </a:solidFill>
              </a:rPr>
              <a:t>stock</a:t>
            </a:r>
            <a:r>
              <a:rPr lang="en-US" sz="2400" dirty="0" smtClean="0">
                <a:solidFill>
                  <a:srgbClr val="0000FF"/>
                </a:solidFill>
              </a:rPr>
              <a:t> ,   Double  </a:t>
            </a:r>
            <a:r>
              <a:rPr lang="en-US" sz="2400" i="1" dirty="0" smtClean="0">
                <a:solidFill>
                  <a:srgbClr val="0000FF"/>
                </a:solidFill>
              </a:rPr>
              <a:t>price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1076325" lvl="1" indent="-269875" defTabSz="152400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/>
              <a:t>2D point:</a:t>
            </a:r>
            <a:r>
              <a:rPr lang="en-US" sz="2400" dirty="0" smtClean="0">
                <a:solidFill>
                  <a:srgbClr val="0000FF"/>
                </a:solidFill>
              </a:rPr>
              <a:t>	(Double      </a:t>
            </a:r>
            <a:r>
              <a:rPr lang="en-US" sz="2400" i="1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,    Double  </a:t>
            </a:r>
            <a:r>
              <a:rPr lang="en-US" sz="2400" i="1" dirty="0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813176" cy="299086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4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Type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inference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with generics</a:t>
            </a:r>
            <a:b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(as of Java SE 7)</a:t>
            </a:r>
            <a:endParaRPr lang="en-US" sz="22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49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4525963"/>
          </a:xfrm>
        </p:spPr>
        <p:txBody>
          <a:bodyPr>
            <a:noAutofit/>
          </a:bodyPr>
          <a:lstStyle/>
          <a:p>
            <a:pPr marL="457200" indent="-457200" defTabSz="806450">
              <a:buFont typeface="+mj-lt"/>
              <a:buAutoNum type="arabicPeriod"/>
            </a:pPr>
            <a:r>
              <a:rPr lang="en-CA" sz="2000" dirty="0" smtClean="0">
                <a:solidFill>
                  <a:srgbClr val="0000FF"/>
                </a:solidFill>
              </a:rPr>
              <a:t> 	</a:t>
            </a:r>
            <a:r>
              <a:rPr lang="en-CA" sz="2000" dirty="0" smtClean="0">
                <a:solidFill>
                  <a:srgbClr val="C00000"/>
                </a:solidFill>
              </a:rPr>
              <a:t>//  declare explicit actual </a:t>
            </a:r>
            <a:r>
              <a:rPr lang="en-CA" sz="2000" dirty="0">
                <a:solidFill>
                  <a:srgbClr val="C00000"/>
                </a:solidFill>
              </a:rPr>
              <a:t>type</a:t>
            </a:r>
            <a:r>
              <a:rPr lang="en-CA" sz="2000" dirty="0">
                <a:solidFill>
                  <a:srgbClr val="0000FF"/>
                </a:solidFill>
              </a:rPr>
              <a:t/>
            </a:r>
            <a:br>
              <a:rPr lang="en-CA" sz="2000" dirty="0">
                <a:solidFill>
                  <a:srgbClr val="0000FF"/>
                </a:solidFill>
              </a:rPr>
            </a:br>
            <a:r>
              <a:rPr lang="en-CA" sz="2000" dirty="0" smtClean="0">
                <a:solidFill>
                  <a:srgbClr val="0000FF"/>
                </a:solidFill>
              </a:rPr>
              <a:t>	Pair&lt;String </a:t>
            </a:r>
            <a:r>
              <a:rPr lang="en-CA" sz="2000" dirty="0">
                <a:solidFill>
                  <a:srgbClr val="0000FF"/>
                </a:solidFill>
              </a:rPr>
              <a:t>, Double &gt;  bid</a:t>
            </a:r>
            <a:r>
              <a:rPr lang="en-CA" sz="2000" dirty="0" smtClean="0">
                <a:solidFill>
                  <a:srgbClr val="0000FF"/>
                </a:solidFill>
              </a:rPr>
              <a:t>; </a:t>
            </a:r>
          </a:p>
          <a:p>
            <a:pPr marL="457200" indent="-457200" defTabSz="806450">
              <a:buFont typeface="+mj-lt"/>
              <a:buAutoNum type="arabicPeriod"/>
            </a:pPr>
            <a:endParaRPr lang="en-CA" sz="2000" dirty="0" smtClean="0">
              <a:solidFill>
                <a:srgbClr val="0000FF"/>
              </a:solidFill>
            </a:endParaRPr>
          </a:p>
          <a:p>
            <a:pPr marL="179388" indent="-179388" defTabSz="806450">
              <a:buFont typeface="+mj-lt"/>
              <a:buAutoNum type="arabicPeriod"/>
            </a:pPr>
            <a:r>
              <a:rPr lang="en-CA" sz="2000" dirty="0" smtClean="0">
                <a:solidFill>
                  <a:srgbClr val="0000FF"/>
                </a:solidFill>
              </a:rPr>
              <a:t> 	</a:t>
            </a:r>
            <a:r>
              <a:rPr lang="en-CA" sz="2000" dirty="0" smtClean="0">
                <a:solidFill>
                  <a:srgbClr val="C00000"/>
                </a:solidFill>
              </a:rPr>
              <a:t>//  instantiate by explicit actual type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2000" dirty="0" smtClean="0">
                <a:solidFill>
                  <a:srgbClr val="C00000"/>
                </a:solidFill>
              </a:rPr>
              <a:t>	</a:t>
            </a:r>
            <a:r>
              <a:rPr lang="en-CA" sz="2000" dirty="0" smtClean="0">
                <a:solidFill>
                  <a:srgbClr val="0000FF"/>
                </a:solidFill>
              </a:rPr>
              <a:t>bid  =  </a:t>
            </a:r>
            <a:r>
              <a:rPr lang="en-CA" sz="2000" b="1" dirty="0" smtClean="0">
                <a:solidFill>
                  <a:srgbClr val="0000FF"/>
                </a:solidFill>
              </a:rPr>
              <a:t>new</a:t>
            </a:r>
            <a:r>
              <a:rPr lang="en-CA" sz="2000" dirty="0" smtClean="0">
                <a:solidFill>
                  <a:srgbClr val="0000FF"/>
                </a:solidFill>
              </a:rPr>
              <a:t>  Pair&lt;String, Double&gt;(“ORCL” , 32.07); </a:t>
            </a:r>
            <a:r>
              <a:rPr lang="en-CA" sz="2000" dirty="0" smtClean="0"/>
              <a:t>	</a:t>
            </a:r>
            <a:br>
              <a:rPr lang="en-CA" sz="2000" dirty="0" smtClean="0"/>
            </a:br>
            <a:r>
              <a:rPr lang="en-CA" sz="2000" dirty="0" smtClean="0"/>
              <a:t>Alternatively, rely on </a:t>
            </a:r>
            <a:r>
              <a:rPr lang="en-CA" sz="2000" b="1" dirty="0" smtClean="0"/>
              <a:t>type inference </a:t>
            </a:r>
            <a:r>
              <a:rPr lang="en-CA" sz="2000" dirty="0" smtClean="0"/>
              <a:t>by  </a:t>
            </a:r>
            <a:r>
              <a:rPr lang="en-CA" sz="2000" b="1" dirty="0" smtClean="0"/>
              <a:t>&lt;&gt;</a:t>
            </a:r>
            <a:r>
              <a:rPr lang="en-CA" sz="2000" dirty="0" smtClean="0"/>
              <a:t>  (the “</a:t>
            </a:r>
            <a:r>
              <a:rPr lang="en-CA" sz="2000" dirty="0" err="1" smtClean="0"/>
              <a:t>dymond</a:t>
            </a:r>
            <a:r>
              <a:rPr lang="en-CA" sz="2000" dirty="0" smtClean="0"/>
              <a:t>”) : </a:t>
            </a:r>
            <a:br>
              <a:rPr lang="en-CA" sz="2000" dirty="0" smtClean="0"/>
            </a:br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C00000"/>
                </a:solidFill>
              </a:rPr>
              <a:t>// </a:t>
            </a:r>
            <a:r>
              <a:rPr lang="en-CA" sz="2000" dirty="0">
                <a:solidFill>
                  <a:srgbClr val="C00000"/>
                </a:solidFill>
              </a:rPr>
              <a:t>instantiate by type inference</a:t>
            </a:r>
            <a:r>
              <a:rPr lang="en-CA" sz="2000" dirty="0" smtClean="0">
                <a:solidFill>
                  <a:srgbClr val="0000FF"/>
                </a:solidFill>
              </a:rPr>
              <a:t/>
            </a:r>
            <a:br>
              <a:rPr lang="en-CA" sz="2000" dirty="0" smtClean="0">
                <a:solidFill>
                  <a:srgbClr val="0000FF"/>
                </a:solidFill>
              </a:rPr>
            </a:br>
            <a:r>
              <a:rPr lang="en-CA" sz="2000" dirty="0" smtClean="0">
                <a:solidFill>
                  <a:srgbClr val="0000FF"/>
                </a:solidFill>
              </a:rPr>
              <a:t>	bid = </a:t>
            </a:r>
            <a:r>
              <a:rPr lang="en-CA" sz="2000" b="1" dirty="0" smtClean="0">
                <a:solidFill>
                  <a:srgbClr val="0000FF"/>
                </a:solidFill>
              </a:rPr>
              <a:t>new</a:t>
            </a:r>
            <a:r>
              <a:rPr lang="en-CA" sz="2000" dirty="0" smtClean="0">
                <a:solidFill>
                  <a:srgbClr val="0000FF"/>
                </a:solidFill>
              </a:rPr>
              <a:t> Pair</a:t>
            </a:r>
            <a:r>
              <a:rPr lang="en-CA" sz="2000" b="1" dirty="0" smtClean="0">
                <a:solidFill>
                  <a:srgbClr val="0000FF"/>
                </a:solidFill>
              </a:rPr>
              <a:t>&lt;&gt;</a:t>
            </a:r>
            <a:r>
              <a:rPr lang="en-CA" sz="2000" dirty="0" smtClean="0">
                <a:solidFill>
                  <a:srgbClr val="0000FF"/>
                </a:solidFill>
              </a:rPr>
              <a:t> (“ORCL” , 32.07);  </a:t>
            </a:r>
            <a:br>
              <a:rPr lang="en-CA" sz="2000" dirty="0" smtClean="0">
                <a:solidFill>
                  <a:srgbClr val="0000FF"/>
                </a:solidFill>
              </a:rPr>
            </a:br>
            <a:r>
              <a:rPr lang="en-CA" sz="2000" dirty="0" smtClean="0">
                <a:solidFill>
                  <a:srgbClr val="0000FF"/>
                </a:solidFill>
              </a:rPr>
              <a:t>  </a:t>
            </a:r>
            <a:endParaRPr lang="en-CA" sz="2000" dirty="0">
              <a:solidFill>
                <a:srgbClr val="0000FF"/>
              </a:solidFill>
            </a:endParaRPr>
          </a:p>
          <a:p>
            <a:pPr marL="457200" indent="-457200" defTabSz="806450">
              <a:buFont typeface="+mj-lt"/>
              <a:buAutoNum type="arabicPeriod"/>
            </a:pPr>
            <a:r>
              <a:rPr lang="en-CA" sz="2000" dirty="0" smtClean="0">
                <a:solidFill>
                  <a:srgbClr val="0000FF"/>
                </a:solidFill>
              </a:rPr>
              <a:t> 	</a:t>
            </a:r>
            <a:r>
              <a:rPr lang="en-CA" sz="2000" dirty="0" smtClean="0">
                <a:solidFill>
                  <a:srgbClr val="C00000"/>
                </a:solidFill>
              </a:rPr>
              <a:t>// combined declaration &amp; instantiation:</a:t>
            </a:r>
            <a:br>
              <a:rPr lang="en-CA" sz="2000" dirty="0" smtClean="0">
                <a:solidFill>
                  <a:srgbClr val="C00000"/>
                </a:solidFill>
              </a:rPr>
            </a:br>
            <a:r>
              <a:rPr lang="en-CA" sz="2000" dirty="0" smtClean="0">
                <a:solidFill>
                  <a:srgbClr val="C00000"/>
                </a:solidFill>
              </a:rPr>
              <a:t>	</a:t>
            </a:r>
            <a:r>
              <a:rPr lang="en-CA" sz="2000" dirty="0" smtClean="0">
                <a:solidFill>
                  <a:srgbClr val="0000FF"/>
                </a:solidFill>
              </a:rPr>
              <a:t>Pair&lt;String </a:t>
            </a:r>
            <a:r>
              <a:rPr lang="en-CA" sz="2000" dirty="0">
                <a:solidFill>
                  <a:srgbClr val="0000FF"/>
                </a:solidFill>
              </a:rPr>
              <a:t>, Double &gt; </a:t>
            </a:r>
            <a:r>
              <a:rPr lang="en-CA" sz="2000" dirty="0" smtClean="0">
                <a:solidFill>
                  <a:srgbClr val="0000FF"/>
                </a:solidFill>
              </a:rPr>
              <a:t> bid </a:t>
            </a:r>
            <a:r>
              <a:rPr lang="en-CA" sz="2000" dirty="0">
                <a:solidFill>
                  <a:srgbClr val="0000FF"/>
                </a:solidFill>
              </a:rPr>
              <a:t>= </a:t>
            </a:r>
            <a:r>
              <a:rPr lang="en-CA" sz="2000" b="1" dirty="0">
                <a:solidFill>
                  <a:srgbClr val="0000FF"/>
                </a:solidFill>
              </a:rPr>
              <a:t>new</a:t>
            </a:r>
            <a:r>
              <a:rPr lang="en-CA" sz="2000" dirty="0">
                <a:solidFill>
                  <a:srgbClr val="0000FF"/>
                </a:solidFill>
              </a:rPr>
              <a:t> Pair</a:t>
            </a:r>
            <a:r>
              <a:rPr lang="en-CA" sz="2000" b="1" dirty="0">
                <a:solidFill>
                  <a:srgbClr val="0000FF"/>
                </a:solidFill>
              </a:rPr>
              <a:t>&lt;&gt;</a:t>
            </a:r>
            <a:r>
              <a:rPr lang="en-CA" sz="2000" dirty="0">
                <a:solidFill>
                  <a:srgbClr val="0000FF"/>
                </a:solidFill>
              </a:rPr>
              <a:t> (“ORCL” , 32.07</a:t>
            </a:r>
            <a:r>
              <a:rPr lang="en-CA" sz="2000" dirty="0" smtClean="0">
                <a:solidFill>
                  <a:srgbClr val="0000FF"/>
                </a:solidFill>
              </a:rPr>
              <a:t>);</a:t>
            </a:r>
            <a:br>
              <a:rPr lang="en-CA" sz="2000" dirty="0" smtClean="0">
                <a:solidFill>
                  <a:srgbClr val="0000FF"/>
                </a:solidFill>
              </a:rPr>
            </a:br>
            <a:endParaRPr lang="en-CA" sz="2000" dirty="0">
              <a:solidFill>
                <a:srgbClr val="0000FF"/>
              </a:solidFill>
            </a:endParaRPr>
          </a:p>
          <a:p>
            <a:pPr marL="457200" indent="-457200" defTabSz="806450">
              <a:buFont typeface="+mj-lt"/>
              <a:buAutoNum type="arabicPeriod"/>
            </a:pPr>
            <a:r>
              <a:rPr lang="en-CA" sz="2000" dirty="0" smtClean="0">
                <a:solidFill>
                  <a:srgbClr val="0000FF"/>
                </a:solidFill>
              </a:rPr>
              <a:t> 	String    </a:t>
            </a:r>
            <a:r>
              <a:rPr lang="en-CA" sz="2000" i="1" dirty="0" smtClean="0">
                <a:solidFill>
                  <a:srgbClr val="0000FF"/>
                </a:solidFill>
              </a:rPr>
              <a:t>stock</a:t>
            </a:r>
            <a:r>
              <a:rPr lang="en-CA" sz="2000" dirty="0" smtClean="0">
                <a:solidFill>
                  <a:srgbClr val="0000FF"/>
                </a:solidFill>
              </a:rPr>
              <a:t>  =  </a:t>
            </a:r>
            <a:r>
              <a:rPr lang="en-CA" sz="2000" dirty="0" err="1" smtClean="0">
                <a:solidFill>
                  <a:srgbClr val="0000FF"/>
                </a:solidFill>
              </a:rPr>
              <a:t>bid.getFirst</a:t>
            </a:r>
            <a:r>
              <a:rPr lang="en-CA" sz="2000" dirty="0" smtClean="0">
                <a:solidFill>
                  <a:srgbClr val="0000FF"/>
                </a:solidFill>
              </a:rPr>
              <a:t>();</a:t>
            </a:r>
            <a:br>
              <a:rPr lang="en-CA" sz="2000" dirty="0" smtClean="0">
                <a:solidFill>
                  <a:srgbClr val="0000FF"/>
                </a:solidFill>
              </a:rPr>
            </a:br>
            <a:r>
              <a:rPr lang="en-CA" sz="2000" dirty="0" smtClean="0">
                <a:solidFill>
                  <a:srgbClr val="0000FF"/>
                </a:solidFill>
              </a:rPr>
              <a:t>	</a:t>
            </a:r>
            <a:r>
              <a:rPr lang="en-CA" sz="2000" b="1" dirty="0" smtClean="0">
                <a:solidFill>
                  <a:srgbClr val="0000FF"/>
                </a:solidFill>
              </a:rPr>
              <a:t>double</a:t>
            </a:r>
            <a:r>
              <a:rPr lang="en-CA" sz="2000" dirty="0" smtClean="0">
                <a:solidFill>
                  <a:srgbClr val="0000FF"/>
                </a:solidFill>
              </a:rPr>
              <a:t>  </a:t>
            </a:r>
            <a:r>
              <a:rPr lang="en-CA" sz="2000" i="1" dirty="0" smtClean="0">
                <a:solidFill>
                  <a:srgbClr val="0000FF"/>
                </a:solidFill>
              </a:rPr>
              <a:t>price</a:t>
            </a:r>
            <a:r>
              <a:rPr lang="en-CA" sz="2000" dirty="0" smtClean="0">
                <a:solidFill>
                  <a:srgbClr val="0000FF"/>
                </a:solidFill>
              </a:rPr>
              <a:t>  =  </a:t>
            </a:r>
            <a:r>
              <a:rPr lang="en-CA" sz="2000" dirty="0" err="1" smtClean="0">
                <a:solidFill>
                  <a:srgbClr val="0000FF"/>
                </a:solidFill>
              </a:rPr>
              <a:t>bid.getSecond</a:t>
            </a:r>
            <a:r>
              <a:rPr lang="en-CA" sz="2000" dirty="0" smtClean="0">
                <a:solidFill>
                  <a:srgbClr val="0000FF"/>
                </a:solidFill>
              </a:rPr>
              <a:t>();    	</a:t>
            </a:r>
            <a:r>
              <a:rPr lang="en-CA" sz="2000" dirty="0" smtClean="0">
                <a:solidFill>
                  <a:srgbClr val="C00000"/>
                </a:solidFill>
              </a:rPr>
              <a:t>// auto unboxing</a:t>
            </a:r>
            <a:r>
              <a:rPr lang="en-CA" sz="2000" dirty="0" smtClean="0"/>
              <a:t>	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368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Object-Oriented 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Design Principles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F56DA-552C-2944-814E-E66300B2817D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3276600"/>
            <a:ext cx="8153400" cy="26781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286000" y="1371600"/>
            <a:ext cx="4800600" cy="1676400"/>
          </a:xfrm>
          <a:solidFill>
            <a:schemeClr val="bg1"/>
          </a:solidFill>
          <a:ln w="28575">
            <a:solidFill>
              <a:srgbClr val="0070C0"/>
            </a:solidFill>
            <a:round/>
          </a:ln>
          <a:effectLst>
            <a:glow>
              <a:schemeClr val="accent1">
                <a:alpha val="40000"/>
              </a:schemeClr>
            </a:glow>
            <a:outerShdw blurRad="152400" dist="88900" dir="3900000" sx="102000" sy="102000" algn="tl" rotWithShape="0">
              <a:srgbClr val="0070C0">
                <a:alpha val="54000"/>
              </a:srgbClr>
            </a:outerShdw>
          </a:effectLst>
        </p:spPr>
        <p:txBody>
          <a:bodyPr anchor="ctr" anchorCtr="1">
            <a:normAutofit fontScale="70000" lnSpcReduction="20000"/>
          </a:bodyPr>
          <a:lstStyle/>
          <a:p>
            <a:r>
              <a:rPr lang="en-US" sz="3600" dirty="0" smtClean="0"/>
              <a:t>Abstraction</a:t>
            </a:r>
          </a:p>
          <a:p>
            <a:r>
              <a:rPr lang="en-US" sz="3600" dirty="0" smtClean="0"/>
              <a:t>Modularity</a:t>
            </a:r>
            <a:endParaRPr lang="en-US" sz="3600" dirty="0"/>
          </a:p>
          <a:p>
            <a:r>
              <a:rPr lang="en-US" sz="3600" dirty="0" smtClean="0"/>
              <a:t>Encapsulation</a:t>
            </a:r>
          </a:p>
          <a:p>
            <a:r>
              <a:rPr lang="en-US" sz="3600" dirty="0" smtClean="0"/>
              <a:t>Hierarchical  Organization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Bounded generics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82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ild-card</a:t>
            </a:r>
            <a:r>
              <a:rPr lang="en-US" sz="2400" dirty="0" smtClean="0"/>
              <a:t>  “</a:t>
            </a:r>
            <a:r>
              <a:rPr lang="en-US" sz="2400" b="1" dirty="0" smtClean="0"/>
              <a:t>?</a:t>
            </a:r>
            <a:r>
              <a:rPr lang="en-US" sz="2400" dirty="0" smtClean="0"/>
              <a:t>”  stands for  “any class or interface”</a:t>
            </a:r>
          </a:p>
          <a:p>
            <a:endParaRPr lang="en-US" sz="2400" dirty="0"/>
          </a:p>
          <a:p>
            <a:r>
              <a:rPr lang="en-US" sz="2400" b="1" dirty="0" smtClean="0"/>
              <a:t>Bounded generics </a:t>
            </a:r>
            <a:r>
              <a:rPr lang="en-US" sz="2400" dirty="0" smtClean="0"/>
              <a:t>with wild-cards: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&lt;?  extends T &gt;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dirty="0" smtClean="0"/>
              <a:t>stands for any subtype of T: any class or interface in the hierarchy rooted at the type represented by the generic type T.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/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i="1" dirty="0" smtClean="0">
                <a:solidFill>
                  <a:srgbClr val="0000FF"/>
                </a:solidFill>
              </a:rPr>
              <a:t>&lt;?    super   T &gt; 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dirty="0"/>
              <a:t>stands for </a:t>
            </a:r>
            <a:r>
              <a:rPr lang="en-US" sz="2400" dirty="0" smtClean="0"/>
              <a:t>any </a:t>
            </a:r>
            <a:r>
              <a:rPr lang="en-US" sz="2400" dirty="0" err="1" smtClean="0"/>
              <a:t>supertype</a:t>
            </a:r>
            <a:r>
              <a:rPr lang="en-US" sz="2400" dirty="0" smtClean="0"/>
              <a:t> of T: the </a:t>
            </a:r>
            <a:r>
              <a:rPr lang="en-US" sz="2400" dirty="0"/>
              <a:t>generic </a:t>
            </a:r>
            <a:r>
              <a:rPr lang="en-US" sz="2400" dirty="0" smtClean="0"/>
              <a:t>type </a:t>
            </a:r>
            <a:r>
              <a:rPr lang="en-US" sz="2400" dirty="0"/>
              <a:t>&lt;T</a:t>
            </a:r>
            <a:r>
              <a:rPr lang="en-US" sz="2400" dirty="0" smtClean="0"/>
              <a:t>&gt; </a:t>
            </a:r>
            <a:r>
              <a:rPr lang="en-US" sz="2400" dirty="0"/>
              <a:t>or </a:t>
            </a:r>
            <a:r>
              <a:rPr lang="en-US" sz="2400" dirty="0" smtClean="0"/>
              <a:t>higher up in its hierarchy (as direct or indirect super-class or super-interface). </a:t>
            </a:r>
            <a:br>
              <a:rPr lang="en-US" sz="2400" dirty="0" smtClean="0"/>
            </a:br>
            <a:endParaRPr lang="en-US" sz="2400" dirty="0"/>
          </a:p>
          <a:p>
            <a:pPr defTabSz="534988"/>
            <a:r>
              <a:rPr lang="en-US" sz="2400" b="1" dirty="0" smtClean="0"/>
              <a:t>Recursive type bounding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e.g.,    </a:t>
            </a:r>
            <a:r>
              <a:rPr lang="en-US" sz="2400" i="1" dirty="0" smtClean="0">
                <a:solidFill>
                  <a:srgbClr val="0000FF"/>
                </a:solidFill>
              </a:rPr>
              <a:t>&lt;T  </a:t>
            </a:r>
            <a:r>
              <a:rPr lang="en-US" sz="2400" i="1" dirty="0">
                <a:solidFill>
                  <a:srgbClr val="0000FF"/>
                </a:solidFill>
              </a:rPr>
              <a:t>extends </a:t>
            </a:r>
            <a:r>
              <a:rPr lang="en-US" sz="2400" i="1" dirty="0" smtClean="0">
                <a:solidFill>
                  <a:srgbClr val="0000FF"/>
                </a:solidFill>
              </a:rPr>
              <a:t>Comparable&lt;T&gt; &gt;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i="1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/>
              <a:t>may be read as: “for any type T that can be compared to itself”</a:t>
            </a:r>
            <a:endParaRPr lang="en-US" dirty="0" smtClean="0"/>
          </a:p>
        </p:txBody>
      </p:sp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50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239000" cy="4724400"/>
          </a:xfrm>
        </p:spPr>
        <p:txBody>
          <a:bodyPr>
            <a:noAutofit/>
          </a:bodyPr>
          <a:lstStyle/>
          <a:p>
            <a:r>
              <a:rPr lang="en-CA" sz="2400" dirty="0" smtClean="0"/>
              <a:t>Generics are a compile-time construct </a:t>
            </a:r>
            <a:br>
              <a:rPr lang="en-CA" sz="2400" dirty="0" smtClean="0"/>
            </a:br>
            <a:r>
              <a:rPr lang="en-CA" sz="2400" dirty="0" smtClean="0">
                <a:sym typeface="Symbol"/>
              </a:rPr>
              <a:t></a:t>
            </a:r>
            <a:r>
              <a:rPr lang="en-CA" sz="2400" dirty="0" smtClean="0"/>
              <a:t> the type information is lost at runtime.</a:t>
            </a:r>
            <a:br>
              <a:rPr lang="en-CA" sz="2400" dirty="0" smtClean="0"/>
            </a:br>
            <a:r>
              <a:rPr lang="en-CA" sz="2400" dirty="0" smtClean="0"/>
              <a:t> </a:t>
            </a:r>
          </a:p>
          <a:p>
            <a:r>
              <a:rPr lang="en-CA" sz="2400" dirty="0" smtClean="0"/>
              <a:t>This was a deliberate decision to allow backward compatibility with pre-generics Java code. </a:t>
            </a:r>
            <a:br>
              <a:rPr lang="en-CA" sz="2400" dirty="0" smtClean="0"/>
            </a:br>
            <a:endParaRPr lang="en-CA" sz="2400" dirty="0" smtClean="0"/>
          </a:p>
          <a:p>
            <a:r>
              <a:rPr lang="en-CA" sz="2400" dirty="0" smtClean="0"/>
              <a:t>As a consequence: </a:t>
            </a:r>
          </a:p>
          <a:p>
            <a:pPr lvl="1"/>
            <a:r>
              <a:rPr lang="en-CA" sz="2400" dirty="0" smtClean="0"/>
              <a:t>you </a:t>
            </a:r>
            <a:r>
              <a:rPr lang="en-CA" sz="2400" b="1" dirty="0" smtClean="0"/>
              <a:t>can declare  </a:t>
            </a:r>
            <a:r>
              <a:rPr lang="en-CA" sz="2400" dirty="0" smtClean="0">
                <a:solidFill>
                  <a:srgbClr val="0000FF"/>
                </a:solidFill>
              </a:rPr>
              <a:t>an array of generic type</a:t>
            </a:r>
            <a:r>
              <a:rPr lang="en-CA" sz="2400" dirty="0" smtClean="0"/>
              <a:t>, </a:t>
            </a:r>
          </a:p>
          <a:p>
            <a:pPr lvl="1"/>
            <a:r>
              <a:rPr lang="en-CA" sz="2400" dirty="0"/>
              <a:t>b</a:t>
            </a:r>
            <a:r>
              <a:rPr lang="en-CA" sz="2400" dirty="0" smtClean="0"/>
              <a:t>ut you </a:t>
            </a:r>
            <a:r>
              <a:rPr lang="en-CA" sz="2400" b="1" dirty="0" smtClean="0"/>
              <a:t>cannot create  </a:t>
            </a:r>
            <a:r>
              <a:rPr lang="en-CA" sz="2400" dirty="0" smtClean="0">
                <a:solidFill>
                  <a:srgbClr val="0000FF"/>
                </a:solidFill>
              </a:rPr>
              <a:t>an array of generic type</a:t>
            </a:r>
            <a:r>
              <a:rPr lang="en-CA" sz="2400" dirty="0" smtClean="0"/>
              <a:t>, </a:t>
            </a:r>
            <a:br>
              <a:rPr lang="en-CA" sz="2400" dirty="0" smtClean="0"/>
            </a:br>
            <a:r>
              <a:rPr lang="en-CA" sz="2400" dirty="0" smtClean="0"/>
              <a:t>because the compiler doesn’t know how to create an array of an unknown component type.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495800"/>
          </a:xfrm>
        </p:spPr>
        <p:txBody>
          <a:bodyPr>
            <a:noAutofit/>
          </a:bodyPr>
          <a:lstStyle/>
          <a:p>
            <a:pPr marL="268288" indent="-268288"/>
            <a:r>
              <a:rPr lang="en-CA" sz="2400" dirty="0" smtClean="0"/>
              <a:t>Two </a:t>
            </a:r>
            <a:r>
              <a:rPr lang="en-CA" sz="2400" dirty="0"/>
              <a:t>important </a:t>
            </a:r>
            <a:r>
              <a:rPr lang="en-CA" sz="2400" dirty="0" smtClean="0"/>
              <a:t>incompatibilities between arrays &amp; generics:</a:t>
            </a:r>
          </a:p>
          <a:p>
            <a:pPr marL="627063" lvl="1" indent="-268288">
              <a:buFont typeface="Courier New" panose="02070309020205020404" pitchFamily="49" charset="0"/>
              <a:buChar char="o"/>
            </a:pPr>
            <a:r>
              <a:rPr lang="en-CA" sz="2400" dirty="0" smtClean="0"/>
              <a:t>Arrays are </a:t>
            </a:r>
            <a:r>
              <a:rPr lang="en-CA" sz="2400" b="1" dirty="0" smtClean="0"/>
              <a:t>covariant</a:t>
            </a:r>
            <a:r>
              <a:rPr lang="en-CA" sz="2400" dirty="0" smtClean="0"/>
              <a:t> &amp; </a:t>
            </a:r>
            <a:r>
              <a:rPr lang="en-CA" sz="2400" b="1" dirty="0" smtClean="0"/>
              <a:t>reified</a:t>
            </a:r>
            <a:r>
              <a:rPr lang="en-CA" sz="2400" dirty="0" smtClean="0"/>
              <a:t> </a:t>
            </a:r>
          </a:p>
          <a:p>
            <a:pPr marL="627063" lvl="1" indent="-268288">
              <a:buFont typeface="Courier New" panose="02070309020205020404" pitchFamily="49" charset="0"/>
              <a:buChar char="o"/>
            </a:pPr>
            <a:r>
              <a:rPr lang="en-CA" sz="2400" dirty="0" smtClean="0"/>
              <a:t>Generics are </a:t>
            </a:r>
            <a:r>
              <a:rPr lang="en-CA" sz="2400" b="1" dirty="0" smtClean="0"/>
              <a:t>invariant</a:t>
            </a:r>
            <a:r>
              <a:rPr lang="en-CA" sz="2400" dirty="0" smtClean="0"/>
              <a:t> &amp; </a:t>
            </a:r>
            <a:r>
              <a:rPr lang="en-CA" sz="2400" b="1" dirty="0" smtClean="0"/>
              <a:t>non-reified</a:t>
            </a:r>
            <a:r>
              <a:rPr lang="en-CA" sz="2400" dirty="0" smtClean="0"/>
              <a:t> (aka, type </a:t>
            </a:r>
            <a:r>
              <a:rPr lang="en-CA" sz="2400" b="1" dirty="0" smtClean="0"/>
              <a:t>erase</a:t>
            </a:r>
            <a:r>
              <a:rPr lang="en-CA" sz="2400" dirty="0" smtClean="0"/>
              <a:t>)</a:t>
            </a:r>
            <a:br>
              <a:rPr lang="en-CA" sz="2400" dirty="0" smtClean="0"/>
            </a:br>
            <a:endParaRPr lang="en-CA" sz="2400" dirty="0" smtClean="0"/>
          </a:p>
          <a:p>
            <a:pPr marL="96838" indent="-179388" defTabSz="1236663">
              <a:buFont typeface="Wingdings" panose="05000000000000000000" pitchFamily="2" charset="2"/>
              <a:buChar char="§"/>
            </a:pPr>
            <a:r>
              <a:rPr lang="en-CA" sz="2000" b="1" dirty="0" smtClean="0">
                <a:solidFill>
                  <a:schemeClr val="accent6">
                    <a:lumMod val="50000"/>
                  </a:schemeClr>
                </a:solidFill>
              </a:rPr>
              <a:t>Covariant: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</a:rPr>
              <a:t>   A  is subtype of  B    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    A[ ]  is subtype of  B[ ]</a:t>
            </a:r>
          </a:p>
          <a:p>
            <a:pPr marL="96838" indent="-179388" defTabSz="1236663">
              <a:buFont typeface="Wingdings" panose="05000000000000000000" pitchFamily="2" charset="2"/>
              <a:buChar char="§"/>
              <a:tabLst>
                <a:tab pos="2062163" algn="l"/>
              </a:tabLst>
            </a:pPr>
            <a:r>
              <a:rPr lang="en-CA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Invariant: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  A &amp; B distinct types       </a:t>
            </a:r>
            <a:b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	List&lt;A&gt;  and  List&lt;B&gt; have no hierarchical relationship</a:t>
            </a:r>
          </a:p>
          <a:p>
            <a:pPr marL="96838" indent="-179388">
              <a:buFont typeface="Wingdings" panose="05000000000000000000" pitchFamily="2" charset="2"/>
              <a:buChar char="§"/>
            </a:pPr>
            <a:r>
              <a:rPr lang="en-CA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Reified: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 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   retains  &amp; enforces static (compile-time) type at runtime</a:t>
            </a:r>
          </a:p>
          <a:p>
            <a:pPr marL="96838" indent="-179388">
              <a:buFont typeface="Wingdings" panose="05000000000000000000" pitchFamily="2" charset="2"/>
              <a:buChar char="§"/>
            </a:pPr>
            <a:r>
              <a:rPr lang="en-CA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Non-reified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 (aka, type </a:t>
            </a:r>
            <a:r>
              <a:rPr lang="en-CA" sz="20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erase</a:t>
            </a:r>
            <a:r>
              <a:rPr lang="en-CA" sz="20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): loses type information at runtime</a:t>
            </a:r>
            <a:r>
              <a:rPr lang="en-CA" sz="2000" dirty="0" smtClean="0">
                <a:sym typeface="Symbol"/>
              </a:rPr>
              <a:t/>
            </a:r>
            <a:br>
              <a:rPr lang="en-CA" sz="2000" dirty="0" smtClean="0">
                <a:sym typeface="Symbol"/>
              </a:rPr>
            </a:br>
            <a:endParaRPr lang="en-CA" sz="2000" dirty="0">
              <a:sym typeface="Symbol"/>
            </a:endParaRPr>
          </a:p>
          <a:p>
            <a:pPr marL="268288" indent="-268288"/>
            <a:r>
              <a:rPr lang="en-CA" sz="2400" dirty="0" smtClean="0">
                <a:sym typeface="Symbol"/>
              </a:rPr>
              <a:t>So, how can we create “generic” arrays?   next page. </a:t>
            </a:r>
            <a:endParaRPr lang="en-CA" sz="24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  - 1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848600" cy="50292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CA" sz="2000" dirty="0" smtClean="0">
                <a:solidFill>
                  <a:srgbClr val="0070C0"/>
                </a:solidFill>
              </a:rPr>
              <a:t>//  Object-based collection – a prime candidate for generics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CA" sz="2000" dirty="0" smtClean="0">
                <a:solidFill>
                  <a:srgbClr val="0070C0"/>
                </a:solidFill>
              </a:rPr>
              <a:t>//  </a:t>
            </a:r>
            <a:r>
              <a:rPr lang="en-CA" sz="2000" b="1" dirty="0" smtClean="0">
                <a:solidFill>
                  <a:srgbClr val="0070C0"/>
                </a:solidFill>
              </a:rPr>
              <a:t>Raw type </a:t>
            </a:r>
            <a:r>
              <a:rPr lang="en-CA" sz="2000" dirty="0" smtClean="0">
                <a:solidFill>
                  <a:srgbClr val="0070C0"/>
                </a:solidFill>
              </a:rPr>
              <a:t>is not type-safe:  any type element can be pushed into stack.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CA" sz="2000" dirty="0" smtClean="0"/>
              <a:t>public class Stack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private</a:t>
            </a:r>
            <a:r>
              <a:rPr lang="en-CA" sz="2000" b="1" dirty="0" smtClean="0"/>
              <a:t> Object</a:t>
            </a:r>
            <a:r>
              <a:rPr lang="en-CA" sz="2000" dirty="0" smtClean="0"/>
              <a:t>[ ]   elements;    		</a:t>
            </a:r>
            <a:r>
              <a:rPr lang="en-CA" sz="2000" dirty="0" smtClean="0">
                <a:solidFill>
                  <a:srgbClr val="0070C0"/>
                </a:solidFill>
              </a:rPr>
              <a:t>// declaring </a:t>
            </a:r>
            <a:r>
              <a:rPr lang="en-CA" sz="2000" b="1" dirty="0" smtClean="0">
                <a:solidFill>
                  <a:srgbClr val="0070C0"/>
                </a:solidFill>
              </a:rPr>
              <a:t>raw type </a:t>
            </a:r>
            <a:r>
              <a:rPr lang="en-CA" sz="2000" dirty="0" smtClean="0">
                <a:solidFill>
                  <a:srgbClr val="0070C0"/>
                </a:solidFill>
              </a:rPr>
              <a:t>array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private</a:t>
            </a:r>
            <a:r>
              <a:rPr lang="en-CA" sz="2000" b="1" dirty="0" smtClean="0"/>
              <a:t> </a:t>
            </a:r>
            <a:r>
              <a:rPr lang="en-CA" sz="2000" dirty="0" err="1" smtClean="0"/>
              <a:t>int</a:t>
            </a:r>
            <a:r>
              <a:rPr lang="en-CA" sz="2000" dirty="0" smtClean="0"/>
              <a:t> </a:t>
            </a:r>
            <a:r>
              <a:rPr lang="en-CA" sz="2000" b="1" dirty="0" smtClean="0"/>
              <a:t> </a:t>
            </a:r>
            <a:r>
              <a:rPr lang="en-CA" sz="2000" dirty="0" smtClean="0"/>
              <a:t>size = 0;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private static final </a:t>
            </a:r>
            <a:r>
              <a:rPr lang="en-CA" sz="2000" dirty="0" err="1" smtClean="0"/>
              <a:t>int</a:t>
            </a:r>
            <a:r>
              <a:rPr lang="en-CA" sz="2000" dirty="0" smtClean="0"/>
              <a:t>  CAPACITY = 100;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public Stack() {                            		</a:t>
            </a:r>
            <a:r>
              <a:rPr lang="en-CA" sz="2000" dirty="0" smtClean="0">
                <a:solidFill>
                  <a:srgbClr val="0070C0"/>
                </a:solidFill>
              </a:rPr>
              <a:t>// </a:t>
            </a:r>
            <a:r>
              <a:rPr lang="en-CA" sz="2000" b="1" dirty="0" smtClean="0">
                <a:solidFill>
                  <a:srgbClr val="0070C0"/>
                </a:solidFill>
              </a:rPr>
              <a:t>raw type </a:t>
            </a:r>
            <a:r>
              <a:rPr lang="en-CA" sz="2000" dirty="0" smtClean="0">
                <a:solidFill>
                  <a:srgbClr val="0070C0"/>
                </a:solidFill>
              </a:rPr>
              <a:t>constructor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elements = new </a:t>
            </a:r>
            <a:r>
              <a:rPr lang="en-CA" sz="2000" b="1" dirty="0" smtClean="0"/>
              <a:t>Object</a:t>
            </a:r>
            <a:r>
              <a:rPr lang="en-CA" sz="2000" dirty="0" smtClean="0"/>
              <a:t>[CAPACITY];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public void push (</a:t>
            </a:r>
            <a:r>
              <a:rPr lang="en-CA" sz="2000" b="1" dirty="0" smtClean="0"/>
              <a:t>Object</a:t>
            </a:r>
            <a:r>
              <a:rPr lang="en-CA" sz="2000" dirty="0" smtClean="0"/>
              <a:t> e)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elements[size++] = e;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public </a:t>
            </a:r>
            <a:r>
              <a:rPr lang="en-CA" sz="2000" b="1" dirty="0" smtClean="0"/>
              <a:t>Object</a:t>
            </a:r>
            <a:r>
              <a:rPr lang="en-CA" sz="2000" dirty="0" smtClean="0"/>
              <a:t> pop()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if  </a:t>
            </a:r>
            <a:r>
              <a:rPr lang="en-CA" sz="2000" dirty="0"/>
              <a:t>(</a:t>
            </a:r>
            <a:r>
              <a:rPr lang="en-CA" sz="2000" dirty="0" smtClean="0"/>
              <a:t>size == 0)  throw new </a:t>
            </a:r>
            <a:r>
              <a:rPr lang="en-CA" sz="2000" dirty="0" err="1" smtClean="0"/>
              <a:t>EmptyStackException</a:t>
            </a:r>
            <a:r>
              <a:rPr lang="en-CA" sz="2000" dirty="0" smtClean="0"/>
              <a:t>();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</a:t>
            </a:r>
            <a:r>
              <a:rPr lang="en-CA" sz="2000" b="1" dirty="0" smtClean="0"/>
              <a:t>Object</a:t>
            </a:r>
            <a:r>
              <a:rPr lang="en-CA" sz="2000" dirty="0" smtClean="0"/>
              <a:t> result = elements[--size];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	elements[size] = null;         	</a:t>
            </a:r>
            <a:r>
              <a:rPr lang="en-CA" sz="2000" dirty="0" smtClean="0">
                <a:solidFill>
                  <a:srgbClr val="0070C0"/>
                </a:solidFill>
              </a:rPr>
              <a:t>// eliminate obsolete reference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return result;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}</a:t>
            </a:r>
            <a:endParaRPr lang="en-CA" sz="2000" dirty="0" smtClean="0"/>
          </a:p>
          <a:p>
            <a:pPr marL="0" indent="0" defTabSz="538163">
              <a:lnSpc>
                <a:spcPts val="1600"/>
              </a:lnSpc>
              <a:buNone/>
            </a:pPr>
            <a:endParaRPr lang="en-CA" sz="20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  - 2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9530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CA" sz="2000" dirty="0" smtClean="0">
                <a:solidFill>
                  <a:srgbClr val="0070C0"/>
                </a:solidFill>
              </a:rPr>
              <a:t>//  Initial attempt to </a:t>
            </a:r>
            <a:r>
              <a:rPr lang="en-CA" sz="2000" dirty="0" err="1" smtClean="0">
                <a:solidFill>
                  <a:srgbClr val="0070C0"/>
                </a:solidFill>
              </a:rPr>
              <a:t>generify</a:t>
            </a:r>
            <a:r>
              <a:rPr lang="en-CA" sz="2000" dirty="0" smtClean="0">
                <a:solidFill>
                  <a:srgbClr val="0070C0"/>
                </a:solidFill>
              </a:rPr>
              <a:t> Stack – won’t compile!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CA" sz="2000" dirty="0" smtClean="0"/>
              <a:t>public class Stack&lt;E&gt;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private</a:t>
            </a:r>
            <a:r>
              <a:rPr lang="en-CA" sz="2000" b="1" dirty="0" smtClean="0"/>
              <a:t> E</a:t>
            </a:r>
            <a:r>
              <a:rPr lang="en-CA" sz="2000" dirty="0" smtClean="0"/>
              <a:t>[ ]   elements;    			</a:t>
            </a:r>
            <a:r>
              <a:rPr lang="en-CA" sz="2000" dirty="0" smtClean="0">
                <a:solidFill>
                  <a:srgbClr val="0070C0"/>
                </a:solidFill>
              </a:rPr>
              <a:t>// using “generic” array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private </a:t>
            </a:r>
            <a:r>
              <a:rPr lang="en-CA" sz="2000" dirty="0" err="1" smtClean="0"/>
              <a:t>int</a:t>
            </a:r>
            <a:r>
              <a:rPr lang="en-CA" sz="2000" dirty="0" smtClean="0"/>
              <a:t>  size = 0;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private static final </a:t>
            </a:r>
            <a:r>
              <a:rPr lang="en-CA" sz="2000" dirty="0" err="1" smtClean="0"/>
              <a:t>int</a:t>
            </a:r>
            <a:r>
              <a:rPr lang="en-CA" sz="2000" dirty="0" smtClean="0"/>
              <a:t>  CAPACITY = 100;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public Stack() {                            		</a:t>
            </a:r>
            <a:r>
              <a:rPr lang="en-CA" sz="2000" dirty="0" smtClean="0">
                <a:solidFill>
                  <a:srgbClr val="0070C0"/>
                </a:solidFill>
              </a:rPr>
              <a:t>// “generic” type constructor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elements = new </a:t>
            </a:r>
            <a:r>
              <a:rPr lang="en-CA" sz="2000" b="1" dirty="0" smtClean="0"/>
              <a:t>E</a:t>
            </a:r>
            <a:r>
              <a:rPr lang="en-CA" sz="2000" dirty="0" smtClean="0"/>
              <a:t>[CAPACITY];   </a:t>
            </a:r>
            <a:r>
              <a:rPr lang="en-CA" sz="2000" dirty="0" smtClean="0">
                <a:solidFill>
                  <a:srgbClr val="0070C0"/>
                </a:solidFill>
              </a:rPr>
              <a:t>// </a:t>
            </a:r>
            <a:r>
              <a:rPr lang="en-CA" sz="2000" b="1" dirty="0" smtClean="0">
                <a:solidFill>
                  <a:srgbClr val="0070C0"/>
                </a:solidFill>
              </a:rPr>
              <a:t>compiler error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public void push (</a:t>
            </a:r>
            <a:r>
              <a:rPr lang="en-CA" sz="2000" b="1" dirty="0" smtClean="0"/>
              <a:t>E</a:t>
            </a:r>
            <a:r>
              <a:rPr lang="en-CA" sz="2000" dirty="0" smtClean="0"/>
              <a:t> e)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elements[size++] = e;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public</a:t>
            </a:r>
            <a:r>
              <a:rPr lang="en-CA" sz="2000" b="1" dirty="0" smtClean="0"/>
              <a:t> E </a:t>
            </a:r>
            <a:r>
              <a:rPr lang="en-CA" sz="2000" dirty="0" smtClean="0"/>
              <a:t>pop() {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if  </a:t>
            </a:r>
            <a:r>
              <a:rPr lang="en-CA" sz="2000" dirty="0"/>
              <a:t>(</a:t>
            </a:r>
            <a:r>
              <a:rPr lang="en-CA" sz="2000" dirty="0" smtClean="0"/>
              <a:t>size == 0)  throw new </a:t>
            </a:r>
            <a:r>
              <a:rPr lang="en-CA" sz="2000" dirty="0" err="1" smtClean="0"/>
              <a:t>EmptyStackException</a:t>
            </a:r>
            <a:r>
              <a:rPr lang="en-CA" sz="2000" dirty="0" smtClean="0"/>
              <a:t>();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</a:t>
            </a:r>
            <a:r>
              <a:rPr lang="en-CA" sz="2000" b="1" dirty="0" smtClean="0"/>
              <a:t>E</a:t>
            </a:r>
            <a:r>
              <a:rPr lang="en-CA" sz="2000" dirty="0" smtClean="0"/>
              <a:t> result = elements[--size];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	elements[size] = null;         	</a:t>
            </a:r>
            <a:r>
              <a:rPr lang="en-CA" sz="2000" dirty="0" smtClean="0">
                <a:solidFill>
                  <a:srgbClr val="0070C0"/>
                </a:solidFill>
              </a:rPr>
              <a:t>// eliminate obsolete reference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return result;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}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}</a:t>
            </a:r>
            <a:endParaRPr lang="en-CA" sz="2000" dirty="0" smtClean="0"/>
          </a:p>
          <a:p>
            <a:pPr marL="0" indent="0" defTabSz="538163">
              <a:lnSpc>
                <a:spcPts val="1600"/>
              </a:lnSpc>
              <a:buNone/>
            </a:pPr>
            <a:endParaRPr lang="en-CA" sz="20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  - 3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38163" algn="l"/>
              </a:tabLst>
            </a:pPr>
            <a:r>
              <a:rPr lang="en-CA" sz="2000" dirty="0" smtClean="0">
                <a:solidFill>
                  <a:srgbClr val="0070C0"/>
                </a:solidFill>
              </a:rPr>
              <a:t>	/*   </a:t>
            </a:r>
            <a:r>
              <a:rPr lang="en-CA" sz="2000" b="1" dirty="0" smtClean="0">
                <a:solidFill>
                  <a:srgbClr val="0070C0"/>
                </a:solidFill>
              </a:rPr>
              <a:t>First solution:   </a:t>
            </a:r>
            <a:r>
              <a:rPr lang="en-CA" sz="2000" dirty="0" smtClean="0">
                <a:solidFill>
                  <a:srgbClr val="0070C0"/>
                </a:solidFill>
              </a:rPr>
              <a:t>apply explicit cast in constructor.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	The elements array will contain only E instances from push(E).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	This is sufficient to ensure type safety, but the runtime type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	of the reified array won’t be E[]; it will always be Object[]!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*/</a:t>
            </a:r>
            <a:endParaRPr lang="en-CA" sz="2000" b="1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b="1" dirty="0" smtClean="0"/>
              <a:t>	@</a:t>
            </a:r>
            <a:r>
              <a:rPr lang="en-CA" sz="2000" b="1" dirty="0" err="1" smtClean="0"/>
              <a:t>SuppressWarnings</a:t>
            </a:r>
            <a:r>
              <a:rPr lang="en-CA" sz="2000" b="1" dirty="0" smtClean="0"/>
              <a:t>(“unchecked”) </a:t>
            </a:r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// risky </a:t>
            </a:r>
            <a:r>
              <a:rPr lang="en-CA" sz="2000" dirty="0" smtClean="0">
                <a:solidFill>
                  <a:srgbClr val="0070C0"/>
                </a:solidFill>
                <a:sym typeface="Symbol"/>
              </a:rPr>
              <a:t></a:t>
            </a:r>
            <a:r>
              <a:rPr lang="en-CA" sz="2000" dirty="0" smtClean="0">
                <a:solidFill>
                  <a:srgbClr val="0070C0"/>
                </a:solidFill>
              </a:rPr>
              <a:t> use cautiously!</a:t>
            </a:r>
            <a:endParaRPr lang="en-CA" sz="2000" dirty="0" smtClean="0"/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b="1" dirty="0" smtClean="0"/>
              <a:t>	</a:t>
            </a:r>
            <a:r>
              <a:rPr lang="en-CA" sz="2000" dirty="0" smtClean="0"/>
              <a:t>public Stack() {                            		</a:t>
            </a:r>
            <a:endParaRPr lang="en-CA" sz="2000" dirty="0" smtClean="0">
              <a:solidFill>
                <a:srgbClr val="0070C0"/>
              </a:solidFill>
            </a:endParaRPr>
          </a:p>
          <a:p>
            <a:pPr marL="0" indent="0" defTabSz="538163">
              <a:buNone/>
              <a:tabLst>
                <a:tab pos="538163" algn="l"/>
              </a:tabLst>
            </a:pPr>
            <a:r>
              <a:rPr lang="en-CA" sz="2000" dirty="0"/>
              <a:t>	</a:t>
            </a:r>
            <a:r>
              <a:rPr lang="en-CA" sz="2000" dirty="0" smtClean="0"/>
              <a:t>	elements = </a:t>
            </a:r>
            <a:r>
              <a:rPr lang="en-CA" sz="2000" b="1" dirty="0" smtClean="0"/>
              <a:t>(E[ ]) </a:t>
            </a:r>
            <a:r>
              <a:rPr lang="en-CA" sz="2000" dirty="0" smtClean="0"/>
              <a:t>new </a:t>
            </a:r>
            <a:r>
              <a:rPr lang="en-CA" sz="2000" b="1" dirty="0" smtClean="0"/>
              <a:t>Object</a:t>
            </a:r>
            <a:r>
              <a:rPr lang="en-CA" sz="2000" dirty="0" smtClean="0"/>
              <a:t>[CAPACITY];   </a:t>
            </a:r>
            <a:r>
              <a:rPr lang="en-CA" sz="2000" dirty="0" smtClean="0">
                <a:solidFill>
                  <a:srgbClr val="0070C0"/>
                </a:solidFill>
              </a:rPr>
              <a:t>// explicit cast</a:t>
            </a:r>
            <a:endParaRPr lang="en-CA" sz="2000" b="1" dirty="0" smtClean="0">
              <a:solidFill>
                <a:srgbClr val="0070C0"/>
              </a:solidFill>
            </a:endParaRPr>
          </a:p>
          <a:p>
            <a:pPr marL="0" indent="0" defTabSz="538163">
              <a:buNone/>
              <a:tabLst>
                <a:tab pos="538163" algn="l"/>
              </a:tabLst>
            </a:pPr>
            <a:r>
              <a:rPr lang="en-CA" sz="2000" dirty="0" smtClean="0"/>
              <a:t>	}</a:t>
            </a:r>
          </a:p>
          <a:p>
            <a:pPr marL="0" indent="0" defTabSz="538163">
              <a:buNone/>
              <a:tabLst>
                <a:tab pos="538163" algn="l"/>
              </a:tabLst>
            </a:pPr>
            <a:endParaRPr lang="en-CA" sz="2000" dirty="0" smtClean="0"/>
          </a:p>
          <a:p>
            <a:pPr marL="0" indent="0" defTabSz="538163">
              <a:buNone/>
              <a:tabLst>
                <a:tab pos="538163" algn="l"/>
              </a:tabLst>
            </a:pPr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// </a:t>
            </a:r>
            <a:r>
              <a:rPr lang="en-CA" sz="2000" dirty="0" smtClean="0">
                <a:solidFill>
                  <a:srgbClr val="0070C0"/>
                </a:solidFill>
                <a:sym typeface="Symbol"/>
              </a:rPr>
              <a:t></a:t>
            </a:r>
            <a:r>
              <a:rPr lang="en-CA" sz="2000" dirty="0" smtClean="0">
                <a:solidFill>
                  <a:srgbClr val="0070C0"/>
                </a:solidFill>
              </a:rPr>
              <a:t> the rest unchanged</a:t>
            </a:r>
            <a:r>
              <a:rPr lang="en-CA" sz="2000" dirty="0">
                <a:solidFill>
                  <a:srgbClr val="0070C0"/>
                </a:solidFill>
              </a:rPr>
              <a:t>	</a:t>
            </a:r>
            <a:endParaRPr lang="en-CA" sz="2000" dirty="0" smtClean="0">
              <a:solidFill>
                <a:srgbClr val="0070C0"/>
              </a:solidFill>
            </a:endParaRPr>
          </a:p>
          <a:p>
            <a:pPr marL="0" indent="0" defTabSz="538163">
              <a:buNone/>
            </a:pPr>
            <a:endParaRPr lang="en-CA" sz="20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Generics on arrays  - 4</a:t>
            </a:r>
            <a:endParaRPr lang="en-US" sz="1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538163" algn="l"/>
              </a:tabLst>
            </a:pPr>
            <a:r>
              <a:rPr lang="en-CA" sz="2000" dirty="0" smtClean="0">
                <a:solidFill>
                  <a:srgbClr val="0070C0"/>
                </a:solidFill>
              </a:rPr>
              <a:t>	/*   </a:t>
            </a:r>
            <a:r>
              <a:rPr lang="en-CA" sz="2000" b="1" dirty="0" smtClean="0">
                <a:solidFill>
                  <a:srgbClr val="0070C0"/>
                </a:solidFill>
              </a:rPr>
              <a:t>Second solution:   </a:t>
            </a:r>
            <a:r>
              <a:rPr lang="en-CA" sz="2000" dirty="0" smtClean="0">
                <a:solidFill>
                  <a:srgbClr val="0070C0"/>
                </a:solidFill>
              </a:rPr>
              <a:t>apply explicit cast in pop().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  Appropriate suppression of unchecked warning</a:t>
            </a: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dirty="0">
                <a:solidFill>
                  <a:srgbClr val="0070C0"/>
                </a:solidFill>
              </a:rPr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  */</a:t>
            </a:r>
            <a:endParaRPr lang="en-CA" sz="2000" b="1" dirty="0">
              <a:solidFill>
                <a:srgbClr val="0070C0"/>
              </a:solidFill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en-CA" sz="2000" b="1" dirty="0" smtClean="0"/>
              <a:t>	</a:t>
            </a:r>
            <a:r>
              <a:rPr lang="en-CA" sz="2000" dirty="0" smtClean="0"/>
              <a:t>public </a:t>
            </a:r>
            <a:r>
              <a:rPr lang="en-CA" sz="2000" b="1" dirty="0" smtClean="0"/>
              <a:t>E</a:t>
            </a:r>
            <a:r>
              <a:rPr lang="en-CA" sz="2000" dirty="0" smtClean="0"/>
              <a:t> pop() {                            		</a:t>
            </a:r>
            <a:endParaRPr lang="en-CA" sz="2000" dirty="0" smtClean="0">
              <a:solidFill>
                <a:srgbClr val="0070C0"/>
              </a:solidFill>
            </a:endParaRP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 smtClean="0"/>
              <a:t>		</a:t>
            </a:r>
            <a:r>
              <a:rPr lang="en-CA" sz="2000" dirty="0"/>
              <a:t>if  (size == 0)  throw new </a:t>
            </a:r>
            <a:r>
              <a:rPr lang="en-CA" sz="2000" dirty="0" err="1"/>
              <a:t>EmptyStackException</a:t>
            </a:r>
            <a:r>
              <a:rPr lang="en-CA" sz="2000" dirty="0" smtClean="0"/>
              <a:t>();</a:t>
            </a:r>
            <a:br>
              <a:rPr lang="en-CA" sz="2000" dirty="0" smtClean="0"/>
            </a:br>
            <a:endParaRPr lang="en-CA" sz="2000" dirty="0" smtClean="0"/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</a:t>
            </a:r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//  push requires elements to be of type E, so cast is correct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b="1" dirty="0" smtClean="0"/>
              <a:t>		@</a:t>
            </a:r>
            <a:r>
              <a:rPr lang="en-CA" sz="2000" b="1" dirty="0" err="1"/>
              <a:t>SuppressWarnings</a:t>
            </a:r>
            <a:r>
              <a:rPr lang="en-CA" sz="2000" b="1" dirty="0"/>
              <a:t>(“unchecked”) </a:t>
            </a:r>
            <a:r>
              <a:rPr lang="en-CA" sz="2000" dirty="0"/>
              <a:t>	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	</a:t>
            </a:r>
            <a:r>
              <a:rPr lang="en-CA" sz="2000" b="1" dirty="0"/>
              <a:t>E</a:t>
            </a:r>
            <a:r>
              <a:rPr lang="en-CA" sz="2000" dirty="0" smtClean="0"/>
              <a:t> </a:t>
            </a:r>
            <a:r>
              <a:rPr lang="en-CA" sz="2000" dirty="0"/>
              <a:t>result </a:t>
            </a:r>
            <a:r>
              <a:rPr lang="en-CA" sz="2000" dirty="0" smtClean="0"/>
              <a:t>=  </a:t>
            </a:r>
            <a:r>
              <a:rPr lang="en-CA" sz="2000" b="1" dirty="0" smtClean="0"/>
              <a:t>(E)  </a:t>
            </a:r>
            <a:r>
              <a:rPr lang="en-CA" sz="2000" dirty="0" smtClean="0"/>
              <a:t>elements</a:t>
            </a:r>
            <a:r>
              <a:rPr lang="en-CA" sz="2000" dirty="0"/>
              <a:t>[--size</a:t>
            </a:r>
            <a:r>
              <a:rPr lang="en-CA" sz="2000" dirty="0" smtClean="0"/>
              <a:t>];</a:t>
            </a:r>
            <a:br>
              <a:rPr lang="en-CA" sz="2000" dirty="0" smtClean="0"/>
            </a:br>
            <a:endParaRPr lang="en-CA" sz="2000" dirty="0"/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	elements[size] = null;         	</a:t>
            </a:r>
            <a:r>
              <a:rPr lang="en-CA" sz="2000" dirty="0">
                <a:solidFill>
                  <a:srgbClr val="0070C0"/>
                </a:solidFill>
              </a:rPr>
              <a:t>// eliminate obsolete reference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	return result;</a:t>
            </a:r>
          </a:p>
          <a:p>
            <a:pPr marL="0" indent="0" defTabSz="538163">
              <a:lnSpc>
                <a:spcPts val="1600"/>
              </a:lnSpc>
              <a:buNone/>
            </a:pPr>
            <a:r>
              <a:rPr lang="en-CA" sz="2000" dirty="0"/>
              <a:t>	}</a:t>
            </a:r>
          </a:p>
          <a:p>
            <a:pPr marL="0" indent="0" defTabSz="538163">
              <a:buNone/>
              <a:tabLst>
                <a:tab pos="538163" algn="l"/>
              </a:tabLst>
            </a:pPr>
            <a:endParaRPr lang="en-CA" sz="2000" dirty="0" smtClean="0"/>
          </a:p>
          <a:p>
            <a:pPr marL="0" indent="0" defTabSz="538163">
              <a:buNone/>
              <a:tabLst>
                <a:tab pos="538163" algn="l"/>
              </a:tabLst>
            </a:pPr>
            <a:r>
              <a:rPr lang="en-CA" sz="2000" dirty="0" smtClean="0"/>
              <a:t>	</a:t>
            </a:r>
            <a:r>
              <a:rPr lang="en-CA" sz="2000" dirty="0" smtClean="0">
                <a:solidFill>
                  <a:srgbClr val="0070C0"/>
                </a:solidFill>
              </a:rPr>
              <a:t>// </a:t>
            </a:r>
            <a:r>
              <a:rPr lang="en-CA" sz="2000" dirty="0" smtClean="0">
                <a:solidFill>
                  <a:srgbClr val="0070C0"/>
                </a:solidFill>
                <a:sym typeface="Symbol"/>
              </a:rPr>
              <a:t></a:t>
            </a:r>
            <a:r>
              <a:rPr lang="en-CA" sz="2000" dirty="0" smtClean="0">
                <a:solidFill>
                  <a:srgbClr val="0070C0"/>
                </a:solidFill>
              </a:rPr>
              <a:t> the rest unchanged</a:t>
            </a:r>
            <a:r>
              <a:rPr lang="en-CA" sz="2000" dirty="0">
                <a:solidFill>
                  <a:srgbClr val="0070C0"/>
                </a:solidFill>
              </a:rPr>
              <a:t>	</a:t>
            </a:r>
            <a:endParaRPr lang="en-CA" sz="2000" dirty="0" smtClean="0">
              <a:solidFill>
                <a:srgbClr val="0070C0"/>
              </a:solidFill>
            </a:endParaRPr>
          </a:p>
          <a:p>
            <a:pPr marL="0" indent="0" defTabSz="538163">
              <a:buNone/>
            </a:pPr>
            <a:endParaRPr lang="en-CA" sz="2000" dirty="0" smtClean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Generic Methods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038600"/>
          </a:xfrm>
          <a:solidFill>
            <a:schemeClr val="bg1"/>
          </a:solidFill>
          <a:ln w="127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 defTabSz="538163">
              <a:buNone/>
            </a:pPr>
            <a:r>
              <a:rPr lang="en-US" sz="2200" b="1" dirty="0" smtClean="0"/>
              <a:t>public class</a:t>
            </a:r>
            <a:r>
              <a:rPr lang="en-US" sz="2200" dirty="0" smtClean="0"/>
              <a:t>   </a:t>
            </a:r>
            <a:r>
              <a:rPr lang="en-US" sz="2200" i="1" dirty="0" err="1" smtClean="0"/>
              <a:t>GenericDemo</a:t>
            </a:r>
            <a:r>
              <a:rPr lang="en-US" sz="2200" i="1" dirty="0" smtClean="0"/>
              <a:t> </a:t>
            </a:r>
            <a:r>
              <a:rPr lang="en-US" sz="2200" dirty="0" smtClean="0"/>
              <a:t>{</a:t>
            </a:r>
            <a:endParaRPr lang="en-US" sz="2200" dirty="0"/>
          </a:p>
          <a:p>
            <a:pPr marL="0" indent="0" defTabSz="538163">
              <a:buNone/>
            </a:pPr>
            <a:r>
              <a:rPr lang="en-US" sz="2200" dirty="0"/>
              <a:t> </a:t>
            </a:r>
            <a:r>
              <a:rPr lang="en-US" sz="2200" dirty="0" smtClean="0"/>
              <a:t>	</a:t>
            </a:r>
            <a:r>
              <a:rPr lang="en-US" sz="2200" b="1" dirty="0" smtClean="0"/>
              <a:t>public static   </a:t>
            </a:r>
            <a:r>
              <a:rPr lang="en-US" sz="2200" dirty="0" smtClean="0"/>
              <a:t>&lt;T&gt;   </a:t>
            </a:r>
            <a:r>
              <a:rPr lang="en-US" sz="2200" b="1" dirty="0" smtClean="0"/>
              <a:t>void</a:t>
            </a:r>
            <a:r>
              <a:rPr lang="en-US" sz="2200" dirty="0" smtClean="0"/>
              <a:t>  </a:t>
            </a:r>
            <a:r>
              <a:rPr lang="en-US" sz="2200" i="1" dirty="0" smtClean="0"/>
              <a:t>reverse </a:t>
            </a:r>
            <a:r>
              <a:rPr lang="en-US" sz="2200" dirty="0" smtClean="0"/>
              <a:t>( T[ ]   data ) {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	</a:t>
            </a:r>
            <a:r>
              <a:rPr lang="en-US" sz="2200" b="1" dirty="0" err="1" smtClean="0"/>
              <a:t>int</a:t>
            </a:r>
            <a:r>
              <a:rPr lang="en-US" sz="2200" dirty="0" smtClean="0"/>
              <a:t>  low = 0 ,   high = </a:t>
            </a:r>
            <a:r>
              <a:rPr lang="en-US" sz="2200" dirty="0" err="1" smtClean="0"/>
              <a:t>data.length</a:t>
            </a:r>
            <a:r>
              <a:rPr lang="en-US" sz="2200" dirty="0" smtClean="0"/>
              <a:t> – 1;</a:t>
            </a:r>
            <a:br>
              <a:rPr lang="en-US" sz="2200" dirty="0" smtClean="0"/>
            </a:br>
            <a:r>
              <a:rPr lang="en-US" sz="2200" dirty="0" smtClean="0"/>
              <a:t>		</a:t>
            </a:r>
            <a:r>
              <a:rPr lang="en-US" sz="2200" b="1" dirty="0" smtClean="0"/>
              <a:t>while</a:t>
            </a:r>
            <a:r>
              <a:rPr lang="en-US" sz="2200" dirty="0" smtClean="0"/>
              <a:t>  (low &lt; high ) {          </a:t>
            </a:r>
            <a:r>
              <a:rPr lang="en-US" sz="2200" dirty="0" smtClean="0">
                <a:solidFill>
                  <a:srgbClr val="0070C0"/>
                </a:solidFill>
              </a:rPr>
              <a:t>// swap data[low] &amp; data[high]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		T  temp =  data[low];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		data[low++] = data[high];   	</a:t>
            </a:r>
            <a:r>
              <a:rPr lang="en-US" sz="2200" dirty="0" smtClean="0">
                <a:solidFill>
                  <a:srgbClr val="0070C0"/>
                </a:solidFill>
              </a:rPr>
              <a:t>// post-increment low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		data[high--] = temp;  		</a:t>
            </a:r>
            <a:r>
              <a:rPr lang="en-US" sz="2200" dirty="0" smtClean="0">
                <a:solidFill>
                  <a:srgbClr val="0070C0"/>
                </a:solidFill>
              </a:rPr>
              <a:t>// post-decrement high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	}</a:t>
            </a:r>
          </a:p>
          <a:p>
            <a:pPr marL="0" indent="0" defTabSz="538163">
              <a:buNone/>
            </a:pPr>
            <a:r>
              <a:rPr lang="en-US" sz="2200" dirty="0"/>
              <a:t>	</a:t>
            </a:r>
            <a:r>
              <a:rPr lang="en-US" sz="2200" dirty="0" smtClean="0"/>
              <a:t>}	</a:t>
            </a:r>
            <a:br>
              <a:rPr lang="en-US" sz="2200" dirty="0" smtClean="0"/>
            </a:br>
            <a:r>
              <a:rPr lang="en-US" sz="2200" dirty="0"/>
              <a:t>	</a:t>
            </a:r>
            <a:endParaRPr lang="en-US" sz="2200" dirty="0" smtClean="0"/>
          </a:p>
          <a:p>
            <a:pPr marL="0" indent="0" defTabSz="538163">
              <a:buNone/>
            </a:pPr>
            <a:r>
              <a:rPr lang="en-US" sz="2200" dirty="0" smtClean="0"/>
              <a:t>}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764307"/>
            <a:ext cx="802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C00000"/>
                </a:solidFill>
              </a:rPr>
              <a:t>A call to </a:t>
            </a:r>
            <a:r>
              <a:rPr lang="en-CA" sz="1600" b="1" dirty="0" smtClean="0">
                <a:solidFill>
                  <a:srgbClr val="0000FF"/>
                </a:solidFill>
              </a:rPr>
              <a:t>reverse(</a:t>
            </a:r>
            <a:r>
              <a:rPr lang="en-CA" sz="1600" b="1" dirty="0" err="1" smtClean="0">
                <a:solidFill>
                  <a:srgbClr val="0000FF"/>
                </a:solidFill>
              </a:rPr>
              <a:t>arr</a:t>
            </a:r>
            <a:r>
              <a:rPr lang="en-CA" sz="1600" b="1" dirty="0" smtClean="0">
                <a:solidFill>
                  <a:srgbClr val="0000FF"/>
                </a:solidFill>
              </a:rPr>
              <a:t>)</a:t>
            </a:r>
            <a:r>
              <a:rPr lang="en-CA" sz="1600" i="1" dirty="0" smtClean="0">
                <a:solidFill>
                  <a:srgbClr val="0000FF"/>
                </a:solidFill>
              </a:rPr>
              <a:t>  </a:t>
            </a:r>
            <a:r>
              <a:rPr lang="en-CA" sz="1600" dirty="0" smtClean="0">
                <a:solidFill>
                  <a:srgbClr val="C00000"/>
                </a:solidFill>
              </a:rPr>
              <a:t>reverses elements of array </a:t>
            </a:r>
            <a:r>
              <a:rPr lang="en-CA" sz="1600" b="1" dirty="0" err="1" smtClean="0">
                <a:solidFill>
                  <a:srgbClr val="0000FF"/>
                </a:solidFill>
              </a:rPr>
              <a:t>arr</a:t>
            </a:r>
            <a:r>
              <a:rPr lang="en-CA" sz="1600" dirty="0" smtClean="0">
                <a:solidFill>
                  <a:srgbClr val="C00000"/>
                </a:solidFill>
              </a:rPr>
              <a:t>  of any declared reference type.</a:t>
            </a:r>
            <a:endParaRPr lang="en-CA" sz="16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8055" y="2178424"/>
            <a:ext cx="5400660" cy="2990002"/>
            <a:chOff x="888055" y="2178424"/>
            <a:chExt cx="5400660" cy="299000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4829872"/>
              <a:ext cx="4917115" cy="33855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CA" sz="1600" dirty="0" smtClean="0">
                  <a:solidFill>
                    <a:srgbClr val="0070C0"/>
                  </a:solidFill>
                </a:rPr>
                <a:t>modifier &lt;T&gt; indicates that this is a generic method</a:t>
              </a:r>
              <a:endParaRPr lang="en-CA" sz="1600" dirty="0">
                <a:solidFill>
                  <a:srgbClr val="0070C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88055" y="2178424"/>
              <a:ext cx="1882038" cy="2841812"/>
            </a:xfrm>
            <a:custGeom>
              <a:avLst/>
              <a:gdLst>
                <a:gd name="connsiteX0" fmla="*/ 2653553 w 2653553"/>
                <a:gd name="connsiteY0" fmla="*/ 2796988 h 2796988"/>
                <a:gd name="connsiteX1" fmla="*/ 0 w 2653553"/>
                <a:gd name="connsiteY1" fmla="*/ 2689411 h 2796988"/>
                <a:gd name="connsiteX2" fmla="*/ 35859 w 2653553"/>
                <a:gd name="connsiteY2" fmla="*/ 358588 h 2796988"/>
                <a:gd name="connsiteX3" fmla="*/ 1909482 w 2653553"/>
                <a:gd name="connsiteY3" fmla="*/ 0 h 2796988"/>
                <a:gd name="connsiteX0" fmla="*/ 2653553 w 2653553"/>
                <a:gd name="connsiteY0" fmla="*/ 2796988 h 2796988"/>
                <a:gd name="connsiteX1" fmla="*/ 1111623 w 2653553"/>
                <a:gd name="connsiteY1" fmla="*/ 2734235 h 2796988"/>
                <a:gd name="connsiteX2" fmla="*/ 0 w 2653553"/>
                <a:gd name="connsiteY2" fmla="*/ 2689411 h 2796988"/>
                <a:gd name="connsiteX3" fmla="*/ 35859 w 2653553"/>
                <a:gd name="connsiteY3" fmla="*/ 358588 h 2796988"/>
                <a:gd name="connsiteX4" fmla="*/ 1909482 w 2653553"/>
                <a:gd name="connsiteY4" fmla="*/ 0 h 2796988"/>
                <a:gd name="connsiteX0" fmla="*/ 2653553 w 2653553"/>
                <a:gd name="connsiteY0" fmla="*/ 2796988 h 2796988"/>
                <a:gd name="connsiteX1" fmla="*/ 0 w 2653553"/>
                <a:gd name="connsiteY1" fmla="*/ 2689411 h 2796988"/>
                <a:gd name="connsiteX2" fmla="*/ 35859 w 2653553"/>
                <a:gd name="connsiteY2" fmla="*/ 358588 h 2796988"/>
                <a:gd name="connsiteX3" fmla="*/ 1909482 w 2653553"/>
                <a:gd name="connsiteY3" fmla="*/ 0 h 2796988"/>
                <a:gd name="connsiteX0" fmla="*/ 2653553 w 2653553"/>
                <a:gd name="connsiteY0" fmla="*/ 2796988 h 2892699"/>
                <a:gd name="connsiteX1" fmla="*/ 0 w 2653553"/>
                <a:gd name="connsiteY1" fmla="*/ 2689411 h 2892699"/>
                <a:gd name="connsiteX2" fmla="*/ 35859 w 2653553"/>
                <a:gd name="connsiteY2" fmla="*/ 358588 h 2892699"/>
                <a:gd name="connsiteX3" fmla="*/ 1909482 w 2653553"/>
                <a:gd name="connsiteY3" fmla="*/ 0 h 2892699"/>
                <a:gd name="connsiteX0" fmla="*/ 2922945 w 2922945"/>
                <a:gd name="connsiteY0" fmla="*/ 2796988 h 2892699"/>
                <a:gd name="connsiteX1" fmla="*/ 269392 w 2922945"/>
                <a:gd name="connsiteY1" fmla="*/ 2689411 h 2892699"/>
                <a:gd name="connsiteX2" fmla="*/ 305251 w 2922945"/>
                <a:gd name="connsiteY2" fmla="*/ 358588 h 2892699"/>
                <a:gd name="connsiteX3" fmla="*/ 2178874 w 2922945"/>
                <a:gd name="connsiteY3" fmla="*/ 0 h 2892699"/>
                <a:gd name="connsiteX0" fmla="*/ 2922945 w 2922945"/>
                <a:gd name="connsiteY0" fmla="*/ 2796988 h 2892699"/>
                <a:gd name="connsiteX1" fmla="*/ 269392 w 2922945"/>
                <a:gd name="connsiteY1" fmla="*/ 2689411 h 2892699"/>
                <a:gd name="connsiteX2" fmla="*/ 305251 w 2922945"/>
                <a:gd name="connsiteY2" fmla="*/ 358588 h 2892699"/>
                <a:gd name="connsiteX3" fmla="*/ 2178874 w 2922945"/>
                <a:gd name="connsiteY3" fmla="*/ 0 h 2892699"/>
                <a:gd name="connsiteX0" fmla="*/ 2878180 w 2878180"/>
                <a:gd name="connsiteY0" fmla="*/ 2796988 h 2892699"/>
                <a:gd name="connsiteX1" fmla="*/ 224627 w 2878180"/>
                <a:gd name="connsiteY1" fmla="*/ 2689411 h 2892699"/>
                <a:gd name="connsiteX2" fmla="*/ 385992 w 2878180"/>
                <a:gd name="connsiteY2" fmla="*/ 502024 h 2892699"/>
                <a:gd name="connsiteX3" fmla="*/ 2134109 w 2878180"/>
                <a:gd name="connsiteY3" fmla="*/ 0 h 2892699"/>
                <a:gd name="connsiteX0" fmla="*/ 2830598 w 2830598"/>
                <a:gd name="connsiteY0" fmla="*/ 2796988 h 2892699"/>
                <a:gd name="connsiteX1" fmla="*/ 177045 w 2830598"/>
                <a:gd name="connsiteY1" fmla="*/ 2689411 h 2892699"/>
                <a:gd name="connsiteX2" fmla="*/ 338410 w 2830598"/>
                <a:gd name="connsiteY2" fmla="*/ 502024 h 2892699"/>
                <a:gd name="connsiteX3" fmla="*/ 2086527 w 2830598"/>
                <a:gd name="connsiteY3" fmla="*/ 0 h 2892699"/>
                <a:gd name="connsiteX0" fmla="*/ 2830598 w 2830598"/>
                <a:gd name="connsiteY0" fmla="*/ 2796988 h 2892699"/>
                <a:gd name="connsiteX1" fmla="*/ 177045 w 2830598"/>
                <a:gd name="connsiteY1" fmla="*/ 2689411 h 2892699"/>
                <a:gd name="connsiteX2" fmla="*/ 338410 w 2830598"/>
                <a:gd name="connsiteY2" fmla="*/ 502024 h 2892699"/>
                <a:gd name="connsiteX3" fmla="*/ 2086527 w 2830598"/>
                <a:gd name="connsiteY3" fmla="*/ 0 h 2892699"/>
                <a:gd name="connsiteX0" fmla="*/ 2748166 w 2748166"/>
                <a:gd name="connsiteY0" fmla="*/ 2796988 h 2892699"/>
                <a:gd name="connsiteX1" fmla="*/ 94613 w 2748166"/>
                <a:gd name="connsiteY1" fmla="*/ 2689411 h 2892699"/>
                <a:gd name="connsiteX2" fmla="*/ 255978 w 2748166"/>
                <a:gd name="connsiteY2" fmla="*/ 502024 h 2892699"/>
                <a:gd name="connsiteX3" fmla="*/ 2004095 w 2748166"/>
                <a:gd name="connsiteY3" fmla="*/ 0 h 2892699"/>
                <a:gd name="connsiteX0" fmla="*/ 2748166 w 2748166"/>
                <a:gd name="connsiteY0" fmla="*/ 2796988 h 2823347"/>
                <a:gd name="connsiteX1" fmla="*/ 94613 w 2748166"/>
                <a:gd name="connsiteY1" fmla="*/ 2689411 h 2823347"/>
                <a:gd name="connsiteX2" fmla="*/ 255978 w 2748166"/>
                <a:gd name="connsiteY2" fmla="*/ 502024 h 2823347"/>
                <a:gd name="connsiteX3" fmla="*/ 2004095 w 2748166"/>
                <a:gd name="connsiteY3" fmla="*/ 0 h 2823347"/>
                <a:gd name="connsiteX0" fmla="*/ 2505188 w 2505188"/>
                <a:gd name="connsiteY0" fmla="*/ 2796988 h 2796988"/>
                <a:gd name="connsiteX1" fmla="*/ 694317 w 2505188"/>
                <a:gd name="connsiteY1" fmla="*/ 2366681 h 2796988"/>
                <a:gd name="connsiteX2" fmla="*/ 13000 w 2505188"/>
                <a:gd name="connsiteY2" fmla="*/ 502024 h 2796988"/>
                <a:gd name="connsiteX3" fmla="*/ 1761117 w 2505188"/>
                <a:gd name="connsiteY3" fmla="*/ 0 h 2796988"/>
                <a:gd name="connsiteX0" fmla="*/ 2584374 w 2584374"/>
                <a:gd name="connsiteY0" fmla="*/ 2796988 h 2796988"/>
                <a:gd name="connsiteX1" fmla="*/ 773503 w 2584374"/>
                <a:gd name="connsiteY1" fmla="*/ 2366681 h 2796988"/>
                <a:gd name="connsiteX2" fmla="*/ 11504 w 2584374"/>
                <a:gd name="connsiteY2" fmla="*/ 466165 h 2796988"/>
                <a:gd name="connsiteX3" fmla="*/ 1840303 w 2584374"/>
                <a:gd name="connsiteY3" fmla="*/ 0 h 2796988"/>
                <a:gd name="connsiteX0" fmla="*/ 2629873 w 2629873"/>
                <a:gd name="connsiteY0" fmla="*/ 2796988 h 2796988"/>
                <a:gd name="connsiteX1" fmla="*/ 227332 w 2629873"/>
                <a:gd name="connsiteY1" fmla="*/ 1882587 h 2796988"/>
                <a:gd name="connsiteX2" fmla="*/ 57003 w 2629873"/>
                <a:gd name="connsiteY2" fmla="*/ 466165 h 2796988"/>
                <a:gd name="connsiteX3" fmla="*/ 1885802 w 2629873"/>
                <a:gd name="connsiteY3" fmla="*/ 0 h 2796988"/>
                <a:gd name="connsiteX0" fmla="*/ 2524669 w 2524669"/>
                <a:gd name="connsiteY0" fmla="*/ 2796988 h 2796988"/>
                <a:gd name="connsiteX1" fmla="*/ 122128 w 2524669"/>
                <a:gd name="connsiteY1" fmla="*/ 1882587 h 2796988"/>
                <a:gd name="connsiteX2" fmla="*/ 166952 w 2524669"/>
                <a:gd name="connsiteY2" fmla="*/ 376517 h 2796988"/>
                <a:gd name="connsiteX3" fmla="*/ 1780598 w 2524669"/>
                <a:gd name="connsiteY3" fmla="*/ 0 h 2796988"/>
                <a:gd name="connsiteX0" fmla="*/ 2524669 w 2524669"/>
                <a:gd name="connsiteY0" fmla="*/ 2796988 h 2796988"/>
                <a:gd name="connsiteX1" fmla="*/ 122128 w 2524669"/>
                <a:gd name="connsiteY1" fmla="*/ 1882587 h 2796988"/>
                <a:gd name="connsiteX2" fmla="*/ 166952 w 2524669"/>
                <a:gd name="connsiteY2" fmla="*/ 376517 h 2796988"/>
                <a:gd name="connsiteX3" fmla="*/ 1780598 w 2524669"/>
                <a:gd name="connsiteY3" fmla="*/ 0 h 2796988"/>
                <a:gd name="connsiteX0" fmla="*/ 2524669 w 2524669"/>
                <a:gd name="connsiteY0" fmla="*/ 2796988 h 2796988"/>
                <a:gd name="connsiteX1" fmla="*/ 122128 w 2524669"/>
                <a:gd name="connsiteY1" fmla="*/ 1882587 h 2796988"/>
                <a:gd name="connsiteX2" fmla="*/ 166952 w 2524669"/>
                <a:gd name="connsiteY2" fmla="*/ 376517 h 2796988"/>
                <a:gd name="connsiteX3" fmla="*/ 1780598 w 2524669"/>
                <a:gd name="connsiteY3" fmla="*/ 0 h 2796988"/>
                <a:gd name="connsiteX0" fmla="*/ 2524669 w 2524669"/>
                <a:gd name="connsiteY0" fmla="*/ 2796988 h 2796988"/>
                <a:gd name="connsiteX1" fmla="*/ 122128 w 2524669"/>
                <a:gd name="connsiteY1" fmla="*/ 1882587 h 2796988"/>
                <a:gd name="connsiteX2" fmla="*/ 166952 w 2524669"/>
                <a:gd name="connsiteY2" fmla="*/ 376517 h 2796988"/>
                <a:gd name="connsiteX3" fmla="*/ 1780598 w 2524669"/>
                <a:gd name="connsiteY3" fmla="*/ 0 h 2796988"/>
                <a:gd name="connsiteX0" fmla="*/ 2577462 w 2577462"/>
                <a:gd name="connsiteY0" fmla="*/ 2796988 h 2796988"/>
                <a:gd name="connsiteX1" fmla="*/ 174921 w 2577462"/>
                <a:gd name="connsiteY1" fmla="*/ 1882587 h 2796988"/>
                <a:gd name="connsiteX2" fmla="*/ 219745 w 2577462"/>
                <a:gd name="connsiteY2" fmla="*/ 376517 h 2796988"/>
                <a:gd name="connsiteX3" fmla="*/ 1833391 w 2577462"/>
                <a:gd name="connsiteY3" fmla="*/ 0 h 2796988"/>
                <a:gd name="connsiteX0" fmla="*/ 2577462 w 2577462"/>
                <a:gd name="connsiteY0" fmla="*/ 2796988 h 2796988"/>
                <a:gd name="connsiteX1" fmla="*/ 174921 w 2577462"/>
                <a:gd name="connsiteY1" fmla="*/ 1882587 h 2796988"/>
                <a:gd name="connsiteX2" fmla="*/ 219745 w 2577462"/>
                <a:gd name="connsiteY2" fmla="*/ 376517 h 2796988"/>
                <a:gd name="connsiteX3" fmla="*/ 1833391 w 2577462"/>
                <a:gd name="connsiteY3" fmla="*/ 0 h 2796988"/>
                <a:gd name="connsiteX0" fmla="*/ 2488907 w 2488907"/>
                <a:gd name="connsiteY0" fmla="*/ 2796988 h 2796988"/>
                <a:gd name="connsiteX1" fmla="*/ 265660 w 2488907"/>
                <a:gd name="connsiteY1" fmla="*/ 2026022 h 2796988"/>
                <a:gd name="connsiteX2" fmla="*/ 131190 w 2488907"/>
                <a:gd name="connsiteY2" fmla="*/ 376517 h 2796988"/>
                <a:gd name="connsiteX3" fmla="*/ 1744836 w 2488907"/>
                <a:gd name="connsiteY3" fmla="*/ 0 h 2796988"/>
                <a:gd name="connsiteX0" fmla="*/ 355307 w 1744836"/>
                <a:gd name="connsiteY0" fmla="*/ 2841812 h 2841812"/>
                <a:gd name="connsiteX1" fmla="*/ 265660 w 1744836"/>
                <a:gd name="connsiteY1" fmla="*/ 2026022 h 2841812"/>
                <a:gd name="connsiteX2" fmla="*/ 131190 w 1744836"/>
                <a:gd name="connsiteY2" fmla="*/ 376517 h 2841812"/>
                <a:gd name="connsiteX3" fmla="*/ 1744836 w 1744836"/>
                <a:gd name="connsiteY3" fmla="*/ 0 h 2841812"/>
                <a:gd name="connsiteX0" fmla="*/ 655268 w 2044797"/>
                <a:gd name="connsiteY0" fmla="*/ 2841812 h 2841812"/>
                <a:gd name="connsiteX1" fmla="*/ 99456 w 2044797"/>
                <a:gd name="connsiteY1" fmla="*/ 1586751 h 2841812"/>
                <a:gd name="connsiteX2" fmla="*/ 431151 w 2044797"/>
                <a:gd name="connsiteY2" fmla="*/ 376517 h 2841812"/>
                <a:gd name="connsiteX3" fmla="*/ 2044797 w 2044797"/>
                <a:gd name="connsiteY3" fmla="*/ 0 h 2841812"/>
                <a:gd name="connsiteX0" fmla="*/ 562068 w 1951597"/>
                <a:gd name="connsiteY0" fmla="*/ 2841812 h 2841812"/>
                <a:gd name="connsiteX1" fmla="*/ 6256 w 1951597"/>
                <a:gd name="connsiteY1" fmla="*/ 1586751 h 2841812"/>
                <a:gd name="connsiteX2" fmla="*/ 337951 w 1951597"/>
                <a:gd name="connsiteY2" fmla="*/ 376517 h 2841812"/>
                <a:gd name="connsiteX3" fmla="*/ 1951597 w 1951597"/>
                <a:gd name="connsiteY3" fmla="*/ 0 h 2841812"/>
                <a:gd name="connsiteX0" fmla="*/ 562068 w 1951597"/>
                <a:gd name="connsiteY0" fmla="*/ 2841812 h 2841812"/>
                <a:gd name="connsiteX1" fmla="*/ 6256 w 1951597"/>
                <a:gd name="connsiteY1" fmla="*/ 1586751 h 2841812"/>
                <a:gd name="connsiteX2" fmla="*/ 337951 w 1951597"/>
                <a:gd name="connsiteY2" fmla="*/ 376517 h 2841812"/>
                <a:gd name="connsiteX3" fmla="*/ 1951597 w 1951597"/>
                <a:gd name="connsiteY3" fmla="*/ 0 h 2841812"/>
                <a:gd name="connsiteX0" fmla="*/ 556742 w 1946271"/>
                <a:gd name="connsiteY0" fmla="*/ 2841812 h 2841812"/>
                <a:gd name="connsiteX1" fmla="*/ 930 w 1946271"/>
                <a:gd name="connsiteY1" fmla="*/ 1586751 h 2841812"/>
                <a:gd name="connsiteX2" fmla="*/ 332625 w 1946271"/>
                <a:gd name="connsiteY2" fmla="*/ 376517 h 2841812"/>
                <a:gd name="connsiteX3" fmla="*/ 1946271 w 1946271"/>
                <a:gd name="connsiteY3" fmla="*/ 0 h 2841812"/>
                <a:gd name="connsiteX0" fmla="*/ 643190 w 2032719"/>
                <a:gd name="connsiteY0" fmla="*/ 2841812 h 2841812"/>
                <a:gd name="connsiteX1" fmla="*/ 87378 w 2032719"/>
                <a:gd name="connsiteY1" fmla="*/ 1586751 h 2841812"/>
                <a:gd name="connsiteX2" fmla="*/ 2032719 w 2032719"/>
                <a:gd name="connsiteY2" fmla="*/ 0 h 2841812"/>
                <a:gd name="connsiteX0" fmla="*/ 558988 w 1948517"/>
                <a:gd name="connsiteY0" fmla="*/ 2841812 h 2841812"/>
                <a:gd name="connsiteX1" fmla="*/ 3176 w 1948517"/>
                <a:gd name="connsiteY1" fmla="*/ 1586751 h 2841812"/>
                <a:gd name="connsiteX2" fmla="*/ 1948517 w 1948517"/>
                <a:gd name="connsiteY2" fmla="*/ 0 h 2841812"/>
                <a:gd name="connsiteX0" fmla="*/ 593868 w 1983397"/>
                <a:gd name="connsiteY0" fmla="*/ 2841812 h 2841812"/>
                <a:gd name="connsiteX1" fmla="*/ 2197 w 1983397"/>
                <a:gd name="connsiteY1" fmla="*/ 1237128 h 2841812"/>
                <a:gd name="connsiteX2" fmla="*/ 1983397 w 1983397"/>
                <a:gd name="connsiteY2" fmla="*/ 0 h 2841812"/>
                <a:gd name="connsiteX0" fmla="*/ 593868 w 1983397"/>
                <a:gd name="connsiteY0" fmla="*/ 2841812 h 2841812"/>
                <a:gd name="connsiteX1" fmla="*/ 2197 w 1983397"/>
                <a:gd name="connsiteY1" fmla="*/ 1237128 h 2841812"/>
                <a:gd name="connsiteX2" fmla="*/ 1983397 w 1983397"/>
                <a:gd name="connsiteY2" fmla="*/ 0 h 2841812"/>
                <a:gd name="connsiteX0" fmla="*/ 592726 w 1982255"/>
                <a:gd name="connsiteY0" fmla="*/ 2841812 h 2841812"/>
                <a:gd name="connsiteX1" fmla="*/ 1055 w 1982255"/>
                <a:gd name="connsiteY1" fmla="*/ 1237128 h 2841812"/>
                <a:gd name="connsiteX2" fmla="*/ 655480 w 1982255"/>
                <a:gd name="connsiteY2" fmla="*/ 286870 h 2841812"/>
                <a:gd name="connsiteX3" fmla="*/ 1982255 w 1982255"/>
                <a:gd name="connsiteY3" fmla="*/ 0 h 2841812"/>
                <a:gd name="connsiteX0" fmla="*/ 597167 w 1986696"/>
                <a:gd name="connsiteY0" fmla="*/ 2841812 h 2841812"/>
                <a:gd name="connsiteX1" fmla="*/ 5496 w 1986696"/>
                <a:gd name="connsiteY1" fmla="*/ 1237128 h 2841812"/>
                <a:gd name="connsiteX2" fmla="*/ 776462 w 1986696"/>
                <a:gd name="connsiteY2" fmla="*/ 224117 h 2841812"/>
                <a:gd name="connsiteX3" fmla="*/ 1986696 w 1986696"/>
                <a:gd name="connsiteY3" fmla="*/ 0 h 2841812"/>
                <a:gd name="connsiteX0" fmla="*/ 490015 w 1879544"/>
                <a:gd name="connsiteY0" fmla="*/ 2841812 h 2841812"/>
                <a:gd name="connsiteX1" fmla="*/ 14886 w 1879544"/>
                <a:gd name="connsiteY1" fmla="*/ 1192305 h 2841812"/>
                <a:gd name="connsiteX2" fmla="*/ 669310 w 1879544"/>
                <a:gd name="connsiteY2" fmla="*/ 224117 h 2841812"/>
                <a:gd name="connsiteX3" fmla="*/ 1879544 w 1879544"/>
                <a:gd name="connsiteY3" fmla="*/ 0 h 2841812"/>
                <a:gd name="connsiteX0" fmla="*/ 492509 w 1882038"/>
                <a:gd name="connsiteY0" fmla="*/ 2841812 h 2841812"/>
                <a:gd name="connsiteX1" fmla="*/ 17380 w 1882038"/>
                <a:gd name="connsiteY1" fmla="*/ 1192305 h 2841812"/>
                <a:gd name="connsiteX2" fmla="*/ 707663 w 1882038"/>
                <a:gd name="connsiteY2" fmla="*/ 161365 h 2841812"/>
                <a:gd name="connsiteX3" fmla="*/ 1882038 w 1882038"/>
                <a:gd name="connsiteY3" fmla="*/ 0 h 2841812"/>
                <a:gd name="connsiteX0" fmla="*/ 492509 w 1882038"/>
                <a:gd name="connsiteY0" fmla="*/ 2841812 h 2841812"/>
                <a:gd name="connsiteX1" fmla="*/ 17380 w 1882038"/>
                <a:gd name="connsiteY1" fmla="*/ 1192305 h 2841812"/>
                <a:gd name="connsiteX2" fmla="*/ 707663 w 1882038"/>
                <a:gd name="connsiteY2" fmla="*/ 161365 h 2841812"/>
                <a:gd name="connsiteX3" fmla="*/ 1882038 w 1882038"/>
                <a:gd name="connsiteY3" fmla="*/ 0 h 284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038" h="2841812">
                  <a:moveTo>
                    <a:pt x="492509" y="2841812"/>
                  </a:moveTo>
                  <a:cubicBezTo>
                    <a:pt x="-51350" y="2823882"/>
                    <a:pt x="-18479" y="1639046"/>
                    <a:pt x="17380" y="1192305"/>
                  </a:cubicBezTo>
                  <a:cubicBezTo>
                    <a:pt x="53239" y="745564"/>
                    <a:pt x="377463" y="367553"/>
                    <a:pt x="707663" y="161365"/>
                  </a:cubicBezTo>
                  <a:cubicBezTo>
                    <a:pt x="1037863" y="-44823"/>
                    <a:pt x="1608614" y="256988"/>
                    <a:pt x="1882038" y="0"/>
                  </a:cubicBezTo>
                </a:path>
              </a:pathLst>
            </a:custGeom>
            <a:noFill/>
            <a:ln>
              <a:solidFill>
                <a:srgbClr val="00B0F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789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513EE-617C-D445-B2E3-7E9431B71D5B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70C0"/>
                </a:solidFill>
              </a:rPr>
              <a:t>Last Update: Sep 17, 2014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EECS2011: Object-Oriented Programming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5099"/>
            <a:ext cx="6934200" cy="6269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4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ounded wildcards increase</a:t>
            </a:r>
            <a:b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API flexibility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95" y="1676400"/>
            <a:ext cx="8077200" cy="4343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maximum flexibility, use wildcard types on input parameters that represent </a:t>
            </a:r>
            <a:r>
              <a:rPr lang="en-US" sz="2400" b="1" dirty="0" smtClean="0"/>
              <a:t>producers</a:t>
            </a:r>
            <a:r>
              <a:rPr lang="en-US" sz="2400" dirty="0" smtClean="0"/>
              <a:t> or </a:t>
            </a:r>
            <a:r>
              <a:rPr lang="en-US" sz="2400" b="1" dirty="0" smtClean="0"/>
              <a:t>consumers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Don’s use wildcards on return types.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Example: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method</a:t>
            </a:r>
            <a:r>
              <a:rPr lang="en-US" sz="2400" b="1" dirty="0" smtClean="0"/>
              <a:t> max(list)</a:t>
            </a:r>
            <a:r>
              <a:rPr lang="en-US" sz="2400" dirty="0" smtClean="0"/>
              <a:t> returns the maximum element of </a:t>
            </a:r>
            <a:r>
              <a:rPr lang="en-US" sz="2400" b="1" dirty="0" smtClean="0"/>
              <a:t>list</a:t>
            </a:r>
            <a:r>
              <a:rPr lang="en-US" sz="2400" dirty="0" smtClean="0"/>
              <a:t>. This needs elements of </a:t>
            </a:r>
            <a:r>
              <a:rPr lang="en-US" sz="2400" b="1" dirty="0" smtClean="0"/>
              <a:t>list</a:t>
            </a:r>
            <a:r>
              <a:rPr lang="en-US" sz="2400" dirty="0" smtClean="0"/>
              <a:t> to be </a:t>
            </a:r>
            <a:r>
              <a:rPr lang="en-US" sz="2400" b="1" dirty="0" smtClean="0"/>
              <a:t>Comparable</a:t>
            </a:r>
            <a:r>
              <a:rPr lang="en-US" sz="2400" dirty="0" smtClean="0"/>
              <a:t> so that we can apply the  </a:t>
            </a:r>
            <a:r>
              <a:rPr lang="en-US" sz="2400" b="1" dirty="0" err="1" smtClean="0"/>
              <a:t>compareTo</a:t>
            </a:r>
            <a:r>
              <a:rPr lang="en-US" sz="2400" dirty="0" smtClean="0"/>
              <a:t>  method on them. 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en-US" sz="2400" dirty="0" smtClean="0">
                <a:solidFill>
                  <a:srgbClr val="C00000"/>
                </a:solidFill>
              </a:rPr>
              <a:t>ax:    list is producer, Comparable is consumer. </a:t>
            </a:r>
          </a:p>
          <a:p>
            <a:pPr lvl="1"/>
            <a:r>
              <a:rPr lang="en-US" sz="2400" dirty="0" smtClean="0"/>
              <a:t>The attempted generic solutions follow </a:t>
            </a:r>
            <a:r>
              <a:rPr lang="en-US" sz="2400" dirty="0" smtClean="0">
                <a:sym typeface="Symbol"/>
              </a:rPr>
              <a:t></a:t>
            </a:r>
            <a:endParaRPr lang="en-US" sz="18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762" y="3048000"/>
            <a:ext cx="751363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Motto: PECS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stands for producer-extends, consumer-super.</a:t>
            </a:r>
          </a:p>
        </p:txBody>
      </p:sp>
    </p:spTree>
    <p:extLst>
      <p:ext uri="{BB962C8B-B14F-4D97-AF65-F5344CB8AC3E}">
        <p14:creationId xmlns:p14="http://schemas.microsoft.com/office/powerpoint/2010/main" val="3925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Abstraction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295400"/>
            <a:ext cx="8305800" cy="20574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Abstraction</a:t>
            </a:r>
            <a:r>
              <a:rPr lang="en-US" sz="2400" dirty="0"/>
              <a:t> is to distill a system to its most fundamental parts.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C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profiling of a programmer is mostly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</a:t>
            </a:r>
            <a:b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 levels of abstraction, from low level to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something in the small and to 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something </a:t>
            </a:r>
            <a:r>
              <a:rPr lang="en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large</a:t>
            </a:r>
            <a:r>
              <a:rPr lang="en-C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2000" dirty="0" smtClean="0"/>
              <a:t>			  			     – </a:t>
            </a:r>
            <a:r>
              <a:rPr lang="en-CA" sz="2000" dirty="0"/>
              <a:t>Donald </a:t>
            </a:r>
            <a:r>
              <a:rPr lang="en-CA" sz="2000" dirty="0" smtClean="0"/>
              <a:t>Knuth</a:t>
            </a:r>
            <a:endParaRPr lang="en-CA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72885"/>
            <a:ext cx="2667000" cy="290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0682" y="5542106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>
                <a:latin typeface="+mn-lt"/>
              </a:rPr>
              <a:t>Abstraction,   </a:t>
            </a:r>
            <a:r>
              <a:rPr lang="en-CA" sz="1800" dirty="0">
                <a:latin typeface="+mn-lt"/>
              </a:rPr>
              <a:t>1922. </a:t>
            </a:r>
          </a:p>
          <a:p>
            <a:r>
              <a:rPr lang="en-CA" sz="1800" dirty="0" smtClean="0">
                <a:latin typeface="+mn-lt"/>
              </a:rPr>
              <a:t>By </a:t>
            </a:r>
            <a:r>
              <a:rPr lang="en-CA" sz="1800" i="1" dirty="0" smtClean="0">
                <a:latin typeface="+mn-lt"/>
              </a:rPr>
              <a:t> </a:t>
            </a:r>
            <a:r>
              <a:rPr lang="en-CA" sz="1800" i="1" dirty="0" err="1" smtClean="0">
                <a:latin typeface="+mn-lt"/>
              </a:rPr>
              <a:t>Wassily</a:t>
            </a:r>
            <a:r>
              <a:rPr lang="en-CA" sz="1800" i="1" dirty="0" smtClean="0">
                <a:latin typeface="+mn-lt"/>
              </a:rPr>
              <a:t> Kandinsky</a:t>
            </a:r>
            <a:endParaRPr lang="en-CA" sz="1800" dirty="0">
              <a:latin typeface="+mn-lt"/>
            </a:endParaRPr>
          </a:p>
        </p:txBody>
      </p:sp>
      <p:sp>
        <p:nvSpPr>
          <p:cNvPr id="3" name="AutoShape 2" descr="Image result for donald knuth"/>
          <p:cNvSpPr>
            <a:spLocks noChangeAspect="1" noChangeArrowheads="1"/>
          </p:cNvSpPr>
          <p:nvPr/>
        </p:nvSpPr>
        <p:spPr bwMode="auto">
          <a:xfrm>
            <a:off x="155575" y="-433388"/>
            <a:ext cx="657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donald knuth"/>
          <p:cNvSpPr>
            <a:spLocks noChangeAspect="1" noChangeArrowheads="1"/>
          </p:cNvSpPr>
          <p:nvPr/>
        </p:nvSpPr>
        <p:spPr bwMode="auto">
          <a:xfrm>
            <a:off x="307975" y="-280988"/>
            <a:ext cx="657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xQTEhUUExQVFhQXGBwbGBcWGB4ZHBwcHRoXGBgXGhocHCggGBwlHRocITEiJSkrLi4uFx8zODMsNygtLisBCgoKBQUFDgUFDisZExkrKysrKysrKysrKysrKysrKysrKysrKysrKysrKysrKysrKysrKysrKysrKysrKysrK//AABEIARIAuAMBIgACEQEDEQH/xAAcAAAABwEBAAAAAAAAAAAAAAAAAgMEBQYHAQj/xABAEAABAgMFBAcGBgEDBAMAAAABAhEAAyEEEjFBUQVhcYEGEyKRobHwMkLB0eHxBxQjUmJyM4KSohVTssIWJEP/xAAUAQEAAAAAAAAAAAAAAAAAAAAA/8QAFBEBAAAAAAAAAAAAAAAAAAAAAP/aAAwDAQACEQMRAD8A1+/HL8N3jogFwqBfhuVQQqgHfWQVUyGhXvjhmQDvrY4ZkNOthJVobOAfKmQjMtAip7Z6YypRupeYqvs4OMQ+u4PGf9IOn89ZKEG5rdBDbiTV+DQGr23pDJlm6pfaPupBUruFYjbR0rSC1EDWYWP+wVjItl2Gfai5mm6+AOr5AsPOJ+XsGSk+xeXUErvEHEEinxgLt/8ANrMHCp6Sf41HlCw6UyjVMxJGt4eIxEVOzbOlyk3pplpSBQEV+24wl11kBvBAXuKQBxZoC92HpJKmKupmJJ0NDydn5GJWVtEVwcZPXjUYRkwTZyezJKXqGUQ28NhUZCF5i54a4skOwChe3s7+HzeA12VagSz108oVEwRkEnaFpDpWopmSu0hf7ke8MKsHLbmasXDo/wBK0zrqZhCJhoz0JFHGbGAuF+OhUMhMg1/fAOiuOdZDTrd8FMzfAOlTIEMjNgQDwCOkQvdjhTANzCShDop3QQogGpEEUIdkQksQDZUUX8TekZs0hKJZ/UmkpBzAA7Sh4B98WjpNtlFkkLmrZgKD9yskj1g8eeOkG3ZlsnmYsucEjAJGLAZCACrco0JyZgcf7HTd5Q+2XKCmUohnYApK8NEgU51hrs2wBSTMUGlJzJYzFftB0GZ5RaejWy1T5gWWSkYBhQaBJHjvgJuwSTccJ6uW1VVD7wMfGC2na10BMlI3E1O87oV2rPvLuB7qefAYV38YSlSgK0B3tAR8mxLWq9MUVF3+wias2ykjHH1X08N5a6hs9MTw0HdElZbKVEYndkDy9VgF02VAq1YkLPZgSKV7gPlBZVmZsX0AprQ1Ah9Jl3dH789M8MYBrP2clLFKXYKFcwUkEB6gecVa1bNWBfl0IxAOB/SJI39nuVF4mEkYV9Y6mI+zWYkqpV8MNMXyGMAnsDpOFMmca0TewcuwLZOPKLcBFS2v0cCgFyx+ompel+hApgFB3B1FYsHR/aaZ6NFpopJdwRiC8A8uwUiHQTHLu6AaKTAhypECAlVCOXYPHGgE1CCEQqYTMAiqG1oWEgkkAAEk5DeYcrMZ/wDi/tWZJsJCKdaoIUp6hJclhiSQGpg8BmH4j9KFW2fdQf0JbhLPU5r5tTdEHs7Z4UWOJwTmd50EMrIhS1MnHU5b4u3ReQiSlUwglT+2Q+jBI/ccOcAjtCTdMuWAGSAwAdjWp5vF/wBh2ESbLf8AeUlxrx3CKPJllc9zUguQagHA3q1bBtQ2saJbr3VpST2izgMGw0gIGVZqFTcmqc6A51gIlE5F8eHwJwh7bZdAk5VzxOAhCzLGYDk0GXH1oYBSxyKsKCrnM8Tjm8WKw2SgAGWXzOER+yZJUcX1xHhn9cottmkXRm/jARyrIU5DgMeKji0F6tvB/k4iWnyw2gz+8REw5DD14wHesL9kZY0p4Yn7awvZQlKcReerYbgOfjWG3WN5/A1z446QJU2tHZ8zxrAPVryp39/OIa1TOqmiegMAQJgyIoCriEvXQcIeWqZRganL4k5/WG9oSyQCKkaMPtuGOcBbUKcAjAh4MREJ0VnkylSySTKUUgn9p7SeLA3f9JiaeAIoQICo7ASJjl6A8EVABShCSiIOYaW6bdQpWgeAitt7cTKRMuMpaAezgHABKX1Yvy3RkfS3a6doKHbF1JJQg0UkqABCgDWoxrjE1bltPmmaR1c0quqckJWTflqfNLG7/q3RSNsbOMtRJQRuN3PNnoMwwNIDhkJQACtKUg1TLqW1UoA1bWvKHVo2mFJSJSTLlywyE+85HamKOpwAGRd8REdJEyaUgId6IAT2eWpfQRMyNnATEys0l5hzvM5B0LOSMnAxckJfo3IEkdbMrcDs2KjQADNqD7xOSLQqYozJlMCxNEj9uVTr5UiGtVrSm6gNUXic/wCPCHOz1OMmfHB2yG76QD22rKgS1MRTLd6yhDZaGHaxOWOGA0iX6l0FxVqBgw9b98MrNKL1HKorxygJzZ8shsjpoN9ecWOQQBwxeK5ZqCjPrllh890S0g4D1zfE8YBza51GGPd45RGFLEbu4V1x+cO5obGh8fp6aGk6awbPTDmd/j5QDOYS+4VbU1aDInNhTechuY8oTtSinM+vpCVlSSxOtXc+j63QDyWqvx7vrHLQp3BIOpx+Bb1jDiXJADlwdM+Y+EMbVOrwyfDi/GA5su2dVaEk0E3sHR6qR3dqLnejOdqTwgIU7lExCjXU3S++uHoX+WtwDkQ8Acq9NAghVAgJG9HL0cjjwAVDe1h0KFC4OPDd8IWPGEZimEBke1QlK5kqabssnszAlQCFYgKcYGmTawztGzpI/wAglhQ0U6FPga0fcSc8IXm2dNpQtU0ntJKkpcgC9eWTShJPkBFK2jYF2cp6tSglQYAKI3ZcIC9SbWAkCQLs1XZSuZdcZG6BUNqyQHOdYibTLTIPVpJUVAurMuXWqo3d6jEZ0VlgrHtMKqJUcEpUrsjHJTnJxrDvpCSpRWRdSaUH8ldkHNkIQORgEtlrM6YXNMA1KCg8B4RZ5AYjCmDOch5AjviK6BSbyFrOClMkbh2Q3MeMWTaFlZnYYU1qxPj5aGAkLNNJToDiM9z+u7MkiUyszjXHuw3Qayuz5nLR69/rKFkytO/i1PrAPLIW48/VR8Yk5NOO7H6RCotSEkgrReGQUCd+dDDqzbRS+vDCAk5idPD5wzmp1xyA9evGHMy1DAHjXCGs6cnV92Z+AEAwtqXUw5/TwhSykJ3n1U+qtCVsU544AZQ4siAADjoMHOu4b4Ak2cQ4rXv3N6aIDaVrIcP3ZPv1374n7UFF6hiGrQDhTDxir7TsK0V9p+NGxYZ44/WAY2yfeSkCrqSyTn2gz6CNL2TawuUgilAG0IEZUsm+kFxV3zd0h+MaN0ZU8oqvPeOOtBXmGPOAmVKgQmuOQEqDBVR0mCkwHCYRm4GFFqhFaoDH+kSOrFnKcFyAkjfLoR5w22vMRLsSFqYrCqAh6FJADZ4vlhxif2jZL1rEg+4ZykPmFiWsDxWOURU3YnWzEIUeyKjuqdzAeEBVLKlalJkyXvLoSKs7BhwAf5RN9KpHVpRKAcjBs2BJPcHJ0bfE10QRKmWhS0JuoSGSDjdFLx3qVU7hDfayAueFFN8qXdQg56A6AkOdyWzgHvRWydVKlpIqEueJqRwctwi17Qs99AbEMSMKbtN3OKdZbQEKUHck46l8BQ6dw3RZLHbxd/ce4YDDc0AQzAii1AUNGJPh54RWtqbcMxfVpUalglIAfQKcg10iS21ZDMAW6g1aO30pv5RXrTMNkSZkyWlRL3EJck4ErmE5AEU/lnAKWfYcyabvWoS37XIS2IeqXfQvDbaOz7TZ3KZgWQzFSVOeBA7J74Y7f6SzSEr6m6EkIVeCQSsB1UUkm7SlE0bWGti2/NmTFIEhK7oKiE4gBnZrqgxO87jASuy+nakkJnpUP5HI1r/KLrK2neSDLIWDgRXxEUSXtVZTes00oWBWVMKZgI1ClA3k5ZEZ4iI5G05oJJloBJr1Ly37n8IDUxawP5Hw8MBEnspQXXLLfj4Rm2zNtLKCSFhLgfqVqQWY4nDQP3xJ2npKpPZRRRFb1AkEs5b5QF+66WnFT+XAZQlNnylJem4GndrGdm22kJ7MvrSMGUx4gKAvcBWGB6bdUGVLX1n86eCm8oCV25J/XQMLygHO7tHF8aRoHR+ymXKbIqJHClIzWy7SFpIvLSVA307yWvIOtMGjULDbETEugggUpluIgHSjAhNSoEBNEwRUdJhNRgONCSoMTCazAZh0+tC5O0JKgWUtA6snC8kqBSTkCFEH+whbZ9ucKXdUQkG8k0UEqF0twhh+Ny+zZyPaSokHuHrhDvYoC7HLtEktNSkc6AKSoYEQEHsLaH5WcABfSoFN4V7KD21NwiflLvz1LQknqpBYYtMmskZYpF4Pxiq7SnTJc+XNUlN5SFKuDBllYZjyiV2JtMyrMpSXM1SgquJuzauf6u/EwBJUolZSciQddCByDcCYsthRgNMfDPP6xAWFbO9DV8cTX5xMyFsAPTnPjWAtMpaSkA4aDTfx3xT9q2cKM1SgGIuhOiWdTVpUt/oETlntQSgk4s7cvGICwIM9JDkAl+L1HnjAQ69mi1SLnZWQ2CglaSmgFaKABIY5RGbKsi7Gpd2UpUxQKLykqSEpNSALpBq1b3dFum9G0pPsLLZj7N4QX/pK1i6hBAOa1XUjwrwgKPatjksFUmrULiEF1Xi5VRmSlji5cw+tiUWcJQbyzUEhsQwYU7XaIHOLVZ9lybKFEKvzyO0rIDMJ09OYq820grSbt4g/o6OCAVl/aKanQlhRyICa6PiVMmKStQCpJUnq1EAqVgVY4AU1cqweIOZJvzbSAcJhDfwSGLDcxPN8nixW3o1Z1ypa1SyS3tOQotU3iDX7xTZdjAmTGfqlquhbXmJYkOcSz46iAZzVoABVaZl9h/jJATldBJApuiRsG0E3WVaFTAR7M5CZg7wSQcqkQ32h0VmJW8tSVg69k1xorHlVsBDs7GQoWWzsywQJixQqvEkpSDUpDipAwgHOyUSp5H6K0EO5kkG6AWvXT2WPB6Rp/R2dLuBCCDiXa6+RcMClQNCDWohgux2aXLuoSEoBHs0JOFSMaCInYFsSq3NKTcSnsrAJIPZUoKxooUHOAvhgQQmBAToEcJjqlQjMmAOTAdMJLSIrm1enNjkuDNvqHuygV8iR2QeJER+yumarbMVKs0lSCkOZs1rqQ7ewlTqJyDjA1pAMPxK2cLUUWdNJl1Uy8cAkEBiN6s9EqjNujXSGZYjMkLBZKjvYvUd9Y0naCDItktalKWVJurWrEsXFMEhsgwFd8VH8Sdi9VaBOQOxOFeIBbw8hAQ+0Nt/mZ94JYJSAMiQ58KxadiB05UHPdvOHhziqfl+3LWKBVKZ56xa9hJZNXZvoABrAJS5vbPr1ryEScqfxJiDtrpnZgE/fjg0SKZj5OHwDY491ICwbPVfSQcSCHpphpFRVLm2ScSQoove0A4beA7McD36xYLDa8sj/AMvp63xOyZyVVUAG3DuEBHWXaQWAUzk4UGP/AIuIXt9qN2s9AG83fOF7dtSUlJdKWGoHhvilbR2pOtZWiT2ZaASopAGA9kHMwCsy09asypKVT1j2ghN1IG8ln4dkb4WFmQFJSqWuXMFFXwCW1F0sE0oAwHjCfRrakqzyUhOJAKlbzjXExPW60JmoCjSYkUO45eR5QDm02pIks9Wuh6u+UZ8jZ/VzClZNxSzh7qhVJbAkpJanuKi2TbMVS+tScDTOhDH1viOtljuTQSQUTUhK0EhnHsscmNHyJGTwC+ybKt7q5YWnJxQjUuWEKWCyy1bQlJCU3UpUshg1EkDczl+PKFLNZpglTerWSEBylXtMKlJD0LcjQgsawMraV1RXJCr+ClK0/bTAYPwxgLTtm3JHWKDMmiEj3jq26gbVoN0A2OZaFTl+2snxIvcqJT/ofOGGxtnLtCgrBAZyKNjhvrTR3yD3uVLCUhKQwAAAGQFAIAyjAgqjAgKx0u6cz7PNVJly5YUlu2pV7EOGSGq2/KM52ptS0T/8s1awosUkm7XK6OyByi7/AIp2UCelWa5ZrvSoV7lRQZSxR+HhSu+sA2KWGn3+Hwi9/hHaUibaJdAopQoakC8lQ5EjvijWpL6M/nWFti7VNlnyp9WSWWBmg0UPIgawGw9L7IFSwrNKhz74jbbYfzliVKP+RAoc3xSrLjyid2hNTNs95CgUkBQIq4x8oj9lTLigXoeyr/1MBlRX/wDWKCGXLU5fIpLKGrV+0TexLT7Kh+1/h3w8/EDYglTevSP0p3ZW2AXkrmKcQNYp2x7aUKuE0f6H5wFn2ml5gLc+dcPhCyGz7t9H+GOkNDbHYEkkNV2bd603w4IDOnl6wcwDmUsh2IBbF/rC03aBQk1w9Vb1WG6ZZIzJGPy84i51kVNnJTMdMpioiovMzJfHeeEAE9bbF3UEiU/amHAbk/uPgO573sXZyJKAkJASMHxOpOrxX7PtOVLGKQAGSkCg3AQtL28CcLx3HzgEtv8ARqTNVeEpAWo1IHypELtrZq7EkKlqV1SmvSziMuwcv67otln2mSfZrv8AhER0ptpmgpuLDYkg+mgK/Z+loly7gVeS7gYEaDd9IMm2zrctC6JShTBIFS/aJO6gpEfP2WAE5Mm8eD08oldioMmzlYfsspXC8yv+LwF0s8gKSL7pUkMFoUUKbR04iuBcbobdFNhpmrnGc6+rWEgEsCWvEkJAvUKcd8dRbgUpUFaNFh6Lo/RK2/yKK+IolJwzSkHnASQlhKWSAAMAKCClULLMIKBgCqJgQRQMcgIj8VLO8qUsAOlZHJST8hGOziXYY/Un6xuf4gy71jmUqkpV3KDnuMYbbCxfQmAPLmOPWTwks5a4D6esITv3S+UdmmnDygNE/CnbAXLmWNZql1S96Ce0OSj3Ki2SLM4b3g40dqeUYrs63Gzz5VoS/YUFEDNLsscw/eI3K+kkLTVExIUDiDQZcGgCzbOi0SVyJoxDEeRG8ULxh21rCuROXLX7aCz6tgoPqPIiNzm2cntIPaxH3+fjFV6d7C/OSetlJa0yhVOagKlO/dAUiw2q8kPljmfVBErJtBbx+tPKKrZLR2gcDmMNxBiYl2gDjAW3YswA1Zzvz9D1jD/bxTNShAxBJJGjV+UVnY9sTUYHAZOPgMItOxLICFlZvKUBhpoICvyuiUqYDUhZwUk4aVdzzMV+3bKmSJl2YuYk4hSSlYI5jCLgqTMQohFd27LHHKIzbFoUsXZ0pRUaDG8eDV8ICL6i3AXpFqStvdYJVvoRuhSX0ptAQUWyRMmGvbR2VNm4AYjkGhkej89VfysxQGF9Q+KgfB4Smqt8lr5nITkldU6M5cGmUAvM29KmK/WkzJKGASWJAbAKLDHWFtmW02ha5EoBpmWLIA7R9ZmGaJa5wP5maSkN2E0Ks2NIs/4d2JEqVOtDAElhoAH+vGAbrsxVORZUUK1AOMgA6lcgCe6NVs0oJSEgMEgADcKARUOg1gK1zLYsVX2ZT1ZD1UP7HwTvi6iAIpMIqEODCahANlJjsGVAgD9KpL2Se/8A21HuBPwjAban2uPw+UejrbLvoUk+8CKjUNHnq3IIUoEYN3gEHyxgIu6SOIYcQPr4QAXA4N3UjrV5j14wRS2Pj34+MAomqOH2PwPONa/Di2ddYkp9+Qq5yxTjuIHKMkkmu75+hF2/C619XalyyaTkMHPvI7Q5sVYaQGnSxWoHKnfBLfYyk9ZLFR7Q/cM/vAKyk1enrn6rEnLNA0BjnT7owBettmH6ZrOlj3TmsAd574pPXKFQX3/Axu+17OqzrM6WHln/ACy//YRm/S7oqJY/M2TtWZVVoTXq9SG93dlwwCvbP2h2hViMotth2oUVJ3Uoe/FsIonUpNQfnD6x2pUvEkp35P68TAaFKtS5jLIKa0bFsRTLidYnNnrSzskE4lq7uMU+RtkXAE9nJs/GHNn2kE4qqfADCvr4QFutG0C7JAYZwxm24rLLYpORA7+EV8dKJQcC9TM0D/H6QzVtxzeSQVEYvQYMAePlAI9IrHLQStLMpTKDVHMuzwfY0wWmYiyX7km9emM7q0lJO/ycxWtu7TvAS0kE3ryiNaiGmybSUKcEjNwWIOLg6vAejLPLCQAkAAAAAYADACFkxTehnSrrwJc0jrRgpqLAq9KBTYjmN1ySYDjQmoQqTBFQDSZAg8wRyAnVCMC6V2a7apycrygOSrwG7Ex6AUIxP8SLOU2uYQ4cg7u0hvNMBRZwZUJz004fcwvaD5wQsa6jPPD5mASkh/P7esok9mW8yJsqcB7CwotoKKbeQ45xFWdVSNPhQ/OHjOGy461+A7oD0EhSJ8tM2WQpKgCkpzGIr8IRlWm4oAvdOZyOhEZX+HnTD8oRJnE/l1HH/tqzP9CanQ1jWrZZUzEXk1cOCKvm4I9cYB6uWDjFN2rZF2NZmyUlclX+ST5qRv3RO7OtZR+ms8FH1h5Q+tsm8liAdzQGVbd6Jy56fzVhUCDVUvQ5hsUnc3GKXNSpJKVpIUPaSQx+sahtLZMyzzDOsqrizUp91Y/kBj/YVrEfbLbZLam5aEfl7QMCqiX1RMHx8YDMpgPukgaZcnw5QmLRMGfhhFt2h0HtSC8tpqDgR9AQeNIa2foXalq/UCZSBipRw76DnAQ2z7Mqb1q5ilXJcsqURq3YGGsMJKlEMSW0ic6SW2SlKbLZTelJN6ZMH/6KyrmB3d0QacYBVSQBqXd4PZxWEjUw5lCo5YQEtY7TcYgkVSXHtJIPtJOojXuiXSDrx1cxhOQAS1AtOAWn4jI7iCcXSey3rJvOJ7ZVrWEy5iFNMQQUqODil06pIcEaHcIDbYLDfZNtTOlImDBaQWORzB3guOUOzAJKEchQpgQEspZjKfxWR+uhTVKBXgo/ONWu6RQfxUsoVLlK/kUk8Q4HeIDHZ7n1yrDeWrstkD6pD2cli9fuPm8M0J9rj504DKATWe0KVPxh1LNNNDwrDWaHruMOZKgGOWPjAI9YyyD7Ksou/QzpauyESZjqke6Hqn+uv9e5qiKPtBAF0jVviPKJCxWhKkgKD0Aer9+X0gNun3LRLE2SoKB08eChoaxHyNrLk0UFLl/8k8NeEZXsvpBOsc29LUWOIPsqGiwMDvEaBs7pjZbYgCYoSJuijR9yqAjjWAnpu0JUxLhQIPgf5DEHfjFO25s5K8bpB4RIW/ZKgLyK/wA0FweYw5xXrfaJyaKSr/aX7xQwEa86Qq7JmzEvS6FOOQdvCIXpJtSYodUuauYt+26qAftbB9YcbVty5buLqlDsg+0XzIyGdcYhJcuhJqTU9+PjAJJQ0HaFFS/XKODD1rAdQKvCgVgd4goFY6ThXQwDqUvL1pEjsWdQg4OfIn1yiOkjHD0R65w42cpr2r92LwGr/hxPPUzJZ9yYSOCwFf8AkVRb78Z7+G8031fylin9VMDzCo0AQHSuOQGjkBMkxXem9lv2VeqWV3Y+BMT5mQ3tqAtCkn3kkd4IgPOlulsqjYkUdvFzDKUllkHA/QxYNu2S6taSO0lVXx9fWINGJ4c8n84BvagxA3muXr1SDyDQNiPh9/CDWtOFKv8AAjPh4wmjP5awDi3ynSpsmPdnzBMNLM48QeWcP0AqSe6n+3TnDWzy68Q4GOH2EA7UgKTWowPwZoYrsJScyHxGPMfHvh+hJY5uAfh5jzgpnqSQoE74BGz7VmSi8ufNSASGSu7SlSMDV8Xha1dJbWUMm1zglgwoFNh7SQDHZlkRNN8OgnNGpard/GIO2lUtV03S2bUOBB7iICQl2bsGaQSTmouSdXOMFTRILY+FSwEHXtUzZKUlICgpjdDAhgxbwgTgOzwHrfAJLLgnd8B8oQSmghdA7CqQRI00gCkeuTc8Y4TTgGhRI9d/hAUinMjSAUkY7/tDuzlr7bmPIjDnDazJw4evXzh1JllzTIfLSAvn4cpN4mvsl99U+uUaMiKn0EsVyUFN7SfjFtEADAjrwICTuboIoQsoQmqAzL8QtkNNE0ezMDKo7EcnrTxjPBJZaxhdB8CI3LpRYOtkEDFJChXQ9pq43XjIdpWVppwF5OH3zgIC1rrh9mbyeCoFR6xeFrbJII/rX1ugigWfu3nH5fSAdWQVIOY1A0Iq26CWeVgTkpjwNc/VYOk9sEHE+de7KDEMpYwq+Pc3ng1YA8lDaHLccfXKEZ8hlfx1GHDu+MLpW/ar7rjLf3/OFZrYZFydzYZ6ecA02WGKkHBqE6ZVyiW2dsqTOVM6xANKVwcBsDkxxpEcJbKL4tlubu+0LSdqiSpb17Ov9mxxxgIZdiCZywiqELIGQoeO6O2pnTp6MObMkXAkGuJfEPmYYzlm+B6zgFJ6ex/pfJ/rCSEYaN8IWUl05eznSCyQSQPi2UABLpnr4EeucdmSaGlPVIdSpTuHahbvbzEAyycXqPXzgCbPllgTgGy3/WJfZOzzMLVqUjexx8B4x3YdnCqHDsh/PhF86FbEASVq1SU8gfnAWHY1j6uShGiQ/E1J74kGjrQAIDlyOx14EBKKMJkQZoCkwCK0O4PdFA6V9GSVJ6sFR4ZEgNyx+0aCRCS5VX0Dd/2gMD21YihbKBcUVxwPwhhcZI1fTly+saj0z6NKXemSkk0cgYu+QzGBig2yyMFBsFOBhQj5QEehNE/UOx8IWnp7YORTXkxbuEKKlEAEM17F6ZBq0hxPk9lJAe6Wp3UfcYCPTRw9OLcCH4QrIXqMmruJ79OUKTZDLo9U+I7smyhtLSAquHr5wDmYpmUKfOvhENtiReWAC1ONMvW+JIJvSyNMd2nrfDC3JZSDu+NfOAPMt6yUC52gGvAM4NCeG/dyiPlqdZONfQ3RJTVnqdSARwhtY5Hsje/1gFQCLupBy+uXxg0iU0wAviBrqModKkswIDAnP1nC8uyFU1O8gd2etPnAEs8rtUGvdWj4tjC8iz3lIGLpLaVJ46RJWXZBUHwYd4vJHLHziwbE6PiYsuSm6kFNN6sXqaQBOiGxQpbLdkAFsH3GmEaDIkhIZIYaQSySLiUpHugDupCzQAaOR2OEQBTAgGBATDQVQjt2OQBDBIUVBXgEyIrHSDoqic90BLjtNuw9feLSRBVJgMm2t0XWgTAASkJvOwAJABPiYebO6OqmyQoAMWFaEEYHeGMaIER25AZbbNhlJIusQ5BPxLVBAHdELaNmKZLD2gW3tgxo+Xpo2WfYUra8kFn8Qx5Qn/0mTdQnq0kI9lxhv4wGOWOxEl8lAhRPrwMMtobJUUBSRUHHWoc+MbcrZkpwerS4oKCkFlbNloBuoDEvrvz9UgMJVYlhF0pV7TYU9pQocMQRD6z7OKQHGDF8y7ED4/aNhm7GlLCXHsqvgPniXGYJq0N09GZDl0u5dnpuDYNAZjZdnqmzQE4k0DO4p3/Qxb9kdFJgMpSmACryk5i7Qau/lFwkWCWguhCU0agyh0gQCFnsaEeykDlvfzhZMsAksHOJ9Ywo0ACA5AgzRyAK8AmOkQRQgClUCCkQICYJpzgJygQIBFRxhJBrAgQAUfXOODHvgQIBFR9d8GGUCBABGHP5xxeXCBAgEbF/jR/UeQjszD1qIECAKMoHvH1pAgQBtOPzjqoECA6k19awomOQIDoy4wRR9c4ECABy4xxOfH4iBAgE9Y5Ag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0" descr="data:image/jpeg;base64,/9j/4AAQSkZJRgABAQAAAQABAAD/2wCEAAkGBxQTEhUUExQVFhQXGBwbGBcWGB4ZHBwcHRoXGBgXGhocHCggGBwlHRocITEiJSkrLi4uFx8zODMsNygtLisBCgoKBQUFDgUFDisZExkrKysrKysrKysrKysrKysrKysrKysrKysrKysrKysrKysrKysrKysrKysrKysrKysrK//AABEIARIAuAMBIgACEQEDEQH/xAAcAAAABwEBAAAAAAAAAAAAAAAAAgMEBQYHAQj/xABAEAABAgMFBAcGBgEDBAMAAAABAhEAAyEEEjFBUQVhcYEGEyKRobHwMkLB0eHxBxQjUmJyM4KSohVTssIWJEP/xAAUAQEAAAAAAAAAAAAAAAAAAAAA/8QAFBEBAAAAAAAAAAAAAAAAAAAAAP/aAAwDAQACEQMRAD8A1+/HL8N3jogFwqBfhuVQQqgHfWQVUyGhXvjhmQDvrY4ZkNOthJVobOAfKmQjMtAip7Z6YypRupeYqvs4OMQ+u4PGf9IOn89ZKEG5rdBDbiTV+DQGr23pDJlm6pfaPupBUruFYjbR0rSC1EDWYWP+wVjItl2Gfai5mm6+AOr5AsPOJ+XsGSk+xeXUErvEHEEinxgLt/8ANrMHCp6Sf41HlCw6UyjVMxJGt4eIxEVOzbOlyk3pplpSBQEV+24wl11kBvBAXuKQBxZoC92HpJKmKupmJJ0NDydn5GJWVtEVwcZPXjUYRkwTZyezJKXqGUQ28NhUZCF5i54a4skOwChe3s7+HzeA12VagSz108oVEwRkEnaFpDpWopmSu0hf7ke8MKsHLbmasXDo/wBK0zrqZhCJhoz0JFHGbGAuF+OhUMhMg1/fAOiuOdZDTrd8FMzfAOlTIEMjNgQDwCOkQvdjhTANzCShDop3QQogGpEEUIdkQksQDZUUX8TekZs0hKJZ/UmkpBzAA7Sh4B98WjpNtlFkkLmrZgKD9yskj1g8eeOkG3ZlsnmYsucEjAJGLAZCACrco0JyZgcf7HTd5Q+2XKCmUohnYApK8NEgU51hrs2wBSTMUGlJzJYzFftB0GZ5RaejWy1T5gWWSkYBhQaBJHjvgJuwSTccJ6uW1VVD7wMfGC2na10BMlI3E1O87oV2rPvLuB7qefAYV38YSlSgK0B3tAR8mxLWq9MUVF3+wias2ykjHH1X08N5a6hs9MTw0HdElZbKVEYndkDy9VgF02VAq1YkLPZgSKV7gPlBZVmZsX0AprQ1Ah9Jl3dH789M8MYBrP2clLFKXYKFcwUkEB6gecVa1bNWBfl0IxAOB/SJI39nuVF4mEkYV9Y6mI+zWYkqpV8MNMXyGMAnsDpOFMmca0TewcuwLZOPKLcBFS2v0cCgFyx+ompel+hApgFB3B1FYsHR/aaZ6NFpopJdwRiC8A8uwUiHQTHLu6AaKTAhypECAlVCOXYPHGgE1CCEQqYTMAiqG1oWEgkkAAEk5DeYcrMZ/wDi/tWZJsJCKdaoIUp6hJclhiSQGpg8BmH4j9KFW2fdQf0JbhLPU5r5tTdEHs7Z4UWOJwTmd50EMrIhS1MnHU5b4u3ReQiSlUwglT+2Q+jBI/ccOcAjtCTdMuWAGSAwAdjWp5vF/wBh2ESbLf8AeUlxrx3CKPJllc9zUguQagHA3q1bBtQ2saJbr3VpST2izgMGw0gIGVZqFTcmqc6A51gIlE5F8eHwJwh7bZdAk5VzxOAhCzLGYDk0GXH1oYBSxyKsKCrnM8Tjm8WKw2SgAGWXzOER+yZJUcX1xHhn9cottmkXRm/jARyrIU5DgMeKji0F6tvB/k4iWnyw2gz+8REw5DD14wHesL9kZY0p4Yn7awvZQlKcReerYbgOfjWG3WN5/A1z446QJU2tHZ8zxrAPVryp39/OIa1TOqmiegMAQJgyIoCriEvXQcIeWqZRganL4k5/WG9oSyQCKkaMPtuGOcBbUKcAjAh4MREJ0VnkylSySTKUUgn9p7SeLA3f9JiaeAIoQICo7ASJjl6A8EVABShCSiIOYaW6bdQpWgeAitt7cTKRMuMpaAezgHABKX1Yvy3RkfS3a6doKHbF1JJQg0UkqABCgDWoxrjE1bltPmmaR1c0quqckJWTflqfNLG7/q3RSNsbOMtRJQRuN3PNnoMwwNIDhkJQACtKUg1TLqW1UoA1bWvKHVo2mFJSJSTLlywyE+85HamKOpwAGRd8REdJEyaUgId6IAT2eWpfQRMyNnATEys0l5hzvM5B0LOSMnAxckJfo3IEkdbMrcDs2KjQADNqD7xOSLQqYozJlMCxNEj9uVTr5UiGtVrSm6gNUXic/wCPCHOz1OMmfHB2yG76QD22rKgS1MRTLd6yhDZaGHaxOWOGA0iX6l0FxVqBgw9b98MrNKL1HKorxygJzZ8shsjpoN9ecWOQQBwxeK5ZqCjPrllh890S0g4D1zfE8YBza51GGPd45RGFLEbu4V1x+cO5obGh8fp6aGk6awbPTDmd/j5QDOYS+4VbU1aDInNhTechuY8oTtSinM+vpCVlSSxOtXc+j63QDyWqvx7vrHLQp3BIOpx+Bb1jDiXJADlwdM+Y+EMbVOrwyfDi/GA5su2dVaEk0E3sHR6qR3dqLnejOdqTwgIU7lExCjXU3S++uHoX+WtwDkQ8Acq9NAghVAgJG9HL0cjjwAVDe1h0KFC4OPDd8IWPGEZimEBke1QlK5kqabssnszAlQCFYgKcYGmTawztGzpI/wAglhQ0U6FPga0fcSc8IXm2dNpQtU0ntJKkpcgC9eWTShJPkBFK2jYF2cp6tSglQYAKI3ZcIC9SbWAkCQLs1XZSuZdcZG6BUNqyQHOdYibTLTIPVpJUVAurMuXWqo3d6jEZ0VlgrHtMKqJUcEpUrsjHJTnJxrDvpCSpRWRdSaUH8ldkHNkIQORgEtlrM6YXNMA1KCg8B4RZ5AYjCmDOch5AjviK6BSbyFrOClMkbh2Q3MeMWTaFlZnYYU1qxPj5aGAkLNNJToDiM9z+u7MkiUyszjXHuw3Qayuz5nLR69/rKFkytO/i1PrAPLIW48/VR8Yk5NOO7H6RCotSEkgrReGQUCd+dDDqzbRS+vDCAk5idPD5wzmp1xyA9evGHMy1DAHjXCGs6cnV92Z+AEAwtqXUw5/TwhSykJ3n1U+qtCVsU544AZQ4siAADjoMHOu4b4Ak2cQ4rXv3N6aIDaVrIcP3ZPv1374n7UFF6hiGrQDhTDxir7TsK0V9p+NGxYZ44/WAY2yfeSkCrqSyTn2gz6CNL2TawuUgilAG0IEZUsm+kFxV3zd0h+MaN0ZU8oqvPeOOtBXmGPOAmVKgQmuOQEqDBVR0mCkwHCYRm4GFFqhFaoDH+kSOrFnKcFyAkjfLoR5w22vMRLsSFqYrCqAh6FJADZ4vlhxif2jZL1rEg+4ZykPmFiWsDxWOURU3YnWzEIUeyKjuqdzAeEBVLKlalJkyXvLoSKs7BhwAf5RN9KpHVpRKAcjBs2BJPcHJ0bfE10QRKmWhS0JuoSGSDjdFLx3qVU7hDfayAueFFN8qXdQg56A6AkOdyWzgHvRWydVKlpIqEueJqRwctwi17Qs99AbEMSMKbtN3OKdZbQEKUHck46l8BQ6dw3RZLHbxd/ce4YDDc0AQzAii1AUNGJPh54RWtqbcMxfVpUalglIAfQKcg10iS21ZDMAW6g1aO30pv5RXrTMNkSZkyWlRL3EJck4ErmE5AEU/lnAKWfYcyabvWoS37XIS2IeqXfQvDbaOz7TZ3KZgWQzFSVOeBA7J74Y7f6SzSEr6m6EkIVeCQSsB1UUkm7SlE0bWGti2/NmTFIEhK7oKiE4gBnZrqgxO87jASuy+nakkJnpUP5HI1r/KLrK2neSDLIWDgRXxEUSXtVZTes00oWBWVMKZgI1ClA3k5ZEZ4iI5G05oJJloBJr1Ly37n8IDUxawP5Hw8MBEnspQXXLLfj4Rm2zNtLKCSFhLgfqVqQWY4nDQP3xJ2npKpPZRRRFb1AkEs5b5QF+66WnFT+XAZQlNnylJem4GndrGdm22kJ7MvrSMGUx4gKAvcBWGB6bdUGVLX1n86eCm8oCV25J/XQMLygHO7tHF8aRoHR+ymXKbIqJHClIzWy7SFpIvLSVA307yWvIOtMGjULDbETEugggUpluIgHSjAhNSoEBNEwRUdJhNRgONCSoMTCazAZh0+tC5O0JKgWUtA6snC8kqBSTkCFEH+whbZ9ucKXdUQkG8k0UEqF0twhh+Ny+zZyPaSokHuHrhDvYoC7HLtEktNSkc6AKSoYEQEHsLaH5WcABfSoFN4V7KD21NwiflLvz1LQknqpBYYtMmskZYpF4Pxiq7SnTJc+XNUlN5SFKuDBllYZjyiV2JtMyrMpSXM1SgquJuzauf6u/EwBJUolZSciQddCByDcCYsthRgNMfDPP6xAWFbO9DV8cTX5xMyFsAPTnPjWAtMpaSkA4aDTfx3xT9q2cKM1SgGIuhOiWdTVpUt/oETlntQSgk4s7cvGICwIM9JDkAl+L1HnjAQ69mi1SLnZWQ2CglaSmgFaKABIY5RGbKsi7Gpd2UpUxQKLykqSEpNSALpBq1b3dFum9G0pPsLLZj7N4QX/pK1i6hBAOa1XUjwrwgKPatjksFUmrULiEF1Xi5VRmSlji5cw+tiUWcJQbyzUEhsQwYU7XaIHOLVZ9lybKFEKvzyO0rIDMJ09OYq820grSbt4g/o6OCAVl/aKanQlhRyICa6PiVMmKStQCpJUnq1EAqVgVY4AU1cqweIOZJvzbSAcJhDfwSGLDcxPN8nixW3o1Z1ypa1SyS3tOQotU3iDX7xTZdjAmTGfqlquhbXmJYkOcSz46iAZzVoABVaZl9h/jJATldBJApuiRsG0E3WVaFTAR7M5CZg7wSQcqkQ32h0VmJW8tSVg69k1xorHlVsBDs7GQoWWzsywQJixQqvEkpSDUpDipAwgHOyUSp5H6K0EO5kkG6AWvXT2WPB6Rp/R2dLuBCCDiXa6+RcMClQNCDWohgux2aXLuoSEoBHs0JOFSMaCInYFsSq3NKTcSnsrAJIPZUoKxooUHOAvhgQQmBAToEcJjqlQjMmAOTAdMJLSIrm1enNjkuDNvqHuygV8iR2QeJER+yumarbMVKs0lSCkOZs1rqQ7ewlTqJyDjA1pAMPxK2cLUUWdNJl1Uy8cAkEBiN6s9EqjNujXSGZYjMkLBZKjvYvUd9Y0naCDItktalKWVJurWrEsXFMEhsgwFd8VH8Sdi9VaBOQOxOFeIBbw8hAQ+0Nt/mZ94JYJSAMiQ58KxadiB05UHPdvOHhziqfl+3LWKBVKZ56xa9hJZNXZvoABrAJS5vbPr1ryEScqfxJiDtrpnZgE/fjg0SKZj5OHwDY491ICwbPVfSQcSCHpphpFRVLm2ScSQoove0A4beA7McD36xYLDa8sj/AMvp63xOyZyVVUAG3DuEBHWXaQWAUzk4UGP/AIuIXt9qN2s9AG83fOF7dtSUlJdKWGoHhvilbR2pOtZWiT2ZaASopAGA9kHMwCsy09asypKVT1j2ghN1IG8ln4dkb4WFmQFJSqWuXMFFXwCW1F0sE0oAwHjCfRrakqzyUhOJAKlbzjXExPW60JmoCjSYkUO45eR5QDm02pIks9Wuh6u+UZ8jZ/VzClZNxSzh7qhVJbAkpJanuKi2TbMVS+tScDTOhDH1viOtljuTQSQUTUhK0EhnHsscmNHyJGTwC+ybKt7q5YWnJxQjUuWEKWCyy1bQlJCU3UpUshg1EkDczl+PKFLNZpglTerWSEBylXtMKlJD0LcjQgsawMraV1RXJCr+ClK0/bTAYPwxgLTtm3JHWKDMmiEj3jq26gbVoN0A2OZaFTl+2snxIvcqJT/ofOGGxtnLtCgrBAZyKNjhvrTR3yD3uVLCUhKQwAAAGQFAIAyjAgqjAgKx0u6cz7PNVJly5YUlu2pV7EOGSGq2/KM52ptS0T/8s1awosUkm7XK6OyByi7/AIp2UCelWa5ZrvSoV7lRQZSxR+HhSu+sA2KWGn3+Hwi9/hHaUibaJdAopQoakC8lQ5EjvijWpL6M/nWFti7VNlnyp9WSWWBmg0UPIgawGw9L7IFSwrNKhz74jbbYfzliVKP+RAoc3xSrLjyid2hNTNs95CgUkBQIq4x8oj9lTLigXoeyr/1MBlRX/wDWKCGXLU5fIpLKGrV+0TexLT7Kh+1/h3w8/EDYglTevSP0p3ZW2AXkrmKcQNYp2x7aUKuE0f6H5wFn2ml5gLc+dcPhCyGz7t9H+GOkNDbHYEkkNV2bd603w4IDOnl6wcwDmUsh2IBbF/rC03aBQk1w9Vb1WG6ZZIzJGPy84i51kVNnJTMdMpioiovMzJfHeeEAE9bbF3UEiU/amHAbk/uPgO573sXZyJKAkJASMHxOpOrxX7PtOVLGKQAGSkCg3AQtL28CcLx3HzgEtv8ARqTNVeEpAWo1IHypELtrZq7EkKlqV1SmvSziMuwcv67otln2mSfZrv8AhER0ptpmgpuLDYkg+mgK/Z+loly7gVeS7gYEaDd9IMm2zrctC6JShTBIFS/aJO6gpEfP2WAE5Mm8eD08oldioMmzlYfsspXC8yv+LwF0s8gKSL7pUkMFoUUKbR04iuBcbobdFNhpmrnGc6+rWEgEsCWvEkJAvUKcd8dRbgUpUFaNFh6Lo/RK2/yKK+IolJwzSkHnASQlhKWSAAMAKCClULLMIKBgCqJgQRQMcgIj8VLO8qUsAOlZHJST8hGOziXYY/Un6xuf4gy71jmUqkpV3KDnuMYbbCxfQmAPLmOPWTwks5a4D6esITv3S+UdmmnDygNE/CnbAXLmWNZql1S96Ce0OSj3Ki2SLM4b3g40dqeUYrs63Gzz5VoS/YUFEDNLsscw/eI3K+kkLTVExIUDiDQZcGgCzbOi0SVyJoxDEeRG8ULxh21rCuROXLX7aCz6tgoPqPIiNzm2cntIPaxH3+fjFV6d7C/OSetlJa0yhVOagKlO/dAUiw2q8kPljmfVBErJtBbx+tPKKrZLR2gcDmMNxBiYl2gDjAW3YswA1Zzvz9D1jD/bxTNShAxBJJGjV+UVnY9sTUYHAZOPgMItOxLICFlZvKUBhpoICvyuiUqYDUhZwUk4aVdzzMV+3bKmSJl2YuYk4hSSlYI5jCLgqTMQohFd27LHHKIzbFoUsXZ0pRUaDG8eDV8ICL6i3AXpFqStvdYJVvoRuhSX0ptAQUWyRMmGvbR2VNm4AYjkGhkej89VfysxQGF9Q+KgfB4Smqt8lr5nITkldU6M5cGmUAvM29KmK/WkzJKGASWJAbAKLDHWFtmW02ha5EoBpmWLIA7R9ZmGaJa5wP5maSkN2E0Ks2NIs/4d2JEqVOtDAElhoAH+vGAbrsxVORZUUK1AOMgA6lcgCe6NVs0oJSEgMEgADcKARUOg1gK1zLYsVX2ZT1ZD1UP7HwTvi6iAIpMIqEODCahANlJjsGVAgD9KpL2Se/8A21HuBPwjAban2uPw+UejrbLvoUk+8CKjUNHnq3IIUoEYN3gEHyxgIu6SOIYcQPr4QAXA4N3UjrV5j14wRS2Pj34+MAomqOH2PwPONa/Di2ddYkp9+Qq5yxTjuIHKMkkmu75+hF2/C619XalyyaTkMHPvI7Q5sVYaQGnSxWoHKnfBLfYyk9ZLFR7Q/cM/vAKyk1enrn6rEnLNA0BjnT7owBettmH6ZrOlj3TmsAd574pPXKFQX3/Axu+17OqzrM6WHln/ACy//YRm/S7oqJY/M2TtWZVVoTXq9SG93dlwwCvbP2h2hViMotth2oUVJ3Uoe/FsIonUpNQfnD6x2pUvEkp35P68TAaFKtS5jLIKa0bFsRTLidYnNnrSzskE4lq7uMU+RtkXAE9nJs/GHNn2kE4qqfADCvr4QFutG0C7JAYZwxm24rLLYpORA7+EV8dKJQcC9TM0D/H6QzVtxzeSQVEYvQYMAePlAI9IrHLQStLMpTKDVHMuzwfY0wWmYiyX7km9emM7q0lJO/ycxWtu7TvAS0kE3ryiNaiGmybSUKcEjNwWIOLg6vAejLPLCQAkAAAAAYADACFkxTehnSrrwJc0jrRgpqLAq9KBTYjmN1ySYDjQmoQqTBFQDSZAg8wRyAnVCMC6V2a7apycrygOSrwG7Ex6AUIxP8SLOU2uYQ4cg7u0hvNMBRZwZUJz004fcwvaD5wQsa6jPPD5mASkh/P7esok9mW8yJsqcB7CwotoKKbeQ45xFWdVSNPhQ/OHjOGy461+A7oD0EhSJ8tM2WQpKgCkpzGIr8IRlWm4oAvdOZyOhEZX+HnTD8oRJnE/l1HH/tqzP9CanQ1jWrZZUzEXk1cOCKvm4I9cYB6uWDjFN2rZF2NZmyUlclX+ST5qRv3RO7OtZR+ms8FH1h5Q+tsm8liAdzQGVbd6Jy56fzVhUCDVUvQ5hsUnc3GKXNSpJKVpIUPaSQx+sahtLZMyzzDOsqrizUp91Y/kBj/YVrEfbLbZLam5aEfl7QMCqiX1RMHx8YDMpgPukgaZcnw5QmLRMGfhhFt2h0HtSC8tpqDgR9AQeNIa2foXalq/UCZSBipRw76DnAQ2z7Mqb1q5ilXJcsqURq3YGGsMJKlEMSW0ic6SW2SlKbLZTelJN6ZMH/6KyrmB3d0QacYBVSQBqXd4PZxWEjUw5lCo5YQEtY7TcYgkVSXHtJIPtJOojXuiXSDrx1cxhOQAS1AtOAWn4jI7iCcXSey3rJvOJ7ZVrWEy5iFNMQQUqODil06pIcEaHcIDbYLDfZNtTOlImDBaQWORzB3guOUOzAJKEchQpgQEspZjKfxWR+uhTVKBXgo/ONWu6RQfxUsoVLlK/kUk8Q4HeIDHZ7n1yrDeWrstkD6pD2cli9fuPm8M0J9rj504DKATWe0KVPxh1LNNNDwrDWaHruMOZKgGOWPjAI9YyyD7Ksou/QzpauyESZjqke6Hqn+uv9e5qiKPtBAF0jVviPKJCxWhKkgKD0Aer9+X0gNun3LRLE2SoKB08eChoaxHyNrLk0UFLl/8k8NeEZXsvpBOsc29LUWOIPsqGiwMDvEaBs7pjZbYgCYoSJuijR9yqAjjWAnpu0JUxLhQIPgf5DEHfjFO25s5K8bpB4RIW/ZKgLyK/wA0FweYw5xXrfaJyaKSr/aX7xQwEa86Qq7JmzEvS6FOOQdvCIXpJtSYodUuauYt+26qAftbB9YcbVty5buLqlDsg+0XzIyGdcYhJcuhJqTU9+PjAJJQ0HaFFS/XKODD1rAdQKvCgVgd4goFY6ThXQwDqUvL1pEjsWdQg4OfIn1yiOkjHD0R65w42cpr2r92LwGr/hxPPUzJZ9yYSOCwFf8AkVRb78Z7+G8031fylin9VMDzCo0AQHSuOQGjkBMkxXem9lv2VeqWV3Y+BMT5mQ3tqAtCkn3kkd4IgPOlulsqjYkUdvFzDKUllkHA/QxYNu2S6taSO0lVXx9fWINGJ4c8n84BvagxA3muXr1SDyDQNiPh9/CDWtOFKv8AAjPh4wmjP5awDi3ynSpsmPdnzBMNLM48QeWcP0AqSe6n+3TnDWzy68Q4GOH2EA7UgKTWowPwZoYrsJScyHxGPMfHvh+hJY5uAfh5jzgpnqSQoE74BGz7VmSi8ufNSASGSu7SlSMDV8Xha1dJbWUMm1zglgwoFNh7SQDHZlkRNN8OgnNGpard/GIO2lUtV03S2bUOBB7iICQl2bsGaQSTmouSdXOMFTRILY+FSwEHXtUzZKUlICgpjdDAhgxbwgTgOzwHrfAJLLgnd8B8oQSmghdA7CqQRI00gCkeuTc8Y4TTgGhRI9d/hAUinMjSAUkY7/tDuzlr7bmPIjDnDazJw4evXzh1JllzTIfLSAvn4cpN4mvsl99U+uUaMiKn0EsVyUFN7SfjFtEADAjrwICTuboIoQsoQmqAzL8QtkNNE0ezMDKo7EcnrTxjPBJZaxhdB8CI3LpRYOtkEDFJChXQ9pq43XjIdpWVppwF5OH3zgIC1rrh9mbyeCoFR6xeFrbJII/rX1ugigWfu3nH5fSAdWQVIOY1A0Iq26CWeVgTkpjwNc/VYOk9sEHE+de7KDEMpYwq+Pc3ng1YA8lDaHLccfXKEZ8hlfx1GHDu+MLpW/ar7rjLf3/OFZrYZFydzYZ6ecA02WGKkHBqE6ZVyiW2dsqTOVM6xANKVwcBsDkxxpEcJbKL4tlubu+0LSdqiSpb17Ov9mxxxgIZdiCZywiqELIGQoeO6O2pnTp6MObMkXAkGuJfEPmYYzlm+B6zgFJ6ex/pfJ/rCSEYaN8IWUl05eznSCyQSQPi2UABLpnr4EeucdmSaGlPVIdSpTuHahbvbzEAyycXqPXzgCbPllgTgGy3/WJfZOzzMLVqUjexx8B4x3YdnCqHDsh/PhF86FbEASVq1SU8gfnAWHY1j6uShGiQ/E1J74kGjrQAIDlyOx14EBKKMJkQZoCkwCK0O4PdFA6V9GSVJ6sFR4ZEgNyx+0aCRCS5VX0Dd/2gMD21YihbKBcUVxwPwhhcZI1fTly+saj0z6NKXemSkk0cgYu+QzGBig2yyMFBsFOBhQj5QEehNE/UOx8IWnp7YORTXkxbuEKKlEAEM17F6ZBq0hxPk9lJAe6Wp3UfcYCPTRw9OLcCH4QrIXqMmruJ79OUKTZDLo9U+I7smyhtLSAquHr5wDmYpmUKfOvhENtiReWAC1ONMvW+JIJvSyNMd2nrfDC3JZSDu+NfOAPMt6yUC52gGvAM4NCeG/dyiPlqdZONfQ3RJTVnqdSARwhtY5Hsje/1gFQCLupBy+uXxg0iU0wAviBrqModKkswIDAnP1nC8uyFU1O8gd2etPnAEs8rtUGvdWj4tjC8iz3lIGLpLaVJ46RJWXZBUHwYd4vJHLHziwbE6PiYsuSm6kFNN6sXqaQBOiGxQpbLdkAFsH3GmEaDIkhIZIYaQSySLiUpHugDupCzQAaOR2OEQBTAgGBATDQVQjt2OQBDBIUVBXgEyIrHSDoqic90BLjtNuw9feLSRBVJgMm2t0XWgTAASkJvOwAJABPiYebO6OqmyQoAMWFaEEYHeGMaIER25AZbbNhlJIusQ5BPxLVBAHdELaNmKZLD2gW3tgxo+Xpo2WfYUra8kFn8Qx5Qn/0mTdQnq0kI9lxhv4wGOWOxEl8lAhRPrwMMtobJUUBSRUHHWoc+MbcrZkpwerS4oKCkFlbNloBuoDEvrvz9UgMJVYlhF0pV7TYU9pQocMQRD6z7OKQHGDF8y7ED4/aNhm7GlLCXHsqvgPniXGYJq0N09GZDl0u5dnpuDYNAZjZdnqmzQE4k0DO4p3/Qxb9kdFJgMpSmACryk5i7Qau/lFwkWCWguhCU0agyh0gQCFnsaEeykDlvfzhZMsAksHOJ9Ywo0ACA5AgzRyAK8AmOkQRQgClUCCkQICYJpzgJygQIBFRxhJBrAgQAUfXOODHvgQIBFR9d8GGUCBABGHP5xxeXCBAgEbF/jR/UeQjszD1qIECAKMoHvH1pAgQBtOPzjqoECA6k19awomOQIDoy4wRR9c4ECABy4xxOfH4iBAgE9Y5Ag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12" descr="data:image/jpeg;base64,/9j/4AAQSkZJRgABAQAAAQABAAD/2wCEAAkGBxQTEhUUExQVFhQXGBwbGBcWGB4ZHBwcHRoXGBgXGhocHCggGBwlHRocITEiJSkrLi4uFx8zODMsNygtLisBCgoKBQUFDgUFDisZExkrKysrKysrKysrKysrKysrKysrKysrKysrKysrKysrKysrKysrKysrKysrKysrKysrK//AABEIARIAuAMBIgACEQEDEQH/xAAcAAAABwEBAAAAAAAAAAAAAAAAAgMEBQYHAQj/xABAEAABAgMFBAcGBgEDBAMAAAABAhEAAyEEEjFBUQVhcYEGEyKRobHwMkLB0eHxBxQjUmJyM4KSohVTssIWJEP/xAAUAQEAAAAAAAAAAAAAAAAAAAAA/8QAFBEBAAAAAAAAAAAAAAAAAAAAAP/aAAwDAQACEQMRAD8A1+/HL8N3jogFwqBfhuVQQqgHfWQVUyGhXvjhmQDvrY4ZkNOthJVobOAfKmQjMtAip7Z6YypRupeYqvs4OMQ+u4PGf9IOn89ZKEG5rdBDbiTV+DQGr23pDJlm6pfaPupBUruFYjbR0rSC1EDWYWP+wVjItl2Gfai5mm6+AOr5AsPOJ+XsGSk+xeXUErvEHEEinxgLt/8ANrMHCp6Sf41HlCw6UyjVMxJGt4eIxEVOzbOlyk3pplpSBQEV+24wl11kBvBAXuKQBxZoC92HpJKmKupmJJ0NDydn5GJWVtEVwcZPXjUYRkwTZyezJKXqGUQ28NhUZCF5i54a4skOwChe3s7+HzeA12VagSz108oVEwRkEnaFpDpWopmSu0hf7ke8MKsHLbmasXDo/wBK0zrqZhCJhoz0JFHGbGAuF+OhUMhMg1/fAOiuOdZDTrd8FMzfAOlTIEMjNgQDwCOkQvdjhTANzCShDop3QQogGpEEUIdkQksQDZUUX8TekZs0hKJZ/UmkpBzAA7Sh4B98WjpNtlFkkLmrZgKD9yskj1g8eeOkG3ZlsnmYsucEjAJGLAZCACrco0JyZgcf7HTd5Q+2XKCmUohnYApK8NEgU51hrs2wBSTMUGlJzJYzFftB0GZ5RaejWy1T5gWWSkYBhQaBJHjvgJuwSTccJ6uW1VVD7wMfGC2na10BMlI3E1O87oV2rPvLuB7qefAYV38YSlSgK0B3tAR8mxLWq9MUVF3+wias2ykjHH1X08N5a6hs9MTw0HdElZbKVEYndkDy9VgF02VAq1YkLPZgSKV7gPlBZVmZsX0AprQ1Ah9Jl3dH789M8MYBrP2clLFKXYKFcwUkEB6gecVa1bNWBfl0IxAOB/SJI39nuVF4mEkYV9Y6mI+zWYkqpV8MNMXyGMAnsDpOFMmca0TewcuwLZOPKLcBFS2v0cCgFyx+ompel+hApgFB3B1FYsHR/aaZ6NFpopJdwRiC8A8uwUiHQTHLu6AaKTAhypECAlVCOXYPHGgE1CCEQqYTMAiqG1oWEgkkAAEk5DeYcrMZ/wDi/tWZJsJCKdaoIUp6hJclhiSQGpg8BmH4j9KFW2fdQf0JbhLPU5r5tTdEHs7Z4UWOJwTmd50EMrIhS1MnHU5b4u3ReQiSlUwglT+2Q+jBI/ccOcAjtCTdMuWAGSAwAdjWp5vF/wBh2ESbLf8AeUlxrx3CKPJllc9zUguQagHA3q1bBtQ2saJbr3VpST2izgMGw0gIGVZqFTcmqc6A51gIlE5F8eHwJwh7bZdAk5VzxOAhCzLGYDk0GXH1oYBSxyKsKCrnM8Tjm8WKw2SgAGWXzOER+yZJUcX1xHhn9cottmkXRm/jARyrIU5DgMeKji0F6tvB/k4iWnyw2gz+8REw5DD14wHesL9kZY0p4Yn7awvZQlKcReerYbgOfjWG3WN5/A1z446QJU2tHZ8zxrAPVryp39/OIa1TOqmiegMAQJgyIoCriEvXQcIeWqZRganL4k5/WG9oSyQCKkaMPtuGOcBbUKcAjAh4MREJ0VnkylSySTKUUgn9p7SeLA3f9JiaeAIoQICo7ASJjl6A8EVABShCSiIOYaW6bdQpWgeAitt7cTKRMuMpaAezgHABKX1Yvy3RkfS3a6doKHbF1JJQg0UkqABCgDWoxrjE1bltPmmaR1c0quqckJWTflqfNLG7/q3RSNsbOMtRJQRuN3PNnoMwwNIDhkJQACtKUg1TLqW1UoA1bWvKHVo2mFJSJSTLlywyE+85HamKOpwAGRd8REdJEyaUgId6IAT2eWpfQRMyNnATEys0l5hzvM5B0LOSMnAxckJfo3IEkdbMrcDs2KjQADNqD7xOSLQqYozJlMCxNEj9uVTr5UiGtVrSm6gNUXic/wCPCHOz1OMmfHB2yG76QD22rKgS1MRTLd6yhDZaGHaxOWOGA0iX6l0FxVqBgw9b98MrNKL1HKorxygJzZ8shsjpoN9ecWOQQBwxeK5ZqCjPrllh890S0g4D1zfE8YBza51GGPd45RGFLEbu4V1x+cO5obGh8fp6aGk6awbPTDmd/j5QDOYS+4VbU1aDInNhTechuY8oTtSinM+vpCVlSSxOtXc+j63QDyWqvx7vrHLQp3BIOpx+Bb1jDiXJADlwdM+Y+EMbVOrwyfDi/GA5su2dVaEk0E3sHR6qR3dqLnejOdqTwgIU7lExCjXU3S++uHoX+WtwDkQ8Acq9NAghVAgJG9HL0cjjwAVDe1h0KFC4OPDd8IWPGEZimEBke1QlK5kqabssnszAlQCFYgKcYGmTawztGzpI/wAglhQ0U6FPga0fcSc8IXm2dNpQtU0ntJKkpcgC9eWTShJPkBFK2jYF2cp6tSglQYAKI3ZcIC9SbWAkCQLs1XZSuZdcZG6BUNqyQHOdYibTLTIPVpJUVAurMuXWqo3d6jEZ0VlgrHtMKqJUcEpUrsjHJTnJxrDvpCSpRWRdSaUH8ldkHNkIQORgEtlrM6YXNMA1KCg8B4RZ5AYjCmDOch5AjviK6BSbyFrOClMkbh2Q3MeMWTaFlZnYYU1qxPj5aGAkLNNJToDiM9z+u7MkiUyszjXHuw3Qayuz5nLR69/rKFkytO/i1PrAPLIW48/VR8Yk5NOO7H6RCotSEkgrReGQUCd+dDDqzbRS+vDCAk5idPD5wzmp1xyA9evGHMy1DAHjXCGs6cnV92Z+AEAwtqXUw5/TwhSykJ3n1U+qtCVsU544AZQ4siAADjoMHOu4b4Ak2cQ4rXv3N6aIDaVrIcP3ZPv1374n7UFF6hiGrQDhTDxir7TsK0V9p+NGxYZ44/WAY2yfeSkCrqSyTn2gz6CNL2TawuUgilAG0IEZUsm+kFxV3zd0h+MaN0ZU8oqvPeOOtBXmGPOAmVKgQmuOQEqDBVR0mCkwHCYRm4GFFqhFaoDH+kSOrFnKcFyAkjfLoR5w22vMRLsSFqYrCqAh6FJADZ4vlhxif2jZL1rEg+4ZykPmFiWsDxWOURU3YnWzEIUeyKjuqdzAeEBVLKlalJkyXvLoSKs7BhwAf5RN9KpHVpRKAcjBs2BJPcHJ0bfE10QRKmWhS0JuoSGSDjdFLx3qVU7hDfayAueFFN8qXdQg56A6AkOdyWzgHvRWydVKlpIqEueJqRwctwi17Qs99AbEMSMKbtN3OKdZbQEKUHck46l8BQ6dw3RZLHbxd/ce4YDDc0AQzAii1AUNGJPh54RWtqbcMxfVpUalglIAfQKcg10iS21ZDMAW6g1aO30pv5RXrTMNkSZkyWlRL3EJck4ErmE5AEU/lnAKWfYcyabvWoS37XIS2IeqXfQvDbaOz7TZ3KZgWQzFSVOeBA7J74Y7f6SzSEr6m6EkIVeCQSsB1UUkm7SlE0bWGti2/NmTFIEhK7oKiE4gBnZrqgxO87jASuy+nakkJnpUP5HI1r/KLrK2neSDLIWDgRXxEUSXtVZTes00oWBWVMKZgI1ClA3k5ZEZ4iI5G05oJJloBJr1Ly37n8IDUxawP5Hw8MBEnspQXXLLfj4Rm2zNtLKCSFhLgfqVqQWY4nDQP3xJ2npKpPZRRRFb1AkEs5b5QF+66WnFT+XAZQlNnylJem4GndrGdm22kJ7MvrSMGUx4gKAvcBWGB6bdUGVLX1n86eCm8oCV25J/XQMLygHO7tHF8aRoHR+ymXKbIqJHClIzWy7SFpIvLSVA307yWvIOtMGjULDbETEugggUpluIgHSjAhNSoEBNEwRUdJhNRgONCSoMTCazAZh0+tC5O0JKgWUtA6snC8kqBSTkCFEH+whbZ9ucKXdUQkG8k0UEqF0twhh+Ny+zZyPaSokHuHrhDvYoC7HLtEktNSkc6AKSoYEQEHsLaH5WcABfSoFN4V7KD21NwiflLvz1LQknqpBYYtMmskZYpF4Pxiq7SnTJc+XNUlN5SFKuDBllYZjyiV2JtMyrMpSXM1SgquJuzauf6u/EwBJUolZSciQddCByDcCYsthRgNMfDPP6xAWFbO9DV8cTX5xMyFsAPTnPjWAtMpaSkA4aDTfx3xT9q2cKM1SgGIuhOiWdTVpUt/oETlntQSgk4s7cvGICwIM9JDkAl+L1HnjAQ69mi1SLnZWQ2CglaSmgFaKABIY5RGbKsi7Gpd2UpUxQKLykqSEpNSALpBq1b3dFum9G0pPsLLZj7N4QX/pK1i6hBAOa1XUjwrwgKPatjksFUmrULiEF1Xi5VRmSlji5cw+tiUWcJQbyzUEhsQwYU7XaIHOLVZ9lybKFEKvzyO0rIDMJ09OYq820grSbt4g/o6OCAVl/aKanQlhRyICa6PiVMmKStQCpJUnq1EAqVgVY4AU1cqweIOZJvzbSAcJhDfwSGLDcxPN8nixW3o1Z1ypa1SyS3tOQotU3iDX7xTZdjAmTGfqlquhbXmJYkOcSz46iAZzVoABVaZl9h/jJATldBJApuiRsG0E3WVaFTAR7M5CZg7wSQcqkQ32h0VmJW8tSVg69k1xorHlVsBDs7GQoWWzsywQJixQqvEkpSDUpDipAwgHOyUSp5H6K0EO5kkG6AWvXT2WPB6Rp/R2dLuBCCDiXa6+RcMClQNCDWohgux2aXLuoSEoBHs0JOFSMaCInYFsSq3NKTcSnsrAJIPZUoKxooUHOAvhgQQmBAToEcJjqlQjMmAOTAdMJLSIrm1enNjkuDNvqHuygV8iR2QeJER+yumarbMVKs0lSCkOZs1rqQ7ewlTqJyDjA1pAMPxK2cLUUWdNJl1Uy8cAkEBiN6s9EqjNujXSGZYjMkLBZKjvYvUd9Y0naCDItktalKWVJurWrEsXFMEhsgwFd8VH8Sdi9VaBOQOxOFeIBbw8hAQ+0Nt/mZ94JYJSAMiQ58KxadiB05UHPdvOHhziqfl+3LWKBVKZ56xa9hJZNXZvoABrAJS5vbPr1ryEScqfxJiDtrpnZgE/fjg0SKZj5OHwDY491ICwbPVfSQcSCHpphpFRVLm2ScSQoove0A4beA7McD36xYLDa8sj/AMvp63xOyZyVVUAG3DuEBHWXaQWAUzk4UGP/AIuIXt9qN2s9AG83fOF7dtSUlJdKWGoHhvilbR2pOtZWiT2ZaASopAGA9kHMwCsy09asypKVT1j2ghN1IG8ln4dkb4WFmQFJSqWuXMFFXwCW1F0sE0oAwHjCfRrakqzyUhOJAKlbzjXExPW60JmoCjSYkUO45eR5QDm02pIks9Wuh6u+UZ8jZ/VzClZNxSzh7qhVJbAkpJanuKi2TbMVS+tScDTOhDH1viOtljuTQSQUTUhK0EhnHsscmNHyJGTwC+ybKt7q5YWnJxQjUuWEKWCyy1bQlJCU3UpUshg1EkDczl+PKFLNZpglTerWSEBylXtMKlJD0LcjQgsawMraV1RXJCr+ClK0/bTAYPwxgLTtm3JHWKDMmiEj3jq26gbVoN0A2OZaFTl+2snxIvcqJT/ofOGGxtnLtCgrBAZyKNjhvrTR3yD3uVLCUhKQwAAAGQFAIAyjAgqjAgKx0u6cz7PNVJly5YUlu2pV7EOGSGq2/KM52ptS0T/8s1awosUkm7XK6OyByi7/AIp2UCelWa5ZrvSoV7lRQZSxR+HhSu+sA2KWGn3+Hwi9/hHaUibaJdAopQoakC8lQ5EjvijWpL6M/nWFti7VNlnyp9WSWWBmg0UPIgawGw9L7IFSwrNKhz74jbbYfzliVKP+RAoc3xSrLjyid2hNTNs95CgUkBQIq4x8oj9lTLigXoeyr/1MBlRX/wDWKCGXLU5fIpLKGrV+0TexLT7Kh+1/h3w8/EDYglTevSP0p3ZW2AXkrmKcQNYp2x7aUKuE0f6H5wFn2ml5gLc+dcPhCyGz7t9H+GOkNDbHYEkkNV2bd603w4IDOnl6wcwDmUsh2IBbF/rC03aBQk1w9Vb1WG6ZZIzJGPy84i51kVNnJTMdMpioiovMzJfHeeEAE9bbF3UEiU/amHAbk/uPgO573sXZyJKAkJASMHxOpOrxX7PtOVLGKQAGSkCg3AQtL28CcLx3HzgEtv8ARqTNVeEpAWo1IHypELtrZq7EkKlqV1SmvSziMuwcv67otln2mSfZrv8AhER0ptpmgpuLDYkg+mgK/Z+loly7gVeS7gYEaDd9IMm2zrctC6JShTBIFS/aJO6gpEfP2WAE5Mm8eD08oldioMmzlYfsspXC8yv+LwF0s8gKSL7pUkMFoUUKbR04iuBcbobdFNhpmrnGc6+rWEgEsCWvEkJAvUKcd8dRbgUpUFaNFh6Lo/RK2/yKK+IolJwzSkHnASQlhKWSAAMAKCClULLMIKBgCqJgQRQMcgIj8VLO8qUsAOlZHJST8hGOziXYY/Un6xuf4gy71jmUqkpV3KDnuMYbbCxfQmAPLmOPWTwks5a4D6esITv3S+UdmmnDygNE/CnbAXLmWNZql1S96Ce0OSj3Ki2SLM4b3g40dqeUYrs63Gzz5VoS/YUFEDNLsscw/eI3K+kkLTVExIUDiDQZcGgCzbOi0SVyJoxDEeRG8ULxh21rCuROXLX7aCz6tgoPqPIiNzm2cntIPaxH3+fjFV6d7C/OSetlJa0yhVOagKlO/dAUiw2q8kPljmfVBErJtBbx+tPKKrZLR2gcDmMNxBiYl2gDjAW3YswA1Zzvz9D1jD/bxTNShAxBJJGjV+UVnY9sTUYHAZOPgMItOxLICFlZvKUBhpoICvyuiUqYDUhZwUk4aVdzzMV+3bKmSJl2YuYk4hSSlYI5jCLgqTMQohFd27LHHKIzbFoUsXZ0pRUaDG8eDV8ICL6i3AXpFqStvdYJVvoRuhSX0ptAQUWyRMmGvbR2VNm4AYjkGhkej89VfysxQGF9Q+KgfB4Smqt8lr5nITkldU6M5cGmUAvM29KmK/WkzJKGASWJAbAKLDHWFtmW02ha5EoBpmWLIA7R9ZmGaJa5wP5maSkN2E0Ks2NIs/4d2JEqVOtDAElhoAH+vGAbrsxVORZUUK1AOMgA6lcgCe6NVs0oJSEgMEgADcKARUOg1gK1zLYsVX2ZT1ZD1UP7HwTvi6iAIpMIqEODCahANlJjsGVAgD9KpL2Se/8A21HuBPwjAban2uPw+UejrbLvoUk+8CKjUNHnq3IIUoEYN3gEHyxgIu6SOIYcQPr4QAXA4N3UjrV5j14wRS2Pj34+MAomqOH2PwPONa/Di2ddYkp9+Qq5yxTjuIHKMkkmu75+hF2/C619XalyyaTkMHPvI7Q5sVYaQGnSxWoHKnfBLfYyk9ZLFR7Q/cM/vAKyk1enrn6rEnLNA0BjnT7owBettmH6ZrOlj3TmsAd574pPXKFQX3/Axu+17OqzrM6WHln/ACy//YRm/S7oqJY/M2TtWZVVoTXq9SG93dlwwCvbP2h2hViMotth2oUVJ3Uoe/FsIonUpNQfnD6x2pUvEkp35P68TAaFKtS5jLIKa0bFsRTLidYnNnrSzskE4lq7uMU+RtkXAE9nJs/GHNn2kE4qqfADCvr4QFutG0C7JAYZwxm24rLLYpORA7+EV8dKJQcC9TM0D/H6QzVtxzeSQVEYvQYMAePlAI9IrHLQStLMpTKDVHMuzwfY0wWmYiyX7km9emM7q0lJO/ycxWtu7TvAS0kE3ryiNaiGmybSUKcEjNwWIOLg6vAejLPLCQAkAAAAAYADACFkxTehnSrrwJc0jrRgpqLAq9KBTYjmN1ySYDjQmoQqTBFQDSZAg8wRyAnVCMC6V2a7apycrygOSrwG7Ex6AUIxP8SLOU2uYQ4cg7u0hvNMBRZwZUJz004fcwvaD5wQsa6jPPD5mASkh/P7esok9mW8yJsqcB7CwotoKKbeQ45xFWdVSNPhQ/OHjOGy461+A7oD0EhSJ8tM2WQpKgCkpzGIr8IRlWm4oAvdOZyOhEZX+HnTD8oRJnE/l1HH/tqzP9CanQ1jWrZZUzEXk1cOCKvm4I9cYB6uWDjFN2rZF2NZmyUlclX+ST5qRv3RO7OtZR+ms8FH1h5Q+tsm8liAdzQGVbd6Jy56fzVhUCDVUvQ5hsUnc3GKXNSpJKVpIUPaSQx+sahtLZMyzzDOsqrizUp91Y/kBj/YVrEfbLbZLam5aEfl7QMCqiX1RMHx8YDMpgPukgaZcnw5QmLRMGfhhFt2h0HtSC8tpqDgR9AQeNIa2foXalq/UCZSBipRw76DnAQ2z7Mqb1q5ilXJcsqURq3YGGsMJKlEMSW0ic6SW2SlKbLZTelJN6ZMH/6KyrmB3d0QacYBVSQBqXd4PZxWEjUw5lCo5YQEtY7TcYgkVSXHtJIPtJOojXuiXSDrx1cxhOQAS1AtOAWn4jI7iCcXSey3rJvOJ7ZVrWEy5iFNMQQUqODil06pIcEaHcIDbYLDfZNtTOlImDBaQWORzB3guOUOzAJKEchQpgQEspZjKfxWR+uhTVKBXgo/ONWu6RQfxUsoVLlK/kUk8Q4HeIDHZ7n1yrDeWrstkD6pD2cli9fuPm8M0J9rj504DKATWe0KVPxh1LNNNDwrDWaHruMOZKgGOWPjAI9YyyD7Ksou/QzpauyESZjqke6Hqn+uv9e5qiKPtBAF0jVviPKJCxWhKkgKD0Aer9+X0gNun3LRLE2SoKB08eChoaxHyNrLk0UFLl/8k8NeEZXsvpBOsc29LUWOIPsqGiwMDvEaBs7pjZbYgCYoSJuijR9yqAjjWAnpu0JUxLhQIPgf5DEHfjFO25s5K8bpB4RIW/ZKgLyK/wA0FweYw5xXrfaJyaKSr/aX7xQwEa86Qq7JmzEvS6FOOQdvCIXpJtSYodUuauYt+26qAftbB9YcbVty5buLqlDsg+0XzIyGdcYhJcuhJqTU9+PjAJJQ0HaFFS/XKODD1rAdQKvCgVgd4goFY6ThXQwDqUvL1pEjsWdQg4OfIn1yiOkjHD0R65w42cpr2r92LwGr/hxPPUzJZ9yYSOCwFf8AkVRb78Z7+G8031fylin9VMDzCo0AQHSuOQGjkBMkxXem9lv2VeqWV3Y+BMT5mQ3tqAtCkn3kkd4IgPOlulsqjYkUdvFzDKUllkHA/QxYNu2S6taSO0lVXx9fWINGJ4c8n84BvagxA3muXr1SDyDQNiPh9/CDWtOFKv8AAjPh4wmjP5awDi3ynSpsmPdnzBMNLM48QeWcP0AqSe6n+3TnDWzy68Q4GOH2EA7UgKTWowPwZoYrsJScyHxGPMfHvh+hJY5uAfh5jzgpnqSQoE74BGz7VmSi8ufNSASGSu7SlSMDV8Xha1dJbWUMm1zglgwoFNh7SQDHZlkRNN8OgnNGpard/GIO2lUtV03S2bUOBB7iICQl2bsGaQSTmouSdXOMFTRILY+FSwEHXtUzZKUlICgpjdDAhgxbwgTgOzwHrfAJLLgnd8B8oQSmghdA7CqQRI00gCkeuTc8Y4TTgGhRI9d/hAUinMjSAUkY7/tDuzlr7bmPIjDnDazJw4evXzh1JllzTIfLSAvn4cpN4mvsl99U+uUaMiKn0EsVyUFN7SfjFtEADAjrwICTuboIoQsoQmqAzL8QtkNNE0ezMDKo7EcnrTxjPBJZaxhdB8CI3LpRYOtkEDFJChXQ9pq43XjIdpWVppwF5OH3zgIC1rrh9mbyeCoFR6xeFrbJII/rX1ugigWfu3nH5fSAdWQVIOY1A0Iq26CWeVgTkpjwNc/VYOk9sEHE+de7KDEMpYwq+Pc3ng1YA8lDaHLccfXKEZ8hlfx1GHDu+MLpW/ar7rjLf3/OFZrYZFydzYZ6ecA02WGKkHBqE6ZVyiW2dsqTOVM6xANKVwcBsDkxxpEcJbKL4tlubu+0LSdqiSpb17Ov9mxxxgIZdiCZywiqELIGQoeO6O2pnTp6MObMkXAkGuJfEPmYYzlm+B6zgFJ6ex/pfJ/rCSEYaN8IWUl05eznSCyQSQPi2UABLpnr4EeucdmSaGlPVIdSpTuHahbvbzEAyycXqPXzgCbPllgTgGy3/WJfZOzzMLVqUjexx8B4x3YdnCqHDsh/PhF86FbEASVq1SU8gfnAWHY1j6uShGiQ/E1J74kGjrQAIDlyOx14EBKKMJkQZoCkwCK0O4PdFA6V9GSVJ6sFR4ZEgNyx+0aCRCS5VX0Dd/2gMD21YihbKBcUVxwPwhhcZI1fTly+saj0z6NKXemSkk0cgYu+QzGBig2yyMFBsFOBhQj5QEehNE/UOx8IWnp7YORTXkxbuEKKlEAEM17F6ZBq0hxPk9lJAe6Wp3UfcYCPTRw9OLcCH4QrIXqMmruJ79OUKTZDLo9U+I7smyhtLSAquHr5wDmYpmUKfOvhENtiReWAC1ONMvW+JIJvSyNMd2nrfDC3JZSDu+NfOAPMt6yUC52gGvAM4NCeG/dyiPlqdZONfQ3RJTVnqdSARwhtY5Hsje/1gFQCLupBy+uXxg0iU0wAviBrqModKkswIDAnP1nC8uyFU1O8gd2etPnAEs8rtUGvdWj4tjC8iz3lIGLpLaVJ46RJWXZBUHwYd4vJHLHziwbE6PiYsuSm6kFNN6sXqaQBOiGxQpbLdkAFsH3GmEaDIkhIZIYaQSySLiUpHugDupCzQAaOR2OEQBTAgGBATDQVQjt2OQBDBIUVBXgEyIrHSDoqic90BLjtNuw9feLSRBVJgMm2t0XWgTAASkJvOwAJABPiYebO6OqmyQoAMWFaEEYHeGMaIER25AZbbNhlJIusQ5BPxLVBAHdELaNmKZLD2gW3tgxo+Xpo2WfYUra8kFn8Qx5Qn/0mTdQnq0kI9lxhv4wGOWOxEl8lAhRPrwMMtobJUUBSRUHHWoc+MbcrZkpwerS4oKCkFlbNloBuoDEvrvz9UgMJVYlhF0pV7TYU9pQocMQRD6z7OKQHGDF8y7ED4/aNhm7GlLCXHsqvgPniXGYJq0N09GZDl0u5dnpuDYNAZjZdnqmzQE4k0DO4p3/Qxb9kdFJgMpSmACryk5i7Qau/lFwkWCWguhCU0agyh0gQCFnsaEeykDlvfzhZMsAksHOJ9Ywo0ACA5AgzRyAK8AmOkQRQgClUCCkQICYJpzgJygQIBFRxhJBrAgQAUfXOODHvgQIBFR9d8GGUCBABGHP5xxeXCBAgEbF/jR/UeQjszD1qIECAKMoHvH1pAgQBtOPzjqoECA6k19awomOQIDoy4wRR9c4ECABy4xxOfH4iBAgE9Y5AgQ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8" name="Picture 14" descr="https://encrypted-tbn3.gstatic.com/images?q=tbn:ANd9GcTyJ0Fj6Nx1_dTxBFVBupJ3buLpCXTZgqrVAzD5ME8mcVt94FC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1905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ounded wildcards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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0" y="1447800"/>
            <a:ext cx="5181600" cy="6858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 bIns="0" anchor="ctr" anchorCtr="1"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public static   </a:t>
            </a:r>
            <a:r>
              <a:rPr lang="en-US" sz="2200" dirty="0" smtClean="0"/>
              <a:t>&lt;E&gt;   E  max( List&lt;E&gt; list)</a:t>
            </a:r>
            <a:endParaRPr lang="en-US" sz="2200" dirty="0"/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60</a:t>
            </a:fld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9700" y="4038600"/>
            <a:ext cx="6248400" cy="2057400"/>
            <a:chOff x="1409700" y="4038600"/>
            <a:chExt cx="6248400" cy="205740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409700" y="4800600"/>
              <a:ext cx="62484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0" rIns="91440" bIns="0" rtlCol="0" anchor="ctr" anchorCtr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200" b="1" dirty="0" smtClean="0"/>
                <a:t>public static   </a:t>
              </a:r>
              <a:r>
                <a:rPr lang="en-US" sz="2200" dirty="0" smtClean="0"/>
                <a:t>&lt;E extends Comparable&lt;? super E&gt; &gt;   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200" dirty="0" smtClean="0"/>
                <a:t>		E  max( List&lt;? </a:t>
              </a:r>
              <a:r>
                <a:rPr lang="en-US" sz="2200" dirty="0"/>
                <a:t>e</a:t>
              </a:r>
              <a:r>
                <a:rPr lang="en-US" sz="2200" dirty="0" smtClean="0"/>
                <a:t>xtends E&gt; list)</a:t>
              </a:r>
              <a:endParaRPr lang="en-US" sz="2200" dirty="0"/>
            </a:p>
          </p:txBody>
        </p: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4533900" y="4038600"/>
              <a:ext cx="0" cy="7620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0" y="4219545"/>
              <a:ext cx="694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solidFill>
                    <a:srgbClr val="0000FF"/>
                  </a:solidFill>
                  <a:latin typeface="+mn-lt"/>
                </a:rPr>
                <a:t>PECS</a:t>
              </a:r>
              <a:endParaRPr lang="en-CA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05000" y="2133600"/>
            <a:ext cx="6172200" cy="1905000"/>
            <a:chOff x="1905000" y="2133600"/>
            <a:chExt cx="6172200" cy="19050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905000" y="2743200"/>
              <a:ext cx="52578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0" rIns="91440" bIns="0" rtlCol="0" anchor="ctr" anchorCtr="1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200" b="1" dirty="0" smtClean="0"/>
                <a:t>public static   </a:t>
              </a:r>
              <a:r>
                <a:rPr lang="en-US" sz="2200" dirty="0" smtClean="0"/>
                <a:t>&lt; E extends Comparable&lt;E&gt; &gt;   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200" dirty="0" smtClean="0"/>
                <a:t>		E   max( List&lt;E&gt; list)</a:t>
              </a:r>
              <a:endParaRPr lang="en-US" sz="2200" dirty="0"/>
            </a:p>
          </p:txBody>
        </p:sp>
        <p:cxnSp>
          <p:nvCxnSpPr>
            <p:cNvPr id="6" name="Straight Arrow Connector 5"/>
            <p:cNvCxnSpPr>
              <a:stCxn id="3" idx="2"/>
              <a:endCxn id="10" idx="0"/>
            </p:cNvCxnSpPr>
            <p:nvPr/>
          </p:nvCxnSpPr>
          <p:spPr>
            <a:xfrm>
              <a:off x="4533900" y="2133600"/>
              <a:ext cx="0" cy="60960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533900" y="2238345"/>
              <a:ext cx="3543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solidFill>
                    <a:srgbClr val="0000FF"/>
                  </a:solidFill>
                  <a:latin typeface="+mn-lt"/>
                </a:rPr>
                <a:t>generic E should be Comparable</a:t>
              </a:r>
              <a:endParaRPr lang="en-CA" sz="2000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1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ounded wildcards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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371600"/>
            <a:ext cx="6896100" cy="4724400"/>
          </a:xfr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public static   </a:t>
            </a:r>
            <a:r>
              <a:rPr lang="en-US" sz="2400" dirty="0"/>
              <a:t>&lt;E extends Comparable&lt;? super E&gt; &gt;   </a:t>
            </a:r>
          </a:p>
          <a:p>
            <a:pPr marL="0" indent="0">
              <a:buNone/>
            </a:pPr>
            <a:r>
              <a:rPr lang="en-US" sz="2400" dirty="0"/>
              <a:t>		E  max( List&lt;? extends E&gt; list</a:t>
            </a:r>
            <a:r>
              <a:rPr lang="en-US" sz="2400" dirty="0" smtClean="0"/>
              <a:t>)   {</a:t>
            </a:r>
            <a:endParaRPr lang="en-US" sz="2400" dirty="0"/>
          </a:p>
          <a:p>
            <a:pPr marL="0" indent="0" defTabSz="627063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// see Slide 7 on List ADT &amp; Iterators   </a:t>
            </a:r>
            <a:r>
              <a:rPr lang="en-US" sz="3600" dirty="0" smtClean="0">
                <a:solidFill>
                  <a:srgbClr val="0070C0"/>
                </a:solidFill>
              </a:rPr>
              <a:t>            </a:t>
            </a:r>
            <a:r>
              <a:rPr lang="en-US" sz="2400" dirty="0" smtClean="0">
                <a:solidFill>
                  <a:srgbClr val="0070C0"/>
                </a:solidFill>
              </a:rPr>
              <a:t>  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	Iterator&lt;? extends E&gt;   </a:t>
            </a:r>
            <a:r>
              <a:rPr lang="en-US" sz="2400" dirty="0" err="1" smtClean="0"/>
              <a:t>iterList</a:t>
            </a:r>
            <a:r>
              <a:rPr lang="en-US" sz="2400" dirty="0" smtClean="0"/>
              <a:t>  =  </a:t>
            </a:r>
            <a:r>
              <a:rPr lang="en-US" sz="2400" dirty="0" err="1" smtClean="0"/>
              <a:t>list.iterator</a:t>
            </a:r>
            <a:r>
              <a:rPr lang="en-US" sz="2400" dirty="0" smtClean="0"/>
              <a:t>() ;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dirty="0" smtClean="0"/>
              <a:t>E  result  =  </a:t>
            </a:r>
            <a:r>
              <a:rPr lang="en-US" sz="2400" dirty="0" err="1" smtClean="0"/>
              <a:t>iterList.next</a:t>
            </a:r>
            <a:r>
              <a:rPr lang="en-US" sz="2400" dirty="0" smtClean="0"/>
              <a:t>() ;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while</a:t>
            </a:r>
            <a:r>
              <a:rPr lang="en-US" sz="2400" dirty="0" smtClean="0"/>
              <a:t>  ( </a:t>
            </a:r>
            <a:r>
              <a:rPr lang="en-US" sz="2400" dirty="0" err="1" smtClean="0"/>
              <a:t>iterList.hasNext</a:t>
            </a:r>
            <a:r>
              <a:rPr lang="en-US" sz="2400" dirty="0" smtClean="0"/>
              <a:t>() ) {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dirty="0" smtClean="0"/>
              <a:t>	E </a:t>
            </a:r>
            <a:r>
              <a:rPr lang="en-US" sz="2400" dirty="0" err="1" smtClean="0"/>
              <a:t>e</a:t>
            </a:r>
            <a:r>
              <a:rPr lang="en-US" sz="2400" dirty="0" smtClean="0"/>
              <a:t>  =  </a:t>
            </a:r>
            <a:r>
              <a:rPr lang="en-US" sz="2400" dirty="0" err="1" smtClean="0"/>
              <a:t>iterList.next</a:t>
            </a:r>
            <a:r>
              <a:rPr lang="en-US" sz="2400" dirty="0" smtClean="0"/>
              <a:t>() ;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if</a:t>
            </a:r>
            <a:r>
              <a:rPr lang="en-US" sz="2400" dirty="0" smtClean="0"/>
              <a:t>  (</a:t>
            </a:r>
            <a:r>
              <a:rPr lang="en-US" sz="2400" dirty="0" err="1" smtClean="0"/>
              <a:t>e.compareTo</a:t>
            </a:r>
            <a:r>
              <a:rPr lang="en-US" sz="2400" dirty="0" smtClean="0"/>
              <a:t>(result) &gt; 0 )    result  =  e ;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dirty="0" smtClean="0"/>
              <a:t>}</a:t>
            </a:r>
          </a:p>
          <a:p>
            <a:pPr marL="0" indent="0" defTabSz="627063">
              <a:buNone/>
            </a:pPr>
            <a:r>
              <a:rPr lang="en-US" sz="2400" dirty="0"/>
              <a:t>	</a:t>
            </a:r>
            <a:r>
              <a:rPr lang="en-US" sz="2400" b="1" dirty="0" smtClean="0"/>
              <a:t>return</a:t>
            </a:r>
            <a:r>
              <a:rPr lang="en-US" sz="2400" dirty="0" smtClean="0"/>
              <a:t> result ;</a:t>
            </a:r>
          </a:p>
          <a:p>
            <a:pPr marL="0" indent="0" defTabSz="627063">
              <a:buNone/>
            </a:pPr>
            <a:r>
              <a:rPr lang="en-US" sz="2400" dirty="0"/>
              <a:t>}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295400"/>
            <a:ext cx="7315200" cy="9906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2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Nested Classes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class </a:t>
            </a:r>
            <a:r>
              <a:rPr lang="en-US" sz="2400" dirty="0" smtClean="0"/>
              <a:t>definition </a:t>
            </a:r>
            <a:r>
              <a:rPr lang="en-US" sz="2400" dirty="0"/>
              <a:t>nested inside the definition of another </a:t>
            </a:r>
            <a:r>
              <a:rPr lang="en-US" sz="2400" dirty="0" smtClean="0"/>
              <a:t>class.</a:t>
            </a:r>
          </a:p>
          <a:p>
            <a:r>
              <a:rPr lang="en-US" sz="2400" dirty="0" smtClean="0"/>
              <a:t>There are 4 kinds of nested classes: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i="1" dirty="0" smtClean="0">
                <a:solidFill>
                  <a:srgbClr val="0000FF"/>
                </a:solidFill>
              </a:rPr>
              <a:t>static</a:t>
            </a:r>
            <a:r>
              <a:rPr lang="en-US" sz="2200" i="1" smtClean="0">
                <a:solidFill>
                  <a:srgbClr val="0000FF"/>
                </a:solidFill>
              </a:rPr>
              <a:t>,   non-static,   anonymous,   local</a:t>
            </a:r>
            <a:r>
              <a:rPr lang="en-US" sz="2200" dirty="0" smtClean="0">
                <a:solidFill>
                  <a:srgbClr val="0000FF"/>
                </a:solidFill>
              </a:rPr>
              <a:t>.</a:t>
            </a:r>
            <a:br>
              <a:rPr lang="en-US" sz="2200" dirty="0" smtClean="0">
                <a:solidFill>
                  <a:srgbClr val="0000FF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All but the first are called inner classes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dirty="0"/>
              <a:t>The main use for </a:t>
            </a:r>
            <a:r>
              <a:rPr lang="en-US" sz="2400" dirty="0" smtClean="0"/>
              <a:t>nested </a:t>
            </a:r>
            <a:r>
              <a:rPr lang="en-US" sz="2400" dirty="0"/>
              <a:t>classes is when defining a class that is strongly </a:t>
            </a:r>
            <a:r>
              <a:rPr lang="en-US" sz="2400" dirty="0" smtClean="0"/>
              <a:t>affiliated with </a:t>
            </a:r>
            <a:r>
              <a:rPr lang="en-US" sz="2400" dirty="0"/>
              <a:t>another class. </a:t>
            </a: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rgbClr val="0000FF"/>
                </a:solidFill>
              </a:rPr>
              <a:t>enhances </a:t>
            </a:r>
            <a:r>
              <a:rPr lang="en-US" sz="2200" dirty="0">
                <a:solidFill>
                  <a:srgbClr val="0000FF"/>
                </a:solidFill>
              </a:rPr>
              <a:t>encapsulation </a:t>
            </a:r>
            <a:r>
              <a:rPr lang="en-US" sz="2200" dirty="0" smtClean="0">
                <a:solidFill>
                  <a:srgbClr val="0000FF"/>
                </a:solidFill>
              </a:rPr>
              <a:t>&amp; reduces undesired name </a:t>
            </a:r>
            <a:r>
              <a:rPr lang="en-US" sz="2200" dirty="0">
                <a:solidFill>
                  <a:srgbClr val="0000FF"/>
                </a:solidFill>
              </a:rPr>
              <a:t>conflicts. </a:t>
            </a: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Nested </a:t>
            </a:r>
            <a:r>
              <a:rPr lang="en-US" sz="2400" dirty="0"/>
              <a:t>classes are a valuable </a:t>
            </a:r>
            <a:r>
              <a:rPr lang="en-US" sz="2400" dirty="0" smtClean="0"/>
              <a:t>technique to implement data structures. A nested class </a:t>
            </a:r>
            <a:r>
              <a:rPr lang="en-US" sz="2400" dirty="0"/>
              <a:t>can </a:t>
            </a:r>
            <a:r>
              <a:rPr lang="en-US" sz="2400" dirty="0" smtClean="0"/>
              <a:t>be used to represent </a:t>
            </a:r>
            <a:r>
              <a:rPr lang="en-US" sz="2400" dirty="0"/>
              <a:t>a small </a:t>
            </a:r>
            <a:r>
              <a:rPr lang="en-US" sz="2400" dirty="0" smtClean="0"/>
              <a:t>portion of </a:t>
            </a:r>
            <a:r>
              <a:rPr lang="en-US" sz="2400" dirty="0"/>
              <a:t>a larger data structure, or an auxiliary class </a:t>
            </a:r>
            <a:r>
              <a:rPr lang="en-US" sz="2400" dirty="0" smtClean="0"/>
              <a:t>that helps </a:t>
            </a:r>
            <a:r>
              <a:rPr lang="en-US" sz="2400" dirty="0"/>
              <a:t>navigate a primary </a:t>
            </a:r>
            <a:r>
              <a:rPr lang="en-US" sz="2400" dirty="0" smtClean="0"/>
              <a:t>data structure</a:t>
            </a:r>
            <a:r>
              <a:rPr lang="en-US" sz="2400" dirty="0"/>
              <a:t>.</a:t>
            </a: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62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Summary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0" cy="472440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</a:pPr>
            <a:r>
              <a:rPr lang="en-US" sz="2400" b="1" dirty="0" smtClean="0"/>
              <a:t>object oriented design principles: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	abstraction,     modularity,          encapsulation</a:t>
            </a:r>
            <a:r>
              <a:rPr lang="en-US" sz="2400" dirty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	inheritance,     polymorphism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program development:</a:t>
            </a:r>
          </a:p>
          <a:p>
            <a:pPr marL="457200" lvl="1" indent="0">
              <a:lnSpc>
                <a:spcPts val="2900"/>
              </a:lnSpc>
              <a:buNone/>
            </a:pPr>
            <a:r>
              <a:rPr lang="en-US" sz="2400" dirty="0" smtClean="0"/>
              <a:t>	design,   coding,    errors,     testing &amp; debugging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ADTs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interfaces,  concrete  &amp;  abstract  classes 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exceptions  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casting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generics:   </a:t>
            </a:r>
            <a:r>
              <a:rPr lang="en-US" sz="2000" dirty="0" smtClean="0"/>
              <a:t>for an in-depth study click </a:t>
            </a:r>
            <a:r>
              <a:rPr lang="en-US" sz="2000" dirty="0" smtClean="0">
                <a:hlinkClick r:id="rId2"/>
              </a:rPr>
              <a:t>here</a:t>
            </a:r>
            <a:r>
              <a:rPr lang="en-US" sz="2000" dirty="0" smtClean="0"/>
              <a:t> or read “Effective Java”.</a:t>
            </a:r>
          </a:p>
          <a:p>
            <a:pPr>
              <a:lnSpc>
                <a:spcPts val="2900"/>
              </a:lnSpc>
            </a:pPr>
            <a:r>
              <a:rPr lang="en-US" sz="2400" b="1" dirty="0" smtClean="0"/>
              <a:t>nested classes</a:t>
            </a:r>
            <a:endParaRPr lang="en-US" sz="2400" b="1" dirty="0"/>
          </a:p>
        </p:txBody>
      </p:sp>
      <p:sp>
        <p:nvSpPr>
          <p:cNvPr id="9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63</a:t>
            </a:fld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ndy\Documents\COMPUTER SCIENCE\COURSES\CSE2011\IMAGES\criteri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712500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0326"/>
            <a:ext cx="2938462" cy="44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379CCB-938E-6141-ACD3-D4DD3B80496B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64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Encapsulation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365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2800" dirty="0" smtClean="0">
                <a:cs typeface="Times New Roman" panose="02020603050405020304" pitchFamily="18" charset="0"/>
              </a:rPr>
              <a:t>Information hiding.</a:t>
            </a:r>
          </a:p>
          <a:p>
            <a:pPr>
              <a:lnSpc>
                <a:spcPct val="150000"/>
              </a:lnSpc>
            </a:pPr>
            <a:r>
              <a:rPr lang="en-CA" sz="2800" dirty="0" smtClean="0">
                <a:cs typeface="Times New Roman" panose="02020603050405020304" pitchFamily="18" charset="0"/>
              </a:rPr>
              <a:t>objects reveal only what other objects need to see.</a:t>
            </a:r>
          </a:p>
          <a:p>
            <a:pPr>
              <a:lnSpc>
                <a:spcPct val="150000"/>
              </a:lnSpc>
            </a:pPr>
            <a:r>
              <a:rPr lang="en-CA" sz="2800" dirty="0" smtClean="0">
                <a:cs typeface="Times New Roman" panose="02020603050405020304" pitchFamily="18" charset="0"/>
              </a:rPr>
              <a:t>Internal details are kept private.</a:t>
            </a:r>
            <a:endParaRPr lang="en-CA" sz="2800" dirty="0"/>
          </a:p>
          <a:p>
            <a:r>
              <a:rPr lang="en-CA" sz="2800" dirty="0" smtClean="0"/>
              <a:t>This allows the programmer to implement the object as they wish, as long as the requirements of the abstract interface are satisfied.		</a:t>
            </a:r>
            <a:endParaRPr lang="en-CA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40989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Modularity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4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8305800" cy="3581400"/>
          </a:xfrm>
        </p:spPr>
        <p:txBody>
          <a:bodyPr>
            <a:noAutofit/>
          </a:bodyPr>
          <a:lstStyle/>
          <a:p>
            <a:r>
              <a:rPr lang="en-CA" sz="2600" dirty="0" smtClean="0">
                <a:cs typeface="Times New Roman" panose="02020603050405020304" pitchFamily="18" charset="0"/>
              </a:rPr>
              <a:t>Complex software systems are hard to conceptualize, design &amp; maintain.</a:t>
            </a:r>
          </a:p>
          <a:p>
            <a:r>
              <a:rPr lang="en-CA" sz="2600" dirty="0" smtClean="0">
                <a:cs typeface="Times New Roman" panose="02020603050405020304" pitchFamily="18" charset="0"/>
              </a:rPr>
              <a:t>This is greatly facilitated by breaking the system up into distinct modules.</a:t>
            </a:r>
          </a:p>
          <a:p>
            <a:pPr>
              <a:lnSpc>
                <a:spcPct val="150000"/>
              </a:lnSpc>
            </a:pPr>
            <a:r>
              <a:rPr lang="en-CA" sz="2600" dirty="0" smtClean="0">
                <a:cs typeface="Times New Roman" panose="02020603050405020304" pitchFamily="18" charset="0"/>
              </a:rPr>
              <a:t>Each module has a well-specified role.</a:t>
            </a:r>
            <a:endParaRPr lang="en-CA" sz="2600" dirty="0"/>
          </a:p>
          <a:p>
            <a:r>
              <a:rPr lang="en-CA" sz="2600" dirty="0" smtClean="0"/>
              <a:t>Modules communicate through well-specified interfaces.</a:t>
            </a:r>
          </a:p>
          <a:p>
            <a:r>
              <a:rPr lang="en-CA" sz="2600" dirty="0" smtClean="0"/>
              <a:t>The primary unit for a module in Java is a package.</a:t>
            </a:r>
            <a:endParaRPr lang="en-CA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743318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95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Hierarchy</a:t>
            </a:r>
            <a:endParaRPr lang="en-US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AC3C1-4758-644B-B335-C9354BEDE079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Date Placeholder 13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70C0"/>
                </a:solidFill>
              </a:rPr>
              <a:t>Last Update: Sep 17, 2014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" name="Footer Placeholder 13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/>
              <a:t>EECS2011: Object-Oriented Programming</a:t>
            </a:r>
            <a:endParaRPr lang="en-US" sz="1200" dirty="0"/>
          </a:p>
        </p:txBody>
      </p:sp>
      <p:pic>
        <p:nvPicPr>
          <p:cNvPr id="1036" name="Picture 12" descr="http://www.developerdotstar.com/mag/images/Fig4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400800" cy="45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00206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12775</TotalTime>
  <Words>2508</Words>
  <Application>Microsoft Office PowerPoint</Application>
  <PresentationFormat>On-screen Show (4:3)</PresentationFormat>
  <Paragraphs>686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Object-Oriented Programming</vt:lpstr>
      <vt:lpstr>Slides copied directly from Andy (And not covered by Jeff) </vt:lpstr>
      <vt:lpstr>Object-Oriented Software Design</vt:lpstr>
      <vt:lpstr>Software must be</vt:lpstr>
      <vt:lpstr>Object-Oriented Design Principles</vt:lpstr>
      <vt:lpstr>Abstraction</vt:lpstr>
      <vt:lpstr>Encapsulation</vt:lpstr>
      <vt:lpstr>Modularity</vt:lpstr>
      <vt:lpstr>A Hierarchy</vt:lpstr>
      <vt:lpstr>Hierarchical Design</vt:lpstr>
      <vt:lpstr>Design Patterns</vt:lpstr>
      <vt:lpstr>Abstract Data Types</vt:lpstr>
      <vt:lpstr>Class Definitions</vt:lpstr>
      <vt:lpstr>Unified Modeling Language (UML)</vt:lpstr>
      <vt:lpstr>Interfaces</vt:lpstr>
      <vt:lpstr>Abstract Classes</vt:lpstr>
      <vt:lpstr>Interfaces &amp; Abstract Classes</vt:lpstr>
      <vt:lpstr>Inheritance</vt:lpstr>
      <vt:lpstr>Java is Single Inheritance</vt:lpstr>
      <vt:lpstr>Class Inheritance Tree Hierarchy</vt:lpstr>
      <vt:lpstr>Class/interface DAG Hierarchy</vt:lpstr>
      <vt:lpstr>Constructors</vt:lpstr>
      <vt:lpstr>Inheritance and Constructors</vt:lpstr>
      <vt:lpstr>Polymorphism</vt:lpstr>
      <vt:lpstr>Dynamic dispatch</vt:lpstr>
      <vt:lpstr>Overriding  vs  overloading</vt:lpstr>
      <vt:lpstr>Example:  Overriding</vt:lpstr>
      <vt:lpstr>Example:  Overloading</vt:lpstr>
      <vt:lpstr>Example:  Overloading - fixed</vt:lpstr>
      <vt:lpstr>Class definition syntax</vt:lpstr>
      <vt:lpstr>Interface definition syntax</vt:lpstr>
      <vt:lpstr>Example</vt:lpstr>
      <vt:lpstr>An Extended Example</vt:lpstr>
      <vt:lpstr>The Progression Base Class</vt:lpstr>
      <vt:lpstr>The Progression Base Class, 2</vt:lpstr>
      <vt:lpstr>ArithmeticProgression Subclass</vt:lpstr>
      <vt:lpstr>GeometricProgression Subclass</vt:lpstr>
      <vt:lpstr>FibonacciProgression Subclass</vt:lpstr>
      <vt:lpstr>Exceptions</vt:lpstr>
      <vt:lpstr>Examples of Exceptions</vt:lpstr>
      <vt:lpstr>Exceptions</vt:lpstr>
      <vt:lpstr>Catching Exceptions</vt:lpstr>
      <vt:lpstr>Throwing Exceptions</vt:lpstr>
      <vt:lpstr>The throws Clause</vt:lpstr>
      <vt:lpstr>Casting</vt:lpstr>
      <vt:lpstr>Narrowing Conversions</vt:lpstr>
      <vt:lpstr>Generics</vt:lpstr>
      <vt:lpstr>Syntax for Generics</vt:lpstr>
      <vt:lpstr>Type inference with generics (as of Java SE 7)</vt:lpstr>
      <vt:lpstr>Bounded generics</vt:lpstr>
      <vt:lpstr>Generics on arrays</vt:lpstr>
      <vt:lpstr>Generics on arrays</vt:lpstr>
      <vt:lpstr>Generics on arrays  - 1</vt:lpstr>
      <vt:lpstr>Generics on arrays  - 2</vt:lpstr>
      <vt:lpstr>Generics on arrays  - 3</vt:lpstr>
      <vt:lpstr>Generics on arrays  - 4</vt:lpstr>
      <vt:lpstr>Generic Methods</vt:lpstr>
      <vt:lpstr>PowerPoint Presentation</vt:lpstr>
      <vt:lpstr>Bounded wildcards increase  API flexibility</vt:lpstr>
      <vt:lpstr>Bounded wildcards </vt:lpstr>
      <vt:lpstr>Bounded wildcards </vt:lpstr>
      <vt:lpstr>Nested Classes</vt:lpstr>
      <vt:lpstr>Summary</vt:lpstr>
      <vt:lpstr>PowerPoint Presentation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Jeff Edmonds</cp:lastModifiedBy>
  <cp:revision>682</cp:revision>
  <cp:lastPrinted>2014-03-19T01:56:51Z</cp:lastPrinted>
  <dcterms:created xsi:type="dcterms:W3CDTF">2002-01-21T02:22:10Z</dcterms:created>
  <dcterms:modified xsi:type="dcterms:W3CDTF">2015-05-10T13:34:18Z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